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Lst>
  <p:notesMasterIdLst>
    <p:notesMasterId r:id="rId69"/>
  </p:notesMasterIdLst>
  <p:sldIdLst>
    <p:sldId id="256" r:id="rId6"/>
    <p:sldId id="295" r:id="rId7"/>
    <p:sldId id="258" r:id="rId8"/>
    <p:sldId id="753" r:id="rId9"/>
    <p:sldId id="888" r:id="rId10"/>
    <p:sldId id="884" r:id="rId11"/>
    <p:sldId id="891" r:id="rId12"/>
    <p:sldId id="892" r:id="rId13"/>
    <p:sldId id="893" r:id="rId14"/>
    <p:sldId id="894" r:id="rId15"/>
    <p:sldId id="933" r:id="rId16"/>
    <p:sldId id="934" r:id="rId17"/>
    <p:sldId id="935" r:id="rId18"/>
    <p:sldId id="895" r:id="rId19"/>
    <p:sldId id="896" r:id="rId20"/>
    <p:sldId id="897" r:id="rId21"/>
    <p:sldId id="898" r:id="rId22"/>
    <p:sldId id="599" r:id="rId23"/>
    <p:sldId id="582" r:id="rId24"/>
    <p:sldId id="583" r:id="rId25"/>
    <p:sldId id="308" r:id="rId26"/>
    <p:sldId id="264" r:id="rId27"/>
    <p:sldId id="265" r:id="rId28"/>
    <p:sldId id="266" r:id="rId29"/>
    <p:sldId id="267" r:id="rId30"/>
    <p:sldId id="268" r:id="rId31"/>
    <p:sldId id="1034" r:id="rId32"/>
    <p:sldId id="1035" r:id="rId33"/>
    <p:sldId id="1049" r:id="rId34"/>
    <p:sldId id="1036" r:id="rId35"/>
    <p:sldId id="1037" r:id="rId36"/>
    <p:sldId id="1044" r:id="rId37"/>
    <p:sldId id="274" r:id="rId38"/>
    <p:sldId id="272" r:id="rId39"/>
    <p:sldId id="277" r:id="rId40"/>
    <p:sldId id="280" r:id="rId41"/>
    <p:sldId id="690" r:id="rId42"/>
    <p:sldId id="691" r:id="rId43"/>
    <p:sldId id="1038" r:id="rId44"/>
    <p:sldId id="281" r:id="rId45"/>
    <p:sldId id="939" r:id="rId46"/>
    <p:sldId id="1039" r:id="rId47"/>
    <p:sldId id="1040" r:id="rId48"/>
    <p:sldId id="1046" r:id="rId49"/>
    <p:sldId id="1047" r:id="rId50"/>
    <p:sldId id="309" r:id="rId51"/>
    <p:sldId id="1048" r:id="rId52"/>
    <p:sldId id="1045" r:id="rId53"/>
    <p:sldId id="310" r:id="rId54"/>
    <p:sldId id="311" r:id="rId55"/>
    <p:sldId id="312" r:id="rId56"/>
    <p:sldId id="1041" r:id="rId57"/>
    <p:sldId id="1013" r:id="rId58"/>
    <p:sldId id="420" r:id="rId59"/>
    <p:sldId id="1014" r:id="rId60"/>
    <p:sldId id="1025" r:id="rId61"/>
    <p:sldId id="1027" r:id="rId62"/>
    <p:sldId id="1031" r:id="rId63"/>
    <p:sldId id="1032" r:id="rId64"/>
    <p:sldId id="1042" r:id="rId65"/>
    <p:sldId id="1043" r:id="rId66"/>
    <p:sldId id="289" r:id="rId67"/>
    <p:sldId id="290" r:id="rId6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13-3-2025</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2057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28</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53811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81E60-F341-D754-398F-211438AD3B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E3FA2-A390-F77D-4FE1-098FD4C4FED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EAB9D4D-4769-3F24-B60E-A6E7FCE42355}"/>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D1465E9E-F0BA-14DF-9C74-4EE81D27B13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29</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869105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30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46608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31</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03955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32</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B5F74E5-456E-4992-A1C9-F0E80F9984E0}"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36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788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41</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35186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47108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4617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319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46</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1766995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48</a:t>
            </a:fld>
            <a:endParaRPr lang="en-US"/>
          </a:p>
        </p:txBody>
      </p:sp>
    </p:spTree>
    <p:extLst>
      <p:ext uri="{BB962C8B-B14F-4D97-AF65-F5344CB8AC3E}">
        <p14:creationId xmlns:p14="http://schemas.microsoft.com/office/powerpoint/2010/main" val="11186943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0411192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Explain why REST APIs are sometimes not the best choice, for example when you need to retrieve and combine data from lots of different endpoints to produce some report or overview.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05889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61</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149217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62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63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13-3-2025</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13-3-2025</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13-3-2025</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13-3-2025</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13-3-2025</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13-3-2025</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13-3-2025</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13-3-2025</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13-3-2025</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13-3-2025</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13-3-2025</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13-3-2025</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13-3-2025</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13-3-2025</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13-3-2025</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13-3-2025</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13-3-2025</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13-3-2025</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13-3-2025</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13-3-2025</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13-3-2025</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13-3-2025</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13-3-2025</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13-3-2025</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13-3-2025</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13-3-2025</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13-3-2025</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13-3-2025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13-3-2025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13-3-2025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13-3-2025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13-3-2025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13-3-2025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13-3-2025</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13-3-2025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13-3-2025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13-3-2025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13-3-2025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13-3-2025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13-3-2025</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13-3-2025</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13-3-2025</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13-3-2025</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13-3-2025</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13-3-2025</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13-3-2025</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13-3-2025</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13-3-2025</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13-3-2025</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13-3-2025</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13-3-2025</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13-3-2025</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13-3-2025</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13-3-2025</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13-3-2025</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13-3-2025</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13-3-2025</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13-3-2025</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13-3-2025</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13-3-2025</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a:solidFill>
                  <a:srgbClr val="00FF00"/>
                </a:solidFill>
                <a:latin typeface="Courier New" pitchFamily="49"/>
                <a:cs typeface="Courier New" pitchFamily="49"/>
              </a:rPr>
              <a:t>API testing in C# with RestSharp</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RestSharp</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RestSharp</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C# library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the need for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Works with all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NUnit, MSTest, xUnit</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https://restsharp.dev/</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RestSharp</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as a NuGet package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A53D9FA-E00B-41A6-A135-3AB15EC2434E}"/>
              </a:ext>
            </a:extLst>
          </p:cNvPr>
          <p:cNvPicPr>
            <a:picLocks noChangeAspect="1"/>
          </p:cNvPicPr>
          <p:nvPr/>
        </p:nvPicPr>
        <p:blipFill>
          <a:blip r:embed="rId3"/>
          <a:stretch>
            <a:fillRect/>
          </a:stretch>
        </p:blipFill>
        <p:spPr>
          <a:xfrm>
            <a:off x="2633441" y="0"/>
            <a:ext cx="9558560" cy="6858000"/>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a:xfrm>
            <a:off x="-9527" y="1"/>
            <a:ext cx="2642968" cy="1756290"/>
          </a:xfrm>
        </p:spPr>
        <p:txBody>
          <a:bodyPr>
            <a:normAutofit/>
          </a:bodyPr>
          <a:lstStyle/>
          <a:p>
            <a:pPr lvl="0"/>
            <a:r>
              <a:rPr lang="nl-NL">
                <a:solidFill>
                  <a:srgbClr val="00FF00"/>
                </a:solidFill>
                <a:latin typeface="Courier New" pitchFamily="49"/>
                <a:cs typeface="Courier New" pitchFamily="49"/>
              </a:rPr>
              <a:t>Hello, World!</a:t>
            </a:r>
          </a:p>
        </p:txBody>
      </p:sp>
      <p:sp>
        <p:nvSpPr>
          <p:cNvPr id="7" name="Ovaal 6">
            <a:extLst>
              <a:ext uri="{FF2B5EF4-FFF2-40B4-BE49-F238E27FC236}">
                <a16:creationId xmlns:a16="http://schemas.microsoft.com/office/drawing/2014/main" id="{1C92A408-C149-4757-AB8A-230366CF0B5E}"/>
              </a:ext>
            </a:extLst>
          </p:cNvPr>
          <p:cNvSpPr/>
          <p:nvPr/>
        </p:nvSpPr>
        <p:spPr>
          <a:xfrm>
            <a:off x="2613120" y="3771740"/>
            <a:ext cx="1044479"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3947894" y="3771587"/>
            <a:ext cx="779706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We’re using NUnit here (could also be MSTest, xUnit, …)</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2462527" y="1163596"/>
            <a:ext cx="427355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6736080" y="1393603"/>
            <a:ext cx="461423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RestClient that performs the HTTP calls</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2633440" y="491086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19148" y="4140919"/>
            <a:ext cx="2642427"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request using an endpoint and the HTTP method to be used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9B9301A9-B0CC-4659-8F60-7F41C6ABFA32}"/>
              </a:ext>
            </a:extLst>
          </p:cNvPr>
          <p:cNvSpPr/>
          <p:nvPr/>
        </p:nvSpPr>
        <p:spPr>
          <a:xfrm>
            <a:off x="2613120" y="548360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Tekstvak 14">
            <a:extLst>
              <a:ext uri="{FF2B5EF4-FFF2-40B4-BE49-F238E27FC236}">
                <a16:creationId xmlns:a16="http://schemas.microsoft.com/office/drawing/2014/main" id="{C12947F2-8C45-4201-BB3E-EE6B56669D0B}"/>
              </a:ext>
            </a:extLst>
          </p:cNvPr>
          <p:cNvSpPr txBox="1"/>
          <p:nvPr/>
        </p:nvSpPr>
        <p:spPr>
          <a:xfrm>
            <a:off x="-8988" y="5341248"/>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Execute the HTTP call (async!)</a:t>
            </a:r>
            <a:endParaRPr lang="en-NL">
              <a:solidFill>
                <a:srgbClr val="00FF00"/>
              </a:solidFill>
              <a:latin typeface="Courier New" panose="02070309020205020404" pitchFamily="49" charset="0"/>
              <a:cs typeface="Courier New" panose="02070309020205020404" pitchFamily="49" charset="0"/>
            </a:endParaRPr>
          </a:p>
        </p:txBody>
      </p:sp>
      <p:sp>
        <p:nvSpPr>
          <p:cNvPr id="17" name="Ovaal 16">
            <a:extLst>
              <a:ext uri="{FF2B5EF4-FFF2-40B4-BE49-F238E27FC236}">
                <a16:creationId xmlns:a16="http://schemas.microsoft.com/office/drawing/2014/main" id="{66707A4C-5E01-4362-AB7C-869CC62A0F41}"/>
              </a:ext>
            </a:extLst>
          </p:cNvPr>
          <p:cNvSpPr/>
          <p:nvPr/>
        </p:nvSpPr>
        <p:spPr>
          <a:xfrm>
            <a:off x="2633440" y="6074460"/>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Tekstvak 18">
            <a:extLst>
              <a:ext uri="{FF2B5EF4-FFF2-40B4-BE49-F238E27FC236}">
                <a16:creationId xmlns:a16="http://schemas.microsoft.com/office/drawing/2014/main" id="{7479C182-3BC1-4E3D-A086-F70C7120A984}"/>
              </a:ext>
            </a:extLst>
          </p:cNvPr>
          <p:cNvSpPr txBox="1"/>
          <p:nvPr/>
        </p:nvSpPr>
        <p:spPr>
          <a:xfrm>
            <a:off x="0" y="6071371"/>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Check the response HTTP status code</a:t>
            </a:r>
            <a:endParaRPr lang="en-NL">
              <a:solidFill>
                <a:srgbClr val="00FF00"/>
              </a:solidFill>
              <a:latin typeface="Courier New" panose="02070309020205020404" pitchFamily="49" charset="0"/>
              <a:cs typeface="Courier New" panose="02070309020205020404" pitchFamily="49" charset="0"/>
            </a:endParaRPr>
          </a:p>
        </p:txBody>
      </p:sp>
      <p:sp>
        <p:nvSpPr>
          <p:cNvPr id="21" name="Ovaal 20">
            <a:extLst>
              <a:ext uri="{FF2B5EF4-FFF2-40B4-BE49-F238E27FC236}">
                <a16:creationId xmlns:a16="http://schemas.microsoft.com/office/drawing/2014/main" id="{B2677715-6E2D-477D-82EF-87D469C6BA90}"/>
              </a:ext>
            </a:extLst>
          </p:cNvPr>
          <p:cNvSpPr/>
          <p:nvPr/>
        </p:nvSpPr>
        <p:spPr>
          <a:xfrm>
            <a:off x="3007360" y="2875460"/>
            <a:ext cx="500888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Tekstvak 21">
            <a:extLst>
              <a:ext uri="{FF2B5EF4-FFF2-40B4-BE49-F238E27FC236}">
                <a16:creationId xmlns:a16="http://schemas.microsoft.com/office/drawing/2014/main" id="{1C616AFE-A43A-4D61-9178-6C8A6D87FF35}"/>
              </a:ext>
            </a:extLst>
          </p:cNvPr>
          <p:cNvSpPr txBox="1"/>
          <p:nvPr/>
        </p:nvSpPr>
        <p:spPr>
          <a:xfrm>
            <a:off x="8180070" y="2389835"/>
            <a:ext cx="3848101"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Initialize the client with a base URL (and potential other common properties such as headers, etc.)</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P spid="13" grpId="0" animBg="1"/>
      <p:bldP spid="15" grpId="0"/>
      <p:bldP spid="17" grpId="0" animBg="1"/>
      <p:bldP spid="19" grpId="0"/>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status code as an int</a:t>
            </a:r>
          </a:p>
        </p:txBody>
      </p:sp>
      <p:pic>
        <p:nvPicPr>
          <p:cNvPr id="7" name="Afbeelding 6">
            <a:extLst>
              <a:ext uri="{FF2B5EF4-FFF2-40B4-BE49-F238E27FC236}">
                <a16:creationId xmlns:a16="http://schemas.microsoft.com/office/drawing/2014/main" id="{D3FE5E99-17E7-4361-8070-784CF314E417}"/>
              </a:ext>
            </a:extLst>
          </p:cNvPr>
          <p:cNvPicPr>
            <a:picLocks noChangeAspect="1"/>
          </p:cNvPicPr>
          <p:nvPr/>
        </p:nvPicPr>
        <p:blipFill>
          <a:blip r:embed="rId3"/>
          <a:stretch>
            <a:fillRect/>
          </a:stretch>
        </p:blipFill>
        <p:spPr>
          <a:xfrm>
            <a:off x="750027" y="2028905"/>
            <a:ext cx="10691945" cy="3508295"/>
          </a:xfrm>
          <a:prstGeom prst="rect">
            <a:avLst/>
          </a:prstGeom>
        </p:spPr>
      </p:pic>
      <p:sp>
        <p:nvSpPr>
          <p:cNvPr id="9" name="Ovaal 8">
            <a:extLst>
              <a:ext uri="{FF2B5EF4-FFF2-40B4-BE49-F238E27FC236}">
                <a16:creationId xmlns:a16="http://schemas.microsoft.com/office/drawing/2014/main" id="{993CD243-5C8A-4D6B-AB19-4AD3F495F170}"/>
              </a:ext>
            </a:extLst>
          </p:cNvPr>
          <p:cNvSpPr/>
          <p:nvPr/>
        </p:nvSpPr>
        <p:spPr>
          <a:xfrm>
            <a:off x="30175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al 9">
            <a:extLst>
              <a:ext uri="{FF2B5EF4-FFF2-40B4-BE49-F238E27FC236}">
                <a16:creationId xmlns:a16="http://schemas.microsoft.com/office/drawing/2014/main" id="{ABB4E65B-9100-4309-B392-82A4ED27D6F5}"/>
              </a:ext>
            </a:extLst>
          </p:cNvPr>
          <p:cNvSpPr/>
          <p:nvPr/>
        </p:nvSpPr>
        <p:spPr>
          <a:xfrm>
            <a:off x="88087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89001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cast the HttpStatusCode enum value to an integer if you prefer to do that / think that this is easier to read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5909E79-8A75-4A8C-BBA8-7FC39F4454BC}"/>
              </a:ext>
            </a:extLst>
          </p:cNvPr>
          <p:cNvPicPr>
            <a:picLocks noChangeAspect="1"/>
          </p:cNvPicPr>
          <p:nvPr/>
        </p:nvPicPr>
        <p:blipFill>
          <a:blip r:embed="rId3"/>
          <a:stretch>
            <a:fillRect/>
          </a:stretch>
        </p:blipFill>
        <p:spPr>
          <a:xfrm>
            <a:off x="503444" y="2035258"/>
            <a:ext cx="11489911" cy="336225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content type</a:t>
            </a:r>
          </a:p>
        </p:txBody>
      </p:sp>
      <p:sp>
        <p:nvSpPr>
          <p:cNvPr id="9" name="Ovaal 8">
            <a:extLst>
              <a:ext uri="{FF2B5EF4-FFF2-40B4-BE49-F238E27FC236}">
                <a16:creationId xmlns:a16="http://schemas.microsoft.com/office/drawing/2014/main" id="{993CD243-5C8A-4D6B-AB19-4AD3F495F170}"/>
              </a:ext>
            </a:extLst>
          </p:cNvPr>
          <p:cNvSpPr/>
          <p:nvPr/>
        </p:nvSpPr>
        <p:spPr>
          <a:xfrm>
            <a:off x="2844800" y="4597676"/>
            <a:ext cx="32512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9083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ContentType property of the RestResponse object contains the response content type (application/json, application/xml,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759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7C154E-B08C-C0AC-0A05-705102A84550}"/>
              </a:ext>
            </a:extLst>
          </p:cNvPr>
          <p:cNvPicPr>
            <a:picLocks noChangeAspect="1"/>
          </p:cNvPicPr>
          <p:nvPr/>
        </p:nvPicPr>
        <p:blipFill>
          <a:blip r:embed="rId3"/>
          <a:stretch>
            <a:fillRect/>
          </a:stretch>
        </p:blipFill>
        <p:spPr>
          <a:xfrm>
            <a:off x="0" y="1447698"/>
            <a:ext cx="10257808" cy="3846678"/>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a:xfrm>
            <a:off x="838202" y="365129"/>
            <a:ext cx="11353797" cy="1325559"/>
          </a:xfrm>
        </p:spPr>
        <p:txBody>
          <a:bodyPr/>
          <a:lstStyle/>
          <a:p>
            <a:pPr lvl="0"/>
            <a:r>
              <a:rPr lang="nl-NL" dirty="0">
                <a:solidFill>
                  <a:srgbClr val="00FF00"/>
                </a:solidFill>
                <a:latin typeface="Courier New" pitchFamily="49"/>
                <a:cs typeface="Courier New" pitchFamily="49"/>
              </a:rPr>
              <a:t>Checking recognized header values</a:t>
            </a:r>
          </a:p>
        </p:txBody>
      </p:sp>
      <p:sp>
        <p:nvSpPr>
          <p:cNvPr id="9" name="Ovaal 8">
            <a:extLst>
              <a:ext uri="{FF2B5EF4-FFF2-40B4-BE49-F238E27FC236}">
                <a16:creationId xmlns:a16="http://schemas.microsoft.com/office/drawing/2014/main" id="{993CD243-5C8A-4D6B-AB19-4AD3F495F170}"/>
              </a:ext>
            </a:extLst>
          </p:cNvPr>
          <p:cNvSpPr/>
          <p:nvPr/>
        </p:nvSpPr>
        <p:spPr>
          <a:xfrm>
            <a:off x="151384" y="3908003"/>
            <a:ext cx="7254240" cy="51686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869680" y="3862283"/>
            <a:ext cx="3322320" cy="2031325"/>
          </a:xfrm>
          <a:prstGeom prst="rect">
            <a:avLst/>
          </a:prstGeom>
          <a:noFill/>
        </p:spPr>
        <p:txBody>
          <a:bodyPr wrap="square" rtlCol="0">
            <a:spAutoFit/>
          </a:bodyPr>
          <a:lstStyle/>
          <a:p>
            <a:r>
              <a:rPr lang="en-US" dirty="0">
                <a:solidFill>
                  <a:srgbClr val="00FF00"/>
                </a:solidFill>
                <a:latin typeface="Courier New" panose="02070309020205020404" pitchFamily="49" charset="0"/>
                <a:cs typeface="Courier New" panose="02070309020205020404" pitchFamily="49" charset="0"/>
              </a:rPr>
              <a:t>The </a:t>
            </a:r>
            <a:r>
              <a:rPr lang="en-US" dirty="0" err="1">
                <a:solidFill>
                  <a:srgbClr val="00FF00"/>
                </a:solidFill>
                <a:latin typeface="Courier New" panose="02070309020205020404" pitchFamily="49" charset="0"/>
                <a:cs typeface="Courier New" panose="02070309020205020404" pitchFamily="49" charset="0"/>
              </a:rPr>
              <a:t>RestResponse</a:t>
            </a:r>
            <a:r>
              <a:rPr lang="en-US" dirty="0">
                <a:solidFill>
                  <a:srgbClr val="00FF00"/>
                </a:solidFill>
                <a:latin typeface="Courier New" panose="02070309020205020404" pitchFamily="49" charset="0"/>
                <a:cs typeface="Courier New" panose="02070309020205020404" pitchFamily="49" charset="0"/>
              </a:rPr>
              <a:t> object has fields for several common headers, and they will be populated automatically when a response is received.</a:t>
            </a:r>
            <a:endParaRPr lang="en-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11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A0256CB-DAA5-A42F-C512-3A7A9DFF6F3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FBB313C-8BE3-782A-F17F-89665CFB3E35}"/>
              </a:ext>
            </a:extLst>
          </p:cNvPr>
          <p:cNvPicPr>
            <a:picLocks noChangeAspect="1"/>
          </p:cNvPicPr>
          <p:nvPr/>
        </p:nvPicPr>
        <p:blipFill>
          <a:blip r:embed="rId3"/>
          <a:stretch>
            <a:fillRect/>
          </a:stretch>
        </p:blipFill>
        <p:spPr>
          <a:xfrm>
            <a:off x="-77228" y="1447697"/>
            <a:ext cx="9660139" cy="3558399"/>
          </a:xfrm>
          <a:prstGeom prst="rect">
            <a:avLst/>
          </a:prstGeom>
        </p:spPr>
      </p:pic>
      <p:sp>
        <p:nvSpPr>
          <p:cNvPr id="2" name="Title 1">
            <a:extLst>
              <a:ext uri="{FF2B5EF4-FFF2-40B4-BE49-F238E27FC236}">
                <a16:creationId xmlns:a16="http://schemas.microsoft.com/office/drawing/2014/main" id="{AA29DF18-8FCB-8383-924C-3D8E140FB053}"/>
              </a:ext>
            </a:extLst>
          </p:cNvPr>
          <p:cNvSpPr txBox="1">
            <a:spLocks noGrp="1"/>
          </p:cNvSpPr>
          <p:nvPr>
            <p:ph type="title"/>
          </p:nvPr>
        </p:nvSpPr>
        <p:spPr>
          <a:xfrm>
            <a:off x="838202" y="365129"/>
            <a:ext cx="11353797" cy="1325559"/>
          </a:xfrm>
        </p:spPr>
        <p:txBody>
          <a:bodyPr/>
          <a:lstStyle/>
          <a:p>
            <a:pPr lvl="0"/>
            <a:r>
              <a:rPr lang="nl-NL" dirty="0">
                <a:solidFill>
                  <a:srgbClr val="00FF00"/>
                </a:solidFill>
                <a:latin typeface="Courier New" pitchFamily="49"/>
                <a:cs typeface="Courier New" pitchFamily="49"/>
              </a:rPr>
              <a:t>Checking other header values</a:t>
            </a:r>
          </a:p>
        </p:txBody>
      </p:sp>
      <p:sp>
        <p:nvSpPr>
          <p:cNvPr id="9" name="Ovaal 8">
            <a:extLst>
              <a:ext uri="{FF2B5EF4-FFF2-40B4-BE49-F238E27FC236}">
                <a16:creationId xmlns:a16="http://schemas.microsoft.com/office/drawing/2014/main" id="{ADB57204-BF81-CDE6-F8EA-71AD264C77B5}"/>
              </a:ext>
            </a:extLst>
          </p:cNvPr>
          <p:cNvSpPr/>
          <p:nvPr/>
        </p:nvSpPr>
        <p:spPr>
          <a:xfrm>
            <a:off x="155448" y="3688547"/>
            <a:ext cx="9427462" cy="51686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72A5BDF8-9786-FAE4-717C-2C4CFCEC4C2E}"/>
              </a:ext>
            </a:extLst>
          </p:cNvPr>
          <p:cNvSpPr txBox="1"/>
          <p:nvPr/>
        </p:nvSpPr>
        <p:spPr>
          <a:xfrm>
            <a:off x="9061704" y="4055540"/>
            <a:ext cx="3130296" cy="2031325"/>
          </a:xfrm>
          <a:prstGeom prst="rect">
            <a:avLst/>
          </a:prstGeom>
          <a:noFill/>
        </p:spPr>
        <p:txBody>
          <a:bodyPr wrap="square" rtlCol="0">
            <a:spAutoFit/>
          </a:bodyPr>
          <a:lstStyle/>
          <a:p>
            <a:r>
              <a:rPr lang="en-US" dirty="0">
                <a:solidFill>
                  <a:srgbClr val="00FF00"/>
                </a:solidFill>
                <a:latin typeface="Courier New" panose="02070309020205020404" pitchFamily="49" charset="0"/>
                <a:cs typeface="Courier New" panose="02070309020205020404" pitchFamily="49" charset="0"/>
              </a:rPr>
              <a:t>You can always retrieve response header values by calling the </a:t>
            </a:r>
            <a:r>
              <a:rPr lang="en-US" dirty="0" err="1">
                <a:solidFill>
                  <a:srgbClr val="00FF00"/>
                </a:solidFill>
                <a:latin typeface="Courier New" panose="02070309020205020404" pitchFamily="49" charset="0"/>
                <a:cs typeface="Courier New" panose="02070309020205020404" pitchFamily="49" charset="0"/>
              </a:rPr>
              <a:t>GetHeaderValue</a:t>
            </a:r>
            <a:r>
              <a:rPr lang="en-US" dirty="0">
                <a:solidFill>
                  <a:srgbClr val="00FF00"/>
                </a:solidFill>
                <a:latin typeface="Courier New" panose="02070309020205020404" pitchFamily="49" charset="0"/>
                <a:cs typeface="Courier New" panose="02070309020205020404" pitchFamily="49" charset="0"/>
              </a:rPr>
              <a:t>() method on the </a:t>
            </a:r>
            <a:r>
              <a:rPr lang="en-US" dirty="0" err="1">
                <a:solidFill>
                  <a:srgbClr val="00FF00"/>
                </a:solidFill>
                <a:latin typeface="Courier New" panose="02070309020205020404" pitchFamily="49" charset="0"/>
                <a:cs typeface="Courier New" panose="02070309020205020404" pitchFamily="49" charset="0"/>
              </a:rPr>
              <a:t>RestResponse</a:t>
            </a:r>
            <a:r>
              <a:rPr lang="en-US" dirty="0">
                <a:solidFill>
                  <a:srgbClr val="00FF00"/>
                </a:solidFill>
                <a:latin typeface="Courier New" panose="02070309020205020404" pitchFamily="49" charset="0"/>
                <a:cs typeface="Courier New" panose="02070309020205020404" pitchFamily="49" charset="0"/>
              </a:rPr>
              <a:t> object.</a:t>
            </a:r>
            <a:endParaRPr lang="en-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965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.NET 6</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Visual Studio 2022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https://github.com/basdijkstra/restsharp-workshop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C782567-3E08-4FC5-90F7-81E1BC3458CC}"/>
              </a:ext>
            </a:extLst>
          </p:cNvPr>
          <p:cNvPicPr>
            <a:picLocks noChangeAspect="1"/>
          </p:cNvPicPr>
          <p:nvPr/>
        </p:nvPicPr>
        <p:blipFill>
          <a:blip r:embed="rId3"/>
          <a:stretch>
            <a:fillRect/>
          </a:stretch>
        </p:blipFill>
        <p:spPr>
          <a:xfrm>
            <a:off x="142926" y="2188822"/>
            <a:ext cx="11906148" cy="340657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9" name="Ovaal 8">
            <a:extLst>
              <a:ext uri="{FF2B5EF4-FFF2-40B4-BE49-F238E27FC236}">
                <a16:creationId xmlns:a16="http://schemas.microsoft.com/office/drawing/2014/main" id="{993CD243-5C8A-4D6B-AB19-4AD3F495F170}"/>
              </a:ext>
            </a:extLst>
          </p:cNvPr>
          <p:cNvSpPr/>
          <p:nvPr/>
        </p:nvSpPr>
        <p:spPr>
          <a:xfrm>
            <a:off x="528320" y="4310047"/>
            <a:ext cx="7533640" cy="5229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778446" y="3709883"/>
            <a:ext cx="332232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First, parse the response Content property (a string) to a JObject</a:t>
            </a:r>
            <a:endParaRPr lang="en-NL">
              <a:solidFill>
                <a:srgbClr val="00FF00"/>
              </a:solidFill>
              <a:latin typeface="Courier New" panose="02070309020205020404" pitchFamily="49" charset="0"/>
              <a:cs typeface="Courier New" panose="02070309020205020404" pitchFamily="49" charset="0"/>
            </a:endParaRPr>
          </a:p>
        </p:txBody>
      </p:sp>
      <p:sp>
        <p:nvSpPr>
          <p:cNvPr id="8" name="Ovaal 7">
            <a:extLst>
              <a:ext uri="{FF2B5EF4-FFF2-40B4-BE49-F238E27FC236}">
                <a16:creationId xmlns:a16="http://schemas.microsoft.com/office/drawing/2014/main" id="{853966A3-3E67-4CE7-B2A6-215D1D96FF6B}"/>
              </a:ext>
            </a:extLst>
          </p:cNvPr>
          <p:cNvSpPr/>
          <p:nvPr/>
        </p:nvSpPr>
        <p:spPr>
          <a:xfrm>
            <a:off x="3779520" y="492760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2733246" y="5799231"/>
            <a:ext cx="7325154"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Then, use SelectToken() to retrieve a specific JSON element value from the JSON structure and convert it to a string to assert on its value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67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8"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4CD07DF-59C6-412C-A87E-0C0C2DB3423E}"/>
              </a:ext>
            </a:extLst>
          </p:cNvPr>
          <p:cNvPicPr>
            <a:picLocks noChangeAspect="1"/>
          </p:cNvPicPr>
          <p:nvPr/>
        </p:nvPicPr>
        <p:blipFill>
          <a:blip r:embed="rId3"/>
          <a:stretch>
            <a:fillRect/>
          </a:stretch>
        </p:blipFill>
        <p:spPr>
          <a:xfrm>
            <a:off x="91367" y="2039774"/>
            <a:ext cx="12009399" cy="3340217"/>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8" name="Ovaal 7">
            <a:extLst>
              <a:ext uri="{FF2B5EF4-FFF2-40B4-BE49-F238E27FC236}">
                <a16:creationId xmlns:a16="http://schemas.microsoft.com/office/drawing/2014/main" id="{853966A3-3E67-4CE7-B2A6-215D1D96FF6B}"/>
              </a:ext>
            </a:extLst>
          </p:cNvPr>
          <p:cNvSpPr/>
          <p:nvPr/>
        </p:nvSpPr>
        <p:spPr>
          <a:xfrm>
            <a:off x="4907280" y="473456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751840" y="5729077"/>
            <a:ext cx="1122679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argument to SelectToken is a JSONPath query, so you can select nested elements or even collections of elements, too. See https://www.newtonsoft.com/json/help/html/SelectToken.htm for more details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83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66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Simple checks</a:t>
            </a:r>
          </a:p>
          <a:p>
            <a:pPr lvl="1">
              <a:lnSpc>
                <a:spcPct val="70000"/>
              </a:lnSpc>
              <a:buFont typeface="Courier New" pitchFamily="49"/>
              <a:buChar char="_"/>
            </a:pPr>
            <a:r>
              <a:rPr lang="nl-NL">
                <a:solidFill>
                  <a:srgbClr val="00FF00"/>
                </a:solidFill>
                <a:latin typeface="Courier New" pitchFamily="49"/>
                <a:cs typeface="Courier New" pitchFamily="49"/>
              </a:rPr>
              <a:t>Verifying status codes and header values</a:t>
            </a:r>
          </a:p>
          <a:p>
            <a:pPr lvl="1">
              <a:lnSpc>
                <a:spcPct val="70000"/>
              </a:lnSpc>
              <a:buFont typeface="Courier New" pitchFamily="49"/>
              <a:buChar char="_"/>
            </a:pPr>
            <a:r>
              <a:rPr lang="nl-NL">
                <a:solidFill>
                  <a:srgbClr val="00FF00"/>
                </a:solidFill>
                <a:latin typeface="Courier New" pitchFamily="49"/>
                <a:cs typeface="Courier New" pitchFamily="49"/>
              </a:rPr>
              <a:t>Verifying JSON response body elements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Examples01.cs</a:t>
            </a:r>
          </a:p>
          <a:p>
            <a:pPr marL="0" lvl="0" indent="0">
              <a:lnSpc>
                <a:spcPct val="70000"/>
              </a:lnSpc>
              <a:buNone/>
            </a:pPr>
            <a:endParaRPr lang="nl-NL" sz="2600">
              <a:solidFill>
                <a:srgbClr val="00FF00"/>
              </a:solidFill>
              <a:latin typeface="Courier New" pitchFamily="49"/>
              <a:cs typeface="Courier New" pitchFamily="49"/>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1B47439-0E6E-4733-BA2C-3DFB877B27E9}"/>
              </a:ext>
            </a:extLst>
          </p:cNvPr>
          <p:cNvPicPr>
            <a:picLocks noChangeAspect="1"/>
          </p:cNvPicPr>
          <p:nvPr/>
        </p:nvPicPr>
        <p:blipFill>
          <a:blip r:embed="rId3"/>
          <a:stretch>
            <a:fillRect/>
          </a:stretch>
        </p:blipFill>
        <p:spPr>
          <a:xfrm>
            <a:off x="418077" y="2384125"/>
            <a:ext cx="11360241" cy="1320674"/>
          </a:xfrm>
          <a:prstGeom prst="rect">
            <a:avLst/>
          </a:prstGeom>
        </p:spPr>
      </p:pic>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Straightforward string interpolation works fine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Alternatively, you can make the path parameter usage more explicit by using AddUrlSegment()</a:t>
            </a:r>
            <a:endParaRPr lang="nl-NL">
              <a:solidFill>
                <a:srgbClr val="FF00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7" name="Oval 4">
            <a:extLst>
              <a:ext uri="{FF2B5EF4-FFF2-40B4-BE49-F238E27FC236}">
                <a16:creationId xmlns:a16="http://schemas.microsoft.com/office/drawing/2014/main" id="{FDFC26A1-C392-4397-B5E4-5B3F41F8E7EB}"/>
              </a:ext>
            </a:extLst>
          </p:cNvPr>
          <p:cNvSpPr/>
          <p:nvPr/>
        </p:nvSpPr>
        <p:spPr>
          <a:xfrm flipV="1">
            <a:off x="1574800" y="2654697"/>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7296322" y="3217101"/>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Afbeelding 11">
            <a:extLst>
              <a:ext uri="{FF2B5EF4-FFF2-40B4-BE49-F238E27FC236}">
                <a16:creationId xmlns:a16="http://schemas.microsoft.com/office/drawing/2014/main" id="{8F338461-3C7F-458D-80C3-E8983DE25F43}"/>
              </a:ext>
            </a:extLst>
          </p:cNvPr>
          <p:cNvPicPr>
            <a:picLocks noChangeAspect="1"/>
          </p:cNvPicPr>
          <p:nvPr/>
        </p:nvPicPr>
        <p:blipFill>
          <a:blip r:embed="rId4"/>
          <a:stretch>
            <a:fillRect/>
          </a:stretch>
        </p:blipFill>
        <p:spPr>
          <a:xfrm>
            <a:off x="415880" y="4589824"/>
            <a:ext cx="11360240" cy="1761628"/>
          </a:xfrm>
          <a:prstGeom prst="rect">
            <a:avLst/>
          </a:prstGeom>
        </p:spPr>
      </p:pic>
      <p:sp>
        <p:nvSpPr>
          <p:cNvPr id="13" name="Oval 4">
            <a:extLst>
              <a:ext uri="{FF2B5EF4-FFF2-40B4-BE49-F238E27FC236}">
                <a16:creationId xmlns:a16="http://schemas.microsoft.com/office/drawing/2014/main" id="{3174D8AF-4A63-4A11-86D1-5526A721094D}"/>
              </a:ext>
            </a:extLst>
          </p:cNvPr>
          <p:cNvSpPr/>
          <p:nvPr/>
        </p:nvSpPr>
        <p:spPr>
          <a:xfrm flipV="1">
            <a:off x="6764007" y="538701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29168331-77F2-4773-B668-2D359118DE2D}"/>
              </a:ext>
            </a:extLst>
          </p:cNvPr>
          <p:cNvSpPr/>
          <p:nvPr/>
        </p:nvSpPr>
        <p:spPr>
          <a:xfrm flipV="1">
            <a:off x="1727200" y="5908369"/>
            <a:ext cx="452120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9AB1C9E9-CC54-4776-845C-3A2DFDFD8B33}"/>
              </a:ext>
            </a:extLst>
          </p:cNvPr>
          <p:cNvSpPr/>
          <p:nvPr/>
        </p:nvSpPr>
        <p:spPr>
          <a:xfrm flipV="1">
            <a:off x="6159365" y="3217101"/>
            <a:ext cx="500743"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DB7CC01D-EBF4-4DB4-BB0D-FD5139E525F0}"/>
              </a:ext>
            </a:extLst>
          </p:cNvPr>
          <p:cNvSpPr/>
          <p:nvPr/>
        </p:nvSpPr>
        <p:spPr>
          <a:xfrm flipV="1">
            <a:off x="1375579" y="482779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Parameterized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This is more of a unit testing framework feature than a feature of RestSharp!</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739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E6D47697-A957-4ADC-B6FD-E0C9645C2C26}"/>
              </a:ext>
            </a:extLst>
          </p:cNvPr>
          <p:cNvPicPr>
            <a:picLocks noChangeAspect="1"/>
          </p:cNvPicPr>
          <p:nvPr/>
        </p:nvPicPr>
        <p:blipFill>
          <a:blip r:embed="rId3"/>
          <a:stretch>
            <a:fillRect/>
          </a:stretch>
        </p:blipFill>
        <p:spPr>
          <a:xfrm>
            <a:off x="266939" y="1652574"/>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652574"/>
            <a:ext cx="11165841" cy="1035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4899900" y="873274"/>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cases using the [TestCase] attribute, and don’t forget to include a clear test name</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576820" y="3007571"/>
            <a:ext cx="5053582"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5694678" y="3109955"/>
            <a:ext cx="604012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6992105" y="3701126"/>
            <a:ext cx="145288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9499600" y="5470369"/>
            <a:ext cx="245236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531358" y="6209444"/>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8426097-E6B5-42D6-8DD5-03BD1ACD630D}"/>
              </a:ext>
            </a:extLst>
          </p:cNvPr>
          <p:cNvPicPr>
            <a:picLocks noChangeAspect="1"/>
          </p:cNvPicPr>
          <p:nvPr/>
        </p:nvPicPr>
        <p:blipFill>
          <a:blip r:embed="rId3"/>
          <a:stretch>
            <a:fillRect/>
          </a:stretch>
        </p:blipFill>
        <p:spPr>
          <a:xfrm>
            <a:off x="263140" y="2257585"/>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sp>
        <p:nvSpPr>
          <p:cNvPr id="16" name="Tekstvak 15">
            <a:extLst>
              <a:ext uri="{FF2B5EF4-FFF2-40B4-BE49-F238E27FC236}">
                <a16:creationId xmlns:a16="http://schemas.microsoft.com/office/drawing/2014/main" id="{9E0260A9-87AF-4EDA-B29C-CFE419F9AD7E}"/>
              </a:ext>
            </a:extLst>
          </p:cNvPr>
          <p:cNvSpPr txBox="1"/>
          <p:nvPr/>
        </p:nvSpPr>
        <p:spPr>
          <a:xfrm>
            <a:off x="513035" y="1163098"/>
            <a:ext cx="523240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F44300B8-CD79-49CA-B813-B63CCB8964E0}"/>
              </a:ext>
            </a:extLst>
          </p:cNvPr>
          <p:cNvPicPr>
            <a:picLocks noChangeAspect="1"/>
          </p:cNvPicPr>
          <p:nvPr/>
        </p:nvPicPr>
        <p:blipFill>
          <a:blip r:embed="rId4"/>
          <a:stretch>
            <a:fillRect/>
          </a:stretch>
        </p:blipFill>
        <p:spPr>
          <a:xfrm>
            <a:off x="5825684" y="1049039"/>
            <a:ext cx="6222328" cy="1682432"/>
          </a:xfrm>
          <a:prstGeom prst="rect">
            <a:avLst/>
          </a:prstGeom>
          <a:ln>
            <a:solidFill>
              <a:srgbClr val="00FF00"/>
            </a:solidFill>
          </a:ln>
        </p:spPr>
      </p:pic>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Alternative: use TestCaseSource</a:t>
            </a:r>
          </a:p>
        </p:txBody>
      </p:sp>
      <p:pic>
        <p:nvPicPr>
          <p:cNvPr id="8" name="Afbeelding 7">
            <a:extLst>
              <a:ext uri="{FF2B5EF4-FFF2-40B4-BE49-F238E27FC236}">
                <a16:creationId xmlns:a16="http://schemas.microsoft.com/office/drawing/2014/main" id="{98F93147-BC6F-4D38-9554-07D9DF321B23}"/>
              </a:ext>
            </a:extLst>
          </p:cNvPr>
          <p:cNvPicPr>
            <a:picLocks noChangeAspect="1"/>
          </p:cNvPicPr>
          <p:nvPr/>
        </p:nvPicPr>
        <p:blipFill>
          <a:blip r:embed="rId3"/>
          <a:stretch>
            <a:fillRect/>
          </a:stretch>
        </p:blipFill>
        <p:spPr>
          <a:xfrm>
            <a:off x="270738" y="856345"/>
            <a:ext cx="11660641" cy="1657350"/>
          </a:xfrm>
          <a:prstGeom prst="rect">
            <a:avLst/>
          </a:prstGeom>
        </p:spPr>
      </p:pic>
      <p:pic>
        <p:nvPicPr>
          <p:cNvPr id="14" name="Afbeelding 13">
            <a:extLst>
              <a:ext uri="{FF2B5EF4-FFF2-40B4-BE49-F238E27FC236}">
                <a16:creationId xmlns:a16="http://schemas.microsoft.com/office/drawing/2014/main" id="{D6981993-200D-4750-82BB-A9F3939D4C66}"/>
              </a:ext>
            </a:extLst>
          </p:cNvPr>
          <p:cNvPicPr>
            <a:picLocks noChangeAspect="1"/>
          </p:cNvPicPr>
          <p:nvPr/>
        </p:nvPicPr>
        <p:blipFill>
          <a:blip r:embed="rId4"/>
          <a:stretch>
            <a:fillRect/>
          </a:stretch>
        </p:blipFill>
        <p:spPr>
          <a:xfrm>
            <a:off x="263140" y="3429000"/>
            <a:ext cx="10048726" cy="2910840"/>
          </a:xfrm>
          <a:prstGeom prst="rect">
            <a:avLst/>
          </a:prstGeom>
        </p:spPr>
      </p:pic>
      <p:sp>
        <p:nvSpPr>
          <p:cNvPr id="15" name="Oval 4">
            <a:extLst>
              <a:ext uri="{FF2B5EF4-FFF2-40B4-BE49-F238E27FC236}">
                <a16:creationId xmlns:a16="http://schemas.microsoft.com/office/drawing/2014/main" id="{298A65DC-B1F8-4BA5-B45A-22F6F2BF2BE8}"/>
              </a:ext>
            </a:extLst>
          </p:cNvPr>
          <p:cNvSpPr/>
          <p:nvPr/>
        </p:nvSpPr>
        <p:spPr>
          <a:xfrm flipV="1">
            <a:off x="1127760" y="836025"/>
            <a:ext cx="402336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77400A6F-DA02-4AC2-9676-BD2065AF26B5}"/>
              </a:ext>
            </a:extLst>
          </p:cNvPr>
          <p:cNvSpPr txBox="1"/>
          <p:nvPr/>
        </p:nvSpPr>
        <p:spPr>
          <a:xfrm>
            <a:off x="5287503" y="715523"/>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[TestCaseSource] attribute (the test method body is the same as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7" name="Oval 4">
            <a:extLst>
              <a:ext uri="{FF2B5EF4-FFF2-40B4-BE49-F238E27FC236}">
                <a16:creationId xmlns:a16="http://schemas.microsoft.com/office/drawing/2014/main" id="{C0BC6B17-BA34-4DC1-AE05-014EE5F52A53}"/>
              </a:ext>
            </a:extLst>
          </p:cNvPr>
          <p:cNvSpPr/>
          <p:nvPr/>
        </p:nvSpPr>
        <p:spPr>
          <a:xfrm flipV="1">
            <a:off x="2174240" y="3370454"/>
            <a:ext cx="5939801"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81479B36-2C1A-425C-889B-263CA2FF4504}"/>
              </a:ext>
            </a:extLst>
          </p:cNvPr>
          <p:cNvSpPr txBox="1"/>
          <p:nvPr/>
        </p:nvSpPr>
        <p:spPr>
          <a:xfrm>
            <a:off x="1127760" y="2648182"/>
            <a:ext cx="1079350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static method with the parameter value passed to [TestCaseSource] as its name. The method should return an object of type IEnumerable&lt;TestCase&gt;</a:t>
            </a:r>
            <a:endParaRPr lang="en-NL">
              <a:solidFill>
                <a:srgbClr val="00FF00"/>
              </a:solidFill>
              <a:latin typeface="Courier New" panose="02070309020205020404" pitchFamily="49" charset="0"/>
              <a:cs typeface="Courier New" panose="02070309020205020404" pitchFamily="49" charset="0"/>
            </a:endParaRPr>
          </a:p>
        </p:txBody>
      </p:sp>
      <p:sp>
        <p:nvSpPr>
          <p:cNvPr id="19" name="Oval 4">
            <a:extLst>
              <a:ext uri="{FF2B5EF4-FFF2-40B4-BE49-F238E27FC236}">
                <a16:creationId xmlns:a16="http://schemas.microsoft.com/office/drawing/2014/main" id="{193E0D2A-879E-4E93-B157-D96951763F9A}"/>
              </a:ext>
            </a:extLst>
          </p:cNvPr>
          <p:cNvSpPr/>
          <p:nvPr/>
        </p:nvSpPr>
        <p:spPr>
          <a:xfrm flipV="1">
            <a:off x="640081" y="4000948"/>
            <a:ext cx="4647422"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6B169992-5F26-46A3-BA13-61D54FBBAF80}"/>
              </a:ext>
            </a:extLst>
          </p:cNvPr>
          <p:cNvSpPr txBox="1"/>
          <p:nvPr/>
        </p:nvSpPr>
        <p:spPr>
          <a:xfrm>
            <a:off x="640081" y="6037683"/>
            <a:ext cx="102877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a:t>
            </a:r>
            <a:r>
              <a:rPr lang="en-US" i="1">
                <a:solidFill>
                  <a:srgbClr val="00FF00"/>
                </a:solidFill>
                <a:latin typeface="Courier New" panose="02070309020205020404" pitchFamily="49" charset="0"/>
                <a:cs typeface="Courier New" panose="02070309020205020404" pitchFamily="49" charset="0"/>
              </a:rPr>
              <a:t>yield</a:t>
            </a:r>
            <a:r>
              <a:rPr lang="en-US">
                <a:solidFill>
                  <a:srgbClr val="00FF00"/>
                </a:solidFill>
                <a:latin typeface="Courier New" panose="02070309020205020404" pitchFamily="49" charset="0"/>
                <a:cs typeface="Courier New" panose="02070309020205020404" pitchFamily="49" charset="0"/>
              </a:rPr>
              <a:t> to return new TestCaseData instances one by one. Test names can be set using .SetName() – make sure these are unique!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1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Create data driven tests</a:t>
            </a:r>
          </a:p>
          <a:p>
            <a:pPr lvl="1">
              <a:lnSpc>
                <a:spcPct val="70000"/>
              </a:lnSpc>
              <a:buFont typeface="Courier New" pitchFamily="49"/>
              <a:buChar char="_"/>
            </a:pPr>
            <a:r>
              <a:rPr lang="nl-NL">
                <a:solidFill>
                  <a:srgbClr val="00FF00"/>
                </a:solidFill>
                <a:latin typeface="Courier New" pitchFamily="49"/>
                <a:cs typeface="Courier New" pitchFamily="49"/>
              </a:rPr>
              <a:t>Use the [TestCase] attribute</a:t>
            </a:r>
          </a:p>
          <a:p>
            <a:pPr lvl="1">
              <a:lnSpc>
                <a:spcPct val="70000"/>
              </a:lnSpc>
              <a:buFont typeface="Courier New" pitchFamily="49"/>
              <a:buChar char="_"/>
            </a:pPr>
            <a:r>
              <a:rPr lang="nl-NL">
                <a:solidFill>
                  <a:srgbClr val="00FF00"/>
                </a:solidFill>
                <a:latin typeface="Courier New" pitchFamily="49"/>
                <a:cs typeface="Courier New" pitchFamily="49"/>
              </a:rPr>
              <a:t>Use the [TestCaseSource] attribute and a private static method yielding new TestCaseData instances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Examples02.cs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525414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6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9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 in RestSharp</a:t>
            </a:r>
          </a:p>
        </p:txBody>
      </p:sp>
      <p:sp>
        <p:nvSpPr>
          <p:cNvPr id="10" name="Tekstvak 9">
            <a:extLst>
              <a:ext uri="{FF2B5EF4-FFF2-40B4-BE49-F238E27FC236}">
                <a16:creationId xmlns:a16="http://schemas.microsoft.com/office/drawing/2014/main" id="{148E23E4-B24F-973D-3637-328D4CC44C02}"/>
              </a:ext>
            </a:extLst>
          </p:cNvPr>
          <p:cNvSpPr txBox="1"/>
          <p:nvPr/>
        </p:nvSpPr>
        <p:spPr>
          <a:xfrm>
            <a:off x="838196" y="1658492"/>
            <a:ext cx="885444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Set up basic authentication when creating the RestClient</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64D5C51D-5529-8B66-90BE-C5F134674F3B}"/>
              </a:ext>
            </a:extLst>
          </p:cNvPr>
          <p:cNvSpPr txBox="1"/>
          <p:nvPr/>
        </p:nvSpPr>
        <p:spPr>
          <a:xfrm>
            <a:off x="838196" y="4020822"/>
            <a:ext cx="10601958"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Set up OAuth2 (token-based) authentication when creating the RestClient</a:t>
            </a:r>
            <a:endParaRPr lang="en-NL">
              <a:solidFill>
                <a:srgbClr val="00FF00"/>
              </a:solidFill>
              <a:latin typeface="Courier New" panose="02070309020205020404" pitchFamily="49" charset="0"/>
              <a:cs typeface="Courier New" panose="02070309020205020404" pitchFamily="49" charset="0"/>
            </a:endParaRPr>
          </a:p>
        </p:txBody>
      </p:sp>
      <p:pic>
        <p:nvPicPr>
          <p:cNvPr id="6" name="Afbeelding 5">
            <a:extLst>
              <a:ext uri="{FF2B5EF4-FFF2-40B4-BE49-F238E27FC236}">
                <a16:creationId xmlns:a16="http://schemas.microsoft.com/office/drawing/2014/main" id="{D4272563-5FE2-7AF3-1365-9811C0957BD8}"/>
              </a:ext>
            </a:extLst>
          </p:cNvPr>
          <p:cNvPicPr>
            <a:picLocks noChangeAspect="1"/>
          </p:cNvPicPr>
          <p:nvPr/>
        </p:nvPicPr>
        <p:blipFill>
          <a:blip r:embed="rId3"/>
          <a:stretch>
            <a:fillRect/>
          </a:stretch>
        </p:blipFill>
        <p:spPr>
          <a:xfrm>
            <a:off x="838197" y="2079917"/>
            <a:ext cx="7581900" cy="1533525"/>
          </a:xfrm>
          <a:prstGeom prst="rect">
            <a:avLst/>
          </a:prstGeom>
        </p:spPr>
      </p:pic>
      <p:pic>
        <p:nvPicPr>
          <p:cNvPr id="11" name="Afbeelding 10">
            <a:extLst>
              <a:ext uri="{FF2B5EF4-FFF2-40B4-BE49-F238E27FC236}">
                <a16:creationId xmlns:a16="http://schemas.microsoft.com/office/drawing/2014/main" id="{D0747AB6-D649-4FBD-C38D-E8F0EFD4BF0E}"/>
              </a:ext>
            </a:extLst>
          </p:cNvPr>
          <p:cNvPicPr>
            <a:picLocks noChangeAspect="1"/>
          </p:cNvPicPr>
          <p:nvPr/>
        </p:nvPicPr>
        <p:blipFill>
          <a:blip r:embed="rId4"/>
          <a:stretch>
            <a:fillRect/>
          </a:stretch>
        </p:blipFill>
        <p:spPr>
          <a:xfrm>
            <a:off x="838196" y="4466083"/>
            <a:ext cx="10163175" cy="146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Use authentication mechanisms</a:t>
            </a:r>
          </a:p>
          <a:p>
            <a:pPr lvl="1">
              <a:lnSpc>
                <a:spcPct val="70000"/>
              </a:lnSpc>
              <a:buFont typeface="Courier New" pitchFamily="49"/>
              <a:buChar char="_"/>
            </a:pPr>
            <a:r>
              <a:rPr lang="nl-NL">
                <a:solidFill>
                  <a:srgbClr val="00FF00"/>
                </a:solidFill>
                <a:latin typeface="Courier New" pitchFamily="49"/>
                <a:cs typeface="Courier New" pitchFamily="49"/>
              </a:rPr>
              <a:t>Create RestClient objects with authentication options</a:t>
            </a:r>
          </a:p>
          <a:p>
            <a:pPr lvl="1">
              <a:lnSpc>
                <a:spcPct val="70000"/>
              </a:lnSpc>
              <a:buFont typeface="Courier New" pitchFamily="49"/>
              <a:buChar char="_"/>
            </a:pPr>
            <a:r>
              <a:rPr lang="nl-NL">
                <a:solidFill>
                  <a:srgbClr val="00FF00"/>
                </a:solidFill>
                <a:latin typeface="Courier New" pitchFamily="49"/>
                <a:cs typeface="Courier New" pitchFamily="49"/>
              </a:rPr>
              <a:t>Get a token using basic auth</a:t>
            </a:r>
          </a:p>
          <a:p>
            <a:pPr lvl="1">
              <a:lnSpc>
                <a:spcPct val="70000"/>
              </a:lnSpc>
              <a:buFont typeface="Courier New" pitchFamily="49"/>
              <a:buChar char="_"/>
            </a:pPr>
            <a:r>
              <a:rPr lang="nl-NL">
                <a:solidFill>
                  <a:srgbClr val="00FF00"/>
                </a:solidFill>
                <a:latin typeface="Courier New" pitchFamily="49"/>
                <a:cs typeface="Courier New" pitchFamily="49"/>
              </a:rPr>
              <a:t>Extract token from response and store it</a:t>
            </a:r>
          </a:p>
          <a:p>
            <a:pPr lvl="1">
              <a:lnSpc>
                <a:spcPct val="70000"/>
              </a:lnSpc>
              <a:buFont typeface="Courier New" pitchFamily="49"/>
              <a:buChar char="_"/>
            </a:pPr>
            <a:r>
              <a:rPr lang="nl-NL">
                <a:solidFill>
                  <a:srgbClr val="00FF00"/>
                </a:solidFill>
                <a:latin typeface="Courier New" pitchFamily="49"/>
                <a:cs typeface="Courier New" pitchFamily="49"/>
              </a:rPr>
              <a:t>Reuse token in OAuth2</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Examples03.cs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66195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POCOs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RestSharp is able to convert C# object instances directly to JSON (and XML)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54859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a:xfrm>
            <a:off x="838202" y="1825627"/>
            <a:ext cx="11282677" cy="4351336"/>
          </a:xfrm>
        </p:spPr>
        <p:txBody>
          <a:bodyPr/>
          <a:lstStyle/>
          <a:p>
            <a:pPr lvl="0">
              <a:buFont typeface="Courier New" pitchFamily="49"/>
              <a:buChar char="_"/>
            </a:pPr>
            <a:r>
              <a:rPr lang="nl-NL">
                <a:solidFill>
                  <a:srgbClr val="00FF00"/>
                </a:solidFill>
                <a:latin typeface="Courier New" pitchFamily="49"/>
                <a:cs typeface="Courier New" pitchFamily="49"/>
              </a:rPr>
              <a:t>POCO representing a Post object (think blog posts)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D06F6F35-D9AD-42E1-9A04-84DC23545E98}"/>
              </a:ext>
            </a:extLst>
          </p:cNvPr>
          <p:cNvPicPr>
            <a:picLocks noChangeAspect="1"/>
          </p:cNvPicPr>
          <p:nvPr/>
        </p:nvPicPr>
        <p:blipFill>
          <a:blip r:embed="rId2"/>
          <a:stretch>
            <a:fillRect/>
          </a:stretch>
        </p:blipFill>
        <p:spPr>
          <a:xfrm>
            <a:off x="544195" y="2469193"/>
            <a:ext cx="6084586" cy="4023678"/>
          </a:xfrm>
          <a:prstGeom prst="rect">
            <a:avLst/>
          </a:prstGeom>
        </p:spPr>
      </p:pic>
      <p:sp>
        <p:nvSpPr>
          <p:cNvPr id="7" name="Oval 4">
            <a:extLst>
              <a:ext uri="{FF2B5EF4-FFF2-40B4-BE49-F238E27FC236}">
                <a16:creationId xmlns:a16="http://schemas.microsoft.com/office/drawing/2014/main" id="{2BFFFA6F-611C-44B5-9B53-6A1F54280929}"/>
              </a:ext>
            </a:extLst>
          </p:cNvPr>
          <p:cNvSpPr/>
          <p:nvPr/>
        </p:nvSpPr>
        <p:spPr>
          <a:xfrm flipV="1">
            <a:off x="1076960" y="3162665"/>
            <a:ext cx="424688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27BE90DF-84E8-4D45-ABCF-D08F193E510A}"/>
              </a:ext>
            </a:extLst>
          </p:cNvPr>
          <p:cNvSpPr txBox="1"/>
          <p:nvPr/>
        </p:nvSpPr>
        <p:spPr>
          <a:xfrm>
            <a:off x="6867539" y="2934074"/>
            <a:ext cx="5131421" cy="1477328"/>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RestSharp respects the [JsonProperty] attribute from Newtonsoft.Json, so you can use these to map C# property names to their JSON element equivalents</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34A02747-8552-4016-B905-0BDC60BEA371}"/>
              </a:ext>
            </a:extLst>
          </p:cNvPr>
          <p:cNvPicPr>
            <a:picLocks noChangeAspect="1"/>
          </p:cNvPicPr>
          <p:nvPr/>
        </p:nvPicPr>
        <p:blipFill>
          <a:blip r:embed="rId2"/>
          <a:stretch>
            <a:fillRect/>
          </a:stretch>
        </p:blipFill>
        <p:spPr>
          <a:xfrm>
            <a:off x="331152" y="949959"/>
            <a:ext cx="9666288" cy="5556669"/>
          </a:xfrm>
          <a:prstGeom prst="rect">
            <a:avLst/>
          </a:prstGeom>
        </p:spPr>
      </p:pic>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a:xfrm>
            <a:off x="838200" y="0"/>
            <a:ext cx="10515600" cy="833751"/>
          </a:xfrm>
        </p:spPr>
        <p:txBody>
          <a:bodyPr/>
          <a:lstStyle/>
          <a:p>
            <a:pPr lvl="0"/>
            <a:r>
              <a:rPr lang="nl-NL">
                <a:solidFill>
                  <a:srgbClr val="00FF00"/>
                </a:solidFill>
                <a:latin typeface="Courier New" pitchFamily="49"/>
                <a:cs typeface="Courier New" pitchFamily="49"/>
              </a:rPr>
              <a:t>Example: serialization</a:t>
            </a:r>
          </a:p>
        </p:txBody>
      </p:sp>
      <p:sp>
        <p:nvSpPr>
          <p:cNvPr id="8" name="Oval 4">
            <a:extLst>
              <a:ext uri="{FF2B5EF4-FFF2-40B4-BE49-F238E27FC236}">
                <a16:creationId xmlns:a16="http://schemas.microsoft.com/office/drawing/2014/main" id="{9B56CDF5-FCB2-441F-B48C-53544D850245}"/>
              </a:ext>
            </a:extLst>
          </p:cNvPr>
          <p:cNvSpPr/>
          <p:nvPr/>
        </p:nvSpPr>
        <p:spPr>
          <a:xfrm flipV="1">
            <a:off x="609600" y="2048298"/>
            <a:ext cx="32613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4068128" y="1936881"/>
            <a:ext cx="535019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new object in your test and assign the desired property values</a:t>
            </a:r>
            <a:endParaRPr lang="en-NL" i="1">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FA172B20-A4F2-459A-98F0-FBAF074DF92C}"/>
              </a:ext>
            </a:extLst>
          </p:cNvPr>
          <p:cNvSpPr/>
          <p:nvPr/>
        </p:nvSpPr>
        <p:spPr>
          <a:xfrm flipV="1">
            <a:off x="1696720" y="4649256"/>
            <a:ext cx="27432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10E424F6-3306-40DE-B14F-E6C518E555A0}"/>
              </a:ext>
            </a:extLst>
          </p:cNvPr>
          <p:cNvSpPr txBox="1"/>
          <p:nvPr/>
        </p:nvSpPr>
        <p:spPr>
          <a:xfrm>
            <a:off x="4693920" y="4537841"/>
            <a:ext cx="73152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that object as the request payload using AddJsonBody() and RestSharp handles the rest for you</a:t>
            </a:r>
            <a:endParaRPr lang="en-NL" i="1">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692F77F8-D72E-4A53-9C94-A593A84047EB}"/>
              </a:ext>
            </a:extLst>
          </p:cNvPr>
          <p:cNvSpPr/>
          <p:nvPr/>
        </p:nvSpPr>
        <p:spPr>
          <a:xfrm flipV="1">
            <a:off x="6421120" y="5800966"/>
            <a:ext cx="3596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9B8BEDAF-EAA9-46DA-A89B-2FAA320E48D1}"/>
              </a:ext>
            </a:extLst>
          </p:cNvPr>
          <p:cNvSpPr txBox="1"/>
          <p:nvPr/>
        </p:nvSpPr>
        <p:spPr>
          <a:xfrm>
            <a:off x="331152" y="6409927"/>
            <a:ext cx="112674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HTTP 201 (Created) is a typical HTTP status code for a successful POST operation</a:t>
            </a:r>
            <a:endParaRPr lang="en-NL" i="1">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255C105C-DBAF-4A77-B4A7-C3365CB8895E}"/>
              </a:ext>
            </a:extLst>
          </p:cNvPr>
          <p:cNvSpPr txBox="1"/>
          <p:nvPr/>
        </p:nvSpPr>
        <p:spPr>
          <a:xfrm>
            <a:off x="7278688" y="2619216"/>
            <a:ext cx="4913312" cy="1477328"/>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a:t>
            </a:r>
          </a:p>
          <a:p>
            <a:r>
              <a:rPr lang="en-US" i="1">
                <a:solidFill>
                  <a:srgbClr val="00FF00"/>
                </a:solidFill>
                <a:latin typeface="Courier New" panose="02070309020205020404" pitchFamily="49" charset="0"/>
                <a:cs typeface="Courier New" panose="02070309020205020404" pitchFamily="49" charset="0"/>
              </a:rPr>
              <a:t>    “userId”: 1,</a:t>
            </a:r>
          </a:p>
          <a:p>
            <a:r>
              <a:rPr lang="en-US" i="1">
                <a:solidFill>
                  <a:srgbClr val="00FF00"/>
                </a:solidFill>
                <a:latin typeface="Courier New" panose="02070309020205020404" pitchFamily="49" charset="0"/>
                <a:cs typeface="Courier New" panose="02070309020205020404" pitchFamily="49" charset="0"/>
              </a:rPr>
              <a:t>    “title”: “My new post title”,</a:t>
            </a:r>
          </a:p>
          <a:p>
            <a:r>
              <a:rPr lang="en-US" i="1">
                <a:solidFill>
                  <a:srgbClr val="00FF00"/>
                </a:solidFill>
                <a:latin typeface="Courier New" panose="02070309020205020404" pitchFamily="49" charset="0"/>
                <a:cs typeface="Courier New" panose="02070309020205020404" pitchFamily="49" charset="0"/>
              </a:rPr>
              <a:t>    “body”: “This is the body…”</a:t>
            </a:r>
          </a:p>
          <a:p>
            <a:r>
              <a:rPr lang="en-US" i="1">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4" grpId="0" animBg="1"/>
      <p:bldP spid="15"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DF5E31E-EB99-4CCB-8B7C-C9F79CA2D2E7}"/>
              </a:ext>
            </a:extLst>
          </p:cNvPr>
          <p:cNvPicPr>
            <a:picLocks noChangeAspect="1"/>
          </p:cNvPicPr>
          <p:nvPr/>
        </p:nvPicPr>
        <p:blipFill>
          <a:blip r:embed="rId2"/>
          <a:stretch>
            <a:fillRect/>
          </a:stretch>
        </p:blipFill>
        <p:spPr>
          <a:xfrm>
            <a:off x="364963" y="1690688"/>
            <a:ext cx="11461277" cy="4011447"/>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a:xfrm>
            <a:off x="838203" y="219774"/>
            <a:ext cx="10515600" cy="790736"/>
          </a:xfrm>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838202" y="4307770"/>
            <a:ext cx="42214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255677" y="4276806"/>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extracts the deserialized response body into its own object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9062720" y="3608975"/>
            <a:ext cx="134112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2656134" y="1229023"/>
            <a:ext cx="854597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tells RestSharp to try and deserialize the response body to an object of type User (which is another POCO like Post from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2656134" y="4967408"/>
            <a:ext cx="1712666"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838202" y="5853034"/>
            <a:ext cx="748283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now refer to specific properties of the POCO like you would do with any other regular C# object</a:t>
            </a:r>
            <a:endParaRPr lang="en-NL" i="1">
              <a:solidFill>
                <a:srgbClr val="00FF00"/>
              </a:solidFill>
              <a:latin typeface="Courier New" panose="02070309020205020404" pitchFamily="49" charset="0"/>
              <a:cs typeface="Courier New" panose="02070309020205020404" pitchFamily="49" charset="0"/>
            </a:endParaRPr>
          </a:p>
        </p:txBody>
      </p:sp>
      <p:sp>
        <p:nvSpPr>
          <p:cNvPr id="13" name="Oval 4">
            <a:extLst>
              <a:ext uri="{FF2B5EF4-FFF2-40B4-BE49-F238E27FC236}">
                <a16:creationId xmlns:a16="http://schemas.microsoft.com/office/drawing/2014/main" id="{3D79FFD0-E079-4500-AF7C-BA7947F35CC9}"/>
              </a:ext>
            </a:extLst>
          </p:cNvPr>
          <p:cNvSpPr/>
          <p:nvPr/>
        </p:nvSpPr>
        <p:spPr>
          <a:xfrm flipV="1">
            <a:off x="838203" y="3628248"/>
            <a:ext cx="31038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Practice serialization by sending an Account object</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Practice deserialization by extracting an API response into a C# object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Examples04.cs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377571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A challenge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A9C1AF9-0B9C-4E1C-8047-BC4ABC952878}"/>
              </a:ext>
            </a:extLst>
          </p:cNvPr>
          <p:cNvPicPr>
            <a:picLocks noChangeAspect="1"/>
          </p:cNvPicPr>
          <p:nvPr/>
        </p:nvPicPr>
        <p:blipFill>
          <a:blip r:embed="rId3"/>
          <a:stretch>
            <a:fillRect/>
          </a:stretch>
        </p:blipFill>
        <p:spPr>
          <a:xfrm>
            <a:off x="173675" y="796924"/>
            <a:ext cx="4924425" cy="27336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2286000" y="796925"/>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9" name="Afbeelding 8">
            <a:extLst>
              <a:ext uri="{FF2B5EF4-FFF2-40B4-BE49-F238E27FC236}">
                <a16:creationId xmlns:a16="http://schemas.microsoft.com/office/drawing/2014/main" id="{C2755865-7931-473E-837A-FFDE09A0EE43}"/>
              </a:ext>
            </a:extLst>
          </p:cNvPr>
          <p:cNvPicPr>
            <a:picLocks noChangeAspect="1"/>
          </p:cNvPicPr>
          <p:nvPr/>
        </p:nvPicPr>
        <p:blipFill>
          <a:blip r:embed="rId4"/>
          <a:stretch>
            <a:fillRect/>
          </a:stretch>
        </p:blipFill>
        <p:spPr>
          <a:xfrm>
            <a:off x="173675" y="3684070"/>
            <a:ext cx="4552950" cy="2057400"/>
          </a:xfrm>
          <a:prstGeom prst="rect">
            <a:avLst/>
          </a:prstGeom>
        </p:spPr>
      </p:pic>
      <p:sp>
        <p:nvSpPr>
          <p:cNvPr id="22" name="Oval 4">
            <a:extLst>
              <a:ext uri="{FF2B5EF4-FFF2-40B4-BE49-F238E27FC236}">
                <a16:creationId xmlns:a16="http://schemas.microsoft.com/office/drawing/2014/main" id="{3F6A146E-E46A-4F5E-8237-D0AA054DBBC2}"/>
              </a:ext>
            </a:extLst>
          </p:cNvPr>
          <p:cNvSpPr/>
          <p:nvPr/>
        </p:nvSpPr>
        <p:spPr>
          <a:xfrm flipV="1">
            <a:off x="1443197" y="3622039"/>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5E577430-0C43-48F6-BFFE-306C3F002FE7}"/>
              </a:ext>
            </a:extLst>
          </p:cNvPr>
          <p:cNvSpPr txBox="1"/>
          <p:nvPr/>
        </p:nvSpPr>
        <p:spPr>
          <a:xfrm>
            <a:off x="173675" y="5803500"/>
            <a:ext cx="295512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this POCO simplifies creating the GraphQL payload</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4" name="Afbeelding 13">
            <a:extLst>
              <a:ext uri="{FF2B5EF4-FFF2-40B4-BE49-F238E27FC236}">
                <a16:creationId xmlns:a16="http://schemas.microsoft.com/office/drawing/2014/main" id="{0EC7B40F-F2D9-4EA1-9F5C-83A1B4C38813}"/>
              </a:ext>
            </a:extLst>
          </p:cNvPr>
          <p:cNvPicPr>
            <a:picLocks noChangeAspect="1"/>
          </p:cNvPicPr>
          <p:nvPr/>
        </p:nvPicPr>
        <p:blipFill>
          <a:blip r:embed="rId5"/>
          <a:stretch>
            <a:fillRect/>
          </a:stretch>
        </p:blipFill>
        <p:spPr>
          <a:xfrm>
            <a:off x="4803460" y="2349013"/>
            <a:ext cx="6826724" cy="4361518"/>
          </a:xfrm>
          <a:prstGeom prst="rect">
            <a:avLst/>
          </a:prstGeom>
        </p:spPr>
      </p:pic>
      <p:sp>
        <p:nvSpPr>
          <p:cNvPr id="24" name="Oval 4">
            <a:extLst>
              <a:ext uri="{FF2B5EF4-FFF2-40B4-BE49-F238E27FC236}">
                <a16:creationId xmlns:a16="http://schemas.microsoft.com/office/drawing/2014/main" id="{221F51E9-3644-4789-BAD2-B3856BA7AD04}"/>
              </a:ext>
            </a:extLst>
          </p:cNvPr>
          <p:cNvSpPr/>
          <p:nvPr/>
        </p:nvSpPr>
        <p:spPr>
          <a:xfrm flipV="1">
            <a:off x="6122751" y="2322977"/>
            <a:ext cx="3986449"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4">
            <a:extLst>
              <a:ext uri="{FF2B5EF4-FFF2-40B4-BE49-F238E27FC236}">
                <a16:creationId xmlns:a16="http://schemas.microsoft.com/office/drawing/2014/main" id="{2BB248B0-8695-40B6-A4C2-E12306A67B44}"/>
              </a:ext>
            </a:extLst>
          </p:cNvPr>
          <p:cNvSpPr/>
          <p:nvPr/>
        </p:nvSpPr>
        <p:spPr>
          <a:xfrm flipV="1">
            <a:off x="5598160" y="4072560"/>
            <a:ext cx="3322320"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092CD976-DF4E-4D68-B047-FF14E8AB12AA}"/>
              </a:ext>
            </a:extLst>
          </p:cNvPr>
          <p:cNvSpPr txBox="1"/>
          <p:nvPr/>
        </p:nvSpPr>
        <p:spPr>
          <a:xfrm>
            <a:off x="5751276" y="1460435"/>
            <a:ext cx="57701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We’ve seen how to serialize and send</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payload in the previous section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983DF988-1901-4CA8-88C0-391A1C9F99D5}"/>
              </a:ext>
            </a:extLst>
          </p:cNvPr>
          <p:cNvSpPr/>
          <p:nvPr/>
        </p:nvSpPr>
        <p:spPr>
          <a:xfrm flipV="1">
            <a:off x="6122751" y="5852623"/>
            <a:ext cx="5895574"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EB2D762B-B46A-46BC-8D4E-C075864DA58C}"/>
              </a:ext>
            </a:extLst>
          </p:cNvPr>
          <p:cNvSpPr txBox="1"/>
          <p:nvPr/>
        </p:nvSpPr>
        <p:spPr>
          <a:xfrm>
            <a:off x="6754657" y="6367235"/>
            <a:ext cx="57701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GraphQL API response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is plain JSON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4" grpId="0" animBg="1"/>
      <p:bldP spid="25" grpId="0" animBg="1"/>
      <p:bldP spid="26" grpId="0"/>
      <p:bldP spid="27" grpId="0" animBg="1"/>
      <p:bldP spid="28"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B06C1AA-50F3-4F92-9BFD-5DEB518FDCF9}"/>
              </a:ext>
            </a:extLst>
          </p:cNvPr>
          <p:cNvPicPr>
            <a:picLocks noChangeAspect="1"/>
          </p:cNvPicPr>
          <p:nvPr/>
        </p:nvPicPr>
        <p:blipFill>
          <a:blip r:embed="rId3"/>
          <a:stretch>
            <a:fillRect/>
          </a:stretch>
        </p:blipFill>
        <p:spPr>
          <a:xfrm>
            <a:off x="163512" y="723900"/>
            <a:ext cx="4752975" cy="29718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3048000" y="889246"/>
            <a:ext cx="197295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Oval 4">
            <a:extLst>
              <a:ext uri="{FF2B5EF4-FFF2-40B4-BE49-F238E27FC236}">
                <a16:creationId xmlns:a16="http://schemas.microsoft.com/office/drawing/2014/main" id="{411F7BDE-0A67-47E9-B7CB-AF1523FE99CC}"/>
              </a:ext>
            </a:extLst>
          </p:cNvPr>
          <p:cNvSpPr/>
          <p:nvPr/>
        </p:nvSpPr>
        <p:spPr>
          <a:xfrm flipV="1">
            <a:off x="2976880" y="1382513"/>
            <a:ext cx="110744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Afbeelding 8">
            <a:extLst>
              <a:ext uri="{FF2B5EF4-FFF2-40B4-BE49-F238E27FC236}">
                <a16:creationId xmlns:a16="http://schemas.microsoft.com/office/drawing/2014/main" id="{1AA74172-D460-4066-950D-BC6B5B32A318}"/>
              </a:ext>
            </a:extLst>
          </p:cNvPr>
          <p:cNvPicPr>
            <a:picLocks noChangeAspect="1"/>
          </p:cNvPicPr>
          <p:nvPr/>
        </p:nvPicPr>
        <p:blipFill>
          <a:blip r:embed="rId4"/>
          <a:stretch>
            <a:fillRect/>
          </a:stretch>
        </p:blipFill>
        <p:spPr>
          <a:xfrm>
            <a:off x="763359" y="3819636"/>
            <a:ext cx="6823983" cy="2823341"/>
          </a:xfrm>
          <a:prstGeom prst="rect">
            <a:avLst/>
          </a:prstGeom>
        </p:spPr>
      </p:pic>
      <p:sp>
        <p:nvSpPr>
          <p:cNvPr id="24" name="Oval 4">
            <a:extLst>
              <a:ext uri="{FF2B5EF4-FFF2-40B4-BE49-F238E27FC236}">
                <a16:creationId xmlns:a16="http://schemas.microsoft.com/office/drawing/2014/main" id="{94D4336D-832C-4B56-84A1-80E4464E759E}"/>
              </a:ext>
            </a:extLst>
          </p:cNvPr>
          <p:cNvSpPr/>
          <p:nvPr/>
        </p:nvSpPr>
        <p:spPr>
          <a:xfrm flipV="1">
            <a:off x="567049" y="3695699"/>
            <a:ext cx="3221180" cy="13075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4">
            <a:extLst>
              <a:ext uri="{FF2B5EF4-FFF2-40B4-BE49-F238E27FC236}">
                <a16:creationId xmlns:a16="http://schemas.microsoft.com/office/drawing/2014/main" id="{D12AF9B4-0CC9-43F1-90C1-DA112DA696D5}"/>
              </a:ext>
            </a:extLst>
          </p:cNvPr>
          <p:cNvSpPr/>
          <p:nvPr/>
        </p:nvSpPr>
        <p:spPr>
          <a:xfrm flipV="1">
            <a:off x="1137690" y="5916775"/>
            <a:ext cx="6645962" cy="4622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kstvak 33">
            <a:extLst>
              <a:ext uri="{FF2B5EF4-FFF2-40B4-BE49-F238E27FC236}">
                <a16:creationId xmlns:a16="http://schemas.microsoft.com/office/drawing/2014/main" id="{1E22D56D-2A36-4DFE-81FC-B410D8D27079}"/>
              </a:ext>
            </a:extLst>
          </p:cNvPr>
          <p:cNvSpPr txBox="1"/>
          <p:nvPr/>
        </p:nvSpPr>
        <p:spPr>
          <a:xfrm>
            <a:off x="6574972" y="4036081"/>
            <a:ext cx="539931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Values for these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variables can be sent to a GraphQL API in JSON format, which we’re doing here by serializing an anonymous type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4" grpId="0" animBg="1"/>
      <p:bldP spid="31" grpId="0" animBg="1"/>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1AD6E948-D27D-445A-9E69-94A48832A9C1}"/>
              </a:ext>
            </a:extLst>
          </p:cNvPr>
          <p:cNvPicPr>
            <a:picLocks noChangeAspect="1"/>
          </p:cNvPicPr>
          <p:nvPr/>
        </p:nvPicPr>
        <p:blipFill>
          <a:blip r:embed="rId3"/>
          <a:stretch>
            <a:fillRect/>
          </a:stretch>
        </p:blipFill>
        <p:spPr>
          <a:xfrm>
            <a:off x="3443416" y="-1"/>
            <a:ext cx="8748584" cy="68580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3282766" cy="2468880"/>
          </a:xfrm>
        </p:spPr>
        <p:txBody>
          <a:bodyPr>
            <a:normAutofit fontScale="90000"/>
          </a:bodyPr>
          <a:lstStyle/>
          <a:p>
            <a:pPr lvl="0"/>
            <a:r>
              <a:rPr lang="nl-NL">
                <a:solidFill>
                  <a:srgbClr val="00FF00"/>
                </a:solidFill>
                <a:latin typeface="Courier New" pitchFamily="49"/>
                <a:cs typeface="Courier New" pitchFamily="49"/>
              </a:rPr>
              <a:t>A data driven GraphQL test</a:t>
            </a:r>
          </a:p>
        </p:txBody>
      </p:sp>
      <p:sp>
        <p:nvSpPr>
          <p:cNvPr id="7" name="Oval 4">
            <a:extLst>
              <a:ext uri="{FF2B5EF4-FFF2-40B4-BE49-F238E27FC236}">
                <a16:creationId xmlns:a16="http://schemas.microsoft.com/office/drawing/2014/main" id="{0391BC6A-4C83-482A-A4B8-192AA8F33D53}"/>
              </a:ext>
            </a:extLst>
          </p:cNvPr>
          <p:cNvSpPr/>
          <p:nvPr/>
        </p:nvSpPr>
        <p:spPr>
          <a:xfrm flipV="1">
            <a:off x="3282766" y="-1"/>
            <a:ext cx="1370514" cy="782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436880" y="2941568"/>
            <a:ext cx="2723966"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 we’ve done with ‘regular’ REST APIs,</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we can use this to create a data driven GraphQL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00FF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This example checks the weather in Amsterdam, Berlin and Rome.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Oval 4">
            <a:extLst>
              <a:ext uri="{FF2B5EF4-FFF2-40B4-BE49-F238E27FC236}">
                <a16:creationId xmlns:a16="http://schemas.microsoft.com/office/drawing/2014/main" id="{44CAB2E6-A5B4-4153-9865-4E926A7B8BD2}"/>
              </a:ext>
            </a:extLst>
          </p:cNvPr>
          <p:cNvSpPr/>
          <p:nvPr/>
        </p:nvSpPr>
        <p:spPr>
          <a:xfrm flipV="1">
            <a:off x="3743484" y="1071372"/>
            <a:ext cx="4333716"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6F4C8E8D-89DA-4C7C-B06E-63E84ED52045}"/>
              </a:ext>
            </a:extLst>
          </p:cNvPr>
          <p:cNvSpPr/>
          <p:nvPr/>
        </p:nvSpPr>
        <p:spPr>
          <a:xfrm flipV="1">
            <a:off x="4791918" y="5053060"/>
            <a:ext cx="948482"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3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Work with the SpaceX GraphQL API</a:t>
            </a:r>
          </a:p>
          <a:p>
            <a:pPr lvl="1">
              <a:lnSpc>
                <a:spcPct val="70000"/>
              </a:lnSpc>
              <a:buFont typeface="Courier New" pitchFamily="49"/>
              <a:buChar char="_"/>
            </a:pPr>
            <a:r>
              <a:rPr lang="nl-NL">
                <a:solidFill>
                  <a:srgbClr val="00FF00"/>
                </a:solidFill>
                <a:latin typeface="Courier New" pitchFamily="49"/>
                <a:cs typeface="Courier New" pitchFamily="49"/>
              </a:rPr>
              <a:t>Create and send a fixed (static) GraphQL query and assert on the response</a:t>
            </a:r>
          </a:p>
          <a:p>
            <a:pPr lvl="1">
              <a:lnSpc>
                <a:spcPct val="70000"/>
              </a:lnSpc>
              <a:buFont typeface="Courier New" pitchFamily="49"/>
              <a:buChar char="_"/>
            </a:pPr>
            <a:r>
              <a:rPr lang="nl-NL">
                <a:solidFill>
                  <a:srgbClr val="00FF00"/>
                </a:solidFill>
                <a:latin typeface="Courier New" pitchFamily="49"/>
                <a:cs typeface="Courier New" pitchFamily="49"/>
              </a:rPr>
              <a:t>Create a parameterized GraphQL query and use that in a data driven GraphQL API test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Examples05.cs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29947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26966</TotalTime>
  <Words>3167</Words>
  <Application>Microsoft Office PowerPoint</Application>
  <PresentationFormat>Widescreen</PresentationFormat>
  <Paragraphs>550</Paragraphs>
  <Slides>63</Slides>
  <Notes>56</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63</vt:i4>
      </vt:variant>
    </vt:vector>
  </HeadingPairs>
  <TitlesOfParts>
    <vt:vector size="72" baseType="lpstr">
      <vt:lpstr>Arial</vt:lpstr>
      <vt:lpstr>Calibri</vt:lpstr>
      <vt:lpstr>Calibri Light</vt:lpstr>
      <vt:lpstr>Courier New</vt:lpstr>
      <vt:lpstr>Office Theme</vt:lpstr>
      <vt:lpstr>2_Office Theme</vt:lpstr>
      <vt:lpstr>3_Office Theme</vt:lpstr>
      <vt:lpstr>4_Office Theme</vt:lpstr>
      <vt:lpstr>5_Office Theme</vt:lpstr>
      <vt:lpstr>API testing in C# with RestSharp</vt:lpstr>
      <vt:lpstr>What are we going to do?</vt:lpstr>
      <vt:lpstr>Preparation</vt:lpstr>
      <vt:lpstr>(RESTful) APIs are commonly used to exchange data between two parties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example</vt:lpstr>
      <vt:lpstr>Where are APIs used?</vt:lpstr>
      <vt:lpstr>Where are APIs used?</vt:lpstr>
      <vt:lpstr>Why I ♥ testing at the API level</vt:lpstr>
      <vt:lpstr>Tools for testing RESTful APIs</vt:lpstr>
      <vt:lpstr>RestSharp</vt:lpstr>
      <vt:lpstr>Configuring RestSharp</vt:lpstr>
      <vt:lpstr>Hello, World!</vt:lpstr>
      <vt:lpstr>Checking status code as an int</vt:lpstr>
      <vt:lpstr>Checking response content type</vt:lpstr>
      <vt:lpstr>Checking recognized header values</vt:lpstr>
      <vt:lpstr>Checking other header values</vt:lpstr>
      <vt:lpstr>Checking response body values</vt:lpstr>
      <vt:lpstr>Checking response body values</vt:lpstr>
      <vt:lpstr>Our API under test</vt:lpstr>
      <vt:lpstr>Demo</vt:lpstr>
      <vt:lpstr>Now it’s your turn!</vt:lpstr>
      <vt:lpstr>Parameters in RESTful APIs</vt:lpstr>
      <vt:lpstr>Using path parameters</vt:lpstr>
      <vt:lpstr>APIs are all about data</vt:lpstr>
      <vt:lpstr>Parameterized testing</vt:lpstr>
      <vt:lpstr>This is more of a unit testing framework feature than a feature of RestSharp!</vt:lpstr>
      <vt:lpstr>‘Feeding’ test data to your test</vt:lpstr>
      <vt:lpstr>Running the data driven test</vt:lpstr>
      <vt:lpstr>Alternative: use TestCaseSource</vt:lpstr>
      <vt:lpstr>Now it’s your turn!</vt:lpstr>
      <vt:lpstr>PowerPoint Presentation</vt:lpstr>
      <vt:lpstr>PowerPoint Presentation</vt:lpstr>
      <vt:lpstr>Authentication in RestSharp</vt:lpstr>
      <vt:lpstr>Now it’s your turn!</vt:lpstr>
      <vt:lpstr>(De-)serialization of POCOs</vt:lpstr>
      <vt:lpstr>Example: serialization</vt:lpstr>
      <vt:lpstr>Example: serialization</vt:lpstr>
      <vt:lpstr>Example: deserialization</vt:lpstr>
      <vt:lpstr>Now it’s your turn!</vt:lpstr>
      <vt:lpstr>A challenge with ‘traditional’ REST APIs</vt:lpstr>
      <vt:lpstr>GraphQL</vt:lpstr>
      <vt:lpstr>PowerPoint Presentation</vt:lpstr>
      <vt:lpstr>Sending a GraphQL query</vt:lpstr>
      <vt:lpstr>GraphQL API responses</vt:lpstr>
      <vt:lpstr>Sending a basic GraphQL query</vt:lpstr>
      <vt:lpstr>Parameterizing GraphQL queries</vt:lpstr>
      <vt:lpstr>A data driven GraphQL test</vt:lpstr>
      <vt:lpstr>Now it’s your turn!</vt:lpstr>
      <vt:lpstr>PowerPoint Presentation</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249</cp:revision>
  <dcterms:created xsi:type="dcterms:W3CDTF">2016-03-22T05:00:13Z</dcterms:created>
  <dcterms:modified xsi:type="dcterms:W3CDTF">2025-03-13T09:46:17Z</dcterms:modified>
</cp:coreProperties>
</file>