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68"/>
  </p:notesMasterIdLst>
  <p:sldIdLst>
    <p:sldId id="256" r:id="rId6"/>
    <p:sldId id="295" r:id="rId7"/>
    <p:sldId id="258" r:id="rId8"/>
    <p:sldId id="753" r:id="rId9"/>
    <p:sldId id="888" r:id="rId10"/>
    <p:sldId id="884" r:id="rId11"/>
    <p:sldId id="891" r:id="rId12"/>
    <p:sldId id="892" r:id="rId13"/>
    <p:sldId id="893" r:id="rId14"/>
    <p:sldId id="894" r:id="rId15"/>
    <p:sldId id="933" r:id="rId16"/>
    <p:sldId id="934" r:id="rId17"/>
    <p:sldId id="935" r:id="rId18"/>
    <p:sldId id="895" r:id="rId19"/>
    <p:sldId id="896" r:id="rId20"/>
    <p:sldId id="897" r:id="rId21"/>
    <p:sldId id="898" r:id="rId22"/>
    <p:sldId id="599" r:id="rId23"/>
    <p:sldId id="582" r:id="rId24"/>
    <p:sldId id="583" r:id="rId25"/>
    <p:sldId id="308" r:id="rId26"/>
    <p:sldId id="264" r:id="rId27"/>
    <p:sldId id="265" r:id="rId28"/>
    <p:sldId id="266" r:id="rId29"/>
    <p:sldId id="267" r:id="rId30"/>
    <p:sldId id="268" r:id="rId31"/>
    <p:sldId id="1034" r:id="rId32"/>
    <p:sldId id="1035" r:id="rId33"/>
    <p:sldId id="1036" r:id="rId34"/>
    <p:sldId id="1037" r:id="rId35"/>
    <p:sldId id="1044" r:id="rId36"/>
    <p:sldId id="274" r:id="rId37"/>
    <p:sldId id="272" r:id="rId38"/>
    <p:sldId id="277" r:id="rId39"/>
    <p:sldId id="280" r:id="rId40"/>
    <p:sldId id="690" r:id="rId41"/>
    <p:sldId id="691" r:id="rId42"/>
    <p:sldId id="1038" r:id="rId43"/>
    <p:sldId id="281" r:id="rId44"/>
    <p:sldId id="939" r:id="rId45"/>
    <p:sldId id="1039" r:id="rId46"/>
    <p:sldId id="1040" r:id="rId47"/>
    <p:sldId id="1046" r:id="rId48"/>
    <p:sldId id="1047" r:id="rId49"/>
    <p:sldId id="309" r:id="rId50"/>
    <p:sldId id="1048" r:id="rId51"/>
    <p:sldId id="1045" r:id="rId52"/>
    <p:sldId id="310" r:id="rId53"/>
    <p:sldId id="311" r:id="rId54"/>
    <p:sldId id="312" r:id="rId55"/>
    <p:sldId id="1041" r:id="rId56"/>
    <p:sldId id="1013" r:id="rId57"/>
    <p:sldId id="420" r:id="rId58"/>
    <p:sldId id="1014" r:id="rId59"/>
    <p:sldId id="1025" r:id="rId60"/>
    <p:sldId id="1027" r:id="rId61"/>
    <p:sldId id="1031" r:id="rId62"/>
    <p:sldId id="1032" r:id="rId63"/>
    <p:sldId id="1042" r:id="rId64"/>
    <p:sldId id="1043" r:id="rId65"/>
    <p:sldId id="289" r:id="rId66"/>
    <p:sldId id="290" r:id="rId6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1-2-2023</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2057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53811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29</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46608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395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31</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B5F74E5-456E-4992-A1C9-F0E80F9984E0}"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788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5186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47108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61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319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45</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176699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47</a:t>
            </a:fld>
            <a:endParaRPr lang="en-US"/>
          </a:p>
        </p:txBody>
      </p:sp>
    </p:spTree>
    <p:extLst>
      <p:ext uri="{BB962C8B-B14F-4D97-AF65-F5344CB8AC3E}">
        <p14:creationId xmlns:p14="http://schemas.microsoft.com/office/powerpoint/2010/main" val="1118694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041119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Explain why REST APIs are sometimes not the best choice, for example when you need to retrieve and combine data from lots of different endpoints to produce some report or 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0588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1492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61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62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1-2-2023</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1-2-2023</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1-2-2023</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1-2-2023</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1-2-2023</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1-2-2023</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1-2-2023</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1-2-2023</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1-2-2023</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1-2-2023</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1-2-2023</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1-2-2023</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1-2-2023</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1-2-2023</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1-2-2023</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1-2-2023</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1-2-2023</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1-2-2023</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1-2-2023</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1-2-2023</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1-2-2023</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1-2-2023</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1-2-2023</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1-2-2023</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1-2-2023</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1-2-2023</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1-2-2023</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1-2-2023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1-2-2023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1-2-2023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1-2-2023</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1-2-2023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1-2-2023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1-2-2023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1-2-2023</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1-2-2023</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1-2-2023</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1-2-2023</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1-2-2023</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1-2-2023</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1-2-2023</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1-2-2023</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1-2-2023</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1-2-2023</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1-2-2023</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1-2-2023</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1-2-2023</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1-2-2023</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1-2-2023</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1-2-2023</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1-2-2023</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1-2-2023</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1-2-2023</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1-2-2023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1-2-2023</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a:solidFill>
                  <a:srgbClr val="00FF00"/>
                </a:solidFill>
                <a:latin typeface="Courier New" pitchFamily="49"/>
                <a:cs typeface="Courier New" pitchFamily="49"/>
              </a:rPr>
              <a:t>API testing in C# with RestSharp</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RestSharp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RestSharp</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C# library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the need for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Works with all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NUnit, MSTest, xUnit</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https://restsharp.dev/</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RestSharp</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A53D9FA-E00B-41A6-A135-3AB15EC2434E}"/>
              </a:ext>
            </a:extLst>
          </p:cNvPr>
          <p:cNvPicPr>
            <a:picLocks noChangeAspect="1"/>
          </p:cNvPicPr>
          <p:nvPr/>
        </p:nvPicPr>
        <p:blipFill>
          <a:blip r:embed="rId3"/>
          <a:stretch>
            <a:fillRect/>
          </a:stretch>
        </p:blipFill>
        <p:spPr>
          <a:xfrm>
            <a:off x="2633441" y="0"/>
            <a:ext cx="9558560" cy="6858000"/>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a:xfrm>
            <a:off x="-9527" y="1"/>
            <a:ext cx="2642968" cy="1756290"/>
          </a:xfrm>
        </p:spPr>
        <p:txBody>
          <a:bodyPr>
            <a:normAutofit/>
          </a:bodyPr>
          <a:lstStyle/>
          <a:p>
            <a:pPr lvl="0"/>
            <a:r>
              <a:rPr lang="nl-NL">
                <a:solidFill>
                  <a:srgbClr val="00FF00"/>
                </a:solidFill>
                <a:latin typeface="Courier New" pitchFamily="49"/>
                <a:cs typeface="Courier New" pitchFamily="49"/>
              </a:rPr>
              <a:t>Hello, World!</a:t>
            </a:r>
          </a:p>
        </p:txBody>
      </p:sp>
      <p:sp>
        <p:nvSpPr>
          <p:cNvPr id="7" name="Ovaal 6">
            <a:extLst>
              <a:ext uri="{FF2B5EF4-FFF2-40B4-BE49-F238E27FC236}">
                <a16:creationId xmlns:a16="http://schemas.microsoft.com/office/drawing/2014/main" id="{1C92A408-C149-4757-AB8A-230366CF0B5E}"/>
              </a:ext>
            </a:extLst>
          </p:cNvPr>
          <p:cNvSpPr/>
          <p:nvPr/>
        </p:nvSpPr>
        <p:spPr>
          <a:xfrm>
            <a:off x="2613120" y="3771740"/>
            <a:ext cx="1044479"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3947894" y="3771587"/>
            <a:ext cx="779706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We’re using NUnit here (could also be MSTest, xUnit, …)</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2462527" y="1163596"/>
            <a:ext cx="427355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6736080" y="1393603"/>
            <a:ext cx="46142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RestClient that performs the HTTP calls</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2633440" y="491086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19148" y="4140919"/>
            <a:ext cx="2642427"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request using an endpoint and the HTTP method to be used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9B9301A9-B0CC-4659-8F60-7F41C6ABFA32}"/>
              </a:ext>
            </a:extLst>
          </p:cNvPr>
          <p:cNvSpPr/>
          <p:nvPr/>
        </p:nvSpPr>
        <p:spPr>
          <a:xfrm>
            <a:off x="2613120" y="548360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Tekstvak 14">
            <a:extLst>
              <a:ext uri="{FF2B5EF4-FFF2-40B4-BE49-F238E27FC236}">
                <a16:creationId xmlns:a16="http://schemas.microsoft.com/office/drawing/2014/main" id="{C12947F2-8C45-4201-BB3E-EE6B56669D0B}"/>
              </a:ext>
            </a:extLst>
          </p:cNvPr>
          <p:cNvSpPr txBox="1"/>
          <p:nvPr/>
        </p:nvSpPr>
        <p:spPr>
          <a:xfrm>
            <a:off x="-8988" y="5341248"/>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Execute the HTTP call (async!)</a:t>
            </a:r>
            <a:endParaRPr lang="en-NL">
              <a:solidFill>
                <a:srgbClr val="00FF00"/>
              </a:solidFill>
              <a:latin typeface="Courier New" panose="02070309020205020404" pitchFamily="49" charset="0"/>
              <a:cs typeface="Courier New" panose="02070309020205020404" pitchFamily="49" charset="0"/>
            </a:endParaRPr>
          </a:p>
        </p:txBody>
      </p:sp>
      <p:sp>
        <p:nvSpPr>
          <p:cNvPr id="17" name="Ovaal 16">
            <a:extLst>
              <a:ext uri="{FF2B5EF4-FFF2-40B4-BE49-F238E27FC236}">
                <a16:creationId xmlns:a16="http://schemas.microsoft.com/office/drawing/2014/main" id="{66707A4C-5E01-4362-AB7C-869CC62A0F41}"/>
              </a:ext>
            </a:extLst>
          </p:cNvPr>
          <p:cNvSpPr/>
          <p:nvPr/>
        </p:nvSpPr>
        <p:spPr>
          <a:xfrm>
            <a:off x="2633440" y="6074460"/>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Tekstvak 18">
            <a:extLst>
              <a:ext uri="{FF2B5EF4-FFF2-40B4-BE49-F238E27FC236}">
                <a16:creationId xmlns:a16="http://schemas.microsoft.com/office/drawing/2014/main" id="{7479C182-3BC1-4E3D-A086-F70C7120A984}"/>
              </a:ext>
            </a:extLst>
          </p:cNvPr>
          <p:cNvSpPr txBox="1"/>
          <p:nvPr/>
        </p:nvSpPr>
        <p:spPr>
          <a:xfrm>
            <a:off x="0" y="6071371"/>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Check the response HTTP status code</a:t>
            </a:r>
            <a:endParaRPr lang="en-NL">
              <a:solidFill>
                <a:srgbClr val="00FF00"/>
              </a:solidFill>
              <a:latin typeface="Courier New" panose="02070309020205020404" pitchFamily="49" charset="0"/>
              <a:cs typeface="Courier New" panose="02070309020205020404" pitchFamily="49" charset="0"/>
            </a:endParaRPr>
          </a:p>
        </p:txBody>
      </p:sp>
      <p:sp>
        <p:nvSpPr>
          <p:cNvPr id="21" name="Ovaal 20">
            <a:extLst>
              <a:ext uri="{FF2B5EF4-FFF2-40B4-BE49-F238E27FC236}">
                <a16:creationId xmlns:a16="http://schemas.microsoft.com/office/drawing/2014/main" id="{B2677715-6E2D-477D-82EF-87D469C6BA90}"/>
              </a:ext>
            </a:extLst>
          </p:cNvPr>
          <p:cNvSpPr/>
          <p:nvPr/>
        </p:nvSpPr>
        <p:spPr>
          <a:xfrm>
            <a:off x="3007360" y="2875460"/>
            <a:ext cx="500888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Tekstvak 21">
            <a:extLst>
              <a:ext uri="{FF2B5EF4-FFF2-40B4-BE49-F238E27FC236}">
                <a16:creationId xmlns:a16="http://schemas.microsoft.com/office/drawing/2014/main" id="{1C616AFE-A43A-4D61-9178-6C8A6D87FF35}"/>
              </a:ext>
            </a:extLst>
          </p:cNvPr>
          <p:cNvSpPr txBox="1"/>
          <p:nvPr/>
        </p:nvSpPr>
        <p:spPr>
          <a:xfrm>
            <a:off x="8180070" y="2389835"/>
            <a:ext cx="384810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Initialize the client with a base URL (and potential other common properties such as headers, etc.)</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P spid="13" grpId="0" animBg="1"/>
      <p:bldP spid="15" grpId="0"/>
      <p:bldP spid="17" grpId="0" animBg="1"/>
      <p:bldP spid="19"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status code as an int</a:t>
            </a:r>
          </a:p>
        </p:txBody>
      </p:sp>
      <p:pic>
        <p:nvPicPr>
          <p:cNvPr id="7" name="Afbeelding 6">
            <a:extLst>
              <a:ext uri="{FF2B5EF4-FFF2-40B4-BE49-F238E27FC236}">
                <a16:creationId xmlns:a16="http://schemas.microsoft.com/office/drawing/2014/main" id="{D3FE5E99-17E7-4361-8070-784CF314E417}"/>
              </a:ext>
            </a:extLst>
          </p:cNvPr>
          <p:cNvPicPr>
            <a:picLocks noChangeAspect="1"/>
          </p:cNvPicPr>
          <p:nvPr/>
        </p:nvPicPr>
        <p:blipFill>
          <a:blip r:embed="rId3"/>
          <a:stretch>
            <a:fillRect/>
          </a:stretch>
        </p:blipFill>
        <p:spPr>
          <a:xfrm>
            <a:off x="750027" y="2028905"/>
            <a:ext cx="10691945" cy="3508295"/>
          </a:xfrm>
          <a:prstGeom prst="rect">
            <a:avLst/>
          </a:prstGeom>
        </p:spPr>
      </p:pic>
      <p:sp>
        <p:nvSpPr>
          <p:cNvPr id="9" name="Ovaal 8">
            <a:extLst>
              <a:ext uri="{FF2B5EF4-FFF2-40B4-BE49-F238E27FC236}">
                <a16:creationId xmlns:a16="http://schemas.microsoft.com/office/drawing/2014/main" id="{993CD243-5C8A-4D6B-AB19-4AD3F495F170}"/>
              </a:ext>
            </a:extLst>
          </p:cNvPr>
          <p:cNvSpPr/>
          <p:nvPr/>
        </p:nvSpPr>
        <p:spPr>
          <a:xfrm>
            <a:off x="30175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ABB4E65B-9100-4309-B392-82A4ED27D6F5}"/>
              </a:ext>
            </a:extLst>
          </p:cNvPr>
          <p:cNvSpPr/>
          <p:nvPr/>
        </p:nvSpPr>
        <p:spPr>
          <a:xfrm>
            <a:off x="88087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89001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cast the HttpStatusCode enum value to an integer if you prefer to do that / think that this is easier to read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5909E79-8A75-4A8C-BBA8-7FC39F4454BC}"/>
              </a:ext>
            </a:extLst>
          </p:cNvPr>
          <p:cNvPicPr>
            <a:picLocks noChangeAspect="1"/>
          </p:cNvPicPr>
          <p:nvPr/>
        </p:nvPicPr>
        <p:blipFill>
          <a:blip r:embed="rId3"/>
          <a:stretch>
            <a:fillRect/>
          </a:stretch>
        </p:blipFill>
        <p:spPr>
          <a:xfrm>
            <a:off x="503444" y="2035258"/>
            <a:ext cx="11489911" cy="336225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content type</a:t>
            </a:r>
          </a:p>
        </p:txBody>
      </p:sp>
      <p:sp>
        <p:nvSpPr>
          <p:cNvPr id="9" name="Ovaal 8">
            <a:extLst>
              <a:ext uri="{FF2B5EF4-FFF2-40B4-BE49-F238E27FC236}">
                <a16:creationId xmlns:a16="http://schemas.microsoft.com/office/drawing/2014/main" id="{993CD243-5C8A-4D6B-AB19-4AD3F495F170}"/>
              </a:ext>
            </a:extLst>
          </p:cNvPr>
          <p:cNvSpPr/>
          <p:nvPr/>
        </p:nvSpPr>
        <p:spPr>
          <a:xfrm>
            <a:off x="2844800" y="4597676"/>
            <a:ext cx="32512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9083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ContentType property of the RestResponse object contains the response content type (application/json, application/xml,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5541D3-381A-42AE-B7A8-3F23B0B4C726}"/>
              </a:ext>
            </a:extLst>
          </p:cNvPr>
          <p:cNvPicPr>
            <a:picLocks noChangeAspect="1"/>
          </p:cNvPicPr>
          <p:nvPr/>
        </p:nvPicPr>
        <p:blipFill>
          <a:blip r:embed="rId3"/>
          <a:stretch>
            <a:fillRect/>
          </a:stretch>
        </p:blipFill>
        <p:spPr>
          <a:xfrm>
            <a:off x="0" y="1584913"/>
            <a:ext cx="10444940" cy="4773021"/>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other header values</a:t>
            </a:r>
          </a:p>
        </p:txBody>
      </p:sp>
      <p:sp>
        <p:nvSpPr>
          <p:cNvPr id="9" name="Ovaal 8">
            <a:extLst>
              <a:ext uri="{FF2B5EF4-FFF2-40B4-BE49-F238E27FC236}">
                <a16:creationId xmlns:a16="http://schemas.microsoft.com/office/drawing/2014/main" id="{993CD243-5C8A-4D6B-AB19-4AD3F495F170}"/>
              </a:ext>
            </a:extLst>
          </p:cNvPr>
          <p:cNvSpPr/>
          <p:nvPr/>
        </p:nvSpPr>
        <p:spPr>
          <a:xfrm>
            <a:off x="690880" y="4109995"/>
            <a:ext cx="7254240" cy="132555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869680" y="3862283"/>
            <a:ext cx="3322320" cy="286232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Headers property of the RestResponse object is a collection of all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LINQ queries are very useful here to select the header(s) you’re looking for.</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C782567-3E08-4FC5-90F7-81E1BC3458CC}"/>
              </a:ext>
            </a:extLst>
          </p:cNvPr>
          <p:cNvPicPr>
            <a:picLocks noChangeAspect="1"/>
          </p:cNvPicPr>
          <p:nvPr/>
        </p:nvPicPr>
        <p:blipFill>
          <a:blip r:embed="rId3"/>
          <a:stretch>
            <a:fillRect/>
          </a:stretch>
        </p:blipFill>
        <p:spPr>
          <a:xfrm>
            <a:off x="142926" y="2188822"/>
            <a:ext cx="11906148" cy="340657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9" name="Ovaal 8">
            <a:extLst>
              <a:ext uri="{FF2B5EF4-FFF2-40B4-BE49-F238E27FC236}">
                <a16:creationId xmlns:a16="http://schemas.microsoft.com/office/drawing/2014/main" id="{993CD243-5C8A-4D6B-AB19-4AD3F495F170}"/>
              </a:ext>
            </a:extLst>
          </p:cNvPr>
          <p:cNvSpPr/>
          <p:nvPr/>
        </p:nvSpPr>
        <p:spPr>
          <a:xfrm>
            <a:off x="528320" y="4310047"/>
            <a:ext cx="7533640" cy="5229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778446" y="3709883"/>
            <a:ext cx="332232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parse the response Content property (a string) to a JObject</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853966A3-3E67-4CE7-B2A6-215D1D96FF6B}"/>
              </a:ext>
            </a:extLst>
          </p:cNvPr>
          <p:cNvSpPr/>
          <p:nvPr/>
        </p:nvSpPr>
        <p:spPr>
          <a:xfrm>
            <a:off x="3779520" y="492760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2733246" y="5799231"/>
            <a:ext cx="732515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Then, use SelectToken() to retrieve a specific JSON element value from the JSON structure and convert it to a string to assert on its value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6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8"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4CD07DF-59C6-412C-A87E-0C0C2DB3423E}"/>
              </a:ext>
            </a:extLst>
          </p:cNvPr>
          <p:cNvPicPr>
            <a:picLocks noChangeAspect="1"/>
          </p:cNvPicPr>
          <p:nvPr/>
        </p:nvPicPr>
        <p:blipFill>
          <a:blip r:embed="rId3"/>
          <a:stretch>
            <a:fillRect/>
          </a:stretch>
        </p:blipFill>
        <p:spPr>
          <a:xfrm>
            <a:off x="91367" y="2039774"/>
            <a:ext cx="12009399" cy="3340217"/>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8" name="Ovaal 7">
            <a:extLst>
              <a:ext uri="{FF2B5EF4-FFF2-40B4-BE49-F238E27FC236}">
                <a16:creationId xmlns:a16="http://schemas.microsoft.com/office/drawing/2014/main" id="{853966A3-3E67-4CE7-B2A6-215D1D96FF6B}"/>
              </a:ext>
            </a:extLst>
          </p:cNvPr>
          <p:cNvSpPr/>
          <p:nvPr/>
        </p:nvSpPr>
        <p:spPr>
          <a:xfrm>
            <a:off x="4907280" y="473456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751840" y="5729077"/>
            <a:ext cx="1122679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argument to SelectToken is a JSONPath query, so you can select nested elements or even collections of elements, too. See https://www.newtonsoft.com/json/help/html/SelectToken.htm for more details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6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Simple checks</a:t>
            </a:r>
          </a:p>
          <a:p>
            <a:pPr lvl="1">
              <a:lnSpc>
                <a:spcPct val="70000"/>
              </a:lnSpc>
              <a:buFont typeface="Courier New" pitchFamily="49"/>
              <a:buChar char="_"/>
            </a:pPr>
            <a:r>
              <a:rPr lang="nl-NL">
                <a:solidFill>
                  <a:srgbClr val="00FF00"/>
                </a:solidFill>
                <a:latin typeface="Courier New" pitchFamily="49"/>
                <a:cs typeface="Courier New" pitchFamily="49"/>
              </a:rPr>
              <a:t>Verifying status codes and header values</a:t>
            </a:r>
          </a:p>
          <a:p>
            <a:pPr lvl="1">
              <a:lnSpc>
                <a:spcPct val="70000"/>
              </a:lnSpc>
              <a:buFont typeface="Courier New" pitchFamily="49"/>
              <a:buChar char="_"/>
            </a:pPr>
            <a:r>
              <a:rPr lang="nl-NL">
                <a:solidFill>
                  <a:srgbClr val="00FF00"/>
                </a:solidFill>
                <a:latin typeface="Courier New" pitchFamily="49"/>
                <a:cs typeface="Courier New" pitchFamily="49"/>
              </a:rPr>
              <a:t>Verifying JSON response body elements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Examples01.cs</a:t>
            </a:r>
          </a:p>
          <a:p>
            <a:pPr marL="0" lvl="0" indent="0">
              <a:lnSpc>
                <a:spcPct val="70000"/>
              </a:lnSpc>
              <a:buNone/>
            </a:pPr>
            <a:endParaRPr lang="nl-NL" sz="2600">
              <a:solidFill>
                <a:srgbClr val="00FF00"/>
              </a:solidFill>
              <a:latin typeface="Courier New" pitchFamily="49"/>
              <a:cs typeface="Courier New" pitchFamily="49"/>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1B47439-0E6E-4733-BA2C-3DFB877B27E9}"/>
              </a:ext>
            </a:extLst>
          </p:cNvPr>
          <p:cNvPicPr>
            <a:picLocks noChangeAspect="1"/>
          </p:cNvPicPr>
          <p:nvPr/>
        </p:nvPicPr>
        <p:blipFill>
          <a:blip r:embed="rId3"/>
          <a:stretch>
            <a:fillRect/>
          </a:stretch>
        </p:blipFill>
        <p:spPr>
          <a:xfrm>
            <a:off x="418077" y="2384125"/>
            <a:ext cx="11360241" cy="1320674"/>
          </a:xfrm>
          <a:prstGeom prst="rect">
            <a:avLst/>
          </a:prstGeom>
        </p:spPr>
      </p:pic>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Straightforward string interpolation works fine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Alternatively, you can make the path parameter usage more explicit by using AddUrlSegment()</a:t>
            </a:r>
            <a:endParaRPr lang="nl-NL">
              <a:solidFill>
                <a:srgbClr val="FF00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7" name="Oval 4">
            <a:extLst>
              <a:ext uri="{FF2B5EF4-FFF2-40B4-BE49-F238E27FC236}">
                <a16:creationId xmlns:a16="http://schemas.microsoft.com/office/drawing/2014/main" id="{FDFC26A1-C392-4397-B5E4-5B3F41F8E7EB}"/>
              </a:ext>
            </a:extLst>
          </p:cNvPr>
          <p:cNvSpPr/>
          <p:nvPr/>
        </p:nvSpPr>
        <p:spPr>
          <a:xfrm flipV="1">
            <a:off x="1574800" y="2654697"/>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7296322" y="3217101"/>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Afbeelding 11">
            <a:extLst>
              <a:ext uri="{FF2B5EF4-FFF2-40B4-BE49-F238E27FC236}">
                <a16:creationId xmlns:a16="http://schemas.microsoft.com/office/drawing/2014/main" id="{8F338461-3C7F-458D-80C3-E8983DE25F43}"/>
              </a:ext>
            </a:extLst>
          </p:cNvPr>
          <p:cNvPicPr>
            <a:picLocks noChangeAspect="1"/>
          </p:cNvPicPr>
          <p:nvPr/>
        </p:nvPicPr>
        <p:blipFill>
          <a:blip r:embed="rId4"/>
          <a:stretch>
            <a:fillRect/>
          </a:stretch>
        </p:blipFill>
        <p:spPr>
          <a:xfrm>
            <a:off x="415880" y="4589824"/>
            <a:ext cx="11360240" cy="1761628"/>
          </a:xfrm>
          <a:prstGeom prst="rect">
            <a:avLst/>
          </a:prstGeom>
        </p:spPr>
      </p:pic>
      <p:sp>
        <p:nvSpPr>
          <p:cNvPr id="13" name="Oval 4">
            <a:extLst>
              <a:ext uri="{FF2B5EF4-FFF2-40B4-BE49-F238E27FC236}">
                <a16:creationId xmlns:a16="http://schemas.microsoft.com/office/drawing/2014/main" id="{3174D8AF-4A63-4A11-86D1-5526A721094D}"/>
              </a:ext>
            </a:extLst>
          </p:cNvPr>
          <p:cNvSpPr/>
          <p:nvPr/>
        </p:nvSpPr>
        <p:spPr>
          <a:xfrm flipV="1">
            <a:off x="6764007" y="538701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29168331-77F2-4773-B668-2D359118DE2D}"/>
              </a:ext>
            </a:extLst>
          </p:cNvPr>
          <p:cNvSpPr/>
          <p:nvPr/>
        </p:nvSpPr>
        <p:spPr>
          <a:xfrm flipV="1">
            <a:off x="1727200" y="5908369"/>
            <a:ext cx="452120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9AB1C9E9-CC54-4776-845C-3A2DFDFD8B33}"/>
              </a:ext>
            </a:extLst>
          </p:cNvPr>
          <p:cNvSpPr/>
          <p:nvPr/>
        </p:nvSpPr>
        <p:spPr>
          <a:xfrm flipV="1">
            <a:off x="6159365" y="3217101"/>
            <a:ext cx="500743"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DB7CC01D-EBF4-4DB4-BB0D-FD5139E525F0}"/>
              </a:ext>
            </a:extLst>
          </p:cNvPr>
          <p:cNvSpPr/>
          <p:nvPr/>
        </p:nvSpPr>
        <p:spPr>
          <a:xfrm flipV="1">
            <a:off x="1375579" y="482779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3"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This is more of a unit testing framework feature than a feature of RestSharp!</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7398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E6D47697-A957-4ADC-B6FD-E0C9645C2C26}"/>
              </a:ext>
            </a:extLst>
          </p:cNvPr>
          <p:cNvPicPr>
            <a:picLocks noChangeAspect="1"/>
          </p:cNvPicPr>
          <p:nvPr/>
        </p:nvPicPr>
        <p:blipFill>
          <a:blip r:embed="rId3"/>
          <a:stretch>
            <a:fillRect/>
          </a:stretch>
        </p:blipFill>
        <p:spPr>
          <a:xfrm>
            <a:off x="266939" y="1652574"/>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652574"/>
            <a:ext cx="11165841" cy="1035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4899900" y="873274"/>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cases using the [TestCase] attribute, and don’t forget to include a clear test name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76820" y="3007571"/>
            <a:ext cx="5053582"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694678" y="3109955"/>
            <a:ext cx="604012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6992105" y="3701126"/>
            <a:ext cx="145288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9499600" y="5470369"/>
            <a:ext cx="245236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531358" y="6209444"/>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8426097-E6B5-42D6-8DD5-03BD1ACD630D}"/>
              </a:ext>
            </a:extLst>
          </p:cNvPr>
          <p:cNvPicPr>
            <a:picLocks noChangeAspect="1"/>
          </p:cNvPicPr>
          <p:nvPr/>
        </p:nvPicPr>
        <p:blipFill>
          <a:blip r:embed="rId3"/>
          <a:stretch>
            <a:fillRect/>
          </a:stretch>
        </p:blipFill>
        <p:spPr>
          <a:xfrm>
            <a:off x="263140" y="2257585"/>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sp>
        <p:nvSpPr>
          <p:cNvPr id="16" name="Tekstvak 15">
            <a:extLst>
              <a:ext uri="{FF2B5EF4-FFF2-40B4-BE49-F238E27FC236}">
                <a16:creationId xmlns:a16="http://schemas.microsoft.com/office/drawing/2014/main" id="{9E0260A9-87AF-4EDA-B29C-CFE419F9AD7E}"/>
              </a:ext>
            </a:extLst>
          </p:cNvPr>
          <p:cNvSpPr txBox="1"/>
          <p:nvPr/>
        </p:nvSpPr>
        <p:spPr>
          <a:xfrm>
            <a:off x="513035" y="1163098"/>
            <a:ext cx="523240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F44300B8-CD79-49CA-B813-B63CCB8964E0}"/>
              </a:ext>
            </a:extLst>
          </p:cNvPr>
          <p:cNvPicPr>
            <a:picLocks noChangeAspect="1"/>
          </p:cNvPicPr>
          <p:nvPr/>
        </p:nvPicPr>
        <p:blipFill>
          <a:blip r:embed="rId4"/>
          <a:stretch>
            <a:fillRect/>
          </a:stretch>
        </p:blipFill>
        <p:spPr>
          <a:xfrm>
            <a:off x="5825684" y="1049039"/>
            <a:ext cx="6222328" cy="1682432"/>
          </a:xfrm>
          <a:prstGeom prst="rect">
            <a:avLst/>
          </a:prstGeom>
          <a:ln>
            <a:solidFill>
              <a:srgbClr val="00FF00"/>
            </a:solidFill>
          </a:ln>
        </p:spPr>
      </p:pic>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Alternative: use TestCaseSource</a:t>
            </a:r>
          </a:p>
        </p:txBody>
      </p:sp>
      <p:pic>
        <p:nvPicPr>
          <p:cNvPr id="8" name="Afbeelding 7">
            <a:extLst>
              <a:ext uri="{FF2B5EF4-FFF2-40B4-BE49-F238E27FC236}">
                <a16:creationId xmlns:a16="http://schemas.microsoft.com/office/drawing/2014/main" id="{98F93147-BC6F-4D38-9554-07D9DF321B23}"/>
              </a:ext>
            </a:extLst>
          </p:cNvPr>
          <p:cNvPicPr>
            <a:picLocks noChangeAspect="1"/>
          </p:cNvPicPr>
          <p:nvPr/>
        </p:nvPicPr>
        <p:blipFill>
          <a:blip r:embed="rId3"/>
          <a:stretch>
            <a:fillRect/>
          </a:stretch>
        </p:blipFill>
        <p:spPr>
          <a:xfrm>
            <a:off x="270738" y="856345"/>
            <a:ext cx="11660641" cy="1657350"/>
          </a:xfrm>
          <a:prstGeom prst="rect">
            <a:avLst/>
          </a:prstGeom>
        </p:spPr>
      </p:pic>
      <p:pic>
        <p:nvPicPr>
          <p:cNvPr id="14" name="Afbeelding 13">
            <a:extLst>
              <a:ext uri="{FF2B5EF4-FFF2-40B4-BE49-F238E27FC236}">
                <a16:creationId xmlns:a16="http://schemas.microsoft.com/office/drawing/2014/main" id="{D6981993-200D-4750-82BB-A9F3939D4C66}"/>
              </a:ext>
            </a:extLst>
          </p:cNvPr>
          <p:cNvPicPr>
            <a:picLocks noChangeAspect="1"/>
          </p:cNvPicPr>
          <p:nvPr/>
        </p:nvPicPr>
        <p:blipFill>
          <a:blip r:embed="rId4"/>
          <a:stretch>
            <a:fillRect/>
          </a:stretch>
        </p:blipFill>
        <p:spPr>
          <a:xfrm>
            <a:off x="263140" y="3429000"/>
            <a:ext cx="10048726" cy="2910840"/>
          </a:xfrm>
          <a:prstGeom prst="rect">
            <a:avLst/>
          </a:prstGeom>
        </p:spPr>
      </p:pic>
      <p:sp>
        <p:nvSpPr>
          <p:cNvPr id="15" name="Oval 4">
            <a:extLst>
              <a:ext uri="{FF2B5EF4-FFF2-40B4-BE49-F238E27FC236}">
                <a16:creationId xmlns:a16="http://schemas.microsoft.com/office/drawing/2014/main" id="{298A65DC-B1F8-4BA5-B45A-22F6F2BF2BE8}"/>
              </a:ext>
            </a:extLst>
          </p:cNvPr>
          <p:cNvSpPr/>
          <p:nvPr/>
        </p:nvSpPr>
        <p:spPr>
          <a:xfrm flipV="1">
            <a:off x="1127760" y="836025"/>
            <a:ext cx="402336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77400A6F-DA02-4AC2-9676-BD2065AF26B5}"/>
              </a:ext>
            </a:extLst>
          </p:cNvPr>
          <p:cNvSpPr txBox="1"/>
          <p:nvPr/>
        </p:nvSpPr>
        <p:spPr>
          <a:xfrm>
            <a:off x="5287503" y="715523"/>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[TestCaseSource] attribute (the test method body is the same as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7" name="Oval 4">
            <a:extLst>
              <a:ext uri="{FF2B5EF4-FFF2-40B4-BE49-F238E27FC236}">
                <a16:creationId xmlns:a16="http://schemas.microsoft.com/office/drawing/2014/main" id="{C0BC6B17-BA34-4DC1-AE05-014EE5F52A53}"/>
              </a:ext>
            </a:extLst>
          </p:cNvPr>
          <p:cNvSpPr/>
          <p:nvPr/>
        </p:nvSpPr>
        <p:spPr>
          <a:xfrm flipV="1">
            <a:off x="2174240" y="3370454"/>
            <a:ext cx="5939801"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81479B36-2C1A-425C-889B-263CA2FF4504}"/>
              </a:ext>
            </a:extLst>
          </p:cNvPr>
          <p:cNvSpPr txBox="1"/>
          <p:nvPr/>
        </p:nvSpPr>
        <p:spPr>
          <a:xfrm>
            <a:off x="1127760" y="2648182"/>
            <a:ext cx="1079350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static method with the parameter value passed to [TestCaseSource] as its name. The method should return an object of type IEnumerable&lt;TestCase&gt;</a:t>
            </a:r>
            <a:endParaRPr lang="en-NL">
              <a:solidFill>
                <a:srgbClr val="00FF00"/>
              </a:solidFill>
              <a:latin typeface="Courier New" panose="02070309020205020404" pitchFamily="49" charset="0"/>
              <a:cs typeface="Courier New" panose="02070309020205020404" pitchFamily="49" charset="0"/>
            </a:endParaRPr>
          </a:p>
        </p:txBody>
      </p:sp>
      <p:sp>
        <p:nvSpPr>
          <p:cNvPr id="19" name="Oval 4">
            <a:extLst>
              <a:ext uri="{FF2B5EF4-FFF2-40B4-BE49-F238E27FC236}">
                <a16:creationId xmlns:a16="http://schemas.microsoft.com/office/drawing/2014/main" id="{193E0D2A-879E-4E93-B157-D96951763F9A}"/>
              </a:ext>
            </a:extLst>
          </p:cNvPr>
          <p:cNvSpPr/>
          <p:nvPr/>
        </p:nvSpPr>
        <p:spPr>
          <a:xfrm flipV="1">
            <a:off x="640081" y="4000948"/>
            <a:ext cx="4647422"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6B169992-5F26-46A3-BA13-61D54FBBAF80}"/>
              </a:ext>
            </a:extLst>
          </p:cNvPr>
          <p:cNvSpPr txBox="1"/>
          <p:nvPr/>
        </p:nvSpPr>
        <p:spPr>
          <a:xfrm>
            <a:off x="640081" y="6037683"/>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a:t>
            </a:r>
            <a:r>
              <a:rPr lang="en-US" i="1">
                <a:solidFill>
                  <a:srgbClr val="00FF00"/>
                </a:solidFill>
                <a:latin typeface="Courier New" panose="02070309020205020404" pitchFamily="49" charset="0"/>
                <a:cs typeface="Courier New" panose="02070309020205020404" pitchFamily="49" charset="0"/>
              </a:rPr>
              <a:t>yield</a:t>
            </a:r>
            <a:r>
              <a:rPr lang="en-US">
                <a:solidFill>
                  <a:srgbClr val="00FF00"/>
                </a:solidFill>
                <a:latin typeface="Courier New" panose="02070309020205020404" pitchFamily="49" charset="0"/>
                <a:cs typeface="Courier New" panose="02070309020205020404" pitchFamily="49" charset="0"/>
              </a:rPr>
              <a:t> to return new TestCaseData instances one by one. Test names can be set using .SetName() – make sure these are unique!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1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Use the [TestCase] attribute</a:t>
            </a:r>
          </a:p>
          <a:p>
            <a:pPr lvl="1">
              <a:lnSpc>
                <a:spcPct val="70000"/>
              </a:lnSpc>
              <a:buFont typeface="Courier New" pitchFamily="49"/>
              <a:buChar char="_"/>
            </a:pPr>
            <a:r>
              <a:rPr lang="nl-NL">
                <a:solidFill>
                  <a:srgbClr val="00FF00"/>
                </a:solidFill>
                <a:latin typeface="Courier New" pitchFamily="49"/>
                <a:cs typeface="Courier New" pitchFamily="49"/>
              </a:rPr>
              <a:t>Use the [TestCaseSource] attribute and a private static method yielding new TestCaseData instances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Examples02.cs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52541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6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9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 in RestSharp</a:t>
            </a:r>
          </a:p>
        </p:txBody>
      </p:sp>
      <p:pic>
        <p:nvPicPr>
          <p:cNvPr id="7" name="Afbeelding 6">
            <a:extLst>
              <a:ext uri="{FF2B5EF4-FFF2-40B4-BE49-F238E27FC236}">
                <a16:creationId xmlns:a16="http://schemas.microsoft.com/office/drawing/2014/main" id="{6B4D80AF-7CEF-40AC-7ED2-F6B15242481A}"/>
              </a:ext>
            </a:extLst>
          </p:cNvPr>
          <p:cNvPicPr>
            <a:picLocks noChangeAspect="1"/>
          </p:cNvPicPr>
          <p:nvPr/>
        </p:nvPicPr>
        <p:blipFill>
          <a:blip r:embed="rId3"/>
          <a:stretch>
            <a:fillRect/>
          </a:stretch>
        </p:blipFill>
        <p:spPr>
          <a:xfrm>
            <a:off x="456882" y="1506537"/>
            <a:ext cx="5934075" cy="2219325"/>
          </a:xfrm>
          <a:prstGeom prst="rect">
            <a:avLst/>
          </a:prstGeom>
        </p:spPr>
      </p:pic>
      <p:pic>
        <p:nvPicPr>
          <p:cNvPr id="9" name="Afbeelding 8">
            <a:extLst>
              <a:ext uri="{FF2B5EF4-FFF2-40B4-BE49-F238E27FC236}">
                <a16:creationId xmlns:a16="http://schemas.microsoft.com/office/drawing/2014/main" id="{15A492F9-3DB1-BCAD-785F-DBB3B64314F1}"/>
              </a:ext>
            </a:extLst>
          </p:cNvPr>
          <p:cNvPicPr>
            <a:picLocks noChangeAspect="1"/>
          </p:cNvPicPr>
          <p:nvPr/>
        </p:nvPicPr>
        <p:blipFill>
          <a:blip r:embed="rId4"/>
          <a:stretch>
            <a:fillRect/>
          </a:stretch>
        </p:blipFill>
        <p:spPr>
          <a:xfrm>
            <a:off x="944721" y="4411296"/>
            <a:ext cx="10302558" cy="455974"/>
          </a:xfrm>
          <a:prstGeom prst="rect">
            <a:avLst/>
          </a:prstGeom>
        </p:spPr>
      </p:pic>
      <p:sp>
        <p:nvSpPr>
          <p:cNvPr id="10" name="Tekstvak 9">
            <a:extLst>
              <a:ext uri="{FF2B5EF4-FFF2-40B4-BE49-F238E27FC236}">
                <a16:creationId xmlns:a16="http://schemas.microsoft.com/office/drawing/2014/main" id="{148E23E4-B24F-973D-3637-328D4CC44C02}"/>
              </a:ext>
            </a:extLst>
          </p:cNvPr>
          <p:cNvSpPr txBox="1"/>
          <p:nvPr/>
        </p:nvSpPr>
        <p:spPr>
          <a:xfrm>
            <a:off x="838203" y="4049266"/>
            <a:ext cx="699235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Configure basic authentication for the RestClient</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64D5C51D-5529-8B66-90BE-C5F134674F3B}"/>
              </a:ext>
            </a:extLst>
          </p:cNvPr>
          <p:cNvSpPr txBox="1"/>
          <p:nvPr/>
        </p:nvSpPr>
        <p:spPr>
          <a:xfrm>
            <a:off x="838202" y="5166866"/>
            <a:ext cx="9443717"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Configure OAuth2 (token-based) authentication for the RestClient</a:t>
            </a:r>
            <a:endParaRPr lang="en-NL">
              <a:solidFill>
                <a:srgbClr val="00FF00"/>
              </a:solidFill>
              <a:latin typeface="Courier New" panose="02070309020205020404" pitchFamily="49" charset="0"/>
              <a:cs typeface="Courier New" panose="02070309020205020404" pitchFamily="49" charset="0"/>
            </a:endParaRPr>
          </a:p>
        </p:txBody>
      </p:sp>
      <p:pic>
        <p:nvPicPr>
          <p:cNvPr id="14" name="Afbeelding 13">
            <a:extLst>
              <a:ext uri="{FF2B5EF4-FFF2-40B4-BE49-F238E27FC236}">
                <a16:creationId xmlns:a16="http://schemas.microsoft.com/office/drawing/2014/main" id="{A87CEA53-BDDD-0725-E279-0549ABBE2A5D}"/>
              </a:ext>
            </a:extLst>
          </p:cNvPr>
          <p:cNvPicPr>
            <a:picLocks noChangeAspect="1"/>
          </p:cNvPicPr>
          <p:nvPr/>
        </p:nvPicPr>
        <p:blipFill>
          <a:blip r:embed="rId5"/>
          <a:stretch>
            <a:fillRect/>
          </a:stretch>
        </p:blipFill>
        <p:spPr>
          <a:xfrm>
            <a:off x="944721" y="5536198"/>
            <a:ext cx="10687050" cy="34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Use authentication mechanisms</a:t>
            </a:r>
          </a:p>
          <a:p>
            <a:pPr lvl="1">
              <a:lnSpc>
                <a:spcPct val="70000"/>
              </a:lnSpc>
              <a:buFont typeface="Courier New" pitchFamily="49"/>
              <a:buChar char="_"/>
            </a:pPr>
            <a:r>
              <a:rPr lang="nl-NL">
                <a:solidFill>
                  <a:srgbClr val="00FF00"/>
                </a:solidFill>
                <a:latin typeface="Courier New" pitchFamily="49"/>
                <a:cs typeface="Courier New" pitchFamily="49"/>
              </a:rPr>
              <a:t>Get a token using basic auth</a:t>
            </a:r>
          </a:p>
          <a:p>
            <a:pPr lvl="1">
              <a:lnSpc>
                <a:spcPct val="70000"/>
              </a:lnSpc>
              <a:buFont typeface="Courier New" pitchFamily="49"/>
              <a:buChar char="_"/>
            </a:pPr>
            <a:r>
              <a:rPr lang="nl-NL">
                <a:solidFill>
                  <a:srgbClr val="00FF00"/>
                </a:solidFill>
                <a:latin typeface="Courier New" pitchFamily="49"/>
                <a:cs typeface="Courier New" pitchFamily="49"/>
              </a:rPr>
              <a:t>Extract token from response and store it</a:t>
            </a:r>
          </a:p>
          <a:p>
            <a:pPr lvl="1">
              <a:lnSpc>
                <a:spcPct val="70000"/>
              </a:lnSpc>
              <a:buFont typeface="Courier New" pitchFamily="49"/>
              <a:buChar char="_"/>
            </a:pPr>
            <a:r>
              <a:rPr lang="nl-NL">
                <a:solidFill>
                  <a:srgbClr val="00FF00"/>
                </a:solidFill>
                <a:latin typeface="Courier New" pitchFamily="49"/>
                <a:cs typeface="Courier New" pitchFamily="49"/>
              </a:rPr>
              <a:t>Reuse token in OAuth2</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Examples03.cs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66195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POCOs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RestSharp is able to convert C# object instances directly to JSON (and XML)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485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38202" y="1825627"/>
            <a:ext cx="11282677" cy="4351336"/>
          </a:xfrm>
        </p:spPr>
        <p:txBody>
          <a:bodyPr/>
          <a:lstStyle/>
          <a:p>
            <a:pPr lvl="0">
              <a:buFont typeface="Courier New" pitchFamily="49"/>
              <a:buChar char="_"/>
            </a:pPr>
            <a:r>
              <a:rPr lang="nl-NL">
                <a:solidFill>
                  <a:srgbClr val="00FF00"/>
                </a:solidFill>
                <a:latin typeface="Courier New" pitchFamily="49"/>
                <a:cs typeface="Courier New" pitchFamily="49"/>
              </a:rPr>
              <a:t>POCO representing a Post object (think blog posts)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D06F6F35-D9AD-42E1-9A04-84DC23545E98}"/>
              </a:ext>
            </a:extLst>
          </p:cNvPr>
          <p:cNvPicPr>
            <a:picLocks noChangeAspect="1"/>
          </p:cNvPicPr>
          <p:nvPr/>
        </p:nvPicPr>
        <p:blipFill>
          <a:blip r:embed="rId2"/>
          <a:stretch>
            <a:fillRect/>
          </a:stretch>
        </p:blipFill>
        <p:spPr>
          <a:xfrm>
            <a:off x="544195" y="2469193"/>
            <a:ext cx="6084586" cy="4023678"/>
          </a:xfrm>
          <a:prstGeom prst="rect">
            <a:avLst/>
          </a:prstGeom>
        </p:spPr>
      </p:pic>
      <p:sp>
        <p:nvSpPr>
          <p:cNvPr id="7" name="Oval 4">
            <a:extLst>
              <a:ext uri="{FF2B5EF4-FFF2-40B4-BE49-F238E27FC236}">
                <a16:creationId xmlns:a16="http://schemas.microsoft.com/office/drawing/2014/main" id="{2BFFFA6F-611C-44B5-9B53-6A1F54280929}"/>
              </a:ext>
            </a:extLst>
          </p:cNvPr>
          <p:cNvSpPr/>
          <p:nvPr/>
        </p:nvSpPr>
        <p:spPr>
          <a:xfrm flipV="1">
            <a:off x="1076960" y="3162665"/>
            <a:ext cx="424688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27BE90DF-84E8-4D45-ABCF-D08F193E510A}"/>
              </a:ext>
            </a:extLst>
          </p:cNvPr>
          <p:cNvSpPr txBox="1"/>
          <p:nvPr/>
        </p:nvSpPr>
        <p:spPr>
          <a:xfrm>
            <a:off x="6867539" y="2934074"/>
            <a:ext cx="5131421" cy="1477328"/>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RestSharp respects the [JsonProperty] attribute from Newtonsoft.Json, so you can use these to map C# property names to their JSON element equivalents</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A02747-8552-4016-B905-0BDC60BEA371}"/>
              </a:ext>
            </a:extLst>
          </p:cNvPr>
          <p:cNvPicPr>
            <a:picLocks noChangeAspect="1"/>
          </p:cNvPicPr>
          <p:nvPr/>
        </p:nvPicPr>
        <p:blipFill>
          <a:blip r:embed="rId2"/>
          <a:stretch>
            <a:fillRect/>
          </a:stretch>
        </p:blipFill>
        <p:spPr>
          <a:xfrm>
            <a:off x="331152" y="949959"/>
            <a:ext cx="9666288" cy="5556669"/>
          </a:xfrm>
          <a:prstGeom prst="rect">
            <a:avLst/>
          </a:prstGeom>
        </p:spPr>
      </p:pic>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a:xfrm>
            <a:off x="838200" y="0"/>
            <a:ext cx="10515600" cy="833751"/>
          </a:xfrm>
        </p:spPr>
        <p:txBody>
          <a:bodyPr/>
          <a:lstStyle/>
          <a:p>
            <a:pPr lvl="0"/>
            <a:r>
              <a:rPr lang="nl-NL">
                <a:solidFill>
                  <a:srgbClr val="00FF00"/>
                </a:solidFill>
                <a:latin typeface="Courier New" pitchFamily="49"/>
                <a:cs typeface="Courier New" pitchFamily="49"/>
              </a:rPr>
              <a:t>Example: serialization</a:t>
            </a:r>
          </a:p>
        </p:txBody>
      </p:sp>
      <p:sp>
        <p:nvSpPr>
          <p:cNvPr id="8" name="Oval 4">
            <a:extLst>
              <a:ext uri="{FF2B5EF4-FFF2-40B4-BE49-F238E27FC236}">
                <a16:creationId xmlns:a16="http://schemas.microsoft.com/office/drawing/2014/main" id="{9B56CDF5-FCB2-441F-B48C-53544D850245}"/>
              </a:ext>
            </a:extLst>
          </p:cNvPr>
          <p:cNvSpPr/>
          <p:nvPr/>
        </p:nvSpPr>
        <p:spPr>
          <a:xfrm flipV="1">
            <a:off x="609600" y="2048298"/>
            <a:ext cx="3261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4068128" y="1936881"/>
            <a:ext cx="535019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new object in your test and assign the desired property values</a:t>
            </a:r>
            <a:endParaRPr lang="en-NL" i="1">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FA172B20-A4F2-459A-98F0-FBAF074DF92C}"/>
              </a:ext>
            </a:extLst>
          </p:cNvPr>
          <p:cNvSpPr/>
          <p:nvPr/>
        </p:nvSpPr>
        <p:spPr>
          <a:xfrm flipV="1">
            <a:off x="1696720" y="4649256"/>
            <a:ext cx="27432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10E424F6-3306-40DE-B14F-E6C518E555A0}"/>
              </a:ext>
            </a:extLst>
          </p:cNvPr>
          <p:cNvSpPr txBox="1"/>
          <p:nvPr/>
        </p:nvSpPr>
        <p:spPr>
          <a:xfrm>
            <a:off x="4693920" y="4537841"/>
            <a:ext cx="73152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that object as the request payload using AddJsonBody() and RestSharp handles the rest for you</a:t>
            </a:r>
            <a:endParaRPr lang="en-NL" i="1">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692F77F8-D72E-4A53-9C94-A593A84047EB}"/>
              </a:ext>
            </a:extLst>
          </p:cNvPr>
          <p:cNvSpPr/>
          <p:nvPr/>
        </p:nvSpPr>
        <p:spPr>
          <a:xfrm flipV="1">
            <a:off x="6421120" y="5800966"/>
            <a:ext cx="3596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9B8BEDAF-EAA9-46DA-A89B-2FAA320E48D1}"/>
              </a:ext>
            </a:extLst>
          </p:cNvPr>
          <p:cNvSpPr txBox="1"/>
          <p:nvPr/>
        </p:nvSpPr>
        <p:spPr>
          <a:xfrm>
            <a:off x="331152" y="6409927"/>
            <a:ext cx="112674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HTTP 201 (Created) is a typical HTTP status code for a successful POST operation</a:t>
            </a:r>
            <a:endParaRPr lang="en-NL" i="1">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55C105C-DBAF-4A77-B4A7-C3365CB8895E}"/>
              </a:ext>
            </a:extLst>
          </p:cNvPr>
          <p:cNvSpPr txBox="1"/>
          <p:nvPr/>
        </p:nvSpPr>
        <p:spPr>
          <a:xfrm>
            <a:off x="7278688" y="2619216"/>
            <a:ext cx="4913312" cy="1477328"/>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a:t>
            </a:r>
          </a:p>
          <a:p>
            <a:r>
              <a:rPr lang="en-US" i="1">
                <a:solidFill>
                  <a:srgbClr val="00FF00"/>
                </a:solidFill>
                <a:latin typeface="Courier New" panose="02070309020205020404" pitchFamily="49" charset="0"/>
                <a:cs typeface="Courier New" panose="02070309020205020404" pitchFamily="49" charset="0"/>
              </a:rPr>
              <a:t>    “userId”: 1,</a:t>
            </a:r>
          </a:p>
          <a:p>
            <a:r>
              <a:rPr lang="en-US" i="1">
                <a:solidFill>
                  <a:srgbClr val="00FF00"/>
                </a:solidFill>
                <a:latin typeface="Courier New" panose="02070309020205020404" pitchFamily="49" charset="0"/>
                <a:cs typeface="Courier New" panose="02070309020205020404" pitchFamily="49" charset="0"/>
              </a:rPr>
              <a:t>    “title”: “My new post title”,</a:t>
            </a:r>
          </a:p>
          <a:p>
            <a:r>
              <a:rPr lang="en-US" i="1">
                <a:solidFill>
                  <a:srgbClr val="00FF00"/>
                </a:solidFill>
                <a:latin typeface="Courier New" panose="02070309020205020404" pitchFamily="49" charset="0"/>
                <a:cs typeface="Courier New" panose="02070309020205020404" pitchFamily="49" charset="0"/>
              </a:rPr>
              <a:t>    “body”: “This is the body…”</a:t>
            </a:r>
          </a:p>
          <a:p>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5E31E-EB99-4CCB-8B7C-C9F79CA2D2E7}"/>
              </a:ext>
            </a:extLst>
          </p:cNvPr>
          <p:cNvPicPr>
            <a:picLocks noChangeAspect="1"/>
          </p:cNvPicPr>
          <p:nvPr/>
        </p:nvPicPr>
        <p:blipFill>
          <a:blip r:embed="rId2"/>
          <a:stretch>
            <a:fillRect/>
          </a:stretch>
        </p:blipFill>
        <p:spPr>
          <a:xfrm>
            <a:off x="364963" y="1690688"/>
            <a:ext cx="11461277" cy="4011447"/>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838203" y="219774"/>
            <a:ext cx="10515600" cy="790736"/>
          </a:xfrm>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838202" y="4307770"/>
            <a:ext cx="42214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255677" y="4276806"/>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extracts the deserialized response body into its own object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9062720" y="3608975"/>
            <a:ext cx="134112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2656134" y="1229023"/>
            <a:ext cx="854597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tells RestSharp to try and deserialize the response body to an object of type User (which is another POCO like Post from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2656134" y="4967408"/>
            <a:ext cx="1712666"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838202" y="5853034"/>
            <a:ext cx="748283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now refer to specific properties of the POCO like you would do with any other regular C# object</a:t>
            </a:r>
            <a:endParaRPr lang="en-NL" i="1">
              <a:solidFill>
                <a:srgbClr val="00FF00"/>
              </a:solidFill>
              <a:latin typeface="Courier New" panose="02070309020205020404" pitchFamily="49" charset="0"/>
              <a:cs typeface="Courier New" panose="02070309020205020404" pitchFamily="49" charset="0"/>
            </a:endParaRPr>
          </a:p>
        </p:txBody>
      </p:sp>
      <p:sp>
        <p:nvSpPr>
          <p:cNvPr id="13" name="Oval 4">
            <a:extLst>
              <a:ext uri="{FF2B5EF4-FFF2-40B4-BE49-F238E27FC236}">
                <a16:creationId xmlns:a16="http://schemas.microsoft.com/office/drawing/2014/main" id="{3D79FFD0-E079-4500-AF7C-BA7947F35CC9}"/>
              </a:ext>
            </a:extLst>
          </p:cNvPr>
          <p:cNvSpPr/>
          <p:nvPr/>
        </p:nvSpPr>
        <p:spPr>
          <a:xfrm flipV="1">
            <a:off x="838203" y="3628248"/>
            <a:ext cx="31038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serialization by sending an Account object</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deserialization by extracting an API response into a C# object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Examples04.cs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77571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 challenge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A9C1AF9-0B9C-4E1C-8047-BC4ABC952878}"/>
              </a:ext>
            </a:extLst>
          </p:cNvPr>
          <p:cNvPicPr>
            <a:picLocks noChangeAspect="1"/>
          </p:cNvPicPr>
          <p:nvPr/>
        </p:nvPicPr>
        <p:blipFill>
          <a:blip r:embed="rId3"/>
          <a:stretch>
            <a:fillRect/>
          </a:stretch>
        </p:blipFill>
        <p:spPr>
          <a:xfrm>
            <a:off x="173675" y="796924"/>
            <a:ext cx="4924425" cy="27336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2286000" y="796925"/>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C2755865-7931-473E-837A-FFDE09A0EE43}"/>
              </a:ext>
            </a:extLst>
          </p:cNvPr>
          <p:cNvPicPr>
            <a:picLocks noChangeAspect="1"/>
          </p:cNvPicPr>
          <p:nvPr/>
        </p:nvPicPr>
        <p:blipFill>
          <a:blip r:embed="rId4"/>
          <a:stretch>
            <a:fillRect/>
          </a:stretch>
        </p:blipFill>
        <p:spPr>
          <a:xfrm>
            <a:off x="173675" y="3684070"/>
            <a:ext cx="4552950" cy="2057400"/>
          </a:xfrm>
          <a:prstGeom prst="rect">
            <a:avLst/>
          </a:prstGeom>
        </p:spPr>
      </p:pic>
      <p:sp>
        <p:nvSpPr>
          <p:cNvPr id="22" name="Oval 4">
            <a:extLst>
              <a:ext uri="{FF2B5EF4-FFF2-40B4-BE49-F238E27FC236}">
                <a16:creationId xmlns:a16="http://schemas.microsoft.com/office/drawing/2014/main" id="{3F6A146E-E46A-4F5E-8237-D0AA054DBBC2}"/>
              </a:ext>
            </a:extLst>
          </p:cNvPr>
          <p:cNvSpPr/>
          <p:nvPr/>
        </p:nvSpPr>
        <p:spPr>
          <a:xfrm flipV="1">
            <a:off x="1443197" y="3622039"/>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5E577430-0C43-48F6-BFFE-306C3F002FE7}"/>
              </a:ext>
            </a:extLst>
          </p:cNvPr>
          <p:cNvSpPr txBox="1"/>
          <p:nvPr/>
        </p:nvSpPr>
        <p:spPr>
          <a:xfrm>
            <a:off x="173675" y="5803500"/>
            <a:ext cx="29551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this POCO simplifies creating the GraphQL payload</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0EC7B40F-F2D9-4EA1-9F5C-83A1B4C38813}"/>
              </a:ext>
            </a:extLst>
          </p:cNvPr>
          <p:cNvPicPr>
            <a:picLocks noChangeAspect="1"/>
          </p:cNvPicPr>
          <p:nvPr/>
        </p:nvPicPr>
        <p:blipFill>
          <a:blip r:embed="rId5"/>
          <a:stretch>
            <a:fillRect/>
          </a:stretch>
        </p:blipFill>
        <p:spPr>
          <a:xfrm>
            <a:off x="4803460" y="2349013"/>
            <a:ext cx="6826724" cy="4361518"/>
          </a:xfrm>
          <a:prstGeom prst="rect">
            <a:avLst/>
          </a:prstGeom>
        </p:spPr>
      </p:pic>
      <p:sp>
        <p:nvSpPr>
          <p:cNvPr id="24" name="Oval 4">
            <a:extLst>
              <a:ext uri="{FF2B5EF4-FFF2-40B4-BE49-F238E27FC236}">
                <a16:creationId xmlns:a16="http://schemas.microsoft.com/office/drawing/2014/main" id="{221F51E9-3644-4789-BAD2-B3856BA7AD04}"/>
              </a:ext>
            </a:extLst>
          </p:cNvPr>
          <p:cNvSpPr/>
          <p:nvPr/>
        </p:nvSpPr>
        <p:spPr>
          <a:xfrm flipV="1">
            <a:off x="6122751" y="2322977"/>
            <a:ext cx="3986449"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4">
            <a:extLst>
              <a:ext uri="{FF2B5EF4-FFF2-40B4-BE49-F238E27FC236}">
                <a16:creationId xmlns:a16="http://schemas.microsoft.com/office/drawing/2014/main" id="{2BB248B0-8695-40B6-A4C2-E12306A67B44}"/>
              </a:ext>
            </a:extLst>
          </p:cNvPr>
          <p:cNvSpPr/>
          <p:nvPr/>
        </p:nvSpPr>
        <p:spPr>
          <a:xfrm flipV="1">
            <a:off x="5598160" y="4072560"/>
            <a:ext cx="3322320"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092CD976-DF4E-4D68-B047-FF14E8AB12AA}"/>
              </a:ext>
            </a:extLst>
          </p:cNvPr>
          <p:cNvSpPr txBox="1"/>
          <p:nvPr/>
        </p:nvSpPr>
        <p:spPr>
          <a:xfrm>
            <a:off x="5751276" y="1460435"/>
            <a:ext cx="57701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We’ve seen how to serialize and send</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payload in the previous section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983DF988-1901-4CA8-88C0-391A1C9F99D5}"/>
              </a:ext>
            </a:extLst>
          </p:cNvPr>
          <p:cNvSpPr/>
          <p:nvPr/>
        </p:nvSpPr>
        <p:spPr>
          <a:xfrm flipV="1">
            <a:off x="6122751" y="5852623"/>
            <a:ext cx="5895574"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EB2D762B-B46A-46BC-8D4E-C075864DA58C}"/>
              </a:ext>
            </a:extLst>
          </p:cNvPr>
          <p:cNvSpPr txBox="1"/>
          <p:nvPr/>
        </p:nvSpPr>
        <p:spPr>
          <a:xfrm>
            <a:off x="6754657" y="6367235"/>
            <a:ext cx="57701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GraphQL API response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is plain JSON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4" grpId="0" animBg="1"/>
      <p:bldP spid="25" grpId="0" animBg="1"/>
      <p:bldP spid="26" grpId="0"/>
      <p:bldP spid="27" grpId="0" animBg="1"/>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B06C1AA-50F3-4F92-9BFD-5DEB518FDCF9}"/>
              </a:ext>
            </a:extLst>
          </p:cNvPr>
          <p:cNvPicPr>
            <a:picLocks noChangeAspect="1"/>
          </p:cNvPicPr>
          <p:nvPr/>
        </p:nvPicPr>
        <p:blipFill>
          <a:blip r:embed="rId3"/>
          <a:stretch>
            <a:fillRect/>
          </a:stretch>
        </p:blipFill>
        <p:spPr>
          <a:xfrm>
            <a:off x="163512" y="723900"/>
            <a:ext cx="4752975" cy="29718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3048000" y="889246"/>
            <a:ext cx="197295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Oval 4">
            <a:extLst>
              <a:ext uri="{FF2B5EF4-FFF2-40B4-BE49-F238E27FC236}">
                <a16:creationId xmlns:a16="http://schemas.microsoft.com/office/drawing/2014/main" id="{411F7BDE-0A67-47E9-B7CB-AF1523FE99CC}"/>
              </a:ext>
            </a:extLst>
          </p:cNvPr>
          <p:cNvSpPr/>
          <p:nvPr/>
        </p:nvSpPr>
        <p:spPr>
          <a:xfrm flipV="1">
            <a:off x="2976880" y="1382513"/>
            <a:ext cx="110744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a:extLst>
              <a:ext uri="{FF2B5EF4-FFF2-40B4-BE49-F238E27FC236}">
                <a16:creationId xmlns:a16="http://schemas.microsoft.com/office/drawing/2014/main" id="{1AA74172-D460-4066-950D-BC6B5B32A318}"/>
              </a:ext>
            </a:extLst>
          </p:cNvPr>
          <p:cNvPicPr>
            <a:picLocks noChangeAspect="1"/>
          </p:cNvPicPr>
          <p:nvPr/>
        </p:nvPicPr>
        <p:blipFill>
          <a:blip r:embed="rId4"/>
          <a:stretch>
            <a:fillRect/>
          </a:stretch>
        </p:blipFill>
        <p:spPr>
          <a:xfrm>
            <a:off x="763359" y="3819636"/>
            <a:ext cx="6823983" cy="2823341"/>
          </a:xfrm>
          <a:prstGeom prst="rect">
            <a:avLst/>
          </a:prstGeom>
        </p:spPr>
      </p:pic>
      <p:sp>
        <p:nvSpPr>
          <p:cNvPr id="24" name="Oval 4">
            <a:extLst>
              <a:ext uri="{FF2B5EF4-FFF2-40B4-BE49-F238E27FC236}">
                <a16:creationId xmlns:a16="http://schemas.microsoft.com/office/drawing/2014/main" id="{94D4336D-832C-4B56-84A1-80E4464E759E}"/>
              </a:ext>
            </a:extLst>
          </p:cNvPr>
          <p:cNvSpPr/>
          <p:nvPr/>
        </p:nvSpPr>
        <p:spPr>
          <a:xfrm flipV="1">
            <a:off x="567049" y="3695699"/>
            <a:ext cx="3221180" cy="13075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4">
            <a:extLst>
              <a:ext uri="{FF2B5EF4-FFF2-40B4-BE49-F238E27FC236}">
                <a16:creationId xmlns:a16="http://schemas.microsoft.com/office/drawing/2014/main" id="{D12AF9B4-0CC9-43F1-90C1-DA112DA696D5}"/>
              </a:ext>
            </a:extLst>
          </p:cNvPr>
          <p:cNvSpPr/>
          <p:nvPr/>
        </p:nvSpPr>
        <p:spPr>
          <a:xfrm flipV="1">
            <a:off x="1137690" y="5916775"/>
            <a:ext cx="6645962" cy="462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kstvak 33">
            <a:extLst>
              <a:ext uri="{FF2B5EF4-FFF2-40B4-BE49-F238E27FC236}">
                <a16:creationId xmlns:a16="http://schemas.microsoft.com/office/drawing/2014/main" id="{1E22D56D-2A36-4DFE-81FC-B410D8D27079}"/>
              </a:ext>
            </a:extLst>
          </p:cNvPr>
          <p:cNvSpPr txBox="1"/>
          <p:nvPr/>
        </p:nvSpPr>
        <p:spPr>
          <a:xfrm>
            <a:off x="6574972" y="4036081"/>
            <a:ext cx="53993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Values for these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variables can be sent to a GraphQL API in JSON format, which we’re doing here by serializing an anonymous type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4" grpId="0" animBg="1"/>
      <p:bldP spid="31" grpId="0" animBg="1"/>
      <p:bldP spid="3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AD6E948-D27D-445A-9E69-94A48832A9C1}"/>
              </a:ext>
            </a:extLst>
          </p:cNvPr>
          <p:cNvPicPr>
            <a:picLocks noChangeAspect="1"/>
          </p:cNvPicPr>
          <p:nvPr/>
        </p:nvPicPr>
        <p:blipFill>
          <a:blip r:embed="rId3"/>
          <a:stretch>
            <a:fillRect/>
          </a:stretch>
        </p:blipFill>
        <p:spPr>
          <a:xfrm>
            <a:off x="3443416" y="-1"/>
            <a:ext cx="8748584" cy="68580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3282766" cy="2468880"/>
          </a:xfrm>
        </p:spPr>
        <p:txBody>
          <a:bodyPr>
            <a:normAutofit fontScale="90000"/>
          </a:bodyPr>
          <a:lstStyle/>
          <a:p>
            <a:pPr lvl="0"/>
            <a:r>
              <a:rPr lang="nl-NL">
                <a:solidFill>
                  <a:srgbClr val="00FF00"/>
                </a:solidFill>
                <a:latin typeface="Courier New" pitchFamily="49"/>
                <a:cs typeface="Courier New" pitchFamily="49"/>
              </a:rPr>
              <a:t>A data driven GraphQL test</a:t>
            </a:r>
          </a:p>
        </p:txBody>
      </p:sp>
      <p:sp>
        <p:nvSpPr>
          <p:cNvPr id="7" name="Oval 4">
            <a:extLst>
              <a:ext uri="{FF2B5EF4-FFF2-40B4-BE49-F238E27FC236}">
                <a16:creationId xmlns:a16="http://schemas.microsoft.com/office/drawing/2014/main" id="{0391BC6A-4C83-482A-A4B8-192AA8F33D53}"/>
              </a:ext>
            </a:extLst>
          </p:cNvPr>
          <p:cNvSpPr/>
          <p:nvPr/>
        </p:nvSpPr>
        <p:spPr>
          <a:xfrm flipV="1">
            <a:off x="3282766" y="-1"/>
            <a:ext cx="1370514" cy="782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436880" y="2941568"/>
            <a:ext cx="2723966"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 we’ve done with ‘regular’ REST APIs,</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we can use this to create a data driven GraphQL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This example checks the weather in Amsterdam, Berlin and Rome.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Oval 4">
            <a:extLst>
              <a:ext uri="{FF2B5EF4-FFF2-40B4-BE49-F238E27FC236}">
                <a16:creationId xmlns:a16="http://schemas.microsoft.com/office/drawing/2014/main" id="{44CAB2E6-A5B4-4153-9865-4E926A7B8BD2}"/>
              </a:ext>
            </a:extLst>
          </p:cNvPr>
          <p:cNvSpPr/>
          <p:nvPr/>
        </p:nvSpPr>
        <p:spPr>
          <a:xfrm flipV="1">
            <a:off x="3743484" y="1071372"/>
            <a:ext cx="4333716"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6F4C8E8D-89DA-4C7C-B06E-63E84ED52045}"/>
              </a:ext>
            </a:extLst>
          </p:cNvPr>
          <p:cNvSpPr/>
          <p:nvPr/>
        </p:nvSpPr>
        <p:spPr>
          <a:xfrm flipV="1">
            <a:off x="4791918" y="5053060"/>
            <a:ext cx="948482"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3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Work with the SpaceX GraphQL API</a:t>
            </a:r>
          </a:p>
          <a:p>
            <a:pPr lvl="1">
              <a:lnSpc>
                <a:spcPct val="70000"/>
              </a:lnSpc>
              <a:buFont typeface="Courier New" pitchFamily="49"/>
              <a:buChar char="_"/>
            </a:pPr>
            <a:r>
              <a:rPr lang="nl-NL">
                <a:solidFill>
                  <a:srgbClr val="00FF00"/>
                </a:solidFill>
                <a:latin typeface="Courier New" pitchFamily="49"/>
                <a:cs typeface="Courier New" pitchFamily="49"/>
              </a:rPr>
              <a:t>Create and send a fixed (static) GraphQL query and assert on the response</a:t>
            </a:r>
          </a:p>
          <a:p>
            <a:pPr lvl="1">
              <a:lnSpc>
                <a:spcPct val="70000"/>
              </a:lnSpc>
              <a:buFont typeface="Courier New" pitchFamily="49"/>
              <a:buChar char="_"/>
            </a:pPr>
            <a:r>
              <a:rPr lang="nl-NL">
                <a:solidFill>
                  <a:srgbClr val="00FF00"/>
                </a:solidFill>
                <a:latin typeface="Courier New" pitchFamily="49"/>
                <a:cs typeface="Courier New" pitchFamily="49"/>
              </a:rPr>
              <a:t>Create a parameterized GraphQL query and use that in a data driven GraphQL API test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Examples05.cs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29947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26959</TotalTime>
  <Words>3128</Words>
  <Application>Microsoft Office PowerPoint</Application>
  <PresentationFormat>Breedbeeld</PresentationFormat>
  <Paragraphs>547</Paragraphs>
  <Slides>62</Slides>
  <Notes>55</Notes>
  <HiddenSlides>0</HiddenSlides>
  <MMClips>0</MMClips>
  <ScaleCrop>false</ScaleCrop>
  <HeadingPairs>
    <vt:vector size="6" baseType="variant">
      <vt:variant>
        <vt:lpstr>Gebruikte lettertypen</vt:lpstr>
      </vt:variant>
      <vt:variant>
        <vt:i4>4</vt:i4>
      </vt:variant>
      <vt:variant>
        <vt:lpstr>Thema</vt:lpstr>
      </vt:variant>
      <vt:variant>
        <vt:i4>5</vt:i4>
      </vt:variant>
      <vt:variant>
        <vt:lpstr>Diatitels</vt:lpstr>
      </vt:variant>
      <vt:variant>
        <vt:i4>62</vt:i4>
      </vt:variant>
    </vt:vector>
  </HeadingPairs>
  <TitlesOfParts>
    <vt:vector size="71" baseType="lpstr">
      <vt:lpstr>Arial</vt:lpstr>
      <vt:lpstr>Calibri</vt:lpstr>
      <vt:lpstr>Calibri Light</vt:lpstr>
      <vt:lpstr>Courier New</vt:lpstr>
      <vt:lpstr>Office Theme</vt:lpstr>
      <vt:lpstr>2_Office Theme</vt:lpstr>
      <vt:lpstr>3_Office Theme</vt:lpstr>
      <vt:lpstr>4_Office Theme</vt:lpstr>
      <vt:lpstr>5_Office Theme</vt:lpstr>
      <vt:lpstr>API testing in C# with RestSharp</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RestSharp</vt:lpstr>
      <vt:lpstr>Configuring RestSharp</vt:lpstr>
      <vt:lpstr>Hello, World!</vt:lpstr>
      <vt:lpstr>Checking status code as an int</vt:lpstr>
      <vt:lpstr>Checking response content type</vt:lpstr>
      <vt:lpstr>Checking other header values</vt:lpstr>
      <vt:lpstr>Checking response body values</vt:lpstr>
      <vt:lpstr>Checking response body values</vt:lpstr>
      <vt:lpstr>Our API under test</vt:lpstr>
      <vt:lpstr>Demo</vt:lpstr>
      <vt:lpstr>Now it’s your turn!</vt:lpstr>
      <vt:lpstr>Parameters in RESTful APIs</vt:lpstr>
      <vt:lpstr>Using path parameters</vt:lpstr>
      <vt:lpstr>APIs are all about data</vt:lpstr>
      <vt:lpstr>Parameterized testing</vt:lpstr>
      <vt:lpstr>This is more of a unit testing framework feature than a feature of RestSharp!</vt:lpstr>
      <vt:lpstr>‘Feeding’ test data to your test</vt:lpstr>
      <vt:lpstr>Running the data driven test</vt:lpstr>
      <vt:lpstr>Alternative: use TestCaseSource</vt:lpstr>
      <vt:lpstr>Now it’s your turn!</vt:lpstr>
      <vt:lpstr>PowerPoint-presentatie</vt:lpstr>
      <vt:lpstr>PowerPoint-presentatie</vt:lpstr>
      <vt:lpstr>Authentication in RestSharp</vt:lpstr>
      <vt:lpstr>Now it’s your turn!</vt:lpstr>
      <vt:lpstr>(De-)serialization of POCOs</vt:lpstr>
      <vt:lpstr>Example: serialization</vt:lpstr>
      <vt:lpstr>Example: serialization</vt:lpstr>
      <vt:lpstr>Example: deserialization</vt:lpstr>
      <vt:lpstr>Now it’s your turn!</vt:lpstr>
      <vt:lpstr>A challenge with ‘traditional’ REST APIs</vt:lpstr>
      <vt:lpstr>GraphQL</vt:lpstr>
      <vt:lpstr>PowerPoint-presentatie</vt:lpstr>
      <vt:lpstr>Sending a GraphQL query</vt:lpstr>
      <vt:lpstr>GraphQL API responses</vt:lpstr>
      <vt:lpstr>Sending a basic GraphQL query</vt:lpstr>
      <vt:lpstr>Parameterizing GraphQL queries</vt:lpstr>
      <vt:lpstr>A data driven GraphQL test</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245</cp:revision>
  <dcterms:created xsi:type="dcterms:W3CDTF">2016-03-22T05:00:13Z</dcterms:created>
  <dcterms:modified xsi:type="dcterms:W3CDTF">2023-02-01T08:41:58Z</dcterms:modified>
</cp:coreProperties>
</file>