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sldIdLst>
    <p:sldId id="256" r:id="rId5"/>
    <p:sldId id="346" r:id="rId6"/>
    <p:sldId id="295" r:id="rId7"/>
    <p:sldId id="306" r:id="rId8"/>
    <p:sldId id="347" r:id="rId9"/>
    <p:sldId id="262" r:id="rId10"/>
    <p:sldId id="297" r:id="rId11"/>
    <p:sldId id="263" r:id="rId12"/>
    <p:sldId id="304" r:id="rId13"/>
    <p:sldId id="264" r:id="rId14"/>
    <p:sldId id="305" r:id="rId15"/>
    <p:sldId id="265" r:id="rId16"/>
    <p:sldId id="266" r:id="rId17"/>
    <p:sldId id="296" r:id="rId18"/>
    <p:sldId id="267" r:id="rId19"/>
    <p:sldId id="268" r:id="rId20"/>
    <p:sldId id="269" r:id="rId21"/>
    <p:sldId id="275" r:id="rId22"/>
    <p:sldId id="276" r:id="rId23"/>
    <p:sldId id="273" r:id="rId24"/>
    <p:sldId id="270" r:id="rId25"/>
    <p:sldId id="271" r:id="rId26"/>
    <p:sldId id="274" r:id="rId27"/>
    <p:sldId id="272" r:id="rId28"/>
    <p:sldId id="277" r:id="rId29"/>
    <p:sldId id="279" r:id="rId30"/>
    <p:sldId id="280" r:id="rId31"/>
    <p:sldId id="281" r:id="rId32"/>
    <p:sldId id="282" r:id="rId33"/>
    <p:sldId id="292" r:id="rId34"/>
    <p:sldId id="293" r:id="rId35"/>
    <p:sldId id="298" r:id="rId36"/>
    <p:sldId id="299" r:id="rId37"/>
    <p:sldId id="294" r:id="rId38"/>
    <p:sldId id="283" r:id="rId39"/>
    <p:sldId id="284" r:id="rId40"/>
    <p:sldId id="285" r:id="rId41"/>
    <p:sldId id="287" r:id="rId42"/>
    <p:sldId id="288" r:id="rId43"/>
    <p:sldId id="286" r:id="rId44"/>
    <p:sldId id="291" r:id="rId45"/>
    <p:sldId id="301" r:id="rId46"/>
    <p:sldId id="302" r:id="rId47"/>
    <p:sldId id="309" r:id="rId48"/>
    <p:sldId id="303" r:id="rId49"/>
    <p:sldId id="308" r:id="rId50"/>
    <p:sldId id="307" r:id="rId51"/>
    <p:sldId id="289" r:id="rId52"/>
    <p:sldId id="310" r:id="rId53"/>
    <p:sldId id="311" r:id="rId54"/>
    <p:sldId id="312" r:id="rId55"/>
    <p:sldId id="315" r:id="rId56"/>
    <p:sldId id="316" r:id="rId57"/>
    <p:sldId id="317" r:id="rId58"/>
    <p:sldId id="318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41" r:id="rId81"/>
    <p:sldId id="342" r:id="rId82"/>
    <p:sldId id="344" r:id="rId83"/>
    <p:sldId id="319" r:id="rId84"/>
    <p:sldId id="345" r:id="rId85"/>
    <p:sldId id="290" r:id="rId8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theme" Target="theme/theme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tableStyles" Target="tableStyles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presProps" Target="pres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8-5-2017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0831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8-5-2017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998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8-5-2017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1117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76F45CF1-12A9-46FE-85CE-1302F675CD5A}" type="datetime1">
              <a:rPr lang="nl-NL"/>
              <a:pPr/>
              <a:t>8-5-2017</a:t>
            </a:fld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6D744D66-7D90-420B-8969-986E78F2108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224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C2140E3D-6F91-42EA-A354-62DA11A60940}" type="datetime1">
              <a:rPr lang="nl-NL"/>
              <a:pPr/>
              <a:t>8-5-2017</a:t>
            </a:fld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70952ED8-9F83-4A76-9995-6969183E3A7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315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5AF1C7B3-2ACF-4A2F-8E85-EF0C7689DB0C}" type="datetime1">
              <a:rPr lang="nl-NL"/>
              <a:pPr/>
              <a:t>8-5-2017</a:t>
            </a:fld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3C7B3EA1-4ABC-414B-A843-979480EF21F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23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20589CF1-5270-4AF9-8A87-9D65AD014151}" type="datetime1">
              <a:rPr lang="nl-NL"/>
              <a:pPr/>
              <a:t>8-5-2017</a:t>
            </a:fld>
            <a:endParaRPr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2A2A9C31-40AF-4DEA-88A8-55E72FD0E0F8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329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50899A38-43CF-4FB4-9BAC-8CD0607C968C}" type="datetime1">
              <a:rPr lang="nl-NL"/>
              <a:pPr/>
              <a:t>8-5-2017</a:t>
            </a:fld>
            <a:endParaRPr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A81C331B-E31E-46D6-803B-C751A53AA4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979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430DDB3E-97CC-4505-912B-E949F53E6CA4}" type="datetime1">
              <a:rPr lang="nl-NL"/>
              <a:pPr/>
              <a:t>8-5-2017</a:t>
            </a:fld>
            <a:endParaRPr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645A2C1C-CABC-4E13-AE6B-4B995DBD9A8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707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F0467833-BDD8-482F-B80F-37AA0334BF6C}" type="datetime1">
              <a:rPr lang="nl-NL"/>
              <a:pPr/>
              <a:t>8-5-2017</a:t>
            </a:fld>
            <a:endParaRPr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01E238FC-BD04-4C2D-A930-A0C35A7DF145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144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86435CA9-2DFA-4B33-929D-6358E224058E}" type="datetime1">
              <a:rPr lang="nl-NL"/>
              <a:pPr/>
              <a:t>8-5-2017</a:t>
            </a:fld>
            <a:endParaRPr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049C4FB1-F1FC-40B1-B105-147C659A86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734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8-5-2017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15504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nl-NL" sz="3200"/>
            </a:lvl1pPr>
          </a:lstStyle>
          <a:p>
            <a:pPr lvl="0"/>
            <a:endParaRPr lang="nl-NL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4CFFF4AC-B91C-46ED-B2DE-A6C64E3A7EF7}" type="datetime1">
              <a:rPr lang="nl-NL"/>
              <a:pPr/>
              <a:t>8-5-2017</a:t>
            </a:fld>
            <a:endParaRPr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BADE1A0B-75E5-45D7-B13D-AC1072881705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387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D41E8747-0975-4E93-81BD-CE7965F7B52F}" type="datetime1">
              <a:rPr lang="nl-NL"/>
              <a:pPr/>
              <a:t>8-5-2017</a:t>
            </a:fld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081105E8-7FA2-4BE0-8483-ABF0A3EB126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493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83DA6B2D-1059-445B-956F-8DA0793AC90B}" type="datetime1">
              <a:rPr lang="nl-NL"/>
              <a:pPr/>
              <a:t>8-5-2017</a:t>
            </a:fld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54D56F2E-4EB3-493C-805C-E0DBD9F4FF1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380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22CB50C9-5440-4FDE-85C8-B40E1F8EC26D}" type="datetime1">
              <a:rPr lang="nl-NL"/>
              <a:pPr/>
              <a:t>8-5-2017</a:t>
            </a:fld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4089C159-F0DE-4D74-9318-38962216FF2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117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C64FF7FF-B566-4291-9C0E-1689391DB9F3}" type="datetime1">
              <a:rPr lang="nl-NL"/>
              <a:pPr/>
              <a:t>8-5-2017</a:t>
            </a:fld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CC22B62D-B8C2-449B-B14F-B95EB51E242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455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F7C9598B-D121-4080-842E-6C1522AB9277}" type="datetime1">
              <a:rPr lang="nl-NL"/>
              <a:pPr/>
              <a:t>8-5-2017</a:t>
            </a:fld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7122BA0E-1A2F-4170-9FF9-FD94146F2C2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008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5FFD4F23-73ED-4AD9-8E93-E6BAF9720C50}" type="datetime1">
              <a:rPr lang="nl-NL"/>
              <a:pPr/>
              <a:t>8-5-2017</a:t>
            </a:fld>
            <a:endParaRPr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B2AA61BA-516B-4129-A271-BD85B753F7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416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3DF1273C-7A9B-481E-9B13-791DC7D3A8EC}" type="datetime1">
              <a:rPr lang="nl-NL"/>
              <a:pPr/>
              <a:t>8-5-2017</a:t>
            </a:fld>
            <a:endParaRPr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6238F532-D6C5-41A5-8D03-BD2D82EAF67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15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D5E683E8-35D5-4616-B148-588F4586B0FD}" type="datetime1">
              <a:rPr lang="nl-NL"/>
              <a:pPr/>
              <a:t>8-5-2017</a:t>
            </a:fld>
            <a:endParaRPr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6C58BB31-5A4A-4D2B-A475-2A872090F618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502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DB1F979A-590C-4F44-B1EC-6B99EE714704}" type="datetime1">
              <a:rPr lang="nl-NL"/>
              <a:pPr/>
              <a:t>8-5-2017</a:t>
            </a:fld>
            <a:endParaRPr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CA32405B-CF94-418A-BBBE-257714199E2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019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8-5-2017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19670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9DEF0C6F-E9A5-462F-8DD6-45365930F149}" type="datetime1">
              <a:rPr lang="nl-NL"/>
              <a:pPr/>
              <a:t>8-5-2017</a:t>
            </a:fld>
            <a:endParaRPr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309F3249-1D0E-400B-8211-A6B1B0CCD97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33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nl-NL" sz="3200"/>
            </a:lvl1pPr>
          </a:lstStyle>
          <a:p>
            <a:pPr lvl="0"/>
            <a:endParaRPr lang="nl-NL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C533AFF1-34B2-40AE-B712-86714BE4085E}" type="datetime1">
              <a:rPr lang="nl-NL"/>
              <a:pPr/>
              <a:t>8-5-2017</a:t>
            </a:fld>
            <a:endParaRPr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FBA90CBE-B9B7-4BAA-BA27-2414E464141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566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2E339F55-5B44-4C02-AFF4-9DE5178B37C2}" type="datetime1">
              <a:rPr lang="nl-NL"/>
              <a:pPr/>
              <a:t>8-5-2017</a:t>
            </a:fld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1764AEA1-90DF-423C-8AAC-7CA0F5938C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49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F70CC837-C8BD-4794-A14A-2EBA4FFC4EDB}" type="datetime1">
              <a:rPr lang="nl-NL"/>
              <a:pPr/>
              <a:t>8-5-2017</a:t>
            </a:fld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8175E3F6-2314-400F-B5B6-AA5D8CFFC1C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892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RTC 2017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025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007" y="0"/>
            <a:ext cx="7911009" cy="538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9645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T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088" y="1033669"/>
            <a:ext cx="10058400" cy="56592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139700"/>
            <a:ext cx="9271000" cy="345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1877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575300"/>
            <a:ext cx="9144000" cy="11557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868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T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139700"/>
            <a:ext cx="9271000" cy="345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1877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575300"/>
            <a:ext cx="9144000" cy="11557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69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T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261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96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" y="1"/>
            <a:ext cx="12190512" cy="6089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18022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94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8-5-2017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8016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88" y="0"/>
            <a:ext cx="10768286" cy="605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390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852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981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477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plit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9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5733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" y="0"/>
            <a:ext cx="12189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700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" y="0"/>
            <a:ext cx="12189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4359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36690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388439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6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8-5-2017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290215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4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8-5-2017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2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8-5-2017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834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8-5-2017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4415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8-5-2017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438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21" Type="http://schemas.openxmlformats.org/officeDocument/2006/relationships/image" Target="../media/image3.jpg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5" Type="http://schemas.openxmlformats.org/officeDocument/2006/relationships/image" Target="../media/image7.jpg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24" Type="http://schemas.openxmlformats.org/officeDocument/2006/relationships/image" Target="../media/image6.jpg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image" Target="../media/image5.jpg"/><Relationship Id="rId10" Type="http://schemas.openxmlformats.org/officeDocument/2006/relationships/slideLayout" Target="../slideLayouts/slideLayout43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786E2-A2AD-407F-A096-CEC047B7C616}" type="datetimeFigureOut">
              <a:rPr lang="nl-NL" smtClean="0"/>
              <a:t>8-5-2017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377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fld id="{7C916A39-725E-46E5-A8FE-0B6EAF58F77F}" type="datetime1">
              <a:rPr lang="nl-NL" smtClean="0"/>
              <a:pPr/>
              <a:t>8-5-2017</a:t>
            </a:fld>
            <a:endParaRPr smtClean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endParaRPr smtClean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fld id="{F97EDBFA-57CC-4A15-AE70-3704FA5343A8}" type="slidenum">
              <a:rPr smtClean="0"/>
              <a:pPr/>
              <a:t>‹#›</a:t>
            </a:fld>
            <a:endParaRPr smtClean="0"/>
          </a:p>
        </p:txBody>
      </p:sp>
    </p:spTree>
    <p:extLst>
      <p:ext uri="{BB962C8B-B14F-4D97-AF65-F5344CB8AC3E}">
        <p14:creationId xmlns:p14="http://schemas.microsoft.com/office/powerpoint/2010/main" val="299303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fld id="{9918DC90-1C82-40EA-9E54-6A5B5D416F32}" type="datetime1">
              <a:rPr lang="nl-NL" smtClean="0"/>
              <a:pPr/>
              <a:t>8-5-2017</a:t>
            </a:fld>
            <a:endParaRPr smtClean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endParaRPr smtClean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fld id="{EDD1B212-351C-4FF4-88B5-919644B912C5}" type="slidenum">
              <a:rPr smtClean="0"/>
              <a:pPr/>
              <a:t>‹#›</a:t>
            </a:fld>
            <a:endParaRPr smtClean="0"/>
          </a:p>
        </p:txBody>
      </p:sp>
    </p:spTree>
    <p:extLst>
      <p:ext uri="{BB962C8B-B14F-4D97-AF65-F5344CB8AC3E}">
        <p14:creationId xmlns:p14="http://schemas.microsoft.com/office/powerpoint/2010/main" val="285323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4515" y="146649"/>
            <a:ext cx="12716246" cy="671135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503" y="6256278"/>
            <a:ext cx="698526" cy="34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5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halkboard by Marta van Eck" panose="02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21"/>
        </a:buBlip>
        <a:defRPr sz="2800" kern="1200">
          <a:solidFill>
            <a:schemeClr val="tx1"/>
          </a:solidFill>
          <a:latin typeface="Chalkboard by Marta van Eck" panose="02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22"/>
        </a:buBlip>
        <a:defRPr sz="2400" kern="1200">
          <a:solidFill>
            <a:schemeClr val="tx1"/>
          </a:solidFill>
          <a:latin typeface="Chalkboard by Marta van Eck" panose="02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23"/>
        </a:buBlip>
        <a:defRPr sz="2000" kern="1200">
          <a:solidFill>
            <a:schemeClr val="tx1"/>
          </a:solidFill>
          <a:latin typeface="Chalkboard by Marta van Eck" panose="02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24"/>
        </a:buBlip>
        <a:defRPr sz="1800" kern="1200">
          <a:solidFill>
            <a:schemeClr val="tx1"/>
          </a:solidFill>
          <a:latin typeface="Chalkboard by Marta van Eck" panose="02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25"/>
        </a:buBlip>
        <a:defRPr sz="1800" kern="1200">
          <a:solidFill>
            <a:schemeClr val="tx1"/>
          </a:solidFill>
          <a:latin typeface="Chalkboard by Marta van Eck" panose="02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1102"/>
            <a:ext cx="9144000" cy="2387600"/>
          </a:xfrm>
        </p:spPr>
        <p:txBody>
          <a:bodyPr>
            <a:normAutofit/>
          </a:bodyPr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RESTful API testing with REST Assured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8125" y="2700067"/>
            <a:ext cx="11706225" cy="4157933"/>
          </a:xfrm>
        </p:spPr>
        <p:txBody>
          <a:bodyPr>
            <a:normAutofit fontScale="92500" lnSpcReduction="10000"/>
          </a:bodyPr>
          <a:lstStyle/>
          <a:p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Workshop Romanian Testing Conference 2017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endParaRPr lang="nl-NL" sz="1800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nl-NL" sz="170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 Dijkstra</a:t>
            </a:r>
          </a:p>
          <a:p>
            <a:pPr algn="r"/>
            <a:r>
              <a:rPr lang="nl-NL" sz="170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bas@ontestautomation.com</a:t>
            </a:r>
          </a:p>
          <a:p>
            <a:pPr algn="r"/>
            <a:r>
              <a:rPr lang="nl-NL" sz="170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www.ontestautomation.com</a:t>
            </a:r>
          </a:p>
          <a:p>
            <a:pPr algn="r"/>
            <a:r>
              <a:rPr lang="nl-NL" sz="170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@_basdijkstra</a:t>
            </a:r>
            <a:endParaRPr lang="nl-NL" sz="170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49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59790"/>
            <a:ext cx="12192000" cy="3234816"/>
          </a:xfrm>
        </p:spPr>
        <p:txBody>
          <a:bodyPr>
            <a:normAutofit/>
          </a:bodyPr>
          <a:lstStyle/>
          <a:p>
            <a:pPr algn="ctr"/>
            <a:r>
              <a:rPr lang="nl-NL" sz="980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study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280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How applying API testing saved us from thousands</a:t>
            </a:r>
            <a:br>
              <a:rPr lang="nl-NL" sz="280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280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slow end-to-end tests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17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Tools for testing RESTful APIs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Browser (using plugins like Postman for Chrome)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 source (SoapUI, REST Assured, …)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COTS (Parasoft SOAtest, SoapUI Pro, …)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 your own (using HTTP libraries for your favourite programming language)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16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 Assured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 DSL for writing tests for RESTful APIs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Removes a lot of boilerplate code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Powerful, readable and maintainable tests</a:t>
            </a: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Developed and maintained by Johan Haleby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21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Configuring REST Assured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Download from http://rest-assured.io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as a dependency to your project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Maven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Gradle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413" y="4001294"/>
            <a:ext cx="4324350" cy="1200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413" y="5589191"/>
            <a:ext cx="5067300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 Assured documentation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57626" cy="435133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Usage guide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github.com/rest-assured/rest-assured/wiki/Usage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Links to other documentation (JavaDoc, getting started, release notes)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http://rest-assured.io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lvl="1"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20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sample test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" y="3920171"/>
            <a:ext cx="11786870" cy="22287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006" y="365125"/>
            <a:ext cx="4622611" cy="310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0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 Assured features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Support for HTTP methods (GET, POST, PUT, …)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BDD/Gherkin – like syntax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of Hamcrest matchers for checks (equalTo)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of JsonPath for</a:t>
            </a:r>
          </a:p>
          <a:p>
            <a:pPr marL="0" indent="0">
              <a:buNone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selecting elements from</a:t>
            </a:r>
          </a:p>
          <a:p>
            <a:pPr marL="0" indent="0">
              <a:buNone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 response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480" y="4450960"/>
            <a:ext cx="52768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7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About Hamcrest matchers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 expectations 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readable language</a:t>
            </a: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Examples:</a:t>
            </a:r>
          </a:p>
          <a:p>
            <a:pPr marL="0" indent="0">
              <a:buNone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z="1800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z="180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nl-NL" sz="18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://hamcrest.org/JavaHamcrest/javadoc/1.3/org/hamcrest/Matchers.html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015425"/>
              </p:ext>
            </p:extLst>
          </p:nvPr>
        </p:nvGraphicFramePr>
        <p:xfrm>
          <a:off x="1673525" y="3342097"/>
          <a:ext cx="93079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132"/>
                <a:gridCol w="6978768"/>
              </a:tblGrid>
              <a:tr h="370840">
                <a:tc>
                  <a:txBody>
                    <a:bodyPr/>
                    <a:lstStyle/>
                    <a:p>
                      <a:r>
                        <a:rPr lang="nl-NL" smtClean="0">
                          <a:solidFill>
                            <a:srgbClr val="00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equalTo(X)</a:t>
                      </a:r>
                      <a:endParaRPr lang="nl-NL">
                        <a:solidFill>
                          <a:srgbClr val="00FF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mtClean="0">
                          <a:solidFill>
                            <a:srgbClr val="00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Does the object equal X?</a:t>
                      </a:r>
                      <a:endParaRPr lang="nl-NL">
                        <a:solidFill>
                          <a:srgbClr val="00FF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smtClean="0">
                          <a:solidFill>
                            <a:srgbClr val="00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hasItem(“Rome”)</a:t>
                      </a:r>
                      <a:endParaRPr lang="nl-NL">
                        <a:solidFill>
                          <a:srgbClr val="00FF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mtClean="0">
                          <a:solidFill>
                            <a:srgbClr val="00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Does the collection contain</a:t>
                      </a:r>
                      <a:r>
                        <a:rPr lang="nl-NL" baseline="0" smtClean="0">
                          <a:solidFill>
                            <a:srgbClr val="00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 item “Rome”?</a:t>
                      </a:r>
                      <a:endParaRPr lang="nl-NL">
                        <a:solidFill>
                          <a:srgbClr val="00FF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smtClean="0">
                          <a:solidFill>
                            <a:srgbClr val="00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hasSize(3)</a:t>
                      </a:r>
                      <a:endParaRPr lang="nl-NL">
                        <a:solidFill>
                          <a:srgbClr val="00FF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mtClean="0">
                          <a:solidFill>
                            <a:srgbClr val="00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Does the</a:t>
                      </a:r>
                      <a:r>
                        <a:rPr lang="nl-NL" baseline="0" smtClean="0">
                          <a:solidFill>
                            <a:srgbClr val="00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size of the collection equal 3?</a:t>
                      </a:r>
                      <a:endParaRPr lang="nl-NL">
                        <a:solidFill>
                          <a:srgbClr val="00FF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smtClean="0">
                          <a:solidFill>
                            <a:srgbClr val="00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not(equalTo(X))</a:t>
                      </a:r>
                      <a:endParaRPr lang="nl-NL">
                        <a:solidFill>
                          <a:srgbClr val="00FF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mtClean="0">
                          <a:solidFill>
                            <a:srgbClr val="00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Inverts</a:t>
                      </a:r>
                      <a:r>
                        <a:rPr lang="nl-NL" baseline="0" smtClean="0">
                          <a:solidFill>
                            <a:srgbClr val="00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matcher equalTo()</a:t>
                      </a:r>
                      <a:endParaRPr lang="nl-NL">
                        <a:solidFill>
                          <a:srgbClr val="00FF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98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About JsonPath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4812919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JsonPath is a path expression language for JSON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Similar aims and scope as XPath for XML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Uses Groovy GPath 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same syntax for JSON and XML</a:t>
            </a: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Documentation and examples: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http://groovy-lang.org/processing-xml.html#_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gpath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http://groovy.jmiguel.eu/groovy.codehaus.org/GPath.html</a:t>
            </a:r>
          </a:p>
        </p:txBody>
      </p:sp>
    </p:spTree>
    <p:extLst>
      <p:ext uri="{BB962C8B-B14F-4D97-AF65-F5344CB8AC3E}">
        <p14:creationId xmlns:p14="http://schemas.microsoft.com/office/powerpoint/2010/main" val="402403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JsonPath example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1253" y="3244334"/>
            <a:ext cx="3769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/>
              <a:t>http://goessner.net/articles/JsonPath/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6121005"/>
            <a:ext cx="8124825" cy="590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79488"/>
            <a:ext cx="8005161" cy="485812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1298220" y="3608673"/>
            <a:ext cx="1226506" cy="165256"/>
          </a:xfrm>
          <a:prstGeom prst="rightArrow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540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765668"/>
            <a:ext cx="9144000" cy="2387600"/>
          </a:xfrm>
        </p:spPr>
        <p:txBody>
          <a:bodyPr/>
          <a:lstStyle/>
          <a:p>
            <a:r>
              <a:rPr lang="en-US"/>
              <a:t>RESTful API testing with REST Assured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575300"/>
            <a:ext cx="11614638" cy="1155700"/>
          </a:xfrm>
        </p:spPr>
        <p:txBody>
          <a:bodyPr>
            <a:normAutofit/>
          </a:bodyPr>
          <a:lstStyle/>
          <a:p>
            <a:r>
              <a:rPr lang="en-US"/>
              <a:t>Workshop Romanian Testing Conference 2017</a:t>
            </a:r>
          </a:p>
          <a:p>
            <a:endParaRPr lang="fr-FR" sz="1400" smtClean="0"/>
          </a:p>
          <a:p>
            <a:r>
              <a:rPr lang="fr-FR" sz="1800" smtClean="0"/>
              <a:t>Bas Dijkstra / bas@ontestautomation.com / www.ontestautomation.com / @_</a:t>
            </a:r>
            <a:r>
              <a:rPr lang="fr-FR" sz="1800"/>
              <a:t>basdijkstra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6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Validating technical response data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 status code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MIME-type of received responses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Cookies and their value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294" y="4347083"/>
            <a:ext cx="51530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3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Our application under test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Ergast F1 API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Offers historical data of Formula 1 races, drivers, circuits, etc.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 documentation at http</a:t>
            </a: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://ergast.com/mrd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Mocked for demo effect mitigation purposes using WireMock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325" y="1690688"/>
            <a:ext cx="68484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9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 examples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90540" cy="435133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for driver Max Verstappen (in JSON):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nl-NL" sz="2800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ergast.com/api/f1/drivers/max_verstappen.json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list of circuits for the 2015 season (in JSON):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http://ergast.com/api/f1/2015/circuits.json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18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476445" y="3509963"/>
            <a:ext cx="5239109" cy="2660739"/>
          </a:xfrm>
        </p:spPr>
        <p:txBody>
          <a:bodyPr>
            <a:normAutofit/>
          </a:bodyPr>
          <a:lstStyle/>
          <a:p>
            <a:pPr algn="l"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Starting the stub server</a:t>
            </a:r>
          </a:p>
          <a:p>
            <a:pPr algn="l"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How to use the test suite</a:t>
            </a:r>
          </a:p>
          <a:p>
            <a:pPr algn="l"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Executing your tests</a:t>
            </a:r>
          </a:p>
          <a:p>
            <a:pPr algn="l"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Reviewing test results</a:t>
            </a:r>
          </a:p>
        </p:txBody>
      </p:sp>
    </p:spTree>
    <p:extLst>
      <p:ext uri="{BB962C8B-B14F-4D97-AF65-F5344CB8AC3E}">
        <p14:creationId xmlns:p14="http://schemas.microsoft.com/office/powerpoint/2010/main" val="130000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your hands dirty!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RestAssuredExercises1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 checks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Validating individual elements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Validating collections and items therein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Validating technical response properties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Stubs are predefined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 only need to write the tests using REST Assured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RestAssuredExamples contains the zipcode example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6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 in RESTful APIs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parameters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Identify specific (set of) resource(s)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http://ergast.com/api/f1/drivers/</a:t>
            </a:r>
            <a:r>
              <a:rPr lang="nl-NL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max_verstappen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.json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ergast.com/api/f1/drivers/</a:t>
            </a:r>
            <a:r>
              <a:rPr lang="nl-NL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hamilton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.json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 string parameters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 a set of resources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http://md5.jsontest.com/?</a:t>
            </a:r>
            <a:r>
              <a:rPr lang="nl-NL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NL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testcaseOne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http://md5.jsontest.com/?</a:t>
            </a:r>
            <a:r>
              <a:rPr lang="nl-NL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NL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testcaseTwo</a:t>
            </a:r>
            <a:endParaRPr lang="nl-NL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There is no official standard!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0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7242" cy="1325563"/>
          </a:xfrm>
        </p:spPr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parameters in REST Assured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59219" cy="435133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Examples for query parameters: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 sz="160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to http://md5.jsontest.com/?</a:t>
            </a:r>
            <a:r>
              <a:rPr lang="nl-NL" sz="16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NL" sz="16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testcaseOne</a:t>
            </a:r>
          </a:p>
          <a:p>
            <a:pPr lvl="1"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_"/>
            </a:pPr>
            <a:endParaRPr lang="nl-NL" sz="1600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_"/>
            </a:pPr>
            <a:r>
              <a:rPr lang="nl-NL" sz="160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to http://api.openweathermap.org/data/2.5/weather/?</a:t>
            </a:r>
            <a:r>
              <a:rPr lang="nl-NL" sz="16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nl-NL" sz="160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NL" sz="16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Kopenhagen</a:t>
            </a:r>
            <a:r>
              <a:rPr lang="nl-NL" sz="160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nl-NL" sz="16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nl-NL" sz="160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NL" sz="16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257" y="2603500"/>
            <a:ext cx="6172649" cy="18175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258" y="4758007"/>
            <a:ext cx="6034626" cy="186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8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1362" cy="1325563"/>
          </a:xfrm>
        </p:spPr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parameters in REST Assured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230155" cy="435133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Examples for path parameters: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 sz="16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nl-NL" sz="160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http</a:t>
            </a:r>
            <a:r>
              <a:rPr lang="nl-NL" sz="16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://ergast.com/api/f1/drivers/</a:t>
            </a:r>
            <a:r>
              <a:rPr lang="nl-NL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max_verstappen</a:t>
            </a:r>
            <a:r>
              <a:rPr lang="nl-NL" sz="16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.json</a:t>
            </a:r>
          </a:p>
          <a:p>
            <a:pPr lvl="1"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_"/>
            </a:pPr>
            <a:endParaRPr lang="nl-NL" sz="1600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_"/>
            </a:pPr>
            <a:r>
              <a:rPr lang="nl-NL" sz="16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nl-NL" sz="160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http</a:t>
            </a:r>
            <a:r>
              <a:rPr lang="nl-NL" sz="16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://ergast.com/api/f1/drivers/</a:t>
            </a:r>
            <a:r>
              <a:rPr lang="nl-NL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alonso</a:t>
            </a:r>
            <a:r>
              <a:rPr lang="nl-NL" sz="16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/constructors/</a:t>
            </a:r>
            <a:r>
              <a:rPr lang="nl-NL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renault</a:t>
            </a:r>
            <a:r>
              <a:rPr lang="nl-NL" sz="16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/seasons.json</a:t>
            </a: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834" y="2563933"/>
            <a:ext cx="7627936" cy="18620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834" y="4734047"/>
            <a:ext cx="10312003" cy="204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83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23121" cy="1325563"/>
          </a:xfrm>
        </p:spPr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parameters in REST Assured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230155" cy="435133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Iterating over a collection of parameter values:</a:t>
            </a:r>
          </a:p>
          <a:p>
            <a:pPr lvl="1">
              <a:buFont typeface="Courier New" panose="02070309020205020404" pitchFamily="49" charset="0"/>
              <a:buChar char="_"/>
            </a:pPr>
            <a:endParaRPr lang="nl-NL" sz="1600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_"/>
            </a:pPr>
            <a:r>
              <a:rPr lang="nl-NL" sz="160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Creating pairs of driver ID’s and numbers:</a:t>
            </a:r>
            <a:endParaRPr lang="nl-NL" sz="160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_"/>
            </a:pPr>
            <a:endParaRPr lang="nl-NL" sz="1600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_"/>
            </a:pPr>
            <a:endParaRPr lang="nl-NL" sz="1600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_"/>
            </a:pPr>
            <a:r>
              <a:rPr lang="nl-NL" sz="160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test data in API calls and validation of response data:</a:t>
            </a: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834" y="2860810"/>
            <a:ext cx="3990975" cy="1390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834" y="4876800"/>
            <a:ext cx="99631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7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your hands dirty!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RestAssuredExercises2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driven tests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Creating a test data object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test data in calling the right URI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test data in assertions</a:t>
            </a:r>
          </a:p>
          <a:p>
            <a:pPr lvl="1"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RestAssuredExamples 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 all examples from the presentation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44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Preparation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 a JDK (1.8 strongly preferred)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 an IDE (IntelliJ, Eclipse, …)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Also install Maven and TestNG support (for Eclipse)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Download and import the Maven project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 sz="20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nl-NL" sz="200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github.com/basdijkstra/rtc2017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 sz="200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nl-NL" sz="20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://www.ontestautomation.com/files/rtc2017workshop.zip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tests in 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RestAssuredSmokeTest.java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08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5702" cy="1325563"/>
          </a:xfrm>
        </p:spPr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Reuse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Improving maintainability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Avoiding 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duplicate code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Sharing variables between steps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Reusing request or response specifications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18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521" y="1608996"/>
            <a:ext cx="8345582" cy="523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7460" cy="1325563"/>
          </a:xfrm>
        </p:spPr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Sharing variables between tests 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 Assured</a:t>
            </a:r>
          </a:p>
          <a:p>
            <a:pPr marL="0" indent="0">
              <a:buNone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supports this</a:t>
            </a:r>
          </a:p>
          <a:p>
            <a:pPr marL="0" indent="0">
              <a:buNone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extract()</a:t>
            </a:r>
          </a:p>
          <a:p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 rot="10800000">
            <a:off x="6508575" y="4209962"/>
            <a:ext cx="1226506" cy="165256"/>
          </a:xfrm>
          <a:prstGeom prst="rightArrow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ight Arrow 5"/>
          <p:cNvSpPr/>
          <p:nvPr/>
        </p:nvSpPr>
        <p:spPr>
          <a:xfrm rot="10800000">
            <a:off x="6508574" y="5700782"/>
            <a:ext cx="1226506" cy="165256"/>
          </a:xfrm>
          <a:prstGeom prst="rightArrow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050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5702" cy="1325563"/>
          </a:xfrm>
        </p:spPr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Sharing checks between tests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 checking status code and MIME type for all responses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Maintenance burden 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specified for each individual 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if we could specify this once and reuse throughout our tests?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16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5702" cy="1325563"/>
          </a:xfrm>
        </p:spPr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Sharing checks between tests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Solution: ResponseSpecBuilder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2510915"/>
            <a:ext cx="65341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14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your hands dirty!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RestAssuredExercises3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it for yourself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 you think of additional applications for reuse ?</a:t>
            </a:r>
          </a:p>
          <a:p>
            <a:pPr lvl="1"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RestAssuredExamples contains all examples from the presentation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Authentication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Securing APIs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Basic authentication (preemptive / challenged)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OAuth(2)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Digest / Form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72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Basic authentication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52517" cy="435133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Username/password sent in header for every request 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07792"/>
            <a:ext cx="12135052" cy="13763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5" y="2326467"/>
            <a:ext cx="101441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7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OAuth(2)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 of authentication token based on username and password (Basic authentication)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authentication token in header of all subsequent requests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26314"/>
            <a:ext cx="100679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7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Measuring response times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41966" cy="435133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Measuring response times for individual requests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Setting response time thresholds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 fails when threshold is exceeded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full-fledged performance test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rough indication of API performance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2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Measuring response times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example: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5755"/>
            <a:ext cx="6286500" cy="1800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94" y="4674259"/>
            <a:ext cx="115157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7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are we going to do?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RESTful APIs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 Assured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WireMock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your hands dirty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29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your hands dirty!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RestAssuredExercises4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Communicating with an OAuth2-secured API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Requesting authentication token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authentication token in subsequent requests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Measuring API response times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 a specific API call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Evaluate response time against predefined threshold</a:t>
            </a:r>
          </a:p>
          <a:p>
            <a:pPr lvl="1"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RestAssuredExamples </a:t>
            </a: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 all examples from the presentation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4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 support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 far, we’ve only used REST Assured on APIs that return JSON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 works just as well with XML-based APIs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XmlPath instead of JsonPath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0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XmlPath – examples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9350"/>
            <a:ext cx="4415287" cy="29654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92445"/>
            <a:ext cx="5676900" cy="20193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10800000">
            <a:off x="4265707" y="3010890"/>
            <a:ext cx="1226506" cy="165256"/>
          </a:xfrm>
          <a:prstGeom prst="rightArrow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758046" y="5651837"/>
            <a:ext cx="10922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 country for the first car in the list</a:t>
            </a:r>
            <a:endParaRPr lang="nl-NL" sz="240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45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XmlPath – examples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9350"/>
            <a:ext cx="4415287" cy="2965491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10800000">
            <a:off x="3489330" y="4788399"/>
            <a:ext cx="1226506" cy="165256"/>
          </a:xfrm>
          <a:prstGeom prst="rightArrow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00" y="2892445"/>
            <a:ext cx="5372100" cy="2019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8046" y="5651837"/>
            <a:ext cx="10922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 year for the last car in the list</a:t>
            </a:r>
            <a:endParaRPr lang="nl-NL" sz="240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85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XmlPath – examples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9350"/>
            <a:ext cx="4415287" cy="2965491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529210" y="3606922"/>
            <a:ext cx="1226506" cy="165256"/>
          </a:xfrm>
          <a:prstGeom prst="rightArrow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758046" y="5651837"/>
            <a:ext cx="10922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 model for the second car in the list</a:t>
            </a:r>
            <a:endParaRPr lang="nl-NL" sz="240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925" y="2897207"/>
            <a:ext cx="54768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7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XmlPath – examples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9" y="2616256"/>
            <a:ext cx="4415287" cy="29654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8046" y="5651837"/>
            <a:ext cx="10922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 there’s only one car from Japan in the list</a:t>
            </a:r>
            <a:endParaRPr lang="nl-NL" sz="240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489" y="3139054"/>
            <a:ext cx="7340721" cy="192170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10800000">
            <a:off x="3961564" y="4581365"/>
            <a:ext cx="1226506" cy="165256"/>
          </a:xfrm>
          <a:prstGeom prst="rightArrow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199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XmlPath – examples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9" y="2616256"/>
            <a:ext cx="4415287" cy="29654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8046" y="5651837"/>
            <a:ext cx="10922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 there are two cars in the list whose make starts with ‘A’</a:t>
            </a:r>
            <a:endParaRPr lang="nl-NL" sz="240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3029911" y="3804988"/>
            <a:ext cx="1226506" cy="165256"/>
          </a:xfrm>
          <a:prstGeom prst="rightArrow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ight Arrow 8"/>
          <p:cNvSpPr/>
          <p:nvPr/>
        </p:nvSpPr>
        <p:spPr>
          <a:xfrm rot="10800000">
            <a:off x="2837255" y="3005274"/>
            <a:ext cx="1226506" cy="165256"/>
          </a:xfrm>
          <a:prstGeom prst="rightArrow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766" y="3098876"/>
            <a:ext cx="66294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6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your hands dirty!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RestAssuredExercises5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Communicating with an API returning an XML document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XmlPath to select the right nodes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filters, in, grep(), size() where needed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 examples can be reviewed in RestAssuredExamplesXml.java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88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2088"/>
            <a:ext cx="10515600" cy="6857999"/>
          </a:xfrm>
        </p:spPr>
        <p:txBody>
          <a:bodyPr anchor="ctr">
            <a:normAutofit fontScale="92500" lnSpcReduction="10000"/>
          </a:bodyPr>
          <a:lstStyle/>
          <a:p>
            <a:pPr marL="0" indent="0" algn="ctr">
              <a:buNone/>
            </a:pPr>
            <a:r>
              <a:rPr lang="nl-NL" sz="597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99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Problems in test environments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Systems are constructed out of of many different components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Not all of these components are always available for testing 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Parallel development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 control over testdata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Fees required for using third party component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…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196481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57999"/>
          </a:xfrm>
        </p:spPr>
        <p:txBody>
          <a:bodyPr>
            <a:normAutofit/>
          </a:bodyPr>
          <a:lstStyle/>
          <a:p>
            <a:pPr algn="ctr"/>
            <a:r>
              <a:rPr lang="nl-NL" sz="1150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Experience?</a:t>
            </a:r>
            <a:endParaRPr lang="nl-NL" sz="1150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60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3" y="335758"/>
            <a:ext cx="10515600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Problems in test environments</a:t>
            </a:r>
          </a:p>
        </p:txBody>
      </p:sp>
      <p:sp>
        <p:nvSpPr>
          <p:cNvPr id="3" name="Rectangle 7"/>
          <p:cNvSpPr/>
          <p:nvPr/>
        </p:nvSpPr>
        <p:spPr>
          <a:xfrm>
            <a:off x="4602952" y="3793946"/>
            <a:ext cx="2986092" cy="571500"/>
          </a:xfrm>
          <a:prstGeom prst="rect">
            <a:avLst/>
          </a:prstGeom>
          <a:solidFill>
            <a:srgbClr val="00FF00"/>
          </a:solidFill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1" smtClean="0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System under test</a:t>
            </a:r>
          </a:p>
        </p:txBody>
      </p:sp>
      <p:sp>
        <p:nvSpPr>
          <p:cNvPr id="4" name="Rectangle 8"/>
          <p:cNvSpPr/>
          <p:nvPr/>
        </p:nvSpPr>
        <p:spPr>
          <a:xfrm>
            <a:off x="7879558" y="5573514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smtClean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Mainframe</a:t>
            </a:r>
          </a:p>
        </p:txBody>
      </p:sp>
      <p:sp>
        <p:nvSpPr>
          <p:cNvPr id="5" name="Rectangle 10"/>
          <p:cNvSpPr/>
          <p:nvPr/>
        </p:nvSpPr>
        <p:spPr>
          <a:xfrm>
            <a:off x="7879558" y="1523408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smtClean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SaaS dependency</a:t>
            </a:r>
          </a:p>
        </p:txBody>
      </p:sp>
      <p:sp>
        <p:nvSpPr>
          <p:cNvPr id="6" name="Rectangle 11"/>
          <p:cNvSpPr/>
          <p:nvPr/>
        </p:nvSpPr>
        <p:spPr>
          <a:xfrm>
            <a:off x="2168124" y="5591967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smtClean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Backend system</a:t>
            </a:r>
          </a:p>
        </p:txBody>
      </p:sp>
      <p:sp>
        <p:nvSpPr>
          <p:cNvPr id="7" name="Rectangle 12"/>
          <p:cNvSpPr/>
          <p:nvPr/>
        </p:nvSpPr>
        <p:spPr>
          <a:xfrm>
            <a:off x="2168124" y="1543251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smtClean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Mobile app</a:t>
            </a:r>
          </a:p>
        </p:txBody>
      </p:sp>
      <p:cxnSp>
        <p:nvCxnSpPr>
          <p:cNvPr id="8" name="Elbow Connector 14"/>
          <p:cNvCxnSpPr>
            <a:stCxn id="3" idx="0"/>
            <a:endCxn id="5" idx="2"/>
          </p:cNvCxnSpPr>
          <p:nvPr/>
        </p:nvCxnSpPr>
        <p:spPr>
          <a:xfrm rot="5400000" flipH="1" flipV="1">
            <a:off x="6878829" y="1721655"/>
            <a:ext cx="1289460" cy="2855123"/>
          </a:xfrm>
          <a:prstGeom prst="bentConnector3">
            <a:avLst>
              <a:gd name="adj1" fmla="val 49261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9" name="Elbow Connector 15"/>
          <p:cNvCxnSpPr>
            <a:stCxn id="3" idx="0"/>
            <a:endCxn id="7" idx="2"/>
          </p:cNvCxnSpPr>
          <p:nvPr/>
        </p:nvCxnSpPr>
        <p:spPr>
          <a:xfrm rot="16200000" flipV="1">
            <a:off x="4033035" y="1730982"/>
            <a:ext cx="1269617" cy="2856311"/>
          </a:xfrm>
          <a:prstGeom prst="bentConnector3">
            <a:avLst/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10" name="Elbow Connector 18"/>
          <p:cNvCxnSpPr>
            <a:stCxn id="3" idx="2"/>
            <a:endCxn id="4" idx="0"/>
          </p:cNvCxnSpPr>
          <p:nvPr/>
        </p:nvCxnSpPr>
        <p:spPr>
          <a:xfrm rot="16200000" flipH="1">
            <a:off x="6919525" y="3541918"/>
            <a:ext cx="1208068" cy="2855123"/>
          </a:xfrm>
          <a:prstGeom prst="bentConnector3">
            <a:avLst>
              <a:gd name="adj1" fmla="val 50789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11" name="Elbow Connector 21"/>
          <p:cNvCxnSpPr>
            <a:stCxn id="3" idx="2"/>
            <a:endCxn id="6" idx="0"/>
          </p:cNvCxnSpPr>
          <p:nvPr/>
        </p:nvCxnSpPr>
        <p:spPr>
          <a:xfrm rot="5400000">
            <a:off x="4054583" y="3550551"/>
            <a:ext cx="1226521" cy="2856311"/>
          </a:xfrm>
          <a:prstGeom prst="bentConnector3">
            <a:avLst/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sp>
        <p:nvSpPr>
          <p:cNvPr id="12" name="Rectangle 33"/>
          <p:cNvSpPr/>
          <p:nvPr/>
        </p:nvSpPr>
        <p:spPr>
          <a:xfrm>
            <a:off x="2168124" y="4461138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No suitable test data</a:t>
            </a:r>
          </a:p>
        </p:txBody>
      </p:sp>
      <p:sp>
        <p:nvSpPr>
          <p:cNvPr id="13" name="Rectangle 34"/>
          <p:cNvSpPr/>
          <p:nvPr/>
        </p:nvSpPr>
        <p:spPr>
          <a:xfrm>
            <a:off x="7589044" y="4461138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Limited access</a:t>
            </a:r>
          </a:p>
        </p:txBody>
      </p:sp>
      <p:sp>
        <p:nvSpPr>
          <p:cNvPr id="14" name="Rectangle 35"/>
          <p:cNvSpPr/>
          <p:nvPr/>
        </p:nvSpPr>
        <p:spPr>
          <a:xfrm>
            <a:off x="2168124" y="3287121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Under development</a:t>
            </a:r>
          </a:p>
        </p:txBody>
      </p:sp>
      <p:sp>
        <p:nvSpPr>
          <p:cNvPr id="15" name="Rectangle 36"/>
          <p:cNvSpPr/>
          <p:nvPr/>
        </p:nvSpPr>
        <p:spPr>
          <a:xfrm>
            <a:off x="7589044" y="3287121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Access fees</a:t>
            </a:r>
          </a:p>
        </p:txBody>
      </p:sp>
    </p:spTree>
    <p:extLst>
      <p:ext uri="{BB962C8B-B14F-4D97-AF65-F5344CB8AC3E}">
        <p14:creationId xmlns:p14="http://schemas.microsoft.com/office/powerpoint/2010/main" val="360673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Simulation during test execution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Simulate dependency </a:t>
            </a:r>
            <a:r>
              <a:rPr lang="nl-NL" b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behavior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Regain full control over test environment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Available on demand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Full control over </a:t>
            </a:r>
            <a:r>
              <a:rPr lang="nl-NL" smtClean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test data 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(edge cases!)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 third party component usage fees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…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103536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4511037" cy="1325559"/>
          </a:xfrm>
        </p:spPr>
        <p:txBody>
          <a:bodyPr>
            <a:normAutofit/>
          </a:bodyPr>
          <a:lstStyle/>
          <a:p>
            <a:pPr lvl="0"/>
            <a:r>
              <a:rPr lang="nl-NL" sz="6600" smtClean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Stubbing</a:t>
            </a:r>
            <a:endParaRPr lang="nl-NL" sz="6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285232" y="2252838"/>
            <a:ext cx="4495797" cy="19619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4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defRPr>
            </a:lvl1pPr>
          </a:lstStyle>
          <a:p>
            <a:r>
              <a:rPr lang="nl-NL" sz="6600" smtClean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Mocking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23088" y="4776948"/>
            <a:ext cx="11868912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4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defRPr>
            </a:lvl1pPr>
          </a:lstStyle>
          <a:p>
            <a:r>
              <a:rPr lang="nl-NL" sz="6600" smtClean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Service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411878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3" y="335758"/>
            <a:ext cx="10515600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Problems in test environments</a:t>
            </a:r>
          </a:p>
        </p:txBody>
      </p:sp>
      <p:sp>
        <p:nvSpPr>
          <p:cNvPr id="3" name="Rectangle 7"/>
          <p:cNvSpPr/>
          <p:nvPr/>
        </p:nvSpPr>
        <p:spPr>
          <a:xfrm>
            <a:off x="4602952" y="3793946"/>
            <a:ext cx="2986092" cy="571500"/>
          </a:xfrm>
          <a:prstGeom prst="rect">
            <a:avLst/>
          </a:prstGeom>
          <a:solidFill>
            <a:srgbClr val="00FF00"/>
          </a:solidFill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1" smtClean="0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System under test</a:t>
            </a:r>
          </a:p>
        </p:txBody>
      </p:sp>
      <p:sp>
        <p:nvSpPr>
          <p:cNvPr id="4" name="Rectangle 8"/>
          <p:cNvSpPr/>
          <p:nvPr/>
        </p:nvSpPr>
        <p:spPr>
          <a:xfrm>
            <a:off x="7879558" y="5573514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smtClean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Mainframe</a:t>
            </a:r>
          </a:p>
        </p:txBody>
      </p:sp>
      <p:sp>
        <p:nvSpPr>
          <p:cNvPr id="5" name="Rectangle 10"/>
          <p:cNvSpPr/>
          <p:nvPr/>
        </p:nvSpPr>
        <p:spPr>
          <a:xfrm>
            <a:off x="7879558" y="1523408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smtClean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SaaS dependency</a:t>
            </a:r>
          </a:p>
        </p:txBody>
      </p:sp>
      <p:sp>
        <p:nvSpPr>
          <p:cNvPr id="6" name="Rectangle 11"/>
          <p:cNvSpPr/>
          <p:nvPr/>
        </p:nvSpPr>
        <p:spPr>
          <a:xfrm>
            <a:off x="2168124" y="5591967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smtClean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Backend system</a:t>
            </a:r>
          </a:p>
        </p:txBody>
      </p:sp>
      <p:sp>
        <p:nvSpPr>
          <p:cNvPr id="7" name="Rectangle 12"/>
          <p:cNvSpPr/>
          <p:nvPr/>
        </p:nvSpPr>
        <p:spPr>
          <a:xfrm>
            <a:off x="2168124" y="1543251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smtClean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Mobile app</a:t>
            </a:r>
          </a:p>
        </p:txBody>
      </p:sp>
      <p:cxnSp>
        <p:nvCxnSpPr>
          <p:cNvPr id="8" name="Elbow Connector 14"/>
          <p:cNvCxnSpPr>
            <a:stCxn id="3" idx="0"/>
            <a:endCxn id="5" idx="2"/>
          </p:cNvCxnSpPr>
          <p:nvPr/>
        </p:nvCxnSpPr>
        <p:spPr>
          <a:xfrm rot="5400000" flipH="1" flipV="1">
            <a:off x="6878829" y="1721655"/>
            <a:ext cx="1289460" cy="2855123"/>
          </a:xfrm>
          <a:prstGeom prst="bentConnector3">
            <a:avLst>
              <a:gd name="adj1" fmla="val 49261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9" name="Elbow Connector 15"/>
          <p:cNvCxnSpPr>
            <a:stCxn id="3" idx="0"/>
            <a:endCxn id="7" idx="2"/>
          </p:cNvCxnSpPr>
          <p:nvPr/>
        </p:nvCxnSpPr>
        <p:spPr>
          <a:xfrm rot="16200000" flipV="1">
            <a:off x="4033035" y="1730982"/>
            <a:ext cx="1269617" cy="2856311"/>
          </a:xfrm>
          <a:prstGeom prst="bentConnector3">
            <a:avLst/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10" name="Elbow Connector 18"/>
          <p:cNvCxnSpPr>
            <a:stCxn id="3" idx="2"/>
            <a:endCxn id="4" idx="0"/>
          </p:cNvCxnSpPr>
          <p:nvPr/>
        </p:nvCxnSpPr>
        <p:spPr>
          <a:xfrm rot="16200000" flipH="1">
            <a:off x="6919525" y="3541918"/>
            <a:ext cx="1208068" cy="2855123"/>
          </a:xfrm>
          <a:prstGeom prst="bentConnector3">
            <a:avLst>
              <a:gd name="adj1" fmla="val 50789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11" name="Elbow Connector 21"/>
          <p:cNvCxnSpPr>
            <a:stCxn id="3" idx="2"/>
            <a:endCxn id="6" idx="0"/>
          </p:cNvCxnSpPr>
          <p:nvPr/>
        </p:nvCxnSpPr>
        <p:spPr>
          <a:xfrm rot="5400000">
            <a:off x="4054583" y="3550551"/>
            <a:ext cx="1226521" cy="2856311"/>
          </a:xfrm>
          <a:prstGeom prst="bentConnector3">
            <a:avLst/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sp>
        <p:nvSpPr>
          <p:cNvPr id="12" name="Rectangle 33"/>
          <p:cNvSpPr/>
          <p:nvPr/>
        </p:nvSpPr>
        <p:spPr>
          <a:xfrm>
            <a:off x="2168124" y="4461138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No suitable test data</a:t>
            </a:r>
          </a:p>
        </p:txBody>
      </p:sp>
      <p:sp>
        <p:nvSpPr>
          <p:cNvPr id="13" name="Rectangle 34"/>
          <p:cNvSpPr/>
          <p:nvPr/>
        </p:nvSpPr>
        <p:spPr>
          <a:xfrm>
            <a:off x="7589044" y="4461138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Limited access</a:t>
            </a:r>
          </a:p>
        </p:txBody>
      </p:sp>
      <p:sp>
        <p:nvSpPr>
          <p:cNvPr id="14" name="Rectangle 35"/>
          <p:cNvSpPr/>
          <p:nvPr/>
        </p:nvSpPr>
        <p:spPr>
          <a:xfrm>
            <a:off x="2168124" y="3287121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Under development</a:t>
            </a:r>
          </a:p>
        </p:txBody>
      </p:sp>
      <p:sp>
        <p:nvSpPr>
          <p:cNvPr id="15" name="Rectangle 36"/>
          <p:cNvSpPr/>
          <p:nvPr/>
        </p:nvSpPr>
        <p:spPr>
          <a:xfrm>
            <a:off x="7589044" y="3287121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Access fees</a:t>
            </a:r>
          </a:p>
        </p:txBody>
      </p:sp>
    </p:spTree>
    <p:extLst>
      <p:ext uri="{BB962C8B-B14F-4D97-AF65-F5344CB8AC3E}">
        <p14:creationId xmlns:p14="http://schemas.microsoft.com/office/powerpoint/2010/main" val="682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3" y="335758"/>
            <a:ext cx="11096628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Simulation in test environments</a:t>
            </a:r>
          </a:p>
        </p:txBody>
      </p:sp>
      <p:sp>
        <p:nvSpPr>
          <p:cNvPr id="3" name="Rectangle 7"/>
          <p:cNvSpPr/>
          <p:nvPr/>
        </p:nvSpPr>
        <p:spPr>
          <a:xfrm>
            <a:off x="4602952" y="3793946"/>
            <a:ext cx="2986092" cy="571500"/>
          </a:xfrm>
          <a:prstGeom prst="rect">
            <a:avLst/>
          </a:prstGeom>
          <a:solidFill>
            <a:srgbClr val="00FF00"/>
          </a:solidFill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1" smtClean="0">
                <a:solidFill>
                  <a:srgbClr val="000000"/>
                </a:solidFill>
                <a:latin typeface="Courier New" pitchFamily="49"/>
                <a:cs typeface="Courier New" pitchFamily="49"/>
              </a:rPr>
              <a:t>System under test</a:t>
            </a:r>
          </a:p>
        </p:txBody>
      </p:sp>
      <p:sp>
        <p:nvSpPr>
          <p:cNvPr id="4" name="Rectangle 8"/>
          <p:cNvSpPr/>
          <p:nvPr/>
        </p:nvSpPr>
        <p:spPr>
          <a:xfrm>
            <a:off x="7879558" y="5573514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smtClean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Simulated mainframe</a:t>
            </a:r>
          </a:p>
        </p:txBody>
      </p:sp>
      <p:sp>
        <p:nvSpPr>
          <p:cNvPr id="5" name="Rectangle 10"/>
          <p:cNvSpPr/>
          <p:nvPr/>
        </p:nvSpPr>
        <p:spPr>
          <a:xfrm>
            <a:off x="7879558" y="1523408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smtClean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Simulated SaaS dependency</a:t>
            </a:r>
          </a:p>
        </p:txBody>
      </p:sp>
      <p:sp>
        <p:nvSpPr>
          <p:cNvPr id="6" name="Rectangle 11"/>
          <p:cNvSpPr/>
          <p:nvPr/>
        </p:nvSpPr>
        <p:spPr>
          <a:xfrm>
            <a:off x="2168124" y="5591967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smtClean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Simulated backend system</a:t>
            </a:r>
          </a:p>
        </p:txBody>
      </p:sp>
      <p:sp>
        <p:nvSpPr>
          <p:cNvPr id="7" name="Rectangle 12"/>
          <p:cNvSpPr/>
          <p:nvPr/>
        </p:nvSpPr>
        <p:spPr>
          <a:xfrm>
            <a:off x="2168124" y="1543251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smtClean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Simulated mobile app</a:t>
            </a:r>
          </a:p>
        </p:txBody>
      </p:sp>
      <p:cxnSp>
        <p:nvCxnSpPr>
          <p:cNvPr id="8" name="Elbow Connector 14"/>
          <p:cNvCxnSpPr>
            <a:stCxn id="3" idx="0"/>
            <a:endCxn id="5" idx="2"/>
          </p:cNvCxnSpPr>
          <p:nvPr/>
        </p:nvCxnSpPr>
        <p:spPr>
          <a:xfrm rot="5400000" flipH="1" flipV="1">
            <a:off x="6878829" y="1721655"/>
            <a:ext cx="1289460" cy="2855123"/>
          </a:xfrm>
          <a:prstGeom prst="bentConnector3">
            <a:avLst/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9" name="Elbow Connector 15"/>
          <p:cNvCxnSpPr>
            <a:stCxn id="3" idx="0"/>
            <a:endCxn id="7" idx="2"/>
          </p:cNvCxnSpPr>
          <p:nvPr/>
        </p:nvCxnSpPr>
        <p:spPr>
          <a:xfrm rot="16200000" flipV="1">
            <a:off x="4033035" y="1730982"/>
            <a:ext cx="1269617" cy="2856311"/>
          </a:xfrm>
          <a:prstGeom prst="bentConnector3">
            <a:avLst>
              <a:gd name="adj1" fmla="val 5075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10" name="Elbow Connector 18"/>
          <p:cNvCxnSpPr>
            <a:stCxn id="3" idx="2"/>
            <a:endCxn id="4" idx="0"/>
          </p:cNvCxnSpPr>
          <p:nvPr/>
        </p:nvCxnSpPr>
        <p:spPr>
          <a:xfrm rot="16200000" flipH="1">
            <a:off x="6919525" y="3541918"/>
            <a:ext cx="1208068" cy="2855123"/>
          </a:xfrm>
          <a:prstGeom prst="bentConnector3">
            <a:avLst>
              <a:gd name="adj1" fmla="val 50789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11" name="Elbow Connector 21"/>
          <p:cNvCxnSpPr>
            <a:stCxn id="3" idx="2"/>
            <a:endCxn id="6" idx="0"/>
          </p:cNvCxnSpPr>
          <p:nvPr/>
        </p:nvCxnSpPr>
        <p:spPr>
          <a:xfrm rot="5400000">
            <a:off x="4054583" y="3550551"/>
            <a:ext cx="1226521" cy="2856311"/>
          </a:xfrm>
          <a:prstGeom prst="bentConnector3">
            <a:avLst/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sp>
        <p:nvSpPr>
          <p:cNvPr id="12" name="Rectangle 35"/>
          <p:cNvSpPr/>
          <p:nvPr/>
        </p:nvSpPr>
        <p:spPr>
          <a:xfrm>
            <a:off x="2168124" y="3287121"/>
            <a:ext cx="2433639" cy="406405"/>
          </a:xfrm>
          <a:prstGeom prst="rect">
            <a:avLst/>
          </a:prstGeom>
          <a:noFill/>
          <a:ln w="12701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smtClean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Unrestricted access</a:t>
            </a:r>
          </a:p>
        </p:txBody>
      </p:sp>
      <p:sp>
        <p:nvSpPr>
          <p:cNvPr id="13" name="Rectangle 16"/>
          <p:cNvSpPr/>
          <p:nvPr/>
        </p:nvSpPr>
        <p:spPr>
          <a:xfrm>
            <a:off x="2168124" y="4456310"/>
            <a:ext cx="2433639" cy="406405"/>
          </a:xfrm>
          <a:prstGeom prst="rect">
            <a:avLst/>
          </a:prstGeom>
          <a:noFill/>
          <a:ln w="12701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smtClean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Unrestricted access</a:t>
            </a:r>
          </a:p>
        </p:txBody>
      </p:sp>
      <p:sp>
        <p:nvSpPr>
          <p:cNvPr id="14" name="Rectangle 17"/>
          <p:cNvSpPr/>
          <p:nvPr/>
        </p:nvSpPr>
        <p:spPr>
          <a:xfrm>
            <a:off x="7589044" y="3287121"/>
            <a:ext cx="2433639" cy="406405"/>
          </a:xfrm>
          <a:prstGeom prst="rect">
            <a:avLst/>
          </a:prstGeom>
          <a:noFill/>
          <a:ln w="12701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smtClean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Unrestricted access</a:t>
            </a:r>
          </a:p>
        </p:txBody>
      </p:sp>
      <p:sp>
        <p:nvSpPr>
          <p:cNvPr id="15" name="Rectangle 19"/>
          <p:cNvSpPr/>
          <p:nvPr/>
        </p:nvSpPr>
        <p:spPr>
          <a:xfrm>
            <a:off x="7589044" y="4456310"/>
            <a:ext cx="2433639" cy="406405"/>
          </a:xfrm>
          <a:prstGeom prst="rect">
            <a:avLst/>
          </a:prstGeom>
          <a:noFill/>
          <a:ln w="12701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smtClean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Unrestricted access</a:t>
            </a:r>
          </a:p>
        </p:txBody>
      </p:sp>
    </p:spTree>
    <p:extLst>
      <p:ext uri="{BB962C8B-B14F-4D97-AF65-F5344CB8AC3E}">
        <p14:creationId xmlns:p14="http://schemas.microsoft.com/office/powerpoint/2010/main" val="349444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http://wiremock.org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Java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 mock server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only supports HTTP(S)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open source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developed and maintained by Tom Akehurst</a:t>
            </a:r>
          </a:p>
        </p:txBody>
      </p:sp>
    </p:spTree>
    <p:extLst>
      <p:ext uri="{BB962C8B-B14F-4D97-AF65-F5344CB8AC3E}">
        <p14:creationId xmlns:p14="http://schemas.microsoft.com/office/powerpoint/2010/main" val="80400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Install WireMock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Add .jar file to Java project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Maven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smtClean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Gradle</a:t>
            </a: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208" y="2952030"/>
            <a:ext cx="6381492" cy="13822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165" y="4984622"/>
            <a:ext cx="8955487" cy="54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8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Run WireMock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 Java (via Junit @Rule)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 Java (without using JUnit)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Standalone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2515944"/>
            <a:ext cx="10515600" cy="73822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3" y="5540861"/>
            <a:ext cx="8820284" cy="35098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3" y="3977374"/>
            <a:ext cx="10515600" cy="51093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27043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Configure responses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 (Java) code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 JSON mapping files</a:t>
            </a:r>
          </a:p>
        </p:txBody>
      </p:sp>
    </p:spTree>
    <p:extLst>
      <p:ext uri="{BB962C8B-B14F-4D97-AF65-F5344CB8AC3E}">
        <p14:creationId xmlns:p14="http://schemas.microsoft.com/office/powerpoint/2010/main" val="9165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 example mock</a:t>
            </a:r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 Java</a:t>
            </a:r>
          </a:p>
        </p:txBody>
      </p:sp>
      <p:sp>
        <p:nvSpPr>
          <p:cNvPr id="4" name="Text Placeholder 4"/>
          <p:cNvSpPr txBox="1">
            <a:spLocks noGrp="1"/>
          </p:cNvSpPr>
          <p:nvPr>
            <p:ph type="body" idx="3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 JSON</a:t>
            </a:r>
          </a:p>
        </p:txBody>
      </p:sp>
      <p:pic>
        <p:nvPicPr>
          <p:cNvPr id="5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505071"/>
            <a:ext cx="4190996" cy="260032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4" y="2505071"/>
            <a:ext cx="5244870" cy="2600325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51502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are RESTful APIs?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43891" cy="4351338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 request methods (GET, POST, PUT, …)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URI’s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CRUD operations on data</a:t>
            </a:r>
          </a:p>
          <a:p>
            <a:pPr marL="457200" lvl="1" indent="0">
              <a:buNone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	Create</a:t>
            </a:r>
          </a:p>
          <a:p>
            <a:pPr marL="457200" lvl="1" indent="0">
              <a:buNone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	Read</a:t>
            </a:r>
          </a:p>
          <a:p>
            <a:pPr marL="457200" lvl="1" indent="0">
              <a:buNone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	Update</a:t>
            </a:r>
          </a:p>
          <a:p>
            <a:pPr marL="457200" lvl="1" indent="0">
              <a:buNone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	Delete</a:t>
            </a:r>
          </a:p>
          <a:p>
            <a:pPr marL="457200" lvl="1" indent="0">
              <a:buNone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		…</a:t>
            </a:r>
          </a:p>
          <a:p>
            <a:pPr marL="0" indent="0">
              <a:buNone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10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Syntax</a:t>
            </a:r>
          </a:p>
        </p:txBody>
      </p:sp>
      <p:sp>
        <p:nvSpPr>
          <p:cNvPr id="3" name="Content Placeholder 3"/>
          <p:cNvSpPr txBox="1">
            <a:spLocks noGrp="1"/>
          </p:cNvSpPr>
          <p:nvPr>
            <p:ph idx="1"/>
          </p:nvPr>
        </p:nvSpPr>
        <p:spPr>
          <a:xfrm>
            <a:off x="6832122" y="1319844"/>
            <a:ext cx="5359883" cy="4857119"/>
          </a:xfrm>
        </p:spPr>
        <p:txBody>
          <a:bodyPr/>
          <a:lstStyle/>
          <a:p>
            <a:pPr marL="0" lvl="0" indent="0">
              <a:buNone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This stub responds to:</a:t>
            </a:r>
          </a:p>
          <a:p>
            <a:pPr lvl="0">
              <a:buFont typeface="Courier New" pitchFamily="49"/>
              <a:buChar char="_"/>
            </a:pPr>
            <a:r>
              <a:rPr lang="nl-NL" sz="20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 HTTP POST to /pingpong</a:t>
            </a:r>
          </a:p>
          <a:p>
            <a:pPr marL="0" lvl="0" indent="0">
              <a:buNone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sz="20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With body &lt;input&gt;PING&lt;/input&gt;</a:t>
            </a:r>
          </a:p>
          <a:p>
            <a:pPr marL="0" lvl="0" indent="0">
              <a:buNone/>
            </a:pPr>
            <a:endParaRPr lang="nl-NL" sz="4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marL="0" lvl="0" indent="0">
              <a:buNone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With an answer having:</a:t>
            </a:r>
            <a:endParaRPr lang="nl-NL" sz="20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sz="20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 status code 200</a:t>
            </a:r>
          </a:p>
          <a:p>
            <a:pPr lvl="0">
              <a:buFont typeface="Courier New" pitchFamily="49"/>
              <a:buChar char="_"/>
            </a:pPr>
            <a:r>
              <a:rPr lang="nl-NL" sz="20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body type application/xml</a:t>
            </a:r>
          </a:p>
          <a:p>
            <a:pPr lvl="0">
              <a:buFont typeface="Courier New" pitchFamily="49"/>
              <a:buChar char="_"/>
            </a:pPr>
            <a:r>
              <a:rPr lang="nl-NL" sz="20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body &lt;output&gt;PONG&lt;/output&gt;</a:t>
            </a:r>
          </a:p>
          <a:p>
            <a:pPr lvl="0">
              <a:buFont typeface="Courier New" pitchFamily="49"/>
              <a:buChar char="_"/>
            </a:pPr>
            <a:endParaRPr lang="nl-NL" sz="20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sz="20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sz="20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1319844"/>
            <a:ext cx="5969568" cy="4019912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46829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Useful WireMock features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353803" cy="4351336"/>
          </a:xfrm>
        </p:spPr>
        <p:txBody>
          <a:bodyPr/>
          <a:lstStyle/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Verification</a:t>
            </a:r>
          </a:p>
          <a:p>
            <a:pPr lvl="1">
              <a:lnSpc>
                <a:spcPct val="70000"/>
              </a:lnSpc>
              <a:buFont typeface="Courier New" pitchFamily="49"/>
              <a:buChar char="_"/>
            </a:pPr>
            <a:r>
              <a:rPr lang="nl-NL" sz="20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 that certain requests are sent by application under test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4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Record and playback</a:t>
            </a:r>
          </a:p>
          <a:p>
            <a:pPr lvl="1">
              <a:lnSpc>
                <a:spcPct val="70000"/>
              </a:lnSpc>
              <a:buFont typeface="Courier New" pitchFamily="49"/>
              <a:buChar char="_"/>
            </a:pPr>
            <a:r>
              <a:rPr lang="nl-NL" sz="20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Generate mocks based on request-response pairs (traffic)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4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Fault simulation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4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…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4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Full documentation at http://wiremock.org/docs/</a:t>
            </a:r>
          </a:p>
        </p:txBody>
      </p:sp>
    </p:spTree>
    <p:extLst>
      <p:ext uri="{BB962C8B-B14F-4D97-AF65-F5344CB8AC3E}">
        <p14:creationId xmlns:p14="http://schemas.microsoft.com/office/powerpoint/2010/main" val="255093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Get your hands dirty!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910974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WireMockExercises1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Create simple mocks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 are defined in the comments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 your solution by running the </a:t>
            </a:r>
            <a:r>
              <a:rPr lang="nl-NL" smtClean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tests</a:t>
            </a:r>
          </a:p>
          <a:p>
            <a:pPr lvl="1">
              <a:buFont typeface="Courier New" pitchFamily="49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These can be found in the same class as the exercises</a:t>
            </a: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291738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 matching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Determine response to be sent based on specific request characteristics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Options: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URL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 method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Query parameters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Headers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 body elements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309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URL matching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Other URL options: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urlPathEqualTo</a:t>
            </a:r>
          </a:p>
          <a:p>
            <a:pPr lvl="1">
              <a:buFont typeface="Courier New" pitchFamily="49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urlMatching (using regular expressions)</a:t>
            </a: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urlPathMatching (using regular expressions)</a:t>
            </a: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1825627"/>
            <a:ext cx="8245419" cy="249441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03093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body element matching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Other request body matching options: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equalTo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matching, notMatching (using regular expressions)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1690689"/>
            <a:ext cx="9064922" cy="2646575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413456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header matching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absent(): check parameter is not in request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1690689"/>
            <a:ext cx="10063822" cy="2553507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21361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basic authentication matching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 support (yet) for other authentication mechanisms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Like OAuth2</a:t>
            </a: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HTTPS is supported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20" y="1825627"/>
            <a:ext cx="8260707" cy="2358182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403985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Get your hands dirty!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2" y="1825627"/>
            <a:ext cx="11040371" cy="4351336"/>
          </a:xfrm>
        </p:spPr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WireMockExercises2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 request matching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 are defined in the comments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 your solution by running the </a:t>
            </a:r>
            <a:r>
              <a:rPr lang="nl-NL" smtClean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tests</a:t>
            </a:r>
          </a:p>
          <a:p>
            <a:pPr lvl="1">
              <a:buFont typeface="Courier New" pitchFamily="49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These can be found in the same class as the exercises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235983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Fault simulation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Extend test coverage by simulating faults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Often hard to do in real systems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Easy to do using stubs or mocks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Test exception handling application under test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418871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are RESTful APIs used?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Afbeeldingsresultaat voor mobile icon gree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02924"/>
            <a:ext cx="3511820" cy="409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internet icon gree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090" y="1802923"/>
            <a:ext cx="3511820" cy="409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dn.mysitemyway.com/etc-mysitemyway/icons/legacy-previews/icons/green-metallic-orbs-icons-business/082491-green-metallic-orb-icon-business-currency-euro1-sc3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910" y="1802922"/>
            <a:ext cx="3511820" cy="409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5376828"/>
            <a:ext cx="3511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Mobile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0090" y="5376828"/>
            <a:ext cx="35118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Internet of Things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51910" y="5376828"/>
            <a:ext cx="3511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 economy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72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HTTP status code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238780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Often used status codes:</a:t>
            </a:r>
          </a:p>
          <a:p>
            <a:pPr marL="0" lvl="0" indent="0">
              <a:buNone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	</a:t>
            </a:r>
            <a:r>
              <a:rPr lang="nl-NL" sz="2400" b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Client error		Server error</a:t>
            </a:r>
          </a:p>
          <a:p>
            <a:pPr marL="0" lvl="0" indent="0">
              <a:buNone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	403 (Forbidden)		500 (Internal server error)</a:t>
            </a:r>
          </a:p>
          <a:p>
            <a:pPr marL="0" lvl="0" indent="0">
              <a:buNone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	404 (Not found)		503 (Service unavailable)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1825627"/>
            <a:ext cx="6468374" cy="1992367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34295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timeout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927601"/>
          </a:xfrm>
        </p:spPr>
        <p:txBody>
          <a:bodyPr/>
          <a:lstStyle/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Other delay options: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Random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Uniformly distributed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Can be configured on a per-stub basis as well as globally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1825627"/>
            <a:ext cx="6175071" cy="1956331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59150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bad responses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230157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 status code 200, but garbage in response body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Other options: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RANDOM_DATA_THEN_CLOSE (as above, without HTTP 200)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EMPTY_RESPONSE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1825627"/>
            <a:ext cx="7962430" cy="1987247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9386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Get your hands dirty!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18008" cy="4351336"/>
          </a:xfrm>
        </p:spPr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WireMockExercises3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 fault simulation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 are defined in the comments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 your solution by running the </a:t>
            </a:r>
            <a:r>
              <a:rPr lang="nl-NL" smtClean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tests</a:t>
            </a:r>
          </a:p>
          <a:p>
            <a:pPr lvl="1">
              <a:buFont typeface="Courier New" pitchFamily="49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These can be found in the same class as the exercises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181492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Stateful mocks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2" y="1825627"/>
            <a:ext cx="10376137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Mocks until now have been stateless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Order of calling mocks does not influence behavior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Not always true in the real world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 A &gt; request B </a:t>
            </a:r>
            <a:r>
              <a:rPr lang="nl-NL" smtClean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might be different from       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 B &gt; request A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87757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Stateful mocks in WireMock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Scenario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Status transitions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Response being sent is determined by</a:t>
            </a:r>
          </a:p>
          <a:p>
            <a:pPr lvl="1">
              <a:buFont typeface="Courier New" pitchFamily="49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Current status</a:t>
            </a:r>
          </a:p>
          <a:p>
            <a:pPr lvl="1">
              <a:buFont typeface="Courier New" pitchFamily="49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 received</a:t>
            </a: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263594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Stateful mocks: an example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1321399"/>
            <a:ext cx="8832006" cy="5359792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34019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Get your hands dirty!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2" y="1825627"/>
            <a:ext cx="11221525" cy="4351336"/>
          </a:xfrm>
        </p:spPr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WireMockExercises4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 stateful mocks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 are defined in the comments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 your solution by running the </a:t>
            </a:r>
            <a:r>
              <a:rPr lang="nl-NL" smtClean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tests</a:t>
            </a:r>
          </a:p>
          <a:p>
            <a:pPr lvl="1">
              <a:buFont typeface="Courier New" pitchFamily="49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These can be found in the same class as the exercises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164501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Record and playback options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 WireMock as a proxy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Record request-response pairs (traffic)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Genererate mock from recorded traffic</a:t>
            </a:r>
          </a:p>
        </p:txBody>
      </p:sp>
    </p:spTree>
    <p:extLst>
      <p:ext uri="{BB962C8B-B14F-4D97-AF65-F5344CB8AC3E}">
        <p14:creationId xmlns:p14="http://schemas.microsoft.com/office/powerpoint/2010/main" val="78457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Pros and cons of record and playback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Pros: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Easy creation of mocks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Analyse traffic of which there are no specifications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Cons: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Rerecording necessary when interface changes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Mocks are not flexible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Mocks are hard to extend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Similar to record and playback in test automation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122432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example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http://api.zippopotam.us/us/90210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68" y="2940589"/>
            <a:ext cx="5177787" cy="348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94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2088"/>
            <a:ext cx="10515600" cy="6857999"/>
          </a:xfrm>
        </p:spPr>
        <p:txBody>
          <a:bodyPr anchor="ctr">
            <a:normAutofit fontScale="92500" lnSpcReduction="10000"/>
          </a:bodyPr>
          <a:lstStyle/>
          <a:p>
            <a:pPr marL="0" indent="0" algn="ctr">
              <a:buNone/>
            </a:pPr>
            <a:r>
              <a:rPr lang="nl-NL" sz="597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35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smtClean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It’s a wrap!</a:t>
            </a: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REST Assured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Powerful Java DSL for testing RESTful APIs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Given/When/Then in a single line of code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Easy to use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Easy to include in CI/CD pipeline</a:t>
            </a: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smtClean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Powerful Java DSL for writing RESTful API stubs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Stub definition in a single line of code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Easy to use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Easy to include in CI/CD pipeline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403360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Contact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90540" cy="4351338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Email:    </a:t>
            </a:r>
            <a:r>
              <a:rPr lang="nl-NL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bas@ontestautomation.com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Blog:     </a:t>
            </a:r>
            <a:r>
              <a:rPr lang="nl-NL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http://www.ontestautomation.com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LinkedIn: </a:t>
            </a:r>
            <a:r>
              <a:rPr lang="nl-NL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</a:t>
            </a:r>
            <a:r>
              <a:rPr lang="nl-NL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://www.linkedin.com/in/basdijkstra</a:t>
            </a:r>
            <a:endParaRPr lang="nl-NL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Twitter:  </a:t>
            </a:r>
            <a:r>
              <a:rPr lang="nl-NL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@_basdijkstra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GitHub:</a:t>
            </a:r>
            <a:r>
              <a:rPr lang="nl-NL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https://github.com/basdijkstra/rtc2017</a:t>
            </a:r>
            <a:endParaRPr lang="nl-NL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smtClean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00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238781" cy="1325563"/>
          </a:xfrm>
        </p:spPr>
        <p:txBody>
          <a:bodyPr/>
          <a:lstStyle/>
          <a:p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 automation pyramid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rapezoid 4"/>
          <p:cNvSpPr/>
          <p:nvPr/>
        </p:nvSpPr>
        <p:spPr>
          <a:xfrm>
            <a:off x="871987" y="4744528"/>
            <a:ext cx="6702008" cy="1362974"/>
          </a:xfrm>
          <a:prstGeom prst="trapezoid">
            <a:avLst>
              <a:gd name="adj" fmla="val 81962"/>
            </a:avLst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rapezoid 5"/>
          <p:cNvSpPr/>
          <p:nvPr/>
        </p:nvSpPr>
        <p:spPr>
          <a:xfrm>
            <a:off x="1984077" y="3381554"/>
            <a:ext cx="4468483" cy="1362974"/>
          </a:xfrm>
          <a:prstGeom prst="trapezoid">
            <a:avLst>
              <a:gd name="adj" fmla="val 81962"/>
            </a:avLst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Integration</a:t>
            </a:r>
            <a:endParaRPr lang="nl-NL" sz="240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rapezoid 6"/>
          <p:cNvSpPr/>
          <p:nvPr/>
        </p:nvSpPr>
        <p:spPr>
          <a:xfrm>
            <a:off x="3105511" y="2018580"/>
            <a:ext cx="2234242" cy="1362974"/>
          </a:xfrm>
          <a:prstGeom prst="trapezoid">
            <a:avLst>
              <a:gd name="adj" fmla="val 81962"/>
            </a:avLst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E2E</a:t>
            </a:r>
            <a:endParaRPr lang="nl-NL" sz="240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73993" y="2238402"/>
            <a:ext cx="4502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 journeys</a:t>
            </a:r>
          </a:p>
          <a:p>
            <a:pPr marL="285750" indent="-285750"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(Often) user interface-driven</a:t>
            </a:r>
          </a:p>
          <a:p>
            <a:pPr marL="285750" indent="-285750"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‘Ultimate integration test’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73993" y="3462876"/>
            <a:ext cx="4618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Layer / component integration</a:t>
            </a:r>
          </a:p>
          <a:p>
            <a:pPr marL="285750" indent="-285750"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/ business logic exposure</a:t>
            </a:r>
          </a:p>
          <a:p>
            <a:pPr marL="285750" indent="-285750"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(Often) API-driven</a:t>
            </a:r>
          </a:p>
          <a:p>
            <a:pPr marL="285750" indent="-285750"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‘The forgotten layer’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73994" y="4964350"/>
            <a:ext cx="4502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 level</a:t>
            </a:r>
          </a:p>
          <a:p>
            <a:pPr marL="285750" indent="-285750"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driven</a:t>
            </a:r>
          </a:p>
          <a:p>
            <a:pPr marL="285750" indent="-285750">
              <a:buFont typeface="Courier New" panose="02070309020205020404" pitchFamily="49" charset="0"/>
              <a:buChar char="_"/>
            </a:pPr>
            <a:r>
              <a:rPr lang="nl-NL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Mocks and stubs</a:t>
            </a: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086929" y="3959523"/>
            <a:ext cx="2018582" cy="422695"/>
          </a:xfrm>
          <a:prstGeom prst="rightArrow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89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3" grpId="0"/>
      <p:bldP spid="8" grpId="0"/>
      <p:bldP spid="9" grpId="0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RTC2017.pptx" id="{D0EE01AF-C95E-479A-9A47-99E8F5574CD4}" vid="{608C6530-C59F-4423-809C-DE57A1136B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42875</TotalTime>
  <Words>1884</Words>
  <Application>Microsoft Office PowerPoint</Application>
  <PresentationFormat>Widescreen</PresentationFormat>
  <Paragraphs>716</Paragraphs>
  <Slides>82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82</vt:i4>
      </vt:variant>
    </vt:vector>
  </HeadingPairs>
  <TitlesOfParts>
    <vt:vector size="91" baseType="lpstr">
      <vt:lpstr>Arial</vt:lpstr>
      <vt:lpstr>Calibri</vt:lpstr>
      <vt:lpstr>Calibri Light</vt:lpstr>
      <vt:lpstr>Chalkboard by Marta van Eck</vt:lpstr>
      <vt:lpstr>Courier New</vt:lpstr>
      <vt:lpstr>Office Theme</vt:lpstr>
      <vt:lpstr>1_Office Theme</vt:lpstr>
      <vt:lpstr>2_Office Theme</vt:lpstr>
      <vt:lpstr>3_Office Theme</vt:lpstr>
      <vt:lpstr>RESTful API testing with REST Assured</vt:lpstr>
      <vt:lpstr>RESTful API testing with REST Assured</vt:lpstr>
      <vt:lpstr>Preparation</vt:lpstr>
      <vt:lpstr>What are we going to do?</vt:lpstr>
      <vt:lpstr>Experience?</vt:lpstr>
      <vt:lpstr>What are RESTful APIs?</vt:lpstr>
      <vt:lpstr>Where are RESTful APIs used?</vt:lpstr>
      <vt:lpstr>An example</vt:lpstr>
      <vt:lpstr>Test automation pyramid</vt:lpstr>
      <vt:lpstr>Case study  How applying API testing saved us from thousands of slow end-to-end tests</vt:lpstr>
      <vt:lpstr>Tools for testing RESTful APIs</vt:lpstr>
      <vt:lpstr>REST Assured</vt:lpstr>
      <vt:lpstr>Configuring REST Assured</vt:lpstr>
      <vt:lpstr>REST Assured documentation</vt:lpstr>
      <vt:lpstr>A sample test</vt:lpstr>
      <vt:lpstr>REST Assured features</vt:lpstr>
      <vt:lpstr>About Hamcrest matchers</vt:lpstr>
      <vt:lpstr>About JsonPath</vt:lpstr>
      <vt:lpstr>JsonPath example</vt:lpstr>
      <vt:lpstr>Validating technical response data</vt:lpstr>
      <vt:lpstr>Our application under test</vt:lpstr>
      <vt:lpstr>Some examples</vt:lpstr>
      <vt:lpstr>Demo</vt:lpstr>
      <vt:lpstr>Get your hands dirty!</vt:lpstr>
      <vt:lpstr>Parameters in RESTful APIs</vt:lpstr>
      <vt:lpstr>Using parameters in REST Assured</vt:lpstr>
      <vt:lpstr>Using parameters in REST Assured</vt:lpstr>
      <vt:lpstr>Using parameters in REST Assured</vt:lpstr>
      <vt:lpstr>Get your hands dirty!</vt:lpstr>
      <vt:lpstr>Reuse</vt:lpstr>
      <vt:lpstr>Sharing variables between tests </vt:lpstr>
      <vt:lpstr>Sharing checks between tests</vt:lpstr>
      <vt:lpstr>Sharing checks between tests</vt:lpstr>
      <vt:lpstr>Get your hands dirty!</vt:lpstr>
      <vt:lpstr>Authentication</vt:lpstr>
      <vt:lpstr>Basic authentication</vt:lpstr>
      <vt:lpstr>OAuth(2)</vt:lpstr>
      <vt:lpstr>Measuring response times</vt:lpstr>
      <vt:lpstr>Measuring response times</vt:lpstr>
      <vt:lpstr>Get your hands dirty!</vt:lpstr>
      <vt:lpstr>XML support</vt:lpstr>
      <vt:lpstr>XmlPath – examples</vt:lpstr>
      <vt:lpstr>XmlPath – examples</vt:lpstr>
      <vt:lpstr>XmlPath – examples</vt:lpstr>
      <vt:lpstr>XmlPath – examples</vt:lpstr>
      <vt:lpstr>XmlPath – examples</vt:lpstr>
      <vt:lpstr>Get your hands dirty!</vt:lpstr>
      <vt:lpstr>PowerPoint Presentation</vt:lpstr>
      <vt:lpstr>Problems in test environments</vt:lpstr>
      <vt:lpstr>Problems in test environments</vt:lpstr>
      <vt:lpstr>Simulation during test execution</vt:lpstr>
      <vt:lpstr>Stubbing</vt:lpstr>
      <vt:lpstr>Problems in test environments</vt:lpstr>
      <vt:lpstr>Simulation in test environments</vt:lpstr>
      <vt:lpstr>WireMock</vt:lpstr>
      <vt:lpstr>Install WireMock</vt:lpstr>
      <vt:lpstr>Run WireMock</vt:lpstr>
      <vt:lpstr>Configure responses</vt:lpstr>
      <vt:lpstr>An example mock</vt:lpstr>
      <vt:lpstr>Syntax</vt:lpstr>
      <vt:lpstr>Useful WireMock features</vt:lpstr>
      <vt:lpstr>Get your hands dirty!</vt:lpstr>
      <vt:lpstr>Request matching</vt:lpstr>
      <vt:lpstr>Example: URL matching</vt:lpstr>
      <vt:lpstr>Example: body element matching</vt:lpstr>
      <vt:lpstr>Example: header matching</vt:lpstr>
      <vt:lpstr>Example: basic authentication matching</vt:lpstr>
      <vt:lpstr>Get your hands dirty!</vt:lpstr>
      <vt:lpstr>Fault simulation</vt:lpstr>
      <vt:lpstr>Example: HTTP status code</vt:lpstr>
      <vt:lpstr>Example: timeout</vt:lpstr>
      <vt:lpstr>Example: bad responses</vt:lpstr>
      <vt:lpstr>Get your hands dirty!</vt:lpstr>
      <vt:lpstr>Stateful mocks</vt:lpstr>
      <vt:lpstr>Stateful mocks in WireMock</vt:lpstr>
      <vt:lpstr>Stateful mocks: an example</vt:lpstr>
      <vt:lpstr>Get your hands dirty!</vt:lpstr>
      <vt:lpstr>Record and playback options</vt:lpstr>
      <vt:lpstr>Pros and cons of record and playback</vt:lpstr>
      <vt:lpstr>PowerPoint Presentation</vt:lpstr>
      <vt:lpstr>It’s a wrap!</vt:lpstr>
      <vt:lpstr>Contact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de REST</dc:title>
  <dc:creator>Bas Dijkstra</dc:creator>
  <cp:lastModifiedBy>Bas Dijkstra</cp:lastModifiedBy>
  <cp:revision>165</cp:revision>
  <dcterms:created xsi:type="dcterms:W3CDTF">2016-03-22T05:00:13Z</dcterms:created>
  <dcterms:modified xsi:type="dcterms:W3CDTF">2017-05-08T08:27:40Z</dcterms:modified>
</cp:coreProperties>
</file>