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95" r:id="rId4"/>
    <p:sldId id="1094" r:id="rId5"/>
    <p:sldId id="678" r:id="rId6"/>
    <p:sldId id="262" r:id="rId7"/>
    <p:sldId id="333" r:id="rId8"/>
    <p:sldId id="296" r:id="rId9"/>
    <p:sldId id="335" r:id="rId10"/>
    <p:sldId id="334" r:id="rId11"/>
    <p:sldId id="1039" r:id="rId12"/>
    <p:sldId id="1082" r:id="rId13"/>
    <p:sldId id="605" r:id="rId14"/>
    <p:sldId id="1083" r:id="rId15"/>
    <p:sldId id="1084" r:id="rId16"/>
    <p:sldId id="707" r:id="rId17"/>
    <p:sldId id="763" r:id="rId18"/>
    <p:sldId id="300" r:id="rId19"/>
    <p:sldId id="266" r:id="rId20"/>
    <p:sldId id="302" r:id="rId21"/>
    <p:sldId id="816" r:id="rId22"/>
    <p:sldId id="336" r:id="rId23"/>
    <p:sldId id="705" r:id="rId24"/>
    <p:sldId id="754" r:id="rId25"/>
    <p:sldId id="764" r:id="rId26"/>
    <p:sldId id="755" r:id="rId27"/>
    <p:sldId id="756" r:id="rId28"/>
    <p:sldId id="1095" r:id="rId29"/>
    <p:sldId id="1096" r:id="rId30"/>
    <p:sldId id="1097" r:id="rId31"/>
    <p:sldId id="713" r:id="rId32"/>
    <p:sldId id="1098" r:id="rId33"/>
    <p:sldId id="1099" r:id="rId34"/>
    <p:sldId id="1100" r:id="rId35"/>
    <p:sldId id="421" r:id="rId36"/>
    <p:sldId id="1101" r:id="rId37"/>
    <p:sldId id="767" r:id="rId38"/>
    <p:sldId id="322" r:id="rId39"/>
    <p:sldId id="716" r:id="rId40"/>
    <p:sldId id="323" r:id="rId41"/>
    <p:sldId id="1102" r:id="rId42"/>
    <p:sldId id="1086" r:id="rId43"/>
    <p:sldId id="1044" r:id="rId44"/>
    <p:sldId id="1104" r:id="rId45"/>
    <p:sldId id="424" r:id="rId46"/>
    <p:sldId id="426" r:id="rId47"/>
    <p:sldId id="1105" r:id="rId48"/>
    <p:sldId id="747" r:id="rId4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p:cViewPr varScale="1">
        <p:scale>
          <a:sx n="63" d="100"/>
          <a:sy n="63" d="100"/>
        </p:scale>
        <p:origin x="8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3-2-2023</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3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1FDFDAA-7F51-4794-9706-C1B380B1C961}"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23</a:t>
            </a:fld>
            <a:endParaRPr lang="en-US"/>
          </a:p>
        </p:txBody>
      </p:sp>
    </p:spTree>
    <p:extLst>
      <p:ext uri="{BB962C8B-B14F-4D97-AF65-F5344CB8AC3E}">
        <p14:creationId xmlns:p14="http://schemas.microsoft.com/office/powerpoint/2010/main" val="885874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6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241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320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568120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032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9327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0E01C6E9-6533-4DFC-A6D7-C598BBDCBDA6}"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64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815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45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16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3-2-2023</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3-2-2023</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3-2-2023</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3-2-2023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3-2-2023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3-2-2023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3-2-2023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3-2-2023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3-2-2023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3-2-2023</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3-2-2023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3-2-2023</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3-2-2023</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3-2-2023</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3-2-2023</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3-2-2023</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3-2-2023</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3-2-2023</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3-2-2023</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3-2-2023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WireMock.Net</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1125876"/>
          </a:xfrm>
          <a:prstGeom prst="roundRect">
            <a:avLst/>
          </a:prstGeom>
          <a:noFill/>
          <a:ln w="38100">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srgbClr val="66CCFF"/>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srgbClr val="66CCFF"/>
              </a:solidFill>
              <a:effectLst/>
              <a:uLnTx/>
              <a:uFillTx/>
              <a:latin typeface="Calibri" panose="020F0502020204030204"/>
              <a:ea typeface="+mn-ea"/>
              <a:cs typeface="+mn-cs"/>
            </a:endParaRPr>
          </a:p>
        </p:txBody>
      </p:sp>
      <p:sp>
        <p:nvSpPr>
          <p:cNvPr id="17" name="Title 1"/>
          <p:cNvSpPr>
            <a:spLocks noGrp="1"/>
          </p:cNvSpPr>
          <p:nvPr>
            <p:ph type="title"/>
          </p:nvPr>
        </p:nvSpPr>
        <p:spPr>
          <a:xfrm>
            <a:off x="729542" y="3932534"/>
            <a:ext cx="6158853" cy="2369662"/>
          </a:xfrm>
        </p:spPr>
        <p:txBody>
          <a:bodyPr>
            <a:noAutofit/>
          </a:bodyPr>
          <a:lstStyle/>
          <a:p>
            <a:pPr algn="ctr"/>
            <a:r>
              <a:rPr lang="nl-NL" i="1">
                <a:solidFill>
                  <a:srgbClr val="00FF00"/>
                </a:solidFill>
                <a:latin typeface="Courier New" panose="02070309020205020404" pitchFamily="49" charset="0"/>
                <a:cs typeface="Courier New" panose="02070309020205020404" pitchFamily="49" charset="0"/>
              </a:rPr>
              <a:t>Simulating APIs for more efficient testing and automation</a:t>
            </a:r>
            <a:endParaRPr lang="nl-NL" i="1" dirty="0">
              <a:solidFill>
                <a:srgbClr val="00FF00"/>
              </a:solidFill>
              <a:latin typeface="Courier New" panose="02070309020205020404" pitchFamily="49" charset="0"/>
              <a:cs typeface="Courier New" panose="02070309020205020404" pitchFamily="49" charset="0"/>
            </a:endParaRPr>
          </a:p>
        </p:txBody>
      </p:sp>
      <p:sp>
        <p:nvSpPr>
          <p:cNvPr id="18" name="Rechthoek: afgeronde hoeken 11">
            <a:extLst>
              <a:ext uri="{FF2B5EF4-FFF2-40B4-BE49-F238E27FC236}">
                <a16:creationId xmlns:a16="http://schemas.microsoft.com/office/drawing/2014/main" id="{1F5ABE9D-1358-4D6A-92CE-3833E4EECE7F}"/>
              </a:ext>
            </a:extLst>
          </p:cNvPr>
          <p:cNvSpPr/>
          <p:nvPr/>
        </p:nvSpPr>
        <p:spPr>
          <a:xfrm>
            <a:off x="8203226" y="477826"/>
            <a:ext cx="3002488" cy="6259404"/>
          </a:xfrm>
          <a:prstGeom prst="roundRect">
            <a:avLst/>
          </a:prstGeom>
          <a:noFill/>
          <a:ln w="38100">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Simulation</a:t>
            </a:r>
            <a:endParaRPr kumimoji="0" lang="aa-ET" sz="3200" b="0" i="1"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18188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system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ParaBank</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 world’s least safe</a:t>
            </a:r>
          </a:p>
          <a:p>
            <a:pPr marL="0" lvl="0" indent="0">
              <a:buNone/>
            </a:pPr>
            <a:r>
              <a:rPr lang="nl-NL">
                <a:solidFill>
                  <a:srgbClr val="00FF00"/>
                </a:solidFill>
                <a:latin typeface="Courier New" pitchFamily="49"/>
                <a:cs typeface="Courier New" pitchFamily="49"/>
              </a:rPr>
              <a:t> online bank</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Loan process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Loan application is processed by 3rd party loan provider component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6F8B6CD0-98B0-4AE7-AE6A-01C967A0B0C0}"/>
              </a:ext>
            </a:extLst>
          </p:cNvPr>
          <p:cNvPicPr>
            <a:picLocks noChangeAspect="1"/>
          </p:cNvPicPr>
          <p:nvPr/>
        </p:nvPicPr>
        <p:blipFill>
          <a:blip r:embed="rId3"/>
          <a:stretch>
            <a:fillRect/>
          </a:stretch>
        </p:blipFill>
        <p:spPr>
          <a:xfrm>
            <a:off x="6124575" y="1690688"/>
            <a:ext cx="6067425" cy="2505075"/>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hoek: afgeronde hoeken 5">
            <a:extLst>
              <a:ext uri="{FF2B5EF4-FFF2-40B4-BE49-F238E27FC236}">
                <a16:creationId xmlns:a16="http://schemas.microsoft.com/office/drawing/2014/main" id="{45B31714-79D5-4F9A-8CDB-E0FC8AE00BA5}"/>
              </a:ext>
            </a:extLst>
          </p:cNvPr>
          <p:cNvSpPr/>
          <p:nvPr/>
        </p:nvSpPr>
        <p:spPr>
          <a:xfrm>
            <a:off x="9406310" y="1936142"/>
            <a:ext cx="2214189"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Loan Processor service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7615611"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hthoek: afgeronde hoeken 1">
            <a:extLst>
              <a:ext uri="{FF2B5EF4-FFF2-40B4-BE49-F238E27FC236}">
                <a16:creationId xmlns:a16="http://schemas.microsoft.com/office/drawing/2014/main" id="{286DAB1A-5827-3AA4-F747-CCEC6B9B9501}"/>
              </a:ext>
            </a:extLst>
          </p:cNvPr>
          <p:cNvSpPr/>
          <p:nvPr/>
        </p:nvSpPr>
        <p:spPr>
          <a:xfrm>
            <a:off x="8748337"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Pijl: rechts 2">
            <a:extLst>
              <a:ext uri="{FF2B5EF4-FFF2-40B4-BE49-F238E27FC236}">
                <a16:creationId xmlns:a16="http://schemas.microsoft.com/office/drawing/2014/main" id="{D8632A38-5D75-B2C4-CB71-C0E6DA92808D}"/>
              </a:ext>
            </a:extLst>
          </p:cNvPr>
          <p:cNvSpPr/>
          <p:nvPr/>
        </p:nvSpPr>
        <p:spPr>
          <a:xfrm rot="10800000">
            <a:off x="7620000"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hthoek: afgeronde hoeken 3">
            <a:extLst>
              <a:ext uri="{FF2B5EF4-FFF2-40B4-BE49-F238E27FC236}">
                <a16:creationId xmlns:a16="http://schemas.microsoft.com/office/drawing/2014/main" id="{FF2D65B7-BA28-A08A-1211-31D10F55B292}"/>
              </a:ext>
            </a:extLst>
          </p:cNvPr>
          <p:cNvSpPr/>
          <p:nvPr/>
        </p:nvSpPr>
        <p:spPr>
          <a:xfrm>
            <a:off x="4700962" y="1936142"/>
            <a:ext cx="2790076"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middleware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7" name="Pijl: rechts 16">
            <a:extLst>
              <a:ext uri="{FF2B5EF4-FFF2-40B4-BE49-F238E27FC236}">
                <a16:creationId xmlns:a16="http://schemas.microsoft.com/office/drawing/2014/main" id="{033C8729-0487-8FD0-8E89-DFB6F3293A26}"/>
              </a:ext>
            </a:extLst>
          </p:cNvPr>
          <p:cNvSpPr/>
          <p:nvPr/>
        </p:nvSpPr>
        <p:spPr>
          <a:xfrm>
            <a:off x="2910264"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ijl: rechts 17">
            <a:extLst>
              <a:ext uri="{FF2B5EF4-FFF2-40B4-BE49-F238E27FC236}">
                <a16:creationId xmlns:a16="http://schemas.microsoft.com/office/drawing/2014/main" id="{D159F41C-DD31-7F7D-4B2C-BC454C1C6DFB}"/>
              </a:ext>
            </a:extLst>
          </p:cNvPr>
          <p:cNvSpPr/>
          <p:nvPr/>
        </p:nvSpPr>
        <p:spPr>
          <a:xfrm rot="10800000">
            <a:off x="2914653"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hthoek: afgeronde hoeken 18">
            <a:extLst>
              <a:ext uri="{FF2B5EF4-FFF2-40B4-BE49-F238E27FC236}">
                <a16:creationId xmlns:a16="http://schemas.microsoft.com/office/drawing/2014/main" id="{40CD6EF4-BFD4-4447-3D1E-7DFED2A323C4}"/>
              </a:ext>
            </a:extLst>
          </p:cNvPr>
          <p:cNvSpPr/>
          <p:nvPr/>
        </p:nvSpPr>
        <p:spPr>
          <a:xfrm>
            <a:off x="4047378"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Rechthoek: afgeronde hoeken 19">
            <a:extLst>
              <a:ext uri="{FF2B5EF4-FFF2-40B4-BE49-F238E27FC236}">
                <a16:creationId xmlns:a16="http://schemas.microsoft.com/office/drawing/2014/main" id="{1F5909E0-8295-DD97-AB32-EC38F2FEB7FF}"/>
              </a:ext>
            </a:extLst>
          </p:cNvPr>
          <p:cNvSpPr/>
          <p:nvPr/>
        </p:nvSpPr>
        <p:spPr>
          <a:xfrm>
            <a:off x="571501" y="1936142"/>
            <a:ext cx="2209802"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client</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1" name="Rechthoek: afgeronde hoeken 20">
            <a:extLst>
              <a:ext uri="{FF2B5EF4-FFF2-40B4-BE49-F238E27FC236}">
                <a16:creationId xmlns:a16="http://schemas.microsoft.com/office/drawing/2014/main" id="{6B4F1862-FBE4-B9DA-FC29-0BCE3F1ADFF8}"/>
              </a:ext>
            </a:extLst>
          </p:cNvPr>
          <p:cNvSpPr/>
          <p:nvPr/>
        </p:nvSpPr>
        <p:spPr>
          <a:xfrm>
            <a:off x="8297024" y="1711021"/>
            <a:ext cx="3609226"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3</a:t>
            </a:r>
            <a:r>
              <a:rPr kumimoji="0" lang="en-US" sz="2000" b="0" i="0" u="none" strike="noStrike" kern="1200" cap="none" spc="0" normalizeH="0" baseline="30000" noProof="0">
                <a:ln>
                  <a:noFill/>
                </a:ln>
                <a:solidFill>
                  <a:srgbClr val="00FF00"/>
                </a:solidFill>
                <a:effectLst/>
                <a:uLnTx/>
                <a:uFillTx/>
                <a:latin typeface="Courier New" panose="02070309020205020404" pitchFamily="49" charset="0"/>
                <a:ea typeface="+mn-ea"/>
                <a:cs typeface="Courier New" panose="02070309020205020404" pitchFamily="49" charset="0"/>
              </a:rPr>
              <a:t>rd</a:t>
            </a: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party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Rechthoek: afgeronde hoeken 21">
            <a:extLst>
              <a:ext uri="{FF2B5EF4-FFF2-40B4-BE49-F238E27FC236}">
                <a16:creationId xmlns:a16="http://schemas.microsoft.com/office/drawing/2014/main" id="{3D771FE0-C3F8-DA62-98AB-875AAA957F69}"/>
              </a:ext>
            </a:extLst>
          </p:cNvPr>
          <p:cNvSpPr/>
          <p:nvPr/>
        </p:nvSpPr>
        <p:spPr>
          <a:xfrm>
            <a:off x="285749" y="1724025"/>
            <a:ext cx="7648575"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7112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hoek: afgeronde hoeken 5">
            <a:extLst>
              <a:ext uri="{FF2B5EF4-FFF2-40B4-BE49-F238E27FC236}">
                <a16:creationId xmlns:a16="http://schemas.microsoft.com/office/drawing/2014/main" id="{45B31714-79D5-4F9A-8CDB-E0FC8AE00BA5}"/>
              </a:ext>
            </a:extLst>
          </p:cNvPr>
          <p:cNvSpPr/>
          <p:nvPr/>
        </p:nvSpPr>
        <p:spPr>
          <a:xfrm>
            <a:off x="9406310" y="1936142"/>
            <a:ext cx="2214189" cy="184785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Simulated Loan Processor service</a:t>
            </a:r>
            <a:endParaRPr kumimoji="0" lang="en-NL" sz="24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7615611"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hthoek: afgeronde hoeken 1">
            <a:extLst>
              <a:ext uri="{FF2B5EF4-FFF2-40B4-BE49-F238E27FC236}">
                <a16:creationId xmlns:a16="http://schemas.microsoft.com/office/drawing/2014/main" id="{286DAB1A-5827-3AA4-F747-CCEC6B9B9501}"/>
              </a:ext>
            </a:extLst>
          </p:cNvPr>
          <p:cNvSpPr/>
          <p:nvPr/>
        </p:nvSpPr>
        <p:spPr>
          <a:xfrm>
            <a:off x="8748337" y="1936142"/>
            <a:ext cx="657973" cy="184785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3" name="Pijl: rechts 2">
            <a:extLst>
              <a:ext uri="{FF2B5EF4-FFF2-40B4-BE49-F238E27FC236}">
                <a16:creationId xmlns:a16="http://schemas.microsoft.com/office/drawing/2014/main" id="{D8632A38-5D75-B2C4-CB71-C0E6DA92808D}"/>
              </a:ext>
            </a:extLst>
          </p:cNvPr>
          <p:cNvSpPr/>
          <p:nvPr/>
        </p:nvSpPr>
        <p:spPr>
          <a:xfrm rot="10800000">
            <a:off x="7620000"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hthoek: afgeronde hoeken 3">
            <a:extLst>
              <a:ext uri="{FF2B5EF4-FFF2-40B4-BE49-F238E27FC236}">
                <a16:creationId xmlns:a16="http://schemas.microsoft.com/office/drawing/2014/main" id="{FF2D65B7-BA28-A08A-1211-31D10F55B292}"/>
              </a:ext>
            </a:extLst>
          </p:cNvPr>
          <p:cNvSpPr/>
          <p:nvPr/>
        </p:nvSpPr>
        <p:spPr>
          <a:xfrm>
            <a:off x="4700962" y="1936142"/>
            <a:ext cx="2790076"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middleware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7" name="Pijl: rechts 16">
            <a:extLst>
              <a:ext uri="{FF2B5EF4-FFF2-40B4-BE49-F238E27FC236}">
                <a16:creationId xmlns:a16="http://schemas.microsoft.com/office/drawing/2014/main" id="{033C8729-0487-8FD0-8E89-DFB6F3293A26}"/>
              </a:ext>
            </a:extLst>
          </p:cNvPr>
          <p:cNvSpPr/>
          <p:nvPr/>
        </p:nvSpPr>
        <p:spPr>
          <a:xfrm>
            <a:off x="2910264"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ijl: rechts 17">
            <a:extLst>
              <a:ext uri="{FF2B5EF4-FFF2-40B4-BE49-F238E27FC236}">
                <a16:creationId xmlns:a16="http://schemas.microsoft.com/office/drawing/2014/main" id="{D159F41C-DD31-7F7D-4B2C-BC454C1C6DFB}"/>
              </a:ext>
            </a:extLst>
          </p:cNvPr>
          <p:cNvSpPr/>
          <p:nvPr/>
        </p:nvSpPr>
        <p:spPr>
          <a:xfrm rot="10800000">
            <a:off x="2914653"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hthoek: afgeronde hoeken 18">
            <a:extLst>
              <a:ext uri="{FF2B5EF4-FFF2-40B4-BE49-F238E27FC236}">
                <a16:creationId xmlns:a16="http://schemas.microsoft.com/office/drawing/2014/main" id="{40CD6EF4-BFD4-4447-3D1E-7DFED2A323C4}"/>
              </a:ext>
            </a:extLst>
          </p:cNvPr>
          <p:cNvSpPr/>
          <p:nvPr/>
        </p:nvSpPr>
        <p:spPr>
          <a:xfrm>
            <a:off x="4047378"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Rechthoek: afgeronde hoeken 19">
            <a:extLst>
              <a:ext uri="{FF2B5EF4-FFF2-40B4-BE49-F238E27FC236}">
                <a16:creationId xmlns:a16="http://schemas.microsoft.com/office/drawing/2014/main" id="{1F5909E0-8295-DD97-AB32-EC38F2FEB7FF}"/>
              </a:ext>
            </a:extLst>
          </p:cNvPr>
          <p:cNvSpPr/>
          <p:nvPr/>
        </p:nvSpPr>
        <p:spPr>
          <a:xfrm>
            <a:off x="571501" y="1936142"/>
            <a:ext cx="2209802"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client</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1" name="Rechthoek: afgeronde hoeken 20">
            <a:extLst>
              <a:ext uri="{FF2B5EF4-FFF2-40B4-BE49-F238E27FC236}">
                <a16:creationId xmlns:a16="http://schemas.microsoft.com/office/drawing/2014/main" id="{6B4F1862-FBE4-B9DA-FC29-0BCE3F1ADFF8}"/>
              </a:ext>
            </a:extLst>
          </p:cNvPr>
          <p:cNvSpPr/>
          <p:nvPr/>
        </p:nvSpPr>
        <p:spPr>
          <a:xfrm>
            <a:off x="8297024" y="1711021"/>
            <a:ext cx="3609226" cy="3409950"/>
          </a:xfrm>
          <a:prstGeom prst="round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WireMock.Net</a:t>
            </a:r>
            <a:endParaRPr kumimoji="0" lang="en-NL"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22" name="Rechthoek: afgeronde hoeken 21">
            <a:extLst>
              <a:ext uri="{FF2B5EF4-FFF2-40B4-BE49-F238E27FC236}">
                <a16:creationId xmlns:a16="http://schemas.microsoft.com/office/drawing/2014/main" id="{3D771FE0-C3F8-DA62-98AB-875AAA957F69}"/>
              </a:ext>
            </a:extLst>
          </p:cNvPr>
          <p:cNvSpPr/>
          <p:nvPr/>
        </p:nvSpPr>
        <p:spPr>
          <a:xfrm>
            <a:off x="285749" y="1724025"/>
            <a:ext cx="7648575"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01195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628650" y="455256"/>
            <a:ext cx="106215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Start testing against features under development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Easy setup of state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Getting started with WireMock.Net</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6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https://github.com/WireMock-Net/WireMock.Net/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Stef Heyenrath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WireMock.Net</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0" y="0"/>
            <a:ext cx="12192000" cy="1371599"/>
          </a:xfrm>
        </p:spPr>
        <p:txBody>
          <a:bodyPr>
            <a:normAutofit/>
          </a:bodyPr>
          <a:lstStyle/>
          <a:p>
            <a:pPr lvl="0" algn="ctr"/>
            <a:r>
              <a:rPr lang="nl-NL">
                <a:solidFill>
                  <a:srgbClr val="00FF00"/>
                </a:solidFill>
                <a:latin typeface="Courier New" pitchFamily="49"/>
                <a:cs typeface="Courier New" pitchFamily="49"/>
              </a:rPr>
              <a:t>Starting and stopping the WireMock.Net server</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717040"/>
            <a:ext cx="11143893" cy="4917440"/>
          </a:xfrm>
        </p:spPr>
        <p:txBody>
          <a:bodyPr>
            <a:normAutofit/>
          </a:bodyPr>
          <a:lstStyle/>
          <a:p>
            <a:pPr lvl="0">
              <a:buFont typeface="Courier New" pitchFamily="49"/>
              <a:buChar char="_"/>
            </a:pPr>
            <a:r>
              <a:rPr lang="nl-NL">
                <a:solidFill>
                  <a:srgbClr val="00FF00"/>
                </a:solidFill>
                <a:latin typeface="Courier New" pitchFamily="49"/>
                <a:cs typeface="Courier New" pitchFamily="49"/>
              </a:rPr>
              <a:t>Starting the server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Stopping the server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5AAF16B-BFF9-48AC-CAE0-E0AC663D56EB}"/>
              </a:ext>
            </a:extLst>
          </p:cNvPr>
          <p:cNvPicPr>
            <a:picLocks noChangeAspect="1"/>
          </p:cNvPicPr>
          <p:nvPr/>
        </p:nvPicPr>
        <p:blipFill>
          <a:blip r:embed="rId2"/>
          <a:stretch>
            <a:fillRect/>
          </a:stretch>
        </p:blipFill>
        <p:spPr>
          <a:xfrm>
            <a:off x="5633720" y="1717039"/>
            <a:ext cx="5349240" cy="2305707"/>
          </a:xfrm>
          <a:prstGeom prst="rect">
            <a:avLst/>
          </a:prstGeom>
        </p:spPr>
      </p:pic>
      <p:pic>
        <p:nvPicPr>
          <p:cNvPr id="9" name="Afbeelding 8">
            <a:extLst>
              <a:ext uri="{FF2B5EF4-FFF2-40B4-BE49-F238E27FC236}">
                <a16:creationId xmlns:a16="http://schemas.microsoft.com/office/drawing/2014/main" id="{5CDA34D0-88AC-6A9C-8593-3DBC74AB2D87}"/>
              </a:ext>
            </a:extLst>
          </p:cNvPr>
          <p:cNvPicPr>
            <a:picLocks noChangeAspect="1"/>
          </p:cNvPicPr>
          <p:nvPr/>
        </p:nvPicPr>
        <p:blipFill>
          <a:blip r:embed="rId3"/>
          <a:stretch>
            <a:fillRect/>
          </a:stretch>
        </p:blipFill>
        <p:spPr>
          <a:xfrm>
            <a:off x="5633720" y="4342786"/>
            <a:ext cx="3489960" cy="1903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WireMock.Net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0" y="1"/>
            <a:ext cx="12192000" cy="944880"/>
          </a:xfrm>
        </p:spPr>
        <p:txBody>
          <a:bodyPr>
            <a:normAutofit/>
          </a:bodyPr>
          <a:lstStyle/>
          <a:p>
            <a:pPr lvl="0" algn="ctr"/>
            <a:r>
              <a:rPr lang="nl-NL">
                <a:solidFill>
                  <a:srgbClr val="00FF00"/>
                </a:solidFill>
                <a:latin typeface="Courier New" pitchFamily="49"/>
                <a:cs typeface="Courier New" pitchFamily="49"/>
              </a:rPr>
              <a:t>Starting WireMock.Net (standalone)</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046480"/>
            <a:ext cx="11143893" cy="5588000"/>
          </a:xfrm>
        </p:spPr>
        <p:txBody>
          <a:bodyPr>
            <a:normAutofit/>
          </a:bodyPr>
          <a:lstStyle/>
          <a:p>
            <a:pPr lvl="0">
              <a:buFont typeface="Courier New" pitchFamily="49"/>
              <a:buChar char="_"/>
            </a:pPr>
            <a:r>
              <a:rPr lang="nl-NL">
                <a:solidFill>
                  <a:srgbClr val="00FF00"/>
                </a:solidFill>
                <a:latin typeface="Courier New" pitchFamily="49"/>
                <a:cs typeface="Courier New" pitchFamily="49"/>
              </a:rPr>
              <a:t>Useful for exploratory testing purposes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share WireMock.Net instances between teams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Long-running instances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 WireMock.Net.StandAlone library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We’re not going to run WireMock in that mode in this workshop</a:t>
            </a:r>
            <a:endParaRPr lang="nl-NL" sz="2400"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7023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C# code</a:t>
            </a:r>
          </a:p>
          <a:p>
            <a:pPr lvl="1">
              <a:buFont typeface="Courier New" pitchFamily="49"/>
              <a:buChar char="_"/>
            </a:pPr>
            <a:r>
              <a:rPr lang="nl-NL">
                <a:solidFill>
                  <a:srgbClr val="00FF00"/>
                </a:solidFill>
                <a:latin typeface="Courier New" pitchFamily="49"/>
                <a:cs typeface="Courier New" pitchFamily="49"/>
              </a:rPr>
              <a:t>This is what we’ll do in the workshop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a:p>
            <a:pPr lvl="1">
              <a:buFont typeface="Courier New" pitchFamily="49"/>
              <a:buChar char="_"/>
            </a:pPr>
            <a:r>
              <a:rPr lang="nl-NL">
                <a:solidFill>
                  <a:srgbClr val="00FF00"/>
                </a:solidFill>
                <a:latin typeface="Courier New" pitchFamily="49"/>
                <a:cs typeface="Courier New" pitchFamily="49"/>
              </a:rPr>
              <a:t>See https://github.com/WireMock-Net/WireMock.Net/wiki/Stubbing#json-mapping-example for an example how to get started with JSON mapping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EAFD148-2B3D-332B-22BE-58D7C85980AC}"/>
              </a:ext>
            </a:extLst>
          </p:cNvPr>
          <p:cNvPicPr>
            <a:picLocks noChangeAspect="1"/>
          </p:cNvPicPr>
          <p:nvPr/>
        </p:nvPicPr>
        <p:blipFill>
          <a:blip r:embed="rId2"/>
          <a:stretch>
            <a:fillRect/>
          </a:stretch>
        </p:blipFill>
        <p:spPr>
          <a:xfrm>
            <a:off x="839783" y="1636624"/>
            <a:ext cx="10574085" cy="4713375"/>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C#</a:t>
            </a:r>
          </a:p>
        </p:txBody>
      </p:sp>
      <p:sp>
        <p:nvSpPr>
          <p:cNvPr id="12" name="Oval 4">
            <a:extLst>
              <a:ext uri="{FF2B5EF4-FFF2-40B4-BE49-F238E27FC236}">
                <a16:creationId xmlns:a16="http://schemas.microsoft.com/office/drawing/2014/main" id="{0BB973A6-7D9B-4054-85DD-B96910652BE5}"/>
              </a:ext>
            </a:extLst>
          </p:cNvPr>
          <p:cNvSpPr/>
          <p:nvPr/>
        </p:nvSpPr>
        <p:spPr>
          <a:xfrm flipV="1">
            <a:off x="5159532" y="2759452"/>
            <a:ext cx="187293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7038083" y="2759452"/>
            <a:ext cx="437578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2197209" y="4317165"/>
            <a:ext cx="389879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2197209" y="4717554"/>
            <a:ext cx="742431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2197209" y="5105711"/>
            <a:ext cx="490463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Exercises01.cs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Answers01.cs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Examples01.cs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Request matching strategies and fault simulation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395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8DA6EEFB-F86A-39EC-35E0-B1938A6CB39D}"/>
              </a:ext>
            </a:extLst>
          </p:cNvPr>
          <p:cNvPicPr>
            <a:picLocks noChangeAspect="1"/>
          </p:cNvPicPr>
          <p:nvPr/>
        </p:nvPicPr>
        <p:blipFill>
          <a:blip r:embed="rId2"/>
          <a:stretch>
            <a:fillRect/>
          </a:stretch>
        </p:blipFill>
        <p:spPr>
          <a:xfrm>
            <a:off x="838203" y="1467759"/>
            <a:ext cx="7858763" cy="2925773"/>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URL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more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5234055" y="2260218"/>
            <a:ext cx="3727065"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E52A628-846A-20F7-9E60-110D270DFD12}"/>
              </a:ext>
            </a:extLst>
          </p:cNvPr>
          <p:cNvPicPr>
            <a:picLocks noChangeAspect="1"/>
          </p:cNvPicPr>
          <p:nvPr/>
        </p:nvPicPr>
        <p:blipFill>
          <a:blip r:embed="rId2"/>
          <a:stretch>
            <a:fillRect/>
          </a:stretch>
        </p:blipFill>
        <p:spPr>
          <a:xfrm>
            <a:off x="746760" y="1325559"/>
            <a:ext cx="9535160" cy="3436094"/>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header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1932055" y="2514218"/>
            <a:ext cx="1603625"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4">
            <a:extLst>
              <a:ext uri="{FF2B5EF4-FFF2-40B4-BE49-F238E27FC236}">
                <a16:creationId xmlns:a16="http://schemas.microsoft.com/office/drawing/2014/main" id="{B375A47C-5C26-05FC-F827-9215EE1FD8EF}"/>
              </a:ext>
            </a:extLst>
          </p:cNvPr>
          <p:cNvSpPr/>
          <p:nvPr/>
        </p:nvSpPr>
        <p:spPr>
          <a:xfrm flipV="1">
            <a:off x="5427095" y="2514218"/>
            <a:ext cx="4946268"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1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FDB871D6-F354-0584-B7F6-B47993C08879}"/>
              </a:ext>
            </a:extLst>
          </p:cNvPr>
          <p:cNvPicPr>
            <a:picLocks noChangeAspect="1"/>
          </p:cNvPicPr>
          <p:nvPr/>
        </p:nvPicPr>
        <p:blipFill>
          <a:blip r:embed="rId2"/>
          <a:stretch>
            <a:fillRect/>
          </a:stretch>
        </p:blipFill>
        <p:spPr>
          <a:xfrm>
            <a:off x="746759" y="1325558"/>
            <a:ext cx="9626603" cy="3457617"/>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cookie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1932055" y="2514218"/>
            <a:ext cx="1603625"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4">
            <a:extLst>
              <a:ext uri="{FF2B5EF4-FFF2-40B4-BE49-F238E27FC236}">
                <a16:creationId xmlns:a16="http://schemas.microsoft.com/office/drawing/2014/main" id="{B375A47C-5C26-05FC-F827-9215EE1FD8EF}"/>
              </a:ext>
            </a:extLst>
          </p:cNvPr>
          <p:cNvSpPr/>
          <p:nvPr/>
        </p:nvSpPr>
        <p:spPr>
          <a:xfrm flipV="1">
            <a:off x="5427095" y="2514218"/>
            <a:ext cx="4946268"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1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EA7DA4B1-35E4-D163-618D-D500E4E73D03}"/>
              </a:ext>
            </a:extLst>
          </p:cNvPr>
          <p:cNvPicPr>
            <a:picLocks noChangeAspect="1"/>
          </p:cNvPicPr>
          <p:nvPr/>
        </p:nvPicPr>
        <p:blipFill>
          <a:blip r:embed="rId2"/>
          <a:stretch>
            <a:fillRect/>
          </a:stretch>
        </p:blipFill>
        <p:spPr>
          <a:xfrm>
            <a:off x="746760" y="1203639"/>
            <a:ext cx="10175240" cy="4030193"/>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JSON body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6"/>
            <a:ext cx="11143893" cy="50323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1932055" y="2504058"/>
            <a:ext cx="1603625" cy="40626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4">
            <a:extLst>
              <a:ext uri="{FF2B5EF4-FFF2-40B4-BE49-F238E27FC236}">
                <a16:creationId xmlns:a16="http://schemas.microsoft.com/office/drawing/2014/main" id="{B375A47C-5C26-05FC-F827-9215EE1FD8EF}"/>
              </a:ext>
            </a:extLst>
          </p:cNvPr>
          <p:cNvSpPr/>
          <p:nvPr/>
        </p:nvSpPr>
        <p:spPr>
          <a:xfrm flipV="1">
            <a:off x="3937014" y="2493898"/>
            <a:ext cx="5887705" cy="40626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0FA69329-74EE-5089-7FEA-11BFF17F5438}"/>
              </a:ext>
            </a:extLst>
          </p:cNvPr>
          <p:cNvSpPr/>
          <p:nvPr/>
        </p:nvSpPr>
        <p:spPr>
          <a:xfrm flipV="1">
            <a:off x="3937013" y="2812467"/>
            <a:ext cx="6751307" cy="40626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https://github.com/basdijkstra/restsharp-workshop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399CB1B8-60F8-81BA-482D-FF8560CDD2A9}"/>
              </a:ext>
            </a:extLst>
          </p:cNvPr>
          <p:cNvPicPr>
            <a:picLocks noChangeAspect="1"/>
          </p:cNvPicPr>
          <p:nvPr/>
        </p:nvPicPr>
        <p:blipFill>
          <a:blip r:embed="rId2"/>
          <a:stretch>
            <a:fillRect/>
          </a:stretch>
        </p:blipFill>
        <p:spPr>
          <a:xfrm>
            <a:off x="746759" y="1219915"/>
            <a:ext cx="9513186" cy="3221799"/>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HTTP status code</a:t>
            </a:r>
          </a:p>
        </p:txBody>
      </p:sp>
      <p:sp>
        <p:nvSpPr>
          <p:cNvPr id="5" name="Oval 4">
            <a:extLst>
              <a:ext uri="{FF2B5EF4-FFF2-40B4-BE49-F238E27FC236}">
                <a16:creationId xmlns:a16="http://schemas.microsoft.com/office/drawing/2014/main" id="{E7950A95-FC7E-4882-9F66-9A0668BD0E71}"/>
              </a:ext>
            </a:extLst>
          </p:cNvPr>
          <p:cNvSpPr/>
          <p:nvPr/>
        </p:nvSpPr>
        <p:spPr>
          <a:xfrm flipV="1">
            <a:off x="1789815" y="3408680"/>
            <a:ext cx="3229225" cy="3708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7B531202-5122-8932-F60F-1D9998796CCB}"/>
              </a:ext>
            </a:extLst>
          </p:cNvPr>
          <p:cNvSpPr txBox="1">
            <a:spLocks/>
          </p:cNvSpPr>
          <p:nvPr/>
        </p:nvSpPr>
        <p:spPr>
          <a:xfrm>
            <a:off x="746759" y="2582099"/>
            <a:ext cx="11238780" cy="3945253"/>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Some often used HTTP status codes:</a:t>
            </a:r>
          </a:p>
          <a:p>
            <a:pPr marL="0" indent="0">
              <a:buFont typeface="Arial" pitchFamily="34"/>
              <a:buNone/>
            </a:pPr>
            <a:r>
              <a:rPr lang="nl-NL" sz="2400">
                <a:solidFill>
                  <a:srgbClr val="00FF00"/>
                </a:solidFill>
                <a:latin typeface="Courier New" pitchFamily="49"/>
                <a:cs typeface="Courier New" pitchFamily="49"/>
              </a:rPr>
              <a:t>	</a:t>
            </a:r>
            <a:r>
              <a:rPr lang="nl-NL" sz="2400" b="1">
                <a:solidFill>
                  <a:srgbClr val="00FF00"/>
                </a:solidFill>
                <a:latin typeface="Courier New" pitchFamily="49"/>
                <a:cs typeface="Courier New" pitchFamily="49"/>
              </a:rPr>
              <a:t>Consumer error		Provider error</a:t>
            </a:r>
          </a:p>
          <a:p>
            <a:pPr marL="0" indent="0">
              <a:buFont typeface="Arial" pitchFamily="34"/>
              <a:buNone/>
            </a:pPr>
            <a:r>
              <a:rPr lang="nl-NL" sz="2400">
                <a:solidFill>
                  <a:srgbClr val="00FF00"/>
                </a:solidFill>
                <a:latin typeface="Courier New" pitchFamily="49"/>
                <a:cs typeface="Courier New" pitchFamily="49"/>
              </a:rPr>
              <a:t>	403 (Forbidden)		500 (Internal server error)</a:t>
            </a:r>
          </a:p>
          <a:p>
            <a:pPr marL="0" indent="0">
              <a:buFont typeface="Arial" pitchFamily="34"/>
              <a:buNone/>
            </a:pPr>
            <a:r>
              <a:rPr lang="nl-NL" sz="2400">
                <a:solidFill>
                  <a:srgbClr val="00FF00"/>
                </a:solidFill>
                <a:latin typeface="Courier New" pitchFamily="49"/>
                <a:cs typeface="Courier New" pitchFamily="49"/>
              </a:rPr>
              <a:t>	404 (Not found)		503 (Service unavailable)</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141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E4E257D-2C0E-C8D7-CA71-CC43BE9F44CD}"/>
              </a:ext>
            </a:extLst>
          </p:cNvPr>
          <p:cNvPicPr>
            <a:picLocks noChangeAspect="1"/>
          </p:cNvPicPr>
          <p:nvPr/>
        </p:nvPicPr>
        <p:blipFill>
          <a:blip r:embed="rId2"/>
          <a:stretch>
            <a:fillRect/>
          </a:stretch>
        </p:blipFill>
        <p:spPr>
          <a:xfrm>
            <a:off x="810259" y="1425635"/>
            <a:ext cx="10571481" cy="3966089"/>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delays</a:t>
            </a:r>
          </a:p>
        </p:txBody>
      </p:sp>
      <p:sp>
        <p:nvSpPr>
          <p:cNvPr id="5" name="Oval 4">
            <a:extLst>
              <a:ext uri="{FF2B5EF4-FFF2-40B4-BE49-F238E27FC236}">
                <a16:creationId xmlns:a16="http://schemas.microsoft.com/office/drawing/2014/main" id="{E7950A95-FC7E-4882-9F66-9A0668BD0E71}"/>
              </a:ext>
            </a:extLst>
          </p:cNvPr>
          <p:cNvSpPr/>
          <p:nvPr/>
        </p:nvSpPr>
        <p:spPr>
          <a:xfrm flipV="1">
            <a:off x="1789815" y="4251960"/>
            <a:ext cx="7841865" cy="4216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6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E71A7958-CC6F-EA0F-3EB4-C8B029746926}"/>
              </a:ext>
            </a:extLst>
          </p:cNvPr>
          <p:cNvPicPr>
            <a:picLocks noChangeAspect="1"/>
          </p:cNvPicPr>
          <p:nvPr/>
        </p:nvPicPr>
        <p:blipFill>
          <a:blip r:embed="rId2"/>
          <a:stretch>
            <a:fillRect/>
          </a:stretch>
        </p:blipFill>
        <p:spPr>
          <a:xfrm>
            <a:off x="1128236" y="1209524"/>
            <a:ext cx="9935528" cy="3504232"/>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faults</a:t>
            </a:r>
          </a:p>
        </p:txBody>
      </p:sp>
      <p:sp>
        <p:nvSpPr>
          <p:cNvPr id="5" name="Oval 4">
            <a:extLst>
              <a:ext uri="{FF2B5EF4-FFF2-40B4-BE49-F238E27FC236}">
                <a16:creationId xmlns:a16="http://schemas.microsoft.com/office/drawing/2014/main" id="{E7950A95-FC7E-4882-9F66-9A0668BD0E71}"/>
              </a:ext>
            </a:extLst>
          </p:cNvPr>
          <p:cNvSpPr/>
          <p:nvPr/>
        </p:nvSpPr>
        <p:spPr>
          <a:xfrm flipV="1">
            <a:off x="2286000" y="3561080"/>
            <a:ext cx="6075680" cy="4216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5377BD76-D7D2-BD5D-4604-293C877ACC61}"/>
              </a:ext>
            </a:extLst>
          </p:cNvPr>
          <p:cNvSpPr txBox="1">
            <a:spLocks noGrp="1"/>
          </p:cNvSpPr>
          <p:nvPr>
            <p:ph idx="1"/>
          </p:nvPr>
        </p:nvSpPr>
        <p:spPr>
          <a:xfrm>
            <a:off x="746760" y="1815467"/>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Options</a:t>
            </a:r>
            <a:r>
              <a:rPr lang="nl-NL" dirty="0">
                <a:solidFill>
                  <a:srgbClr val="00FF00"/>
                </a:solidFill>
                <a:latin typeface="Courier New" pitchFamily="49"/>
                <a:cs typeface="Courier New" pitchFamily="49"/>
              </a:rPr>
              <a:t>:</a:t>
            </a:r>
          </a:p>
          <a:p>
            <a:pPr lvl="1">
              <a:buFont typeface="Courier New" pitchFamily="49"/>
              <a:buChar char="_"/>
            </a:pPr>
            <a:r>
              <a:rPr lang="nl-NL">
                <a:solidFill>
                  <a:srgbClr val="00FF00"/>
                </a:solidFill>
                <a:latin typeface="Courier New" pitchFamily="49"/>
                <a:cs typeface="Courier New" pitchFamily="49"/>
              </a:rPr>
              <a:t>NONE (no fault)</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a:solidFill>
                  <a:srgbClr val="00FF00"/>
                </a:solidFill>
                <a:latin typeface="Courier New" pitchFamily="49"/>
                <a:cs typeface="Courier New" pitchFamily="49"/>
              </a:rPr>
              <a:t>MALFORMED_RESPONSE_CHUNK (HTTP 200, garbage in body)</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8674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(Java)</a:t>
            </a:r>
          </a:p>
        </p:txBody>
      </p:sp>
      <p:sp>
        <p:nvSpPr>
          <p:cNvPr id="3" name="Content Placeholder 2">
            <a:extLst>
              <a:ext uri="{FF2B5EF4-FFF2-40B4-BE49-F238E27FC236}">
                <a16:creationId xmlns:a16="http://schemas.microsoft.com/office/drawing/2014/main" id="{A1ACB18C-ED94-433F-82A9-596AD6B6F905}"/>
              </a:ext>
            </a:extLst>
          </p:cNvPr>
          <p:cNvSpPr txBox="1">
            <a:spLocks noGrp="1"/>
          </p:cNvSpPr>
          <p:nvPr>
            <p:ph idx="1"/>
          </p:nvPr>
        </p:nvSpPr>
        <p:spPr>
          <a:xfrm>
            <a:off x="838203" y="1825626"/>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 status code 200, but </a:t>
            </a:r>
            <a:r>
              <a:rPr lang="nl-NL" dirty="0" err="1">
                <a:solidFill>
                  <a:srgbClr val="00FF00"/>
                </a:solidFill>
                <a:latin typeface="Courier New" pitchFamily="49"/>
                <a:cs typeface="Courier New" pitchFamily="49"/>
              </a:rPr>
              <a:t>garbage</a:t>
            </a:r>
            <a:r>
              <a:rPr lang="nl-NL" dirty="0">
                <a:solidFill>
                  <a:srgbClr val="00FF00"/>
                </a:solidFill>
                <a:latin typeface="Courier New" pitchFamily="49"/>
                <a:cs typeface="Courier New" pitchFamily="49"/>
              </a:rPr>
              <a:t> in response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options:</a:t>
            </a:r>
          </a:p>
          <a:p>
            <a:pPr lvl="1">
              <a:buFont typeface="Courier New" pitchFamily="49"/>
              <a:buChar char="_"/>
            </a:pPr>
            <a:r>
              <a:rPr lang="nl-NL" dirty="0">
                <a:solidFill>
                  <a:srgbClr val="00FF00"/>
                </a:solidFill>
                <a:latin typeface="Courier New" pitchFamily="49"/>
                <a:cs typeface="Courier New" pitchFamily="49"/>
              </a:rPr>
              <a:t>RANDOM_DATA_THEN_CLOSE (as </a:t>
            </a:r>
            <a:r>
              <a:rPr lang="nl-NL" dirty="0" err="1">
                <a:solidFill>
                  <a:srgbClr val="00FF00"/>
                </a:solidFill>
                <a:latin typeface="Courier New" pitchFamily="49"/>
                <a:cs typeface="Courier New" pitchFamily="49"/>
              </a:rPr>
              <a:t>above</a:t>
            </a:r>
            <a:r>
              <a:rPr lang="nl-NL" dirty="0">
                <a:solidFill>
                  <a:srgbClr val="00FF00"/>
                </a:solidFill>
                <a:latin typeface="Courier New" pitchFamily="49"/>
                <a:cs typeface="Courier New" pitchFamily="49"/>
              </a:rPr>
              <a:t>, without HTTP 200)</a:t>
            </a: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dirty="0">
                <a:solidFill>
                  <a:srgbClr val="00FF00"/>
                </a:solidFill>
                <a:latin typeface="Courier New" pitchFamily="49"/>
                <a:cs typeface="Courier New" pitchFamily="49"/>
              </a:rPr>
              <a:t>CONNECTION_RESET_BY_PEER (close </a:t>
            </a:r>
            <a:r>
              <a:rPr lang="nl-NL" dirty="0" err="1">
                <a:solidFill>
                  <a:srgbClr val="00FF00"/>
                </a:solidFill>
                <a:latin typeface="Courier New" pitchFamily="49"/>
                <a:cs typeface="Courier New" pitchFamily="49"/>
              </a:rPr>
              <a:t>connection</a:t>
            </a:r>
            <a:r>
              <a:rPr lang="nl-NL" dirty="0">
                <a:solidFill>
                  <a:srgbClr val="00FF00"/>
                </a:solidFill>
                <a:latin typeface="Courier New" pitchFamily="49"/>
                <a:cs typeface="Courier New" pitchFamily="49"/>
              </a:rPr>
              <a:t>, no response)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0F68B765-58CF-4968-A088-6924ED20AEE7}"/>
              </a:ext>
            </a:extLst>
          </p:cNvPr>
          <p:cNvPicPr>
            <a:picLocks noChangeAspect="1"/>
          </p:cNvPicPr>
          <p:nvPr/>
        </p:nvPicPr>
        <p:blipFill>
          <a:blip r:embed="rId2"/>
          <a:stretch>
            <a:fillRect/>
          </a:stretch>
        </p:blipFill>
        <p:spPr>
          <a:xfrm>
            <a:off x="838203" y="1825627"/>
            <a:ext cx="7962430" cy="1987247"/>
          </a:xfrm>
          <a:prstGeom prst="rect">
            <a:avLst/>
          </a:prstGeom>
          <a:noFill/>
          <a:ln cap="flat">
            <a:noFill/>
          </a:ln>
        </p:spPr>
      </p:pic>
      <p:sp>
        <p:nvSpPr>
          <p:cNvPr id="5" name="Oval 4">
            <a:extLst>
              <a:ext uri="{FF2B5EF4-FFF2-40B4-BE49-F238E27FC236}">
                <a16:creationId xmlns:a16="http://schemas.microsoft.com/office/drawing/2014/main" id="{8D491272-9A84-4337-A595-BC6C2FD42FFF}"/>
              </a:ext>
            </a:extLst>
          </p:cNvPr>
          <p:cNvSpPr/>
          <p:nvPr/>
        </p:nvSpPr>
        <p:spPr>
          <a:xfrm flipV="1">
            <a:off x="2445488" y="2860158"/>
            <a:ext cx="6402377" cy="45716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Exercises02.cs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fault simulation and different request matching strategies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Answers02.cs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Examples02.cs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893329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Creating stateful mocks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348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containing items)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WireMock.Net</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72D59A5C-E8E5-6895-ECF4-27CAFB2D2F39}"/>
              </a:ext>
            </a:extLst>
          </p:cNvPr>
          <p:cNvPicPr>
            <a:picLocks noChangeAspect="1"/>
          </p:cNvPicPr>
          <p:nvPr/>
        </p:nvPicPr>
        <p:blipFill>
          <a:blip r:embed="rId2"/>
          <a:stretch>
            <a:fillRect/>
          </a:stretch>
        </p:blipFill>
        <p:spPr>
          <a:xfrm>
            <a:off x="630253" y="1178560"/>
            <a:ext cx="6528702" cy="5679440"/>
          </a:xfrm>
          <a:prstGeom prst="rect">
            <a:avLst/>
          </a:prstGeom>
        </p:spPr>
      </p:pic>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468760" y="13404"/>
            <a:ext cx="11254480" cy="1325559"/>
          </a:xfrm>
        </p:spPr>
        <p:txBody>
          <a:bodyPr/>
          <a:lstStyle/>
          <a:p>
            <a:pPr lvl="0"/>
            <a:r>
              <a:rPr lang="nl-NL">
                <a:solidFill>
                  <a:srgbClr val="00FF00"/>
                </a:solidFill>
                <a:latin typeface="Courier New" pitchFamily="49"/>
                <a:cs typeface="Courier New" pitchFamily="49"/>
              </a:rPr>
              <a:t>Stateful mocks: an example</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Ovaal 4">
            <a:extLst>
              <a:ext uri="{FF2B5EF4-FFF2-40B4-BE49-F238E27FC236}">
                <a16:creationId xmlns:a16="http://schemas.microsoft.com/office/drawing/2014/main" id="{1E0A38DC-DAEA-4C08-AF7E-42902A4104A4}"/>
              </a:ext>
            </a:extLst>
          </p:cNvPr>
          <p:cNvSpPr/>
          <p:nvPr/>
        </p:nvSpPr>
        <p:spPr>
          <a:xfrm>
            <a:off x="919475" y="2110537"/>
            <a:ext cx="2352043" cy="1847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78FD0194-E45C-4D74-BAEB-8C76E113CFE9}"/>
              </a:ext>
            </a:extLst>
          </p:cNvPr>
          <p:cNvSpPr txBox="1"/>
          <p:nvPr/>
        </p:nvSpPr>
        <p:spPr>
          <a:xfrm>
            <a:off x="9112116" y="1498284"/>
            <a:ext cx="307988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Responses are grouped by scenario name</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7877445B-55E2-4666-A185-EFD2DCB8254A}"/>
              </a:ext>
            </a:extLst>
          </p:cNvPr>
          <p:cNvSpPr txBox="1"/>
          <p:nvPr/>
        </p:nvSpPr>
        <p:spPr>
          <a:xfrm>
            <a:off x="9112117" y="2279554"/>
            <a:ext cx="2980566" cy="2308324"/>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depends on both the incoming request as well as the current state</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The first mock should define the initial state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5F92226A-5733-4B07-9EF2-1AF7F31D2BB2}"/>
              </a:ext>
            </a:extLst>
          </p:cNvPr>
          <p:cNvSpPr txBox="1"/>
          <p:nvPr/>
        </p:nvSpPr>
        <p:spPr>
          <a:xfrm>
            <a:off x="9112117" y="4722817"/>
            <a:ext cx="3079882"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Incoming requests can trigger state transitions</a:t>
            </a:r>
          </a:p>
        </p:txBody>
      </p:sp>
      <p:sp>
        <p:nvSpPr>
          <p:cNvPr id="15" name="Ovaal 14">
            <a:extLst>
              <a:ext uri="{FF2B5EF4-FFF2-40B4-BE49-F238E27FC236}">
                <a16:creationId xmlns:a16="http://schemas.microsoft.com/office/drawing/2014/main" id="{132DCEDA-6B67-B5B5-600B-4917E905C0EE}"/>
              </a:ext>
            </a:extLst>
          </p:cNvPr>
          <p:cNvSpPr/>
          <p:nvPr/>
        </p:nvSpPr>
        <p:spPr>
          <a:xfrm>
            <a:off x="919477" y="3819393"/>
            <a:ext cx="2352043" cy="1847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Ovaal 15">
            <a:extLst>
              <a:ext uri="{FF2B5EF4-FFF2-40B4-BE49-F238E27FC236}">
                <a16:creationId xmlns:a16="http://schemas.microsoft.com/office/drawing/2014/main" id="{60DA748E-8DE4-B928-6F03-B7B1E075B43D}"/>
              </a:ext>
            </a:extLst>
          </p:cNvPr>
          <p:cNvSpPr/>
          <p:nvPr/>
        </p:nvSpPr>
        <p:spPr>
          <a:xfrm>
            <a:off x="919476" y="5730240"/>
            <a:ext cx="2352043" cy="1847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2" grpId="0"/>
      <p:bldP spid="14"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0:</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An introduction to service virtualization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990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Exercises03.cs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a stateful mock that exerts the described behaviour</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Answers03.cs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Examples03.cs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737803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Response templating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8162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WireMock.Net </a:t>
            </a:r>
            <a:r>
              <a:rPr lang="nl-NL" dirty="0">
                <a:solidFill>
                  <a:srgbClr val="00FF00"/>
                </a:solidFill>
                <a:latin typeface="Courier New" pitchFamily="49"/>
                <a:cs typeface="Courier New" pitchFamily="49"/>
              </a:rPr>
              <a:t>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6679D9-4274-6DA7-9FF4-FEB053F21315}"/>
              </a:ext>
            </a:extLst>
          </p:cNvPr>
          <p:cNvPicPr>
            <a:picLocks noChangeAspect="1"/>
          </p:cNvPicPr>
          <p:nvPr/>
        </p:nvPicPr>
        <p:blipFill>
          <a:blip r:embed="rId2"/>
          <a:stretch>
            <a:fillRect/>
          </a:stretch>
        </p:blipFill>
        <p:spPr>
          <a:xfrm>
            <a:off x="838202" y="3055185"/>
            <a:ext cx="9718038" cy="3669917"/>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a:t>
            </a:r>
            <a:r>
              <a:rPr lang="nl-NL">
                <a:solidFill>
                  <a:srgbClr val="00FF00"/>
                </a:solidFill>
                <a:latin typeface="Courier New" pitchFamily="49"/>
                <a:cs typeface="Courier New" pitchFamily="49"/>
              </a:rPr>
              <a:t>PUT/…) using </a:t>
            </a:r>
            <a:r>
              <a:rPr lang="nl-NL" i="1">
                <a:solidFill>
                  <a:srgbClr val="00FF00"/>
                </a:solidFill>
                <a:latin typeface="Courier New" pitchFamily="49"/>
                <a:cs typeface="Courier New" pitchFamily="49"/>
              </a:rPr>
              <a:t>{{request.method}}</a:t>
            </a:r>
            <a:r>
              <a:rPr lang="nl-NL">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sp>
        <p:nvSpPr>
          <p:cNvPr id="9" name="Ovaal 8">
            <a:extLst>
              <a:ext uri="{FF2B5EF4-FFF2-40B4-BE49-F238E27FC236}">
                <a16:creationId xmlns:a16="http://schemas.microsoft.com/office/drawing/2014/main" id="{92BD8755-33D2-4AC3-8182-D321DAAF94BE}"/>
              </a:ext>
            </a:extLst>
          </p:cNvPr>
          <p:cNvSpPr/>
          <p:nvPr/>
        </p:nvSpPr>
        <p:spPr>
          <a:xfrm>
            <a:off x="5984948" y="5436721"/>
            <a:ext cx="3108252" cy="40640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al 9">
            <a:extLst>
              <a:ext uri="{FF2B5EF4-FFF2-40B4-BE49-F238E27FC236}">
                <a16:creationId xmlns:a16="http://schemas.microsoft.com/office/drawing/2014/main" id="{B6A0C43D-4EB2-4D3E-ABAF-97DACAB5D854}"/>
              </a:ext>
            </a:extLst>
          </p:cNvPr>
          <p:cNvSpPr/>
          <p:nvPr/>
        </p:nvSpPr>
        <p:spPr>
          <a:xfrm>
            <a:off x="1798460" y="5771189"/>
            <a:ext cx="2814180" cy="3248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7D3700C5-4BA7-4258-9EA9-0193C4E257E5}"/>
              </a:ext>
            </a:extLst>
          </p:cNvPr>
          <p:cNvSpPr txBox="1"/>
          <p:nvPr/>
        </p:nvSpPr>
        <p:spPr>
          <a:xfrm>
            <a:off x="4551680" y="5950786"/>
            <a:ext cx="64008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This call to </a:t>
            </a:r>
            <a:r>
              <a:rPr lang="en-US" i="1">
                <a:solidFill>
                  <a:srgbClr val="00FF00"/>
                </a:solidFill>
                <a:latin typeface="Courier New" panose="02070309020205020404" pitchFamily="49" charset="0"/>
                <a:cs typeface="Courier New" panose="02070309020205020404" pitchFamily="49" charset="0"/>
              </a:rPr>
              <a:t>W</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ithTransformers()</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is necessary to activate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templating for this stub</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97563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lnSpcReduction="10000"/>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.method 				: </a:t>
            </a: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.PathSegments.[&lt;</a:t>
            </a:r>
            <a:r>
              <a:rPr lang="nl-NL" dirty="0">
                <a:solidFill>
                  <a:srgbClr val="00FF00"/>
                </a:solidFill>
                <a:latin typeface="Courier New" pitchFamily="49"/>
                <a:cs typeface="Courier New" pitchFamily="49"/>
              </a:rPr>
              <a: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.query.&lt;key&gt;			: query parameter value</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a:solidFill>
                  <a:srgbClr val="00FF00"/>
                </a:solidFill>
                <a:latin typeface="Courier New" pitchFamily="49"/>
                <a:cs typeface="Courier New" pitchFamily="49"/>
              </a:rPr>
              <a:t>https://github.com/WireMock-Net/WireMock.Net/</a:t>
            </a:r>
          </a:p>
          <a:p>
            <a:pPr marL="0" indent="0">
              <a:buNone/>
            </a:pPr>
            <a:r>
              <a:rPr lang="nl-NL" i="1">
                <a:solidFill>
                  <a:srgbClr val="00FF00"/>
                </a:solidFill>
                <a:latin typeface="Courier New" pitchFamily="49"/>
                <a:cs typeface="Courier New" pitchFamily="49"/>
              </a:rPr>
              <a:t>wiki/Response-Templating#the-request-model</a:t>
            </a: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10976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id="{4B8DC755-3447-CF3B-A7A7-820DB3146240}"/>
              </a:ext>
            </a:extLst>
          </p:cNvPr>
          <p:cNvPicPr>
            <a:picLocks noChangeAspect="1"/>
          </p:cNvPicPr>
          <p:nvPr/>
        </p:nvPicPr>
        <p:blipFill>
          <a:blip r:embed="rId2"/>
          <a:stretch>
            <a:fillRect/>
          </a:stretch>
        </p:blipFill>
        <p:spPr>
          <a:xfrm>
            <a:off x="1095375" y="3962400"/>
            <a:ext cx="11096625" cy="2895600"/>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48658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body “The specified book title is Pillars </a:t>
            </a:r>
            <a:r>
              <a:rPr lang="nl-NL" dirty="0">
                <a:solidFill>
                  <a:srgbClr val="00FF00"/>
                </a:solidFill>
                <a:latin typeface="Courier New" pitchFamily="49"/>
                <a:cs typeface="Courier New" pitchFamily="49"/>
              </a:rPr>
              <a:t>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3"/>
          <a:stretch>
            <a:fillRect/>
          </a:stretch>
        </p:blipFill>
        <p:spPr>
          <a:xfrm>
            <a:off x="5486400" y="1387818"/>
            <a:ext cx="4562475" cy="1543050"/>
          </a:xfrm>
          <a:prstGeom prst="rect">
            <a:avLst/>
          </a:prstGeom>
        </p:spPr>
      </p:pic>
      <p:sp>
        <p:nvSpPr>
          <p:cNvPr id="7" name="Ovaal 6">
            <a:extLst>
              <a:ext uri="{FF2B5EF4-FFF2-40B4-BE49-F238E27FC236}">
                <a16:creationId xmlns:a16="http://schemas.microsoft.com/office/drawing/2014/main" id="{4E67B72D-72B7-4B99-BBBF-395048F5C013}"/>
              </a:ext>
            </a:extLst>
          </p:cNvPr>
          <p:cNvSpPr/>
          <p:nvPr/>
        </p:nvSpPr>
        <p:spPr>
          <a:xfrm>
            <a:off x="5994400" y="5801360"/>
            <a:ext cx="6106160" cy="3738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al 7">
            <a:extLst>
              <a:ext uri="{FF2B5EF4-FFF2-40B4-BE49-F238E27FC236}">
                <a16:creationId xmlns:a16="http://schemas.microsoft.com/office/drawing/2014/main" id="{5A271A48-41CA-4018-AE5F-4494850833E4}"/>
              </a:ext>
            </a:extLst>
          </p:cNvPr>
          <p:cNvSpPr/>
          <p:nvPr/>
        </p:nvSpPr>
        <p:spPr>
          <a:xfrm>
            <a:off x="1932940" y="6083800"/>
            <a:ext cx="2100580" cy="28651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7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Exercises04.cs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dynamic mock by using response templating</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Answers04.cs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Examples04.cs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3195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47742</TotalTime>
  <Words>1811</Words>
  <Application>Microsoft Office PowerPoint</Application>
  <PresentationFormat>Breedbeeld</PresentationFormat>
  <Paragraphs>409</Paragraphs>
  <Slides>47</Slides>
  <Notes>20</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47</vt:i4>
      </vt:variant>
    </vt:vector>
  </HeadingPairs>
  <TitlesOfParts>
    <vt:vector size="53" baseType="lpstr">
      <vt:lpstr>Arial</vt:lpstr>
      <vt:lpstr>Calibri</vt:lpstr>
      <vt:lpstr>Calibri Light</vt:lpstr>
      <vt:lpstr>Courier New</vt:lpstr>
      <vt:lpstr>Office Theme</vt:lpstr>
      <vt:lpstr>1_Office Theme</vt:lpstr>
      <vt:lpstr>No API? No problem!</vt:lpstr>
      <vt:lpstr>What are we going to do?</vt:lpstr>
      <vt:lpstr>Preparation</vt:lpstr>
      <vt:lpstr>Section 0:  An introduction to service virtualization</vt:lpstr>
      <vt:lpstr>Problems in test environments</vt:lpstr>
      <vt:lpstr>Problems in test environments</vt:lpstr>
      <vt:lpstr>Simulation during test execution</vt:lpstr>
      <vt:lpstr>Problems in test environments</vt:lpstr>
      <vt:lpstr>Simulation in test environments</vt:lpstr>
      <vt:lpstr>PowerPoint-presentatie</vt:lpstr>
      <vt:lpstr>Simulating APIs for more efficient testing and automation</vt:lpstr>
      <vt:lpstr>Our system under test</vt:lpstr>
      <vt:lpstr>PowerPoint-presentatie</vt:lpstr>
      <vt:lpstr>PowerPoint-presentatie</vt:lpstr>
      <vt:lpstr>What might we want to simulate?</vt:lpstr>
      <vt:lpstr>Section 1:  Getting started with WireMock.Net</vt:lpstr>
      <vt:lpstr>WireMock</vt:lpstr>
      <vt:lpstr>Configuring WireMock.Net</vt:lpstr>
      <vt:lpstr>Starting and stopping the WireMock.Net server</vt:lpstr>
      <vt:lpstr>Starting WireMock.Net (standalone)</vt:lpstr>
      <vt:lpstr>Configure responses</vt:lpstr>
      <vt:lpstr>An example mock defined in C#</vt:lpstr>
      <vt:lpstr>Now it’s your turn!</vt:lpstr>
      <vt:lpstr>Section 2:  Request matching strategies and fault simulation</vt:lpstr>
      <vt:lpstr>Request matching</vt:lpstr>
      <vt:lpstr>Example: URL matching</vt:lpstr>
      <vt:lpstr>Example: header matching</vt:lpstr>
      <vt:lpstr>Example: cookie matching</vt:lpstr>
      <vt:lpstr>Example: JSON body matching</vt:lpstr>
      <vt:lpstr>Fault simulation</vt:lpstr>
      <vt:lpstr>Example: HTTP status code</vt:lpstr>
      <vt:lpstr>Example: delays</vt:lpstr>
      <vt:lpstr>Example: faults</vt:lpstr>
      <vt:lpstr>Example: bad responses (Java)</vt:lpstr>
      <vt:lpstr>Now it’s your turn!</vt:lpstr>
      <vt:lpstr>Section 3:  Creating stateful mocks</vt:lpstr>
      <vt:lpstr>Statefulness</vt:lpstr>
      <vt:lpstr>Stateful mocks in WireMock.Net</vt:lpstr>
      <vt:lpstr>Stateful mocks: an example</vt:lpstr>
      <vt:lpstr>Now it’s your turn!</vt:lpstr>
      <vt:lpstr>Section 4:  Response templating</vt:lpstr>
      <vt:lpstr>Response templating</vt:lpstr>
      <vt:lpstr>Enable/apply response templating</vt:lpstr>
      <vt:lpstr>Request attributes</vt:lpstr>
      <vt:lpstr>JSON extraction example</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256</cp:revision>
  <dcterms:created xsi:type="dcterms:W3CDTF">2016-03-22T05:00:13Z</dcterms:created>
  <dcterms:modified xsi:type="dcterms:W3CDTF">2023-02-03T13:47:58Z</dcterms:modified>
</cp:coreProperties>
</file>