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9926638" cy="6797675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Fira Sans" panose="020B0604020202020204" charset="0"/>
      <p:regular r:id="rId14"/>
      <p:bold r:id="rId15"/>
      <p:italic r:id="rId16"/>
      <p:boldItalic r:id="rId17"/>
    </p:embeddedFont>
    <p:embeddedFont>
      <p:font typeface="Fira Sans Light" panose="020B0604020202020204" charset="0"/>
      <p:regular r:id="rId18"/>
      <p:bold r:id="rId19"/>
      <p:italic r:id="rId20"/>
      <p:boldItalic r:id="rId21"/>
    </p:embeddedFont>
    <p:embeddedFont>
      <p:font typeface="Fira Sans Medium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8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 bwMode="auto">
          <a:xfrm>
            <a:off x="1" y="0"/>
            <a:ext cx="4301543" cy="34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 bwMode="auto">
          <a:xfrm>
            <a:off x="5622799" y="0"/>
            <a:ext cx="4301543" cy="34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 bwMode="auto">
          <a:xfrm>
            <a:off x="2925763" y="850900"/>
            <a:ext cx="4075112" cy="2292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 bwMode="auto">
          <a:xfrm>
            <a:off x="992665" y="3271381"/>
            <a:ext cx="7941310" cy="267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 bwMode="auto">
          <a:xfrm>
            <a:off x="1" y="6456612"/>
            <a:ext cx="4301543" cy="34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 bwMode="auto">
          <a:xfrm>
            <a:off x="5622799" y="6456612"/>
            <a:ext cx="4301543" cy="34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" name="Google Shape;97;g1294638e5c9_3_9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2925763" y="850900"/>
            <a:ext cx="4075112" cy="2292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294638e5c9_3_9:notes"/>
          <p:cNvSpPr txBox="1">
            <a:spLocks noGrp="1"/>
          </p:cNvSpPr>
          <p:nvPr>
            <p:ph type="body" idx="1"/>
          </p:nvPr>
        </p:nvSpPr>
        <p:spPr bwMode="auto">
          <a:xfrm>
            <a:off x="992665" y="3271381"/>
            <a:ext cx="7941252" cy="2676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99" name="Google Shape;99;g1294638e5c9_3_9:notes"/>
          <p:cNvSpPr txBox="1">
            <a:spLocks noGrp="1"/>
          </p:cNvSpPr>
          <p:nvPr>
            <p:ph type="sldNum" idx="12"/>
          </p:nvPr>
        </p:nvSpPr>
        <p:spPr bwMode="auto">
          <a:xfrm>
            <a:off x="5622798" y="6456612"/>
            <a:ext cx="4301603" cy="34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fld id="{00000000-1234-1234-1234-123412341234}" type="slidenum">
              <a:rPr lang="de-DE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" name="Google Shape;113;g24f5e931de2_0_0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2925763" y="850900"/>
            <a:ext cx="4075112" cy="2292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24f5e931de2_0_0:notes"/>
          <p:cNvSpPr txBox="1">
            <a:spLocks noGrp="1"/>
          </p:cNvSpPr>
          <p:nvPr>
            <p:ph type="body" idx="1"/>
          </p:nvPr>
        </p:nvSpPr>
        <p:spPr bwMode="auto">
          <a:xfrm>
            <a:off x="992665" y="3271381"/>
            <a:ext cx="7941252" cy="2676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115" name="Google Shape;115;g24f5e931de2_0_0:notes"/>
          <p:cNvSpPr txBox="1">
            <a:spLocks noGrp="1"/>
          </p:cNvSpPr>
          <p:nvPr>
            <p:ph type="sldNum" idx="12"/>
          </p:nvPr>
        </p:nvSpPr>
        <p:spPr bwMode="auto">
          <a:xfrm>
            <a:off x="5622798" y="6456612"/>
            <a:ext cx="4301603" cy="34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fld id="{00000000-1234-1234-1234-123412341234}" type="slidenum">
              <a:rPr lang="de-DE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DEBC23-268D-1961-4769-014D994503CE}" type="slidenum">
              <a:rPr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" name="Google Shape;106;g127d0408ef0_0_136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5851525" y="582613"/>
            <a:ext cx="2792413" cy="1570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27d0408ef0_0_136:notes"/>
          <p:cNvSpPr txBox="1">
            <a:spLocks noGrp="1"/>
          </p:cNvSpPr>
          <p:nvPr>
            <p:ph type="body" idx="1"/>
          </p:nvPr>
        </p:nvSpPr>
        <p:spPr bwMode="auto">
          <a:xfrm>
            <a:off x="1449588" y="2240213"/>
            <a:ext cx="11596601" cy="183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pPr>
            <a:endParaRPr/>
          </a:p>
        </p:txBody>
      </p:sp>
      <p:sp>
        <p:nvSpPr>
          <p:cNvPr id="108" name="Google Shape;108;g127d0408ef0_0_136:notes"/>
          <p:cNvSpPr txBox="1">
            <a:spLocks noGrp="1"/>
          </p:cNvSpPr>
          <p:nvPr>
            <p:ph type="sldNum" idx="12"/>
          </p:nvPr>
        </p:nvSpPr>
        <p:spPr bwMode="auto">
          <a:xfrm>
            <a:off x="8210967" y="4421431"/>
            <a:ext cx="6281627" cy="233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fld id="{00000000-1234-1234-1234-123412341234}" type="slidenum">
              <a:rPr lang="de-DE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" name="Google Shape;113;g24f5e931de2_0_0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5851525" y="582613"/>
            <a:ext cx="2792413" cy="1570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24f5e931de2_0_0:notes"/>
          <p:cNvSpPr txBox="1">
            <a:spLocks noGrp="1"/>
          </p:cNvSpPr>
          <p:nvPr>
            <p:ph type="body" idx="1"/>
          </p:nvPr>
        </p:nvSpPr>
        <p:spPr bwMode="auto">
          <a:xfrm>
            <a:off x="1449588" y="2240213"/>
            <a:ext cx="11596601" cy="183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115" name="Google Shape;115;g24f5e931de2_0_0:notes"/>
          <p:cNvSpPr txBox="1">
            <a:spLocks noGrp="1"/>
          </p:cNvSpPr>
          <p:nvPr>
            <p:ph type="sldNum" idx="12"/>
          </p:nvPr>
        </p:nvSpPr>
        <p:spPr bwMode="auto">
          <a:xfrm>
            <a:off x="8210967" y="4421431"/>
            <a:ext cx="6281627" cy="233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fld id="{00000000-1234-1234-1234-123412341234}" type="slidenum">
              <a:rPr lang="de-DE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84F27F-72E7-CE14-5479-58D0CD5CF160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16AF22-62B9-BA18-F39D-31EC0963C848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d/4.0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d/4.0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tart B" userDrawn="1">
  <p:cSld name="Start B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>
            <a:spLocks noGrp="1"/>
          </p:cNvSpPr>
          <p:nvPr>
            <p:ph type="ctrTitle"/>
          </p:nvPr>
        </p:nvSpPr>
        <p:spPr bwMode="auto">
          <a:xfrm>
            <a:off x="283886" y="914400"/>
            <a:ext cx="5005664" cy="256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Fira Sans"/>
              <a:buNone/>
              <a:defRPr sz="3600" b="1">
                <a:solidFill>
                  <a:schemeClr val="accent3"/>
                </a:solidFill>
                <a:latin typeface="Fira Sans"/>
                <a:ea typeface="Fira Sans"/>
                <a:cs typeface="Fir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ubTitle" idx="1"/>
          </p:nvPr>
        </p:nvSpPr>
        <p:spPr bwMode="auto">
          <a:xfrm>
            <a:off x="283886" y="4611756"/>
            <a:ext cx="5005664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ira Sans Light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3750"/>
              </a:lnSpc>
              <a:spcBef>
                <a:spcPts val="1134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3750"/>
              </a:lnSpc>
              <a:spcBef>
                <a:spcPts val="1134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pic>
        <p:nvPicPr>
          <p:cNvPr id="19" name="Google Shape;19;p1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441950" y="762000"/>
            <a:ext cx="6597651" cy="5267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Drei Bilder" userDrawn="1">
  <p:cSld name="Drei Bil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>
            <a:spLocks noGrp="1"/>
          </p:cNvSpPr>
          <p:nvPr>
            <p:ph type="title"/>
          </p:nvPr>
        </p:nvSpPr>
        <p:spPr bwMode="auto">
          <a:xfrm>
            <a:off x="838198" y="439774"/>
            <a:ext cx="7218367" cy="76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dt" idx="10"/>
          </p:nvPr>
        </p:nvSpPr>
        <p:spPr bwMode="auto">
          <a:xfrm>
            <a:off x="10204101" y="6403006"/>
            <a:ext cx="777191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ftr" idx="11"/>
          </p:nvPr>
        </p:nvSpPr>
        <p:spPr bwMode="auto">
          <a:xfrm>
            <a:off x="1918313" y="6403000"/>
            <a:ext cx="80832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 Medium"/>
                <a:ea typeface="Fira Sans Medium"/>
                <a:cs typeface="Fira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sldNum" idx="12"/>
          </p:nvPr>
        </p:nvSpPr>
        <p:spPr bwMode="auto">
          <a:xfrm>
            <a:off x="11183814" y="6403006"/>
            <a:ext cx="347261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1pPr>
            <a:lvl2pPr marL="0" marR="0" lvl="1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2pPr>
            <a:lvl3pPr marL="0" marR="0" lvl="2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3pPr>
            <a:lvl4pPr marL="0" marR="0" lvl="3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4pPr>
            <a:lvl5pPr marL="0" marR="0" lvl="4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5pPr>
            <a:lvl6pPr marL="0" marR="0" lvl="5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6pPr>
            <a:lvl7pPr marL="0" marR="0" lvl="6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7pPr>
            <a:lvl8pPr marL="0" marR="0" lvl="7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8pPr>
            <a:lvl9pPr marL="0" marR="0" lvl="8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body" idx="1"/>
          </p:nvPr>
        </p:nvSpPr>
        <p:spPr bwMode="auto">
          <a:xfrm>
            <a:off x="838198" y="805099"/>
            <a:ext cx="7218367" cy="60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Light"/>
              <a:buNone/>
              <a:defRPr sz="2400">
                <a:solidFill>
                  <a:schemeClr val="dk2"/>
                </a:solidFill>
                <a:latin typeface="Fira Sans Light"/>
                <a:ea typeface="Fira Sans Light"/>
                <a:cs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175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2"/>
          </p:nvPr>
        </p:nvSpPr>
        <p:spPr bwMode="auto">
          <a:xfrm>
            <a:off x="834081" y="1808205"/>
            <a:ext cx="3276000" cy="27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Light"/>
              <a:buNone/>
              <a:defRPr/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3"/>
          </p:nvPr>
        </p:nvSpPr>
        <p:spPr bwMode="auto">
          <a:xfrm rot="-5400000">
            <a:off x="-621488" y="3090619"/>
            <a:ext cx="2700000" cy="13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Fira Sans Light"/>
              <a:buNone/>
              <a:defRPr sz="800">
                <a:solidFill>
                  <a:schemeClr val="accent5"/>
                </a:solidFill>
                <a:latin typeface="Fira Sans Light"/>
                <a:ea typeface="Fira Sans Light"/>
                <a:cs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4"/>
          </p:nvPr>
        </p:nvSpPr>
        <p:spPr bwMode="auto">
          <a:xfrm>
            <a:off x="834036" y="4791074"/>
            <a:ext cx="3276001" cy="133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Light"/>
              <a:buNone/>
              <a:defRPr sz="1400"/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5"/>
          </p:nvPr>
        </p:nvSpPr>
        <p:spPr bwMode="auto">
          <a:xfrm>
            <a:off x="4539306" y="1808205"/>
            <a:ext cx="3276000" cy="27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Light"/>
              <a:buNone/>
              <a:defRPr/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body" idx="6"/>
          </p:nvPr>
        </p:nvSpPr>
        <p:spPr bwMode="auto">
          <a:xfrm rot="-5400000">
            <a:off x="3083737" y="3090619"/>
            <a:ext cx="2700000" cy="13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Fira Sans Light"/>
              <a:buNone/>
              <a:defRPr sz="800">
                <a:solidFill>
                  <a:schemeClr val="accent5"/>
                </a:solidFill>
                <a:latin typeface="Fira Sans Light"/>
                <a:ea typeface="Fira Sans Light"/>
                <a:cs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body" idx="7"/>
          </p:nvPr>
        </p:nvSpPr>
        <p:spPr bwMode="auto">
          <a:xfrm>
            <a:off x="4539261" y="4791074"/>
            <a:ext cx="3276001" cy="133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Light"/>
              <a:buNone/>
              <a:defRPr sz="1400"/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8"/>
          </p:nvPr>
        </p:nvSpPr>
        <p:spPr bwMode="auto">
          <a:xfrm>
            <a:off x="8244486" y="1808205"/>
            <a:ext cx="3276000" cy="27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Light"/>
              <a:buNone/>
              <a:defRPr/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9"/>
          </p:nvPr>
        </p:nvSpPr>
        <p:spPr bwMode="auto">
          <a:xfrm rot="-5400000">
            <a:off x="6788917" y="3090619"/>
            <a:ext cx="2700000" cy="13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Fira Sans Light"/>
              <a:buNone/>
              <a:defRPr sz="800">
                <a:solidFill>
                  <a:schemeClr val="accent5"/>
                </a:solidFill>
                <a:latin typeface="Fira Sans Light"/>
                <a:ea typeface="Fira Sans Light"/>
                <a:cs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3"/>
          </p:nvPr>
        </p:nvSpPr>
        <p:spPr bwMode="auto">
          <a:xfrm>
            <a:off x="8244441" y="4791074"/>
            <a:ext cx="3276001" cy="133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Light"/>
              <a:buNone/>
              <a:defRPr sz="1400"/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tatement B" userDrawn="1">
  <p:cSld name="Statement B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Fira Sans Light"/>
              <a:ea typeface="Fira Sans Light"/>
              <a:cs typeface="Fira Sans Light"/>
            </a:endParaRPr>
          </a:p>
        </p:txBody>
      </p:sp>
      <p:sp>
        <p:nvSpPr>
          <p:cNvPr id="22" name="Google Shape;22;p27"/>
          <p:cNvSpPr txBox="1">
            <a:spLocks noGrp="1"/>
          </p:cNvSpPr>
          <p:nvPr>
            <p:ph type="ctrTitle"/>
          </p:nvPr>
        </p:nvSpPr>
        <p:spPr bwMode="auto">
          <a:xfrm>
            <a:off x="790672" y="1631716"/>
            <a:ext cx="9309600" cy="290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Light"/>
              <a:buNone/>
              <a:defRPr sz="600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body" idx="1"/>
          </p:nvPr>
        </p:nvSpPr>
        <p:spPr bwMode="auto">
          <a:xfrm>
            <a:off x="822499" y="4808092"/>
            <a:ext cx="9277773" cy="8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ira Sans Medium"/>
              <a:buNone/>
              <a:defRPr sz="20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</a:defRPr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Inhalt" userDrawn="1">
  <p:cSld name="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 bwMode="auto">
          <a:xfrm>
            <a:off x="838198" y="439774"/>
            <a:ext cx="7218367" cy="76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1"/>
          </p:nvPr>
        </p:nvSpPr>
        <p:spPr bwMode="auto">
          <a:xfrm>
            <a:off x="838200" y="1701562"/>
            <a:ext cx="1069287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dt" idx="10"/>
          </p:nvPr>
        </p:nvSpPr>
        <p:spPr bwMode="auto">
          <a:xfrm>
            <a:off x="10204101" y="6403006"/>
            <a:ext cx="777191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ftr" idx="11"/>
          </p:nvPr>
        </p:nvSpPr>
        <p:spPr bwMode="auto">
          <a:xfrm>
            <a:off x="1918313" y="6403000"/>
            <a:ext cx="80832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 Medium"/>
                <a:ea typeface="Fira Sans Medium"/>
                <a:cs typeface="Fira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sldNum" idx="12"/>
          </p:nvPr>
        </p:nvSpPr>
        <p:spPr bwMode="auto">
          <a:xfrm>
            <a:off x="11183814" y="6403006"/>
            <a:ext cx="347261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1pPr>
            <a:lvl2pPr marL="0" marR="0" lvl="1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2pPr>
            <a:lvl3pPr marL="0" marR="0" lvl="2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3pPr>
            <a:lvl4pPr marL="0" marR="0" lvl="3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4pPr>
            <a:lvl5pPr marL="0" marR="0" lvl="4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5pPr>
            <a:lvl6pPr marL="0" marR="0" lvl="5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6pPr>
            <a:lvl7pPr marL="0" marR="0" lvl="6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7pPr>
            <a:lvl8pPr marL="0" marR="0" lvl="7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8pPr>
            <a:lvl9pPr marL="0" marR="0" lvl="8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2"/>
          </p:nvPr>
        </p:nvSpPr>
        <p:spPr bwMode="auto">
          <a:xfrm>
            <a:off x="838198" y="805099"/>
            <a:ext cx="7218367" cy="60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Light"/>
              <a:buNone/>
              <a:defRPr sz="2400">
                <a:solidFill>
                  <a:schemeClr val="dk2"/>
                </a:solidFill>
                <a:latin typeface="Fira Sans Light"/>
                <a:ea typeface="Fira Sans Light"/>
                <a:cs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175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el und Inhalt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Google Shape;32;g128f5c9e7e7_1_199"/>
          <p:cNvSpPr txBox="1">
            <a:spLocks noGrp="1"/>
          </p:cNvSpPr>
          <p:nvPr>
            <p:ph type="title"/>
          </p:nvPr>
        </p:nvSpPr>
        <p:spPr bwMode="auto">
          <a:xfrm>
            <a:off x="838200" y="439774"/>
            <a:ext cx="10515600" cy="9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g128f5c9e7e7_1_199"/>
          <p:cNvSpPr txBox="1">
            <a:spLocks noGrp="1"/>
          </p:cNvSpPr>
          <p:nvPr>
            <p:ph type="body" idx="1"/>
          </p:nvPr>
        </p:nvSpPr>
        <p:spPr bwMode="auto">
          <a:xfrm>
            <a:off x="838200" y="177897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3556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175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g128f5c9e7e7_1_199"/>
          <p:cNvSpPr txBox="1">
            <a:spLocks noGrp="1"/>
          </p:cNvSpPr>
          <p:nvPr>
            <p:ph type="dt" idx="10"/>
          </p:nvPr>
        </p:nvSpPr>
        <p:spPr bwMode="auto">
          <a:xfrm>
            <a:off x="10204101" y="6403006"/>
            <a:ext cx="777299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g128f5c9e7e7_1_199"/>
          <p:cNvSpPr txBox="1">
            <a:spLocks noGrp="1"/>
          </p:cNvSpPr>
          <p:nvPr>
            <p:ph type="ftr" idx="11"/>
          </p:nvPr>
        </p:nvSpPr>
        <p:spPr bwMode="auto">
          <a:xfrm>
            <a:off x="1918313" y="6403000"/>
            <a:ext cx="80832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g128f5c9e7e7_1_199"/>
          <p:cNvSpPr txBox="1">
            <a:spLocks noGrp="1"/>
          </p:cNvSpPr>
          <p:nvPr>
            <p:ph type="sldNum" idx="12"/>
          </p:nvPr>
        </p:nvSpPr>
        <p:spPr bwMode="auto">
          <a:xfrm>
            <a:off x="11183814" y="6403006"/>
            <a:ext cx="3474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1pPr>
            <a:lvl2pPr marL="0" marR="0" lvl="1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2pPr>
            <a:lvl3pPr marL="0" marR="0" lvl="2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3pPr>
            <a:lvl4pPr marL="0" marR="0" lvl="3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4pPr>
            <a:lvl5pPr marL="0" marR="0" lvl="4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5pPr>
            <a:lvl6pPr marL="0" marR="0" lvl="5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6pPr>
            <a:lvl7pPr marL="0" marR="0" lvl="6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7pPr>
            <a:lvl8pPr marL="0" marR="0" lvl="7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8pPr>
            <a:lvl9pPr marL="0" marR="0" lvl="8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Infokasten" userDrawn="1">
  <p:cSld name="Infokaste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 bwMode="auto">
          <a:xfrm>
            <a:off x="838198" y="439774"/>
            <a:ext cx="7218367" cy="76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1"/>
          </p:nvPr>
        </p:nvSpPr>
        <p:spPr bwMode="auto">
          <a:xfrm>
            <a:off x="838198" y="1778970"/>
            <a:ext cx="721836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dt" idx="10"/>
          </p:nvPr>
        </p:nvSpPr>
        <p:spPr bwMode="auto">
          <a:xfrm>
            <a:off x="10204101" y="6403006"/>
            <a:ext cx="777191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ftr" idx="11"/>
          </p:nvPr>
        </p:nvSpPr>
        <p:spPr bwMode="auto">
          <a:xfrm>
            <a:off x="1918313" y="6403000"/>
            <a:ext cx="80832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 Medium"/>
                <a:ea typeface="Fira Sans Medium"/>
                <a:cs typeface="Fira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sldNum" idx="12"/>
          </p:nvPr>
        </p:nvSpPr>
        <p:spPr bwMode="auto">
          <a:xfrm>
            <a:off x="11183814" y="6403006"/>
            <a:ext cx="347261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1pPr>
            <a:lvl2pPr marL="0" marR="0" lvl="1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2pPr>
            <a:lvl3pPr marL="0" marR="0" lvl="2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3pPr>
            <a:lvl4pPr marL="0" marR="0" lvl="3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4pPr>
            <a:lvl5pPr marL="0" marR="0" lvl="4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5pPr>
            <a:lvl6pPr marL="0" marR="0" lvl="5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6pPr>
            <a:lvl7pPr marL="0" marR="0" lvl="6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7pPr>
            <a:lvl8pPr marL="0" marR="0" lvl="7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8pPr>
            <a:lvl9pPr marL="0" marR="0" lvl="8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 bwMode="auto">
          <a:xfrm>
            <a:off x="838198" y="805099"/>
            <a:ext cx="7218367" cy="60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Light"/>
              <a:buNone/>
              <a:defRPr sz="2400">
                <a:solidFill>
                  <a:schemeClr val="dk2"/>
                </a:solidFill>
                <a:latin typeface="Fira Sans Light"/>
                <a:ea typeface="Fira Sans Light"/>
                <a:cs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175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 bwMode="auto">
          <a:xfrm>
            <a:off x="8254301" y="1791496"/>
            <a:ext cx="3289300" cy="1878630"/>
          </a:xfrm>
          <a:prstGeom prst="rect">
            <a:avLst/>
          </a:prstGeom>
          <a:solidFill>
            <a:srgbClr val="EEF1F2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Medium"/>
              <a:buNone/>
              <a:defRPr sz="1600" b="0">
                <a:latin typeface="Fira Sans Medium"/>
                <a:ea typeface="Fira Sans Medium"/>
                <a:cs typeface="Fira Sans Medium"/>
              </a:defRPr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 bwMode="auto">
          <a:xfrm>
            <a:off x="8254301" y="3827402"/>
            <a:ext cx="3289300" cy="18786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Medium"/>
              <a:buNone/>
              <a:defRPr sz="16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</a:defRPr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5"/>
          </p:nvPr>
        </p:nvSpPr>
        <p:spPr bwMode="auto">
          <a:xfrm>
            <a:off x="8432086" y="2364236"/>
            <a:ext cx="2921715" cy="106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Light"/>
              <a:buNone/>
              <a:defRPr sz="1600" b="0">
                <a:latin typeface="Fira Sans Light"/>
                <a:ea typeface="Fira Sans Light"/>
                <a:cs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6"/>
          </p:nvPr>
        </p:nvSpPr>
        <p:spPr bwMode="auto">
          <a:xfrm>
            <a:off x="8432086" y="4408441"/>
            <a:ext cx="2921715" cy="106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Light"/>
              <a:buNone/>
              <a:defRPr sz="1600" b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tart A" userDrawn="1">
  <p:cSld name="Start 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ctrTitle"/>
          </p:nvPr>
        </p:nvSpPr>
        <p:spPr bwMode="auto">
          <a:xfrm>
            <a:off x="790673" y="1612667"/>
            <a:ext cx="932634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Fira Sans Light"/>
              <a:buNone/>
              <a:defRPr sz="5000">
                <a:solidFill>
                  <a:schemeClr val="dk1"/>
                </a:solidFill>
                <a:latin typeface="Fira Sans Light"/>
                <a:ea typeface="Fira Sans Light"/>
                <a:cs typeface="Fira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ubTitle" idx="1"/>
          </p:nvPr>
        </p:nvSpPr>
        <p:spPr bwMode="auto">
          <a:xfrm>
            <a:off x="790673" y="4003898"/>
            <a:ext cx="9326342" cy="144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Fira Sans Light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3750"/>
              </a:lnSpc>
              <a:spcBef>
                <a:spcPts val="1134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3750"/>
              </a:lnSpc>
              <a:spcBef>
                <a:spcPts val="1134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2"/>
          </p:nvPr>
        </p:nvSpPr>
        <p:spPr bwMode="auto">
          <a:xfrm>
            <a:off x="822499" y="5760591"/>
            <a:ext cx="929451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>
                <a:latin typeface="Fira Sans"/>
                <a:ea typeface="Fira Sans"/>
                <a:cs typeface="Fira Sans"/>
              </a:defRPr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3"/>
          </p:nvPr>
        </p:nvSpPr>
        <p:spPr bwMode="auto">
          <a:xfrm>
            <a:off x="822499" y="5981171"/>
            <a:ext cx="929451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>
                <a:latin typeface="Fira Sans"/>
                <a:ea typeface="Fira Sans"/>
                <a:cs typeface="Fira Sans"/>
              </a:defRPr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53" name="Google Shape;53;p1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952558" y="5889176"/>
            <a:ext cx="838200" cy="29527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9"/>
          <p:cNvSpPr txBox="1"/>
          <p:nvPr/>
        </p:nvSpPr>
        <p:spPr bwMode="auto">
          <a:xfrm>
            <a:off x="9797832" y="5828239"/>
            <a:ext cx="2130534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00"/>
              <a:buFont typeface="Fira Sans Medium"/>
              <a:buNone/>
              <a:defRPr/>
            </a:pPr>
            <a:r>
              <a:rPr lang="de-DE" sz="7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rPr>
              <a:t>This work is licensed under a </a:t>
            </a:r>
            <a:r>
              <a:rPr lang="de-DE" sz="700" b="0" i="0" u="sng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hlinkClick r:id="rId3" tooltip="https://creativecommons.org/licenses/by-nd/4.0/"/>
              </a:rPr>
              <a:t>Creative Commons Attribution-NoDerivatives 4.0 International License</a:t>
            </a:r>
            <a:r>
              <a:rPr lang="de-DE" sz="7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</a:rPr>
              <a:t>.</a:t>
            </a:r>
            <a:endParaRPr sz="700" b="0" i="0" u="none" strike="noStrike" cap="none">
              <a:solidFill>
                <a:schemeClr val="dk1"/>
              </a:solidFill>
              <a:latin typeface="Fira Sans Medium"/>
              <a:ea typeface="Fira Sans Medium"/>
              <a:cs typeface="Fira Sans Medium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tart C" userDrawn="1">
  <p:cSld name="Start C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Fira Sans Light"/>
              <a:ea typeface="Fira Sans Light"/>
              <a:cs typeface="Fira Sans Light"/>
            </a:endParaRPr>
          </a:p>
        </p:txBody>
      </p:sp>
      <p:sp>
        <p:nvSpPr>
          <p:cNvPr id="57" name="Google Shape;57;p20"/>
          <p:cNvSpPr txBox="1">
            <a:spLocks noGrp="1"/>
          </p:cNvSpPr>
          <p:nvPr>
            <p:ph type="ctrTitle"/>
          </p:nvPr>
        </p:nvSpPr>
        <p:spPr bwMode="auto">
          <a:xfrm>
            <a:off x="790673" y="1612667"/>
            <a:ext cx="931585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Fira Sans Light"/>
              <a:buNone/>
              <a:defRPr sz="500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subTitle" idx="1"/>
          </p:nvPr>
        </p:nvSpPr>
        <p:spPr bwMode="auto">
          <a:xfrm>
            <a:off x="790673" y="4003898"/>
            <a:ext cx="9315853" cy="144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Fira Sans Light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3750"/>
              </a:lnSpc>
              <a:spcBef>
                <a:spcPts val="1134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3750"/>
              </a:lnSpc>
              <a:spcBef>
                <a:spcPts val="1134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2"/>
          </p:nvPr>
        </p:nvSpPr>
        <p:spPr bwMode="auto">
          <a:xfrm>
            <a:off x="822499" y="5760591"/>
            <a:ext cx="9284027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Fira Sans"/>
              <a:buNone/>
              <a:defRPr sz="1200">
                <a:solidFill>
                  <a:schemeClr val="lt1"/>
                </a:solidFill>
                <a:latin typeface="Fira Sans"/>
                <a:ea typeface="Fira Sans"/>
                <a:cs typeface="Fira Sans"/>
              </a:defRPr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3"/>
          </p:nvPr>
        </p:nvSpPr>
        <p:spPr bwMode="auto">
          <a:xfrm>
            <a:off x="822499" y="5981171"/>
            <a:ext cx="9284027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Fira Sans"/>
              <a:buNone/>
              <a:defRPr sz="1200">
                <a:solidFill>
                  <a:schemeClr val="lt1"/>
                </a:solidFill>
                <a:latin typeface="Fira Sans"/>
                <a:ea typeface="Fira Sans"/>
                <a:cs typeface="Fira Sans"/>
              </a:defRPr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61" name="Google Shape;61;p2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952558" y="5889176"/>
            <a:ext cx="838200" cy="2952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0"/>
          <p:cNvSpPr txBox="1"/>
          <p:nvPr/>
        </p:nvSpPr>
        <p:spPr bwMode="auto">
          <a:xfrm>
            <a:off x="9797832" y="5828239"/>
            <a:ext cx="2130534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00"/>
              <a:buFont typeface="Fira Sans Medium"/>
              <a:buNone/>
              <a:defRPr/>
            </a:pPr>
            <a:r>
              <a:rPr lang="de-DE" sz="7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rPr>
              <a:t>This work is licensed under a </a:t>
            </a:r>
            <a:r>
              <a:rPr lang="de-DE" sz="700" b="0" i="0" u="sng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hlinkClick r:id="rId3" tooltip="https://creativecommons.org/licenses/by-nd/4.0/"/>
              </a:rPr>
              <a:t>Creative Commons Attribution-NoDerivatives 4.0 International License</a:t>
            </a:r>
            <a:r>
              <a:rPr lang="de-DE" sz="7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</a:rPr>
              <a:t>.</a:t>
            </a:r>
            <a:endParaRPr sz="700" b="0" i="0" u="none" strike="noStrike" cap="none">
              <a:solidFill>
                <a:schemeClr val="dk1"/>
              </a:solidFill>
              <a:latin typeface="Fira Sans Medium"/>
              <a:ea typeface="Fira Sans Medium"/>
              <a:cs typeface="Fira Sans Mediu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ild links" userDrawn="1">
  <p:cSld name="Bild link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>
            <a:spLocks noGrp="1"/>
          </p:cNvSpPr>
          <p:nvPr>
            <p:ph type="title"/>
          </p:nvPr>
        </p:nvSpPr>
        <p:spPr bwMode="auto">
          <a:xfrm>
            <a:off x="838198" y="439774"/>
            <a:ext cx="7218367" cy="76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1"/>
          </p:nvPr>
        </p:nvSpPr>
        <p:spPr bwMode="auto">
          <a:xfrm>
            <a:off x="6388274" y="1778970"/>
            <a:ext cx="5142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dt" idx="10"/>
          </p:nvPr>
        </p:nvSpPr>
        <p:spPr bwMode="auto">
          <a:xfrm>
            <a:off x="10204101" y="6403006"/>
            <a:ext cx="777191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ftr" idx="11"/>
          </p:nvPr>
        </p:nvSpPr>
        <p:spPr bwMode="auto">
          <a:xfrm>
            <a:off x="1918313" y="6403000"/>
            <a:ext cx="80832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 Medium"/>
                <a:ea typeface="Fira Sans Medium"/>
                <a:cs typeface="Fira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ldNum" idx="12"/>
          </p:nvPr>
        </p:nvSpPr>
        <p:spPr bwMode="auto">
          <a:xfrm>
            <a:off x="11183814" y="6403006"/>
            <a:ext cx="347261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1pPr>
            <a:lvl2pPr marL="0" marR="0" lvl="1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2pPr>
            <a:lvl3pPr marL="0" marR="0" lvl="2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3pPr>
            <a:lvl4pPr marL="0" marR="0" lvl="3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4pPr>
            <a:lvl5pPr marL="0" marR="0" lvl="4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5pPr>
            <a:lvl6pPr marL="0" marR="0" lvl="5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6pPr>
            <a:lvl7pPr marL="0" marR="0" lvl="6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7pPr>
            <a:lvl8pPr marL="0" marR="0" lvl="7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8pPr>
            <a:lvl9pPr marL="0" marR="0" lvl="8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body" idx="2"/>
          </p:nvPr>
        </p:nvSpPr>
        <p:spPr bwMode="auto">
          <a:xfrm>
            <a:off x="838198" y="805099"/>
            <a:ext cx="7218367" cy="60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Light"/>
              <a:buNone/>
              <a:defRPr sz="2400">
                <a:solidFill>
                  <a:schemeClr val="dk2"/>
                </a:solidFill>
                <a:latin typeface="Fira Sans Light"/>
                <a:ea typeface="Fira Sans Light"/>
                <a:cs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175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3"/>
          </p:nvPr>
        </p:nvSpPr>
        <p:spPr bwMode="auto">
          <a:xfrm>
            <a:off x="838200" y="1778970"/>
            <a:ext cx="5142800" cy="4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Light"/>
              <a:buNone/>
              <a:defRPr/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body" idx="4"/>
          </p:nvPr>
        </p:nvSpPr>
        <p:spPr bwMode="auto">
          <a:xfrm rot="-5400000">
            <a:off x="-1452753" y="3892650"/>
            <a:ext cx="4362534" cy="13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Fira Sans Light"/>
              <a:buNone/>
              <a:defRPr sz="800">
                <a:solidFill>
                  <a:schemeClr val="accent5"/>
                </a:solidFill>
                <a:latin typeface="Fira Sans Light"/>
                <a:ea typeface="Fira Sans Light"/>
                <a:cs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ild rechts" userDrawn="1">
  <p:cSld name="Bild rech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 bwMode="auto">
          <a:xfrm>
            <a:off x="838200" y="439774"/>
            <a:ext cx="5142800" cy="76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 bwMode="auto">
          <a:xfrm>
            <a:off x="838200" y="1778970"/>
            <a:ext cx="5142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 bwMode="auto">
          <a:xfrm>
            <a:off x="10204101" y="6403006"/>
            <a:ext cx="777191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 bwMode="auto">
          <a:xfrm>
            <a:off x="1918313" y="6403000"/>
            <a:ext cx="80832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 Medium"/>
                <a:ea typeface="Fira Sans Medium"/>
                <a:cs typeface="Fira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 bwMode="auto">
          <a:xfrm>
            <a:off x="11183814" y="6403006"/>
            <a:ext cx="347261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1pPr>
            <a:lvl2pPr marL="0" marR="0" lvl="1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2pPr>
            <a:lvl3pPr marL="0" marR="0" lvl="2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3pPr>
            <a:lvl4pPr marL="0" marR="0" lvl="3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4pPr>
            <a:lvl5pPr marL="0" marR="0" lvl="4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5pPr>
            <a:lvl6pPr marL="0" marR="0" lvl="5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6pPr>
            <a:lvl7pPr marL="0" marR="0" lvl="6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7pPr>
            <a:lvl8pPr marL="0" marR="0" lvl="7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8pPr>
            <a:lvl9pPr marL="0" marR="0" lvl="8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body" idx="2"/>
          </p:nvPr>
        </p:nvSpPr>
        <p:spPr bwMode="auto">
          <a:xfrm>
            <a:off x="838200" y="805099"/>
            <a:ext cx="5142800" cy="60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Light"/>
              <a:buNone/>
              <a:defRPr sz="2400">
                <a:solidFill>
                  <a:schemeClr val="dk2"/>
                </a:solidFill>
                <a:latin typeface="Fira Sans Light"/>
                <a:ea typeface="Fira Sans Light"/>
                <a:cs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175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3"/>
          </p:nvPr>
        </p:nvSpPr>
        <p:spPr bwMode="auto">
          <a:xfrm>
            <a:off x="6388274" y="0"/>
            <a:ext cx="5803725" cy="6131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Light"/>
              <a:buNone/>
              <a:defRPr/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4"/>
          </p:nvPr>
        </p:nvSpPr>
        <p:spPr bwMode="auto">
          <a:xfrm rot="-5400000">
            <a:off x="4107005" y="3892650"/>
            <a:ext cx="4362534" cy="13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Fira Sans Light"/>
              <a:buNone/>
              <a:defRPr sz="800">
                <a:solidFill>
                  <a:schemeClr val="accent5"/>
                </a:solidFill>
                <a:latin typeface="Fira Sans Light"/>
                <a:ea typeface="Fira Sans Light"/>
                <a:cs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 bwMode="auto">
          <a:xfrm>
            <a:off x="838200" y="439774"/>
            <a:ext cx="10515600" cy="913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Medium"/>
              <a:buNone/>
              <a:defRPr sz="2400" b="0" i="0" u="none" strike="noStrike" cap="none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 bwMode="auto">
          <a:xfrm>
            <a:off x="838200" y="177897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Light"/>
              <a:buNone/>
              <a:defRPr sz="20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</a:defRPr>
            </a:lvl1pPr>
            <a:lvl2pPr marL="914400" marR="0" lvl="1" indent="-3556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</a:defRPr>
            </a:lvl2pPr>
            <a:lvl3pPr marL="1371600" marR="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</a:defRPr>
            </a:lvl3pPr>
            <a:lvl4pPr marL="1828800" marR="0" lvl="3" indent="-3175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</a:defRPr>
            </a:lvl4pPr>
            <a:lvl5pPr marL="2286000" marR="0" lvl="4" indent="-3175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 bwMode="auto">
          <a:xfrm>
            <a:off x="10204101" y="6403006"/>
            <a:ext cx="777191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 bwMode="auto">
          <a:xfrm>
            <a:off x="1918313" y="6403000"/>
            <a:ext cx="80832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 bwMode="auto">
          <a:xfrm>
            <a:off x="11183814" y="6403006"/>
            <a:ext cx="347261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1pPr>
            <a:lvl2pPr marL="0" marR="0" lvl="1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2pPr>
            <a:lvl3pPr marL="0" marR="0" lvl="2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3pPr>
            <a:lvl4pPr marL="0" marR="0" lvl="3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4pPr>
            <a:lvl5pPr marL="0" marR="0" lvl="4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5pPr>
            <a:lvl6pPr marL="0" marR="0" lvl="5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6pPr>
            <a:lvl7pPr marL="0" marR="0" lvl="6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7pPr>
            <a:lvl8pPr marL="0" marR="0" lvl="7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8pPr>
            <a:lvl9pPr marL="0" marR="0" lvl="8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pic>
        <p:nvPicPr>
          <p:cNvPr id="15" name="Google Shape;15;p14"/>
          <p:cNvPicPr/>
          <p:nvPr/>
        </p:nvPicPr>
        <p:blipFill>
          <a:blip r:embed="rId12">
            <a:alphaModFix/>
          </a:blip>
          <a:stretch/>
        </p:blipFill>
        <p:spPr bwMode="auto">
          <a:xfrm>
            <a:off x="838200" y="6352200"/>
            <a:ext cx="777200" cy="44851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nfdi-aai.de/community-aai-test-instances/" TargetMode="External"/><Relationship Id="rId7" Type="http://schemas.openxmlformats.org/officeDocument/2006/relationships/hyperlink" Target="https://doc.nfdi-aai.d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ai-kernteam@lists.kit.edu" TargetMode="External"/><Relationship Id="rId5" Type="http://schemas.openxmlformats.org/officeDocument/2006/relationships/hyperlink" Target="https://www.lists.kit.edu/sympa/info/nfdi-aai-info" TargetMode="External"/><Relationship Id="rId4" Type="http://schemas.openxmlformats.org/officeDocument/2006/relationships/hyperlink" Target="mailto:nfdi-aai-info@lists.kit.edu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aai-kernteam@lists.kit.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.nfdi-aai.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" name="Google Shape;101;g1294638e5c9_3_9"/>
          <p:cNvSpPr txBox="1">
            <a:spLocks noGrp="1"/>
          </p:cNvSpPr>
          <p:nvPr>
            <p:ph type="subTitle" idx="1"/>
          </p:nvPr>
        </p:nvSpPr>
        <p:spPr bwMode="auto">
          <a:xfrm>
            <a:off x="283886" y="4611756"/>
            <a:ext cx="5005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pPr>
            <a:endParaRPr/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pPr>
            <a:endParaRPr/>
          </a:p>
        </p:txBody>
      </p:sp>
      <p:pic>
        <p:nvPicPr>
          <p:cNvPr id="102" name="Google Shape;102;g1294638e5c9_3_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83875" y="211700"/>
            <a:ext cx="3645101" cy="12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294638e5c9_3_9"/>
          <p:cNvSpPr txBox="1"/>
          <p:nvPr/>
        </p:nvSpPr>
        <p:spPr bwMode="auto">
          <a:xfrm>
            <a:off x="1755951" y="6368568"/>
            <a:ext cx="81186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de-DE" sz="1100" b="0" i="0" u="none" strike="noStrike" cap="none">
                <a:solidFill>
                  <a:srgbClr val="45546B"/>
                </a:solidFill>
                <a:latin typeface="Fira Sans Light"/>
                <a:ea typeface="Fira Sans Light"/>
                <a:cs typeface="Fira Sans Light"/>
              </a:rPr>
              <a:t>Funded by </a:t>
            </a:r>
            <a:r>
              <a:rPr lang="de-DE" sz="1100" b="1" i="0" u="none" strike="noStrike" cap="none">
                <a:solidFill>
                  <a:srgbClr val="45546B"/>
                </a:solidFill>
                <a:latin typeface="Fira Sans"/>
                <a:ea typeface="Fira Sans"/>
                <a:cs typeface="Fira Sans"/>
              </a:rPr>
              <a:t>DFG </a:t>
            </a:r>
            <a:r>
              <a:rPr lang="de-DE" sz="1100" b="0" i="0" u="none" strike="noStrike" cap="none">
                <a:solidFill>
                  <a:srgbClr val="45546B"/>
                </a:solidFill>
                <a:latin typeface="Fira Sans Light"/>
                <a:ea typeface="Fira Sans Light"/>
                <a:cs typeface="Fira Sans Light"/>
              </a:rPr>
              <a:t>as part of </a:t>
            </a:r>
            <a:r>
              <a:rPr lang="de-DE" sz="1100" b="1" i="0" u="none" strike="noStrike" cap="none">
                <a:solidFill>
                  <a:srgbClr val="45546B"/>
                </a:solidFill>
                <a:latin typeface="Fira Sans"/>
                <a:ea typeface="Fira Sans"/>
                <a:cs typeface="Fira Sans"/>
              </a:rPr>
              <a:t>NFDI</a:t>
            </a:r>
            <a:r>
              <a:rPr lang="de-DE" sz="1100" b="0" i="0" u="none" strike="noStrike" cap="none">
                <a:solidFill>
                  <a:srgbClr val="45546B"/>
                </a:solidFill>
                <a:latin typeface="Fira Sans Light"/>
                <a:ea typeface="Fira Sans Light"/>
                <a:cs typeface="Fira Sans Light"/>
              </a:rPr>
              <a:t>. </a:t>
            </a:r>
            <a:br>
              <a:rPr lang="de-DE" sz="1100" b="0" i="0" u="none" strike="noStrike" cap="none">
                <a:solidFill>
                  <a:srgbClr val="45546B"/>
                </a:solidFill>
                <a:latin typeface="Fira Sans Light"/>
                <a:ea typeface="Fira Sans Light"/>
                <a:cs typeface="Fira Sans Light"/>
              </a:rPr>
            </a:br>
            <a:r>
              <a:rPr lang="de-DE" sz="1100" b="0" i="0" u="none" strike="noStrike" cap="none">
                <a:solidFill>
                  <a:srgbClr val="45546B"/>
                </a:solidFill>
                <a:latin typeface="Fira Sans Light"/>
                <a:ea typeface="Fira Sans Light"/>
                <a:cs typeface="Fira Sans Light"/>
              </a:rPr>
              <a:t>Grant Numbers:  521453681, 521460392, 521462155, 521463400, 521466146, 521471126, 521473512, 521474032, 521475185, 521476232</a:t>
            </a:r>
            <a:endParaRPr sz="1100" b="0" i="0" u="none" strike="noStrike" cap="none">
              <a:solidFill>
                <a:srgbClr val="45546B"/>
              </a:solidFill>
              <a:latin typeface="Fira Sans Light"/>
              <a:ea typeface="Fira Sans Light"/>
              <a:cs typeface="Fira Sans Light"/>
            </a:endParaRPr>
          </a:p>
        </p:txBody>
      </p:sp>
      <p:sp>
        <p:nvSpPr>
          <p:cNvPr id="104" name="Google Shape;104;g1294638e5c9_3_9"/>
          <p:cNvSpPr txBox="1"/>
          <p:nvPr/>
        </p:nvSpPr>
        <p:spPr bwMode="auto">
          <a:xfrm>
            <a:off x="628575" y="1901775"/>
            <a:ext cx="4661100" cy="3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3600" b="1">
                <a:solidFill>
                  <a:srgbClr val="0ABAF0"/>
                </a:solidFill>
                <a:latin typeface="Fira Sans"/>
                <a:ea typeface="Fira Sans"/>
                <a:cs typeface="Fira Sans"/>
              </a:rPr>
              <a:t>CAAI Basics Workshop	</a:t>
            </a:r>
            <a:br>
              <a:rPr lang="de-DE" sz="3600" b="1">
                <a:solidFill>
                  <a:srgbClr val="0ABAF0"/>
                </a:solidFill>
                <a:latin typeface="Fira Sans"/>
                <a:ea typeface="Fira Sans"/>
                <a:cs typeface="Fira Sans"/>
              </a:rPr>
            </a:br>
            <a:br>
              <a:rPr lang="de-DE" sz="3600" b="1">
                <a:solidFill>
                  <a:srgbClr val="0ABAF0"/>
                </a:solidFill>
                <a:latin typeface="Fira Sans"/>
                <a:ea typeface="Fira Sans"/>
                <a:cs typeface="Fira Sans"/>
              </a:rPr>
            </a:br>
            <a:r>
              <a:rPr lang="de-DE" sz="3600" b="1">
                <a:solidFill>
                  <a:srgbClr val="0ABAF0"/>
                </a:solidFill>
                <a:latin typeface="Fira Sans Light"/>
                <a:ea typeface="Fira Sans"/>
                <a:cs typeface="Fira Sans"/>
              </a:rPr>
              <a:t>04.06.2024</a:t>
            </a:r>
            <a:endParaRPr sz="3600" b="1">
              <a:solidFill>
                <a:srgbClr val="0ABAF0"/>
              </a:solidFill>
              <a:latin typeface="Fira Sans Light"/>
              <a:ea typeface="Fira Sans Light"/>
              <a:cs typeface="Fira Sa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" name="Google Shape;117;g24f5e931de2_0_0"/>
          <p:cNvSpPr txBox="1">
            <a:spLocks noGrp="1"/>
          </p:cNvSpPr>
          <p:nvPr>
            <p:ph type="title"/>
          </p:nvPr>
        </p:nvSpPr>
        <p:spPr bwMode="auto">
          <a:xfrm>
            <a:off x="838198" y="439774"/>
            <a:ext cx="72183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de-DE"/>
              <a:t>Agenda</a:t>
            </a:r>
            <a:endParaRPr/>
          </a:p>
        </p:txBody>
      </p:sp>
      <p:sp>
        <p:nvSpPr>
          <p:cNvPr id="118" name="Google Shape;118;g24f5e931de2_0_0"/>
          <p:cNvSpPr txBox="1">
            <a:spLocks noGrp="1"/>
          </p:cNvSpPr>
          <p:nvPr>
            <p:ph type="body" idx="1"/>
          </p:nvPr>
        </p:nvSpPr>
        <p:spPr bwMode="auto">
          <a:xfrm>
            <a:off x="838200" y="972766"/>
            <a:ext cx="10692900" cy="507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en-US" sz="1800"/>
              <a:t>Beginning 13:00</a:t>
            </a:r>
            <a:endParaRPr/>
          </a:p>
          <a:p>
            <a:pPr marL="285750" lvl="0" indent="-285750">
              <a:buFont typeface="Arial"/>
              <a:buChar char="•"/>
              <a:defRPr/>
            </a:pPr>
            <a:r>
              <a:rPr lang="en-US" sz="1800"/>
              <a:t>Opening </a:t>
            </a:r>
            <a:endParaRPr/>
          </a:p>
          <a:p>
            <a:pPr marL="285750" lvl="0" indent="-285750">
              <a:buFont typeface="Arial"/>
              <a:buChar char="•"/>
              <a:defRPr/>
            </a:pPr>
            <a:r>
              <a:rPr lang="en-US" sz="1800"/>
              <a:t>Introduction in (federated) Identity Management and AAI </a:t>
            </a:r>
            <a:endParaRPr/>
          </a:p>
          <a:p>
            <a:pPr marL="285750" lvl="0" indent="-285750">
              <a:buFont typeface="Arial"/>
              <a:buChar char="•"/>
              <a:defRPr/>
            </a:pPr>
            <a:r>
              <a:rPr lang="en-US" sz="1800"/>
              <a:t>The NFDI AAI Architecture </a:t>
            </a:r>
            <a:endParaRPr/>
          </a:p>
          <a:p>
            <a:pPr marL="285750" lvl="0" indent="-285750">
              <a:buFont typeface="Arial"/>
              <a:buChar char="•"/>
              <a:defRPr/>
            </a:pPr>
            <a:r>
              <a:rPr lang="en-US" sz="1800"/>
              <a:t>Short presentations of the CAAI software solutions </a:t>
            </a:r>
            <a:endParaRPr/>
          </a:p>
          <a:p>
            <a:pPr marL="285750" lvl="0" indent="-285750">
              <a:buFont typeface="Arial"/>
              <a:buChar char="•"/>
              <a:defRPr/>
            </a:pPr>
            <a:r>
              <a:rPr lang="en-US" sz="1800"/>
              <a:t>Break </a:t>
            </a:r>
            <a:endParaRPr/>
          </a:p>
          <a:p>
            <a:pPr marL="285750" lvl="0" indent="-285750">
              <a:buFont typeface="Arial"/>
              <a:buChar char="•"/>
              <a:defRPr/>
            </a:pPr>
            <a:r>
              <a:rPr lang="en-US" sz="1800"/>
              <a:t>Policy concept </a:t>
            </a:r>
            <a:endParaRPr/>
          </a:p>
          <a:p>
            <a:pPr marL="285750" lvl="0" indent="-285750">
              <a:buFont typeface="Arial"/>
              <a:buChar char="•"/>
              <a:defRPr/>
            </a:pPr>
            <a:r>
              <a:rPr lang="en-US" sz="1800"/>
              <a:t>Operating concept </a:t>
            </a:r>
            <a:endParaRPr/>
          </a:p>
          <a:p>
            <a:pPr marL="285750" lvl="0" indent="-285750">
              <a:buFont typeface="Arial"/>
              <a:buChar char="•"/>
              <a:defRPr/>
            </a:pPr>
            <a:r>
              <a:rPr lang="en-US" sz="1800"/>
              <a:t>Incubator process </a:t>
            </a:r>
            <a:endParaRPr/>
          </a:p>
          <a:p>
            <a:pPr marL="285750" lvl="0" indent="-285750">
              <a:buFont typeface="Arial"/>
              <a:buChar char="•"/>
              <a:defRPr/>
            </a:pPr>
            <a:r>
              <a:rPr lang="en-US" sz="1800"/>
              <a:t>Presentation of an example incubator </a:t>
            </a:r>
            <a:endParaRPr/>
          </a:p>
          <a:p>
            <a:pPr marL="285750" lvl="0" indent="-285750">
              <a:buFont typeface="Arial"/>
              <a:buChar char="•"/>
              <a:defRPr/>
            </a:pPr>
            <a:r>
              <a:rPr lang="en-US" sz="1800"/>
              <a:t>Open discussion </a:t>
            </a:r>
            <a:endParaRPr/>
          </a:p>
          <a:p>
            <a:pPr marL="285750" lvl="0" indent="-285750">
              <a:buFont typeface="Arial"/>
              <a:buChar char="•"/>
              <a:defRPr/>
            </a:pPr>
            <a:r>
              <a:rPr lang="en-US" sz="1800"/>
              <a:t>End 16:30 </a:t>
            </a:r>
            <a:br>
              <a:rPr lang="en-US" sz="1800"/>
            </a:br>
            <a:endParaRPr sz="1800"/>
          </a:p>
        </p:txBody>
      </p:sp>
      <p:sp>
        <p:nvSpPr>
          <p:cNvPr id="119" name="Google Shape;119;g24f5e931de2_0_0"/>
          <p:cNvSpPr txBox="1">
            <a:spLocks noGrp="1"/>
          </p:cNvSpPr>
          <p:nvPr>
            <p:ph type="sldNum" idx="12"/>
          </p:nvPr>
        </p:nvSpPr>
        <p:spPr bwMode="auto">
          <a:xfrm>
            <a:off x="11183814" y="6403006"/>
            <a:ext cx="3474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fld id="{00000000-1234-1234-1234-123412341234}" type="slidenum">
              <a:rPr lang="de-DE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Survey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Where are you from?</a:t>
            </a:r>
          </a:p>
          <a:p>
            <a:pPr>
              <a:defRPr/>
            </a:pPr>
            <a:endParaRPr/>
          </a:p>
          <a:p>
            <a:pPr>
              <a:defRPr/>
            </a:pPr>
            <a:r>
              <a:rPr sz="2000" b="0" i="0" u="none">
                <a:solidFill>
                  <a:srgbClr val="45546B"/>
                </a:solidFill>
                <a:latin typeface="Arial"/>
                <a:ea typeface="Arial"/>
                <a:cs typeface="Arial"/>
              </a:rPr>
              <a:t>There are </a:t>
            </a:r>
            <a:r>
              <a:rPr sz="2000" b="1" i="1" u="none">
                <a:solidFill>
                  <a:srgbClr val="45546B"/>
                </a:solidFill>
                <a:latin typeface="Arial"/>
                <a:ea typeface="Arial"/>
                <a:cs typeface="Arial"/>
              </a:rPr>
              <a:t>two</a:t>
            </a:r>
            <a:r>
              <a:rPr sz="2000" b="0" i="0" u="none">
                <a:solidFill>
                  <a:srgbClr val="45546B"/>
                </a:solidFill>
                <a:latin typeface="Arial"/>
                <a:ea typeface="Arial"/>
                <a:cs typeface="Arial"/>
              </a:rPr>
              <a:t> questions. Please scroll down!</a:t>
            </a:r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de-DE"/>
              <a:t>3</a:t>
            </a:fld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" name="Google Shape;110;g127d0408ef0_0_136"/>
          <p:cNvSpPr txBox="1">
            <a:spLocks noGrp="1"/>
          </p:cNvSpPr>
          <p:nvPr>
            <p:ph type="ctrTitle"/>
          </p:nvPr>
        </p:nvSpPr>
        <p:spPr bwMode="auto">
          <a:xfrm>
            <a:off x="790672" y="1631716"/>
            <a:ext cx="9676290" cy="29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de-DE"/>
              <a:t>Where do we go from here?</a:t>
            </a:r>
            <a:endParaRPr/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endParaRPr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" name="Google Shape;117;g24f5e931de2_0_0"/>
          <p:cNvSpPr txBox="1">
            <a:spLocks noGrp="1"/>
          </p:cNvSpPr>
          <p:nvPr>
            <p:ph type="title"/>
          </p:nvPr>
        </p:nvSpPr>
        <p:spPr bwMode="auto">
          <a:xfrm>
            <a:off x="838198" y="439774"/>
            <a:ext cx="72183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de-DE"/>
              <a:t>Next steps</a:t>
            </a:r>
            <a:endParaRPr/>
          </a:p>
        </p:txBody>
      </p:sp>
      <p:sp>
        <p:nvSpPr>
          <p:cNvPr id="118" name="Google Shape;118;g24f5e931de2_0_0"/>
          <p:cNvSpPr txBox="1">
            <a:spLocks noGrp="1"/>
          </p:cNvSpPr>
          <p:nvPr>
            <p:ph type="body" idx="1"/>
          </p:nvPr>
        </p:nvSpPr>
        <p:spPr bwMode="auto">
          <a:xfrm>
            <a:off x="838200" y="939452"/>
            <a:ext cx="10692900" cy="511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de-DE" dirty="0"/>
              <a:t>Test </a:t>
            </a:r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four</a:t>
            </a:r>
            <a:r>
              <a:rPr lang="de-DE" dirty="0"/>
              <a:t> CAAI </a:t>
            </a:r>
            <a:r>
              <a:rPr lang="de-DE" dirty="0" err="1"/>
              <a:t>solutions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and </a:t>
            </a:r>
            <a:r>
              <a:rPr lang="de-DE" dirty="0" err="1"/>
              <a:t>validating</a:t>
            </a:r>
            <a:r>
              <a:rPr lang="de-DE" dirty="0"/>
              <a:t> </a:t>
            </a:r>
            <a:r>
              <a:rPr lang="de-DE" dirty="0" err="1"/>
              <a:t>attribute</a:t>
            </a:r>
            <a:r>
              <a:rPr lang="de-DE" dirty="0"/>
              <a:t> release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ready</a:t>
            </a:r>
            <a:endParaRPr lang="de-DE" dirty="0"/>
          </a:p>
          <a:p>
            <a:pPr marL="342900" indent="-342900">
              <a:buFont typeface="Arial"/>
              <a:buChar char="•"/>
              <a:defRPr/>
            </a:pPr>
            <a:r>
              <a:rPr lang="de-DE" dirty="0"/>
              <a:t>Workshops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four</a:t>
            </a:r>
            <a:r>
              <a:rPr lang="de-DE" dirty="0"/>
              <a:t> CAAI </a:t>
            </a:r>
            <a:r>
              <a:rPr lang="de-DE" dirty="0" err="1"/>
              <a:t>solutions</a:t>
            </a:r>
            <a:r>
              <a:rPr lang="de-DE" dirty="0"/>
              <a:t> in </a:t>
            </a:r>
            <a:r>
              <a:rPr lang="de-DE" dirty="0" err="1"/>
              <a:t>second</a:t>
            </a:r>
            <a:r>
              <a:rPr lang="de-DE" dirty="0"/>
              <a:t> half </a:t>
            </a:r>
            <a:r>
              <a:rPr lang="de-DE" dirty="0" err="1"/>
              <a:t>of</a:t>
            </a:r>
            <a:r>
              <a:rPr lang="de-DE" dirty="0"/>
              <a:t> 2024</a:t>
            </a:r>
            <a:endParaRPr dirty="0"/>
          </a:p>
          <a:p>
            <a:pPr marL="342900">
              <a:buFont typeface="Arial"/>
              <a:buChar char="•"/>
              <a:defRPr/>
            </a:pPr>
            <a:r>
              <a:rPr lang="de-DE" dirty="0"/>
              <a:t>Infrastructure Proxy ca. Q3 2024</a:t>
            </a:r>
            <a:endParaRPr dirty="0"/>
          </a:p>
          <a:p>
            <a:pPr marL="342900">
              <a:buFont typeface="Arial"/>
              <a:buChar char="•"/>
              <a:defRPr/>
            </a:pPr>
            <a:r>
              <a:rPr lang="de-DE" dirty="0"/>
              <a:t>Gather </a:t>
            </a:r>
            <a:r>
              <a:rPr lang="de-DE" dirty="0" err="1"/>
              <a:t>experience</a:t>
            </a:r>
            <a:r>
              <a:rPr lang="de-DE" dirty="0"/>
              <a:t> on </a:t>
            </a:r>
            <a:r>
              <a:rPr lang="de-DE" dirty="0" err="1"/>
              <a:t>connecting</a:t>
            </a:r>
            <a:r>
              <a:rPr lang="de-DE" dirty="0"/>
              <a:t> </a:t>
            </a:r>
            <a:r>
              <a:rPr lang="de-DE" dirty="0" err="1"/>
              <a:t>frameworks</a:t>
            </a:r>
            <a:r>
              <a:rPr lang="de-DE" dirty="0"/>
              <a:t> and </a:t>
            </a:r>
            <a:r>
              <a:rPr lang="de-DE" dirty="0" err="1"/>
              <a:t>technology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CAAIs (e.g. Django)</a:t>
            </a:r>
            <a:endParaRPr dirty="0"/>
          </a:p>
          <a:p>
            <a:pPr marL="342900">
              <a:buFont typeface="Arial"/>
              <a:buChar char="•"/>
              <a:defRPr/>
            </a:pPr>
            <a:r>
              <a:rPr lang="de-DE" dirty="0" err="1"/>
              <a:t>Incubator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: 1st </a:t>
            </a:r>
            <a:r>
              <a:rPr lang="de-DE" dirty="0" err="1"/>
              <a:t>round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on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;</a:t>
            </a:r>
            <a:br>
              <a:rPr lang="de-DE" dirty="0"/>
            </a:br>
            <a:r>
              <a:rPr lang="de-DE" dirty="0" err="1"/>
              <a:t>deadline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2nd </a:t>
            </a:r>
            <a:r>
              <a:rPr lang="de-DE" dirty="0" err="1"/>
              <a:t>round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30.06.2024, </a:t>
            </a:r>
            <a:r>
              <a:rPr lang="de-DE" dirty="0" err="1"/>
              <a:t>start</a:t>
            </a:r>
            <a:r>
              <a:rPr lang="de-DE" dirty="0"/>
              <a:t> on 01.08.2024. </a:t>
            </a:r>
            <a:endParaRPr dirty="0"/>
          </a:p>
        </p:txBody>
      </p:sp>
      <p:sp>
        <p:nvSpPr>
          <p:cNvPr id="119" name="Google Shape;119;g24f5e931de2_0_0"/>
          <p:cNvSpPr txBox="1">
            <a:spLocks noGrp="1"/>
          </p:cNvSpPr>
          <p:nvPr>
            <p:ph type="sldNum" idx="12"/>
          </p:nvPr>
        </p:nvSpPr>
        <p:spPr bwMode="auto">
          <a:xfrm>
            <a:off x="11183814" y="6403006"/>
            <a:ext cx="3474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fld id="{00000000-1234-1234-1234-123412341234}" type="slidenum">
              <a:rPr lang="de-DE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Where do we go from here?</a:t>
            </a:r>
            <a:endParaRPr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 bwMode="auto">
          <a:xfrm>
            <a:off x="838200" y="1101969"/>
            <a:ext cx="10515600" cy="5028201"/>
          </a:xfrm>
        </p:spPr>
        <p:txBody>
          <a:bodyPr>
            <a:normAutofit fontScale="92500" lnSpcReduction="20000"/>
          </a:bodyPr>
          <a:lstStyle/>
          <a:p>
            <a:pPr marL="228600" indent="0">
              <a:defRPr/>
            </a:pPr>
            <a:r>
              <a:rPr lang="de-DE" b="1" dirty="0"/>
              <a:t>Communities:</a:t>
            </a:r>
            <a:r>
              <a:rPr lang="de-DE" dirty="0"/>
              <a:t> </a:t>
            </a:r>
          </a:p>
          <a:p>
            <a:pPr marL="571500" indent="-342900">
              <a:buFont typeface="Arial" panose="020B0604020202020204" pitchFamily="34" charset="0"/>
              <a:buChar char="•"/>
              <a:defRPr/>
            </a:pP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VO </a:t>
            </a:r>
            <a:r>
              <a:rPr lang="de-DE" dirty="0" err="1"/>
              <a:t>manager</a:t>
            </a:r>
            <a:r>
              <a:rPr lang="de-DE" dirty="0"/>
              <a:t>(s)</a:t>
            </a:r>
          </a:p>
          <a:p>
            <a:pPr marL="571500" indent="-342900">
              <a:buFont typeface="Arial" panose="020B0604020202020204" pitchFamily="34" charset="0"/>
              <a:buChar char="•"/>
              <a:defRPr/>
            </a:pPr>
            <a:r>
              <a:rPr lang="de-DE" dirty="0" err="1"/>
              <a:t>Adopt</a:t>
            </a:r>
            <a:r>
              <a:rPr lang="de-DE" dirty="0"/>
              <a:t> a 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framework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b="1" dirty="0"/>
              <a:t>VO </a:t>
            </a:r>
            <a:r>
              <a:rPr lang="de-DE" b="1" dirty="0" err="1"/>
              <a:t>managers</a:t>
            </a:r>
            <a:r>
              <a:rPr lang="de-DE" b="1" dirty="0"/>
              <a:t>: </a:t>
            </a:r>
            <a:r>
              <a:rPr lang="de-DE" dirty="0" err="1"/>
              <a:t>Choose</a:t>
            </a:r>
            <a:r>
              <a:rPr lang="de-DE" dirty="0"/>
              <a:t> a CAAI</a:t>
            </a:r>
            <a:endParaRPr dirty="0"/>
          </a:p>
          <a:p>
            <a:pPr>
              <a:defRPr/>
            </a:pPr>
            <a:endParaRPr lang="de-DE" b="1" dirty="0"/>
          </a:p>
          <a:p>
            <a:pPr>
              <a:defRPr/>
            </a:pPr>
            <a:r>
              <a:rPr lang="de-DE" b="1" dirty="0"/>
              <a:t>Service </a:t>
            </a:r>
            <a:r>
              <a:rPr lang="de-DE" b="1" dirty="0" err="1"/>
              <a:t>admins</a:t>
            </a:r>
            <a:r>
              <a:rPr lang="de-DE" b="1" dirty="0"/>
              <a:t>: </a:t>
            </a:r>
            <a:r>
              <a:rPr lang="de-DE" dirty="0"/>
              <a:t>Try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chosen</a:t>
            </a:r>
            <a:r>
              <a:rPr lang="de-DE" dirty="0"/>
              <a:t> CAAI </a:t>
            </a:r>
            <a:r>
              <a:rPr lang="de-DE" dirty="0" err="1"/>
              <a:t>solution</a:t>
            </a:r>
            <a:br>
              <a:rPr lang="de-DE" dirty="0"/>
            </a:br>
            <a:r>
              <a:rPr lang="de-DE" u="sng" dirty="0">
                <a:hlinkClick r:id="rId3" tooltip="https://doc.nfdi-aai.de/community-aai-test-instances/"/>
              </a:rPr>
              <a:t>https://doc.nfdi-aai.de/community-aai-test-instances/</a:t>
            </a:r>
            <a:r>
              <a:rPr lang="de-DE" dirty="0"/>
              <a:t>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subscribe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u="sng" dirty="0">
                <a:hlinkClick r:id="rId4" tooltip="mailto:nfdi-aai-info@lists.kit.edu"/>
              </a:rPr>
              <a:t>nfdi-aai-info@lists.kit.edu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⇨ </a:t>
            </a:r>
            <a:r>
              <a:rPr lang="de-DE" u="sng" dirty="0">
                <a:hlinkClick r:id="rId5" tooltip="https://www.lists.kit.edu/sympa/info/nfdi-aai-info"/>
              </a:rPr>
              <a:t>https://www.lists.kit.edu/sympa/info/nfdi-aai-info</a:t>
            </a:r>
            <a:r>
              <a:rPr lang="de-DE" dirty="0"/>
              <a:t>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IAM4NFDI-Team: </a:t>
            </a:r>
            <a:r>
              <a:rPr lang="de-DE" u="sng" dirty="0">
                <a:hlinkClick r:id="rId6" tooltip="mailto:aai-kernteam@lists.kit.edu"/>
              </a:rPr>
              <a:t>aai-kernteam@lists.kit.edu</a:t>
            </a:r>
            <a:r>
              <a:rPr lang="de-DE" u="sng" dirty="0"/>
              <a:t> </a:t>
            </a:r>
          </a:p>
          <a:p>
            <a:pPr>
              <a:defRPr/>
            </a:pPr>
            <a:endParaRPr lang="de-DE" u="sng" dirty="0"/>
          </a:p>
          <a:p>
            <a:pPr>
              <a:defRPr/>
            </a:pPr>
            <a:r>
              <a:rPr lang="de-DE" dirty="0"/>
              <a:t>Project/Team Website: </a:t>
            </a:r>
            <a:r>
              <a:rPr lang="de-DE" u="sng" dirty="0">
                <a:hlinkClick r:id="rId7" tooltip="https://doc.nfdi-aai.de/"/>
              </a:rPr>
              <a:t>https://doc.nfdi-aai.de</a:t>
            </a:r>
            <a:r>
              <a:rPr lang="de-DE" dirty="0"/>
              <a:t> </a:t>
            </a:r>
            <a:endParaRPr lang="de-DE" u="sng" dirty="0"/>
          </a:p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/>
        <p:txBody>
          <a:bodyPr anchor="t"/>
          <a:lstStyle/>
          <a:p>
            <a:pPr>
              <a:defRPr/>
            </a:pPr>
            <a:r>
              <a:rPr lang="de-DE"/>
              <a:t>Thank you very much!</a:t>
            </a:r>
            <a:endParaRPr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283886" y="4153711"/>
            <a:ext cx="5005664" cy="1329595"/>
          </a:xfrm>
        </p:spPr>
        <p:txBody>
          <a:bodyPr/>
          <a:lstStyle/>
          <a:p>
            <a:pPr>
              <a:defRPr/>
            </a:pPr>
            <a:r>
              <a:rPr lang="de-DE"/>
              <a:t>Contact:</a:t>
            </a:r>
            <a:br>
              <a:rPr lang="de-DE"/>
            </a:br>
            <a:r>
              <a:rPr lang="de-DE"/>
              <a:t>AAI Kernteam </a:t>
            </a:r>
            <a:r>
              <a:rPr lang="de-DE" u="sng">
                <a:hlinkClick r:id="rId3" tooltip="mailto:aai-kernteam@lists.kit.edu"/>
              </a:rPr>
              <a:t>aai-kernteam@lists.kit.edu</a:t>
            </a:r>
            <a:br>
              <a:rPr lang="de-DE"/>
            </a:br>
            <a:endParaRPr lang="de-DE"/>
          </a:p>
          <a:p>
            <a:pPr>
              <a:defRPr/>
            </a:pPr>
            <a:r>
              <a:rPr lang="de-DE"/>
              <a:t>Project homepage: </a:t>
            </a:r>
            <a:r>
              <a:rPr lang="de-DE" u="sng">
                <a:hlinkClick r:id="rId4" tooltip="https://doc.nfdi-aai.de/"/>
              </a:rPr>
              <a:t>https://doc.nfdi-aai.de</a:t>
            </a:r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fdi">
  <a:themeElements>
    <a:clrScheme name="nfdi">
      <a:dk1>
        <a:srgbClr val="45546B"/>
      </a:dk1>
      <a:lt1>
        <a:srgbClr val="FFFFFF"/>
      </a:lt1>
      <a:dk2>
        <a:srgbClr val="0ABAF0"/>
      </a:dk2>
      <a:lt2>
        <a:srgbClr val="B2BDC2"/>
      </a:lt2>
      <a:accent1>
        <a:srgbClr val="0ABAF0"/>
      </a:accent1>
      <a:accent2>
        <a:srgbClr val="A3C717"/>
      </a:accent2>
      <a:accent3>
        <a:srgbClr val="E7324C"/>
      </a:accent3>
      <a:accent4>
        <a:srgbClr val="45546B"/>
      </a:accent4>
      <a:accent5>
        <a:srgbClr val="8A949C"/>
      </a:accent5>
      <a:accent6>
        <a:srgbClr val="B2BDC2"/>
      </a:accent6>
      <a:hlink>
        <a:srgbClr val="0ABAF0"/>
      </a:hlink>
      <a:folHlink>
        <a:srgbClr val="E7324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321</Words>
  <Application>Microsoft Office PowerPoint</Application>
  <DocSecurity>0</DocSecurity>
  <PresentationFormat>Breitbild</PresentationFormat>
  <Paragraphs>53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Fira Sans</vt:lpstr>
      <vt:lpstr>Calibri</vt:lpstr>
      <vt:lpstr>Arial</vt:lpstr>
      <vt:lpstr>Fira Sans Medium</vt:lpstr>
      <vt:lpstr>Fira Sans Light</vt:lpstr>
      <vt:lpstr>nfdi</vt:lpstr>
      <vt:lpstr>PowerPoint-Präsentation</vt:lpstr>
      <vt:lpstr>Agenda</vt:lpstr>
      <vt:lpstr>Survey</vt:lpstr>
      <vt:lpstr>Where do we go from here? </vt:lpstr>
      <vt:lpstr>Next steps</vt:lpstr>
      <vt:lpstr>Where do we go from here?</vt:lpstr>
      <vt:lpstr>Thank you very much!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Sophie Becker</dc:creator>
  <cp:keywords/>
  <dc:description/>
  <cp:lastModifiedBy>Thorsten Michels</cp:lastModifiedBy>
  <cp:revision>9</cp:revision>
  <cp:lastPrinted>2024-06-03T12:39:21Z</cp:lastPrinted>
  <dcterms:created xsi:type="dcterms:W3CDTF">2020-07-14T08:36:14Z</dcterms:created>
  <dcterms:modified xsi:type="dcterms:W3CDTF">2024-06-03T13:04:22Z</dcterms:modified>
  <cp:category/>
  <dc:identifier/>
  <cp:contentStatus/>
  <dc:language/>
  <cp:version/>
</cp:coreProperties>
</file>