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4" r:id="rId15"/>
    <p:sldId id="276" r:id="rId16"/>
    <p:sldId id="275" r:id="rId17"/>
    <p:sldId id="277" r:id="rId18"/>
    <p:sldId id="278" r:id="rId19"/>
    <p:sldId id="280" r:id="rId20"/>
    <p:sldId id="279" r:id="rId21"/>
    <p:sldId id="281" r:id="rId22"/>
    <p:sldId id="282" r:id="rId23"/>
    <p:sldId id="259" r:id="rId24"/>
  </p:sldIdLst>
  <p:sldSz cx="12192000" cy="6858000"/>
  <p:notesSz cx="9926638" cy="6797675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" panose="020B0604020202020204" charset="0"/>
      <p:regular r:id="rId30"/>
      <p:bold r:id="rId31"/>
      <p:italic r:id="rId32"/>
      <p:boldItalic r:id="rId33"/>
    </p:embeddedFont>
    <p:embeddedFont>
      <p:font typeface="Fira Sans Light" panose="020B0604020202020204" charset="0"/>
      <p:regular r:id="rId34"/>
      <p:bold r:id="rId35"/>
      <p:italic r:id="rId36"/>
      <p:boldItalic r:id="rId37"/>
    </p:embeddedFont>
    <p:embeddedFont>
      <p:font typeface="Fira Sans Medium" panose="020B0604020202020204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6k8BHGn3AC51vrOI3LKo5iAIQ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02" autoAdjust="0"/>
  </p:normalViewPr>
  <p:slideViewPr>
    <p:cSldViewPr snapToGrid="0">
      <p:cViewPr varScale="1">
        <p:scale>
          <a:sx n="79" d="100"/>
          <a:sy n="79" d="100"/>
        </p:scale>
        <p:origin x="1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2799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25763" y="850900"/>
            <a:ext cx="4075112" cy="2292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4638e5c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94638e5c9_3_9:notes"/>
          <p:cNvSpPr txBox="1">
            <a:spLocks noGrp="1"/>
          </p:cNvSpPr>
          <p:nvPr>
            <p:ph type="body" idx="1"/>
          </p:nvPr>
        </p:nvSpPr>
        <p:spPr>
          <a:xfrm>
            <a:off x="992665" y="3271381"/>
            <a:ext cx="7941252" cy="267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294638e5c9_3_9:notes"/>
          <p:cNvSpPr txBox="1">
            <a:spLocks noGrp="1"/>
          </p:cNvSpPr>
          <p:nvPr>
            <p:ph type="sldNum" idx="12"/>
          </p:nvPr>
        </p:nvSpPr>
        <p:spPr>
          <a:xfrm>
            <a:off x="5622798" y="6456612"/>
            <a:ext cx="4301603" cy="34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0408ef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851525" y="582613"/>
            <a:ext cx="2792413" cy="1570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7d0408ef0_0_136:notes"/>
          <p:cNvSpPr txBox="1">
            <a:spLocks noGrp="1"/>
          </p:cNvSpPr>
          <p:nvPr>
            <p:ph type="body" idx="1"/>
          </p:nvPr>
        </p:nvSpPr>
        <p:spPr>
          <a:xfrm>
            <a:off x="1449588" y="2240213"/>
            <a:ext cx="11596602" cy="183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08" name="Google Shape;108;g127d0408ef0_0_136:notes"/>
          <p:cNvSpPr txBox="1">
            <a:spLocks noGrp="1"/>
          </p:cNvSpPr>
          <p:nvPr>
            <p:ph type="sldNum" idx="12"/>
          </p:nvPr>
        </p:nvSpPr>
        <p:spPr>
          <a:xfrm>
            <a:off x="8210967" y="4421431"/>
            <a:ext cx="6281627" cy="23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0408ef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851525" y="582613"/>
            <a:ext cx="2792413" cy="1570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7d0408ef0_0_136:notes"/>
          <p:cNvSpPr txBox="1">
            <a:spLocks noGrp="1"/>
          </p:cNvSpPr>
          <p:nvPr>
            <p:ph type="body" idx="1"/>
          </p:nvPr>
        </p:nvSpPr>
        <p:spPr>
          <a:xfrm>
            <a:off x="1449588" y="2240213"/>
            <a:ext cx="11596602" cy="183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08" name="Google Shape;108;g127d0408ef0_0_136:notes"/>
          <p:cNvSpPr txBox="1">
            <a:spLocks noGrp="1"/>
          </p:cNvSpPr>
          <p:nvPr>
            <p:ph type="sldNum" idx="12"/>
          </p:nvPr>
        </p:nvSpPr>
        <p:spPr>
          <a:xfrm>
            <a:off x="8210967" y="4421431"/>
            <a:ext cx="6281627" cy="23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44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0408ef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851525" y="582613"/>
            <a:ext cx="2792413" cy="1570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7d0408ef0_0_136:notes"/>
          <p:cNvSpPr txBox="1">
            <a:spLocks noGrp="1"/>
          </p:cNvSpPr>
          <p:nvPr>
            <p:ph type="body" idx="1"/>
          </p:nvPr>
        </p:nvSpPr>
        <p:spPr>
          <a:xfrm>
            <a:off x="1449588" y="2240213"/>
            <a:ext cx="11596602" cy="183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08" name="Google Shape;108;g127d0408ef0_0_136:notes"/>
          <p:cNvSpPr txBox="1">
            <a:spLocks noGrp="1"/>
          </p:cNvSpPr>
          <p:nvPr>
            <p:ph type="sldNum" idx="12"/>
          </p:nvPr>
        </p:nvSpPr>
        <p:spPr>
          <a:xfrm>
            <a:off x="8210967" y="4421431"/>
            <a:ext cx="6281627" cy="23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94638e5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94638e5c9_0_0:notes"/>
          <p:cNvSpPr txBox="1">
            <a:spLocks noGrp="1"/>
          </p:cNvSpPr>
          <p:nvPr>
            <p:ph type="body" idx="1"/>
          </p:nvPr>
        </p:nvSpPr>
        <p:spPr>
          <a:xfrm>
            <a:off x="992665" y="3271381"/>
            <a:ext cx="7941252" cy="267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294638e5c9_0_0:notes"/>
          <p:cNvSpPr txBox="1">
            <a:spLocks noGrp="1"/>
          </p:cNvSpPr>
          <p:nvPr>
            <p:ph type="sldNum" idx="12"/>
          </p:nvPr>
        </p:nvSpPr>
        <p:spPr>
          <a:xfrm>
            <a:off x="5622798" y="6456612"/>
            <a:ext cx="4301603" cy="34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B">
  <p:cSld name="Start B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283886" y="914400"/>
            <a:ext cx="5005664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ira Sans"/>
              <a:buNone/>
              <a:def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283886" y="4611756"/>
            <a:ext cx="500566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ira Sans Light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1950" y="762000"/>
            <a:ext cx="6597651" cy="52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B">
  <p:cSld name="Start B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283886" y="914400"/>
            <a:ext cx="5005664" cy="2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ira Sans"/>
              <a:buNone/>
              <a:def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283886" y="4611756"/>
            <a:ext cx="500566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ira Sans Light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1950" y="762000"/>
            <a:ext cx="6597651" cy="5267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2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B">
  <p:cSld name="Statement B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790672" y="1631716"/>
            <a:ext cx="9309600" cy="290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Light"/>
              <a:buNone/>
              <a:defRPr sz="60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22499" y="4808092"/>
            <a:ext cx="9277773" cy="8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ira Sans Medium"/>
              <a:buNone/>
              <a:defRPr sz="2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82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838200" y="1701562"/>
            <a:ext cx="106928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468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8f5c9e7e7_1_199"/>
          <p:cNvSpPr txBox="1">
            <a:spLocks noGrp="1"/>
          </p:cNvSpPr>
          <p:nvPr>
            <p:ph type="title"/>
          </p:nvPr>
        </p:nvSpPr>
        <p:spPr>
          <a:xfrm>
            <a:off x="838200" y="439774"/>
            <a:ext cx="105156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8f5c9e7e7_1_199"/>
          <p:cNvSpPr txBox="1">
            <a:spLocks noGrp="1"/>
          </p:cNvSpPr>
          <p:nvPr>
            <p:ph type="body" idx="1"/>
          </p:nvPr>
        </p:nvSpPr>
        <p:spPr>
          <a:xfrm>
            <a:off x="838200" y="177897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556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g128f5c9e7e7_1_199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3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8f5c9e7e7_1_199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8f5c9e7e7_1_199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53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kasten">
  <p:cSld name="Infokaste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199" y="1778970"/>
            <a:ext cx="7218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8254301" y="1791496"/>
            <a:ext cx="3289300" cy="1878630"/>
          </a:xfrm>
          <a:prstGeom prst="rect">
            <a:avLst/>
          </a:prstGeom>
          <a:solidFill>
            <a:srgbClr val="EEF1F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8254301" y="3827402"/>
            <a:ext cx="3289300" cy="18786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Medium"/>
              <a:buNone/>
              <a:defRPr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5"/>
          </p:nvPr>
        </p:nvSpPr>
        <p:spPr>
          <a:xfrm>
            <a:off x="8432086" y="2364236"/>
            <a:ext cx="2921715" cy="10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Light"/>
              <a:buNone/>
              <a:defRPr sz="1600" b="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6"/>
          </p:nvPr>
        </p:nvSpPr>
        <p:spPr>
          <a:xfrm>
            <a:off x="8432086" y="4408441"/>
            <a:ext cx="2921715" cy="10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Light"/>
              <a:buNone/>
              <a:defRPr sz="1600" b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9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A">
  <p:cSld name="Start A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ctrTitle"/>
          </p:nvPr>
        </p:nvSpPr>
        <p:spPr>
          <a:xfrm>
            <a:off x="790673" y="1612667"/>
            <a:ext cx="93263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ira Sans Light"/>
              <a:buNone/>
              <a:defRPr sz="50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ubTitle" idx="1"/>
          </p:nvPr>
        </p:nvSpPr>
        <p:spPr>
          <a:xfrm>
            <a:off x="790673" y="4003898"/>
            <a:ext cx="9326342" cy="14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Fira Sans Light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822499" y="5760592"/>
            <a:ext cx="929451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3"/>
          </p:nvPr>
        </p:nvSpPr>
        <p:spPr>
          <a:xfrm>
            <a:off x="822499" y="5981171"/>
            <a:ext cx="929451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52558" y="5889176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/>
          <p:nvPr/>
        </p:nvSpPr>
        <p:spPr>
          <a:xfrm>
            <a:off x="9797832" y="5828239"/>
            <a:ext cx="21305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Fira Sans Medium"/>
              <a:buNone/>
            </a:pPr>
            <a:r>
              <a:rPr lang="de-DE" sz="7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This work is licensed under a </a:t>
            </a:r>
            <a:r>
              <a:rPr lang="de-DE" sz="700" b="0" i="0" u="sng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Attribution-NoDerivatives 4.0 International License</a:t>
            </a:r>
            <a:r>
              <a:rPr lang="de-DE" sz="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.</a:t>
            </a:r>
            <a:endParaRPr sz="700" b="0" i="0" u="none" strike="noStrike" cap="non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670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C">
  <p:cSld name="Start C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7" name="Google Shape;57;p20"/>
          <p:cNvSpPr txBox="1">
            <a:spLocks noGrp="1"/>
          </p:cNvSpPr>
          <p:nvPr>
            <p:ph type="ctrTitle"/>
          </p:nvPr>
        </p:nvSpPr>
        <p:spPr>
          <a:xfrm>
            <a:off x="790673" y="1612667"/>
            <a:ext cx="931585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ira Sans Light"/>
              <a:buNone/>
              <a:defRPr sz="50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ubTitle" idx="1"/>
          </p:nvPr>
        </p:nvSpPr>
        <p:spPr>
          <a:xfrm>
            <a:off x="790673" y="4003898"/>
            <a:ext cx="9315853" cy="14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Fira Sans Light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822499" y="5760592"/>
            <a:ext cx="9284027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None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3"/>
          </p:nvPr>
        </p:nvSpPr>
        <p:spPr>
          <a:xfrm>
            <a:off x="822499" y="5981171"/>
            <a:ext cx="9284027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None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52558" y="5889176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/>
        </p:nvSpPr>
        <p:spPr>
          <a:xfrm>
            <a:off x="9797832" y="5828239"/>
            <a:ext cx="21305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Fira Sans Medium"/>
              <a:buNone/>
            </a:pPr>
            <a:r>
              <a:rPr lang="de-DE" sz="7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This work is licensed under a </a:t>
            </a:r>
            <a:r>
              <a:rPr lang="de-DE" sz="700" b="0" i="0" u="sng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Attribution-NoDerivatives 4.0 International License</a:t>
            </a:r>
            <a:r>
              <a:rPr lang="de-DE" sz="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.</a:t>
            </a:r>
            <a:endParaRPr sz="700" b="0" i="0" u="none" strike="noStrike" cap="non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531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links">
  <p:cSld name="Bild link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6388274" y="1778970"/>
            <a:ext cx="514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3"/>
          </p:nvPr>
        </p:nvSpPr>
        <p:spPr>
          <a:xfrm>
            <a:off x="838200" y="1778970"/>
            <a:ext cx="51428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4"/>
          </p:nvPr>
        </p:nvSpPr>
        <p:spPr>
          <a:xfrm rot="-5400000">
            <a:off x="-1452754" y="3892650"/>
            <a:ext cx="4362534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491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rechts">
  <p:cSld name="Bild rech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439774"/>
            <a:ext cx="5142800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838200" y="1778970"/>
            <a:ext cx="514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2"/>
          </p:nvPr>
        </p:nvSpPr>
        <p:spPr>
          <a:xfrm>
            <a:off x="838200" y="805100"/>
            <a:ext cx="5142800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3"/>
          </p:nvPr>
        </p:nvSpPr>
        <p:spPr>
          <a:xfrm>
            <a:off x="6388274" y="0"/>
            <a:ext cx="5803725" cy="61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4"/>
          </p:nvPr>
        </p:nvSpPr>
        <p:spPr>
          <a:xfrm rot="-5400000">
            <a:off x="4107005" y="3892650"/>
            <a:ext cx="4362534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817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ei Bilder">
  <p:cSld name="Drei Bil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2"/>
          </p:nvPr>
        </p:nvSpPr>
        <p:spPr>
          <a:xfrm>
            <a:off x="834081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3"/>
          </p:nvPr>
        </p:nvSpPr>
        <p:spPr>
          <a:xfrm rot="-5400000">
            <a:off x="-621488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4"/>
          </p:nvPr>
        </p:nvSpPr>
        <p:spPr>
          <a:xfrm>
            <a:off x="834036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5"/>
          </p:nvPr>
        </p:nvSpPr>
        <p:spPr>
          <a:xfrm>
            <a:off x="4539306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6"/>
          </p:nvPr>
        </p:nvSpPr>
        <p:spPr>
          <a:xfrm rot="-5400000">
            <a:off x="3083737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7"/>
          </p:nvPr>
        </p:nvSpPr>
        <p:spPr>
          <a:xfrm>
            <a:off x="4539261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8"/>
          </p:nvPr>
        </p:nvSpPr>
        <p:spPr>
          <a:xfrm>
            <a:off x="8244486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9"/>
          </p:nvPr>
        </p:nvSpPr>
        <p:spPr>
          <a:xfrm rot="-5400000">
            <a:off x="6788917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3"/>
          </p:nvPr>
        </p:nvSpPr>
        <p:spPr>
          <a:xfrm>
            <a:off x="8244441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3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8f5c9e7e7_1_199"/>
          <p:cNvSpPr txBox="1">
            <a:spLocks noGrp="1"/>
          </p:cNvSpPr>
          <p:nvPr>
            <p:ph type="title"/>
          </p:nvPr>
        </p:nvSpPr>
        <p:spPr>
          <a:xfrm>
            <a:off x="838200" y="439774"/>
            <a:ext cx="105156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8f5c9e7e7_1_199"/>
          <p:cNvSpPr txBox="1">
            <a:spLocks noGrp="1"/>
          </p:cNvSpPr>
          <p:nvPr>
            <p:ph type="body" idx="1"/>
          </p:nvPr>
        </p:nvSpPr>
        <p:spPr>
          <a:xfrm>
            <a:off x="838200" y="177897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556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g128f5c9e7e7_1_199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3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8f5c9e7e7_1_199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8f5c9e7e7_1_199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kasten">
  <p:cSld name="Infokaste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199" y="1778970"/>
            <a:ext cx="7218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8254301" y="1791496"/>
            <a:ext cx="3289300" cy="1878630"/>
          </a:xfrm>
          <a:prstGeom prst="rect">
            <a:avLst/>
          </a:prstGeom>
          <a:solidFill>
            <a:srgbClr val="EEF1F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8254301" y="3827402"/>
            <a:ext cx="3289300" cy="18786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Medium"/>
              <a:buNone/>
              <a:defRPr sz="16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5"/>
          </p:nvPr>
        </p:nvSpPr>
        <p:spPr>
          <a:xfrm>
            <a:off x="8432086" y="2364236"/>
            <a:ext cx="2921715" cy="10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Light"/>
              <a:buNone/>
              <a:defRPr sz="1600" b="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6"/>
          </p:nvPr>
        </p:nvSpPr>
        <p:spPr>
          <a:xfrm>
            <a:off x="8432086" y="4408441"/>
            <a:ext cx="2921715" cy="10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Light"/>
              <a:buNone/>
              <a:defRPr sz="1600" b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A">
  <p:cSld name="Start A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ctrTitle"/>
          </p:nvPr>
        </p:nvSpPr>
        <p:spPr>
          <a:xfrm>
            <a:off x="790673" y="1612667"/>
            <a:ext cx="93263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Fira Sans Light"/>
              <a:buNone/>
              <a:defRPr sz="50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ubTitle" idx="1"/>
          </p:nvPr>
        </p:nvSpPr>
        <p:spPr>
          <a:xfrm>
            <a:off x="790673" y="4003898"/>
            <a:ext cx="9326342" cy="14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Fira Sans Light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822499" y="5760592"/>
            <a:ext cx="929451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3"/>
          </p:nvPr>
        </p:nvSpPr>
        <p:spPr>
          <a:xfrm>
            <a:off x="822499" y="5981171"/>
            <a:ext cx="929451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52558" y="5889176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/>
          <p:nvPr/>
        </p:nvSpPr>
        <p:spPr>
          <a:xfrm>
            <a:off x="9797832" y="5828239"/>
            <a:ext cx="21305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Fira Sans Medium"/>
              <a:buNone/>
            </a:pPr>
            <a:r>
              <a:rPr lang="de-DE" sz="7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This work is licensed under a </a:t>
            </a:r>
            <a:r>
              <a:rPr lang="de-DE" sz="700" b="0" i="0" u="sng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Attribution-NoDerivatives 4.0 International License</a:t>
            </a:r>
            <a:r>
              <a:rPr lang="de-DE" sz="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.</a:t>
            </a:r>
            <a:endParaRPr sz="700" b="0" i="0" u="none" strike="noStrike" cap="non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C">
  <p:cSld name="Start C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7" name="Google Shape;57;p20"/>
          <p:cNvSpPr txBox="1">
            <a:spLocks noGrp="1"/>
          </p:cNvSpPr>
          <p:nvPr>
            <p:ph type="ctrTitle"/>
          </p:nvPr>
        </p:nvSpPr>
        <p:spPr>
          <a:xfrm>
            <a:off x="790673" y="1612667"/>
            <a:ext cx="931585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ira Sans Light"/>
              <a:buNone/>
              <a:defRPr sz="50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ubTitle" idx="1"/>
          </p:nvPr>
        </p:nvSpPr>
        <p:spPr>
          <a:xfrm>
            <a:off x="790673" y="4003898"/>
            <a:ext cx="9315853" cy="14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Fira Sans Light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3750"/>
              </a:lnSpc>
              <a:spcBef>
                <a:spcPts val="1134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822499" y="5760592"/>
            <a:ext cx="9284027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None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3"/>
          </p:nvPr>
        </p:nvSpPr>
        <p:spPr>
          <a:xfrm>
            <a:off x="822499" y="5981171"/>
            <a:ext cx="9284027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None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52558" y="5889176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/>
        </p:nvSpPr>
        <p:spPr>
          <a:xfrm>
            <a:off x="9797832" y="5828239"/>
            <a:ext cx="21305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Font typeface="Fira Sans Medium"/>
              <a:buNone/>
            </a:pPr>
            <a:r>
              <a:rPr lang="de-DE" sz="7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This work is licensed under a </a:t>
            </a:r>
            <a:r>
              <a:rPr lang="de-DE" sz="700" b="0" i="0" u="sng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Attribution-NoDerivatives 4.0 International License</a:t>
            </a:r>
            <a:r>
              <a:rPr lang="de-DE" sz="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.</a:t>
            </a:r>
            <a:endParaRPr sz="700" b="0" i="0" u="none" strike="noStrike" cap="non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links">
  <p:cSld name="Bild link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6388274" y="1778970"/>
            <a:ext cx="514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3"/>
          </p:nvPr>
        </p:nvSpPr>
        <p:spPr>
          <a:xfrm>
            <a:off x="838200" y="1778970"/>
            <a:ext cx="51428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4"/>
          </p:nvPr>
        </p:nvSpPr>
        <p:spPr>
          <a:xfrm rot="-5400000">
            <a:off x="-1452754" y="3892650"/>
            <a:ext cx="4362534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rechts">
  <p:cSld name="Bild rech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439774"/>
            <a:ext cx="5142800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838200" y="1778970"/>
            <a:ext cx="5142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2"/>
          </p:nvPr>
        </p:nvSpPr>
        <p:spPr>
          <a:xfrm>
            <a:off x="838200" y="805100"/>
            <a:ext cx="5142800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3"/>
          </p:nvPr>
        </p:nvSpPr>
        <p:spPr>
          <a:xfrm>
            <a:off x="6388274" y="0"/>
            <a:ext cx="5803725" cy="61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4"/>
          </p:nvPr>
        </p:nvSpPr>
        <p:spPr>
          <a:xfrm rot="-5400000">
            <a:off x="4107005" y="3892650"/>
            <a:ext cx="4362534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ei Bilder">
  <p:cSld name="Drei Bil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838199" y="439774"/>
            <a:ext cx="7218367" cy="76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838199" y="805100"/>
            <a:ext cx="7218367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Light"/>
              <a:buNone/>
              <a:defRPr sz="24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2"/>
          </p:nvPr>
        </p:nvSpPr>
        <p:spPr>
          <a:xfrm>
            <a:off x="834081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3"/>
          </p:nvPr>
        </p:nvSpPr>
        <p:spPr>
          <a:xfrm rot="-5400000">
            <a:off x="-621488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4"/>
          </p:nvPr>
        </p:nvSpPr>
        <p:spPr>
          <a:xfrm>
            <a:off x="834036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5"/>
          </p:nvPr>
        </p:nvSpPr>
        <p:spPr>
          <a:xfrm>
            <a:off x="4539306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6"/>
          </p:nvPr>
        </p:nvSpPr>
        <p:spPr>
          <a:xfrm rot="-5400000">
            <a:off x="3083737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7"/>
          </p:nvPr>
        </p:nvSpPr>
        <p:spPr>
          <a:xfrm>
            <a:off x="4539261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8"/>
          </p:nvPr>
        </p:nvSpPr>
        <p:spPr>
          <a:xfrm>
            <a:off x="8244486" y="1808205"/>
            <a:ext cx="3276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/>
            </a:lvl1pPr>
            <a:lvl2pPr marL="914400" lvl="1" indent="-342900" algn="l">
              <a:lnSpc>
                <a:spcPct val="144444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9"/>
          </p:nvPr>
        </p:nvSpPr>
        <p:spPr>
          <a:xfrm rot="-5400000">
            <a:off x="6788917" y="3090619"/>
            <a:ext cx="2700000" cy="13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Fira Sans Light"/>
              <a:buNone/>
              <a:defRPr sz="800">
                <a:solidFill>
                  <a:schemeClr val="accent5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3"/>
          </p:nvPr>
        </p:nvSpPr>
        <p:spPr>
          <a:xfrm>
            <a:off x="8244441" y="4791074"/>
            <a:ext cx="3276001" cy="13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Light"/>
              <a:buNone/>
              <a:defRPr sz="1400"/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B">
  <p:cSld name="Statement B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790672" y="1631716"/>
            <a:ext cx="9309600" cy="290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Light"/>
              <a:buNone/>
              <a:defRPr sz="60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22499" y="4808092"/>
            <a:ext cx="9277773" cy="8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ira Sans Medium"/>
              <a:buNone/>
              <a:defRPr sz="20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1111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0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439774"/>
            <a:ext cx="10515600" cy="91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 sz="2400" b="0" i="0" u="none" strike="noStrike" cap="non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7789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556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8200" y="6352200"/>
            <a:ext cx="777200" cy="4485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439774"/>
            <a:ext cx="10515600" cy="91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 Medium"/>
              <a:buNone/>
              <a:defRPr sz="2400" b="0" i="0" u="none" strike="noStrike" cap="none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7789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None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556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10204101" y="6403006"/>
            <a:ext cx="777192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1918313" y="6403000"/>
            <a:ext cx="80832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1183814" y="6403006"/>
            <a:ext cx="347261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0" marR="0" lvl="1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0" marR="0" lvl="2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0" marR="0" lvl="3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0" marR="0" lvl="4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0" marR="0" lvl="5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0" marR="0" lvl="6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0" marR="0" lvl="7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0" marR="0" lvl="8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8200" y="6352200"/>
            <a:ext cx="777200" cy="44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8583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ku.tid.dfn.de/de:shibidp:config-deprovisionieru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vs.data.kit.edu/nfdi-aai-doc/attributes/" TargetMode="External"/><Relationship Id="rId2" Type="http://schemas.openxmlformats.org/officeDocument/2006/relationships/hyperlink" Target="https://doku.tid.dfn.de/de:aai:attributes_best_practic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4638e5c9_3_9"/>
          <p:cNvSpPr txBox="1">
            <a:spLocks noGrp="1"/>
          </p:cNvSpPr>
          <p:nvPr>
            <p:ph type="subTitle" idx="1"/>
          </p:nvPr>
        </p:nvSpPr>
        <p:spPr>
          <a:xfrm>
            <a:off x="283886" y="4611756"/>
            <a:ext cx="5005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lang="en-US" noProof="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lang="en-US" noProof="0" dirty="0"/>
          </a:p>
        </p:txBody>
      </p:sp>
      <p:pic>
        <p:nvPicPr>
          <p:cNvPr id="102" name="Google Shape;102;g1294638e5c9_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75" y="211700"/>
            <a:ext cx="3645101" cy="1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294638e5c9_3_9"/>
          <p:cNvSpPr txBox="1"/>
          <p:nvPr/>
        </p:nvSpPr>
        <p:spPr>
          <a:xfrm>
            <a:off x="1755951" y="6368568"/>
            <a:ext cx="8118600" cy="40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Funded</a:t>
            </a: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by</a:t>
            </a: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100" b="1" i="0" u="none" strike="noStrike" cap="none" dirty="0">
                <a:solidFill>
                  <a:srgbClr val="45546B"/>
                </a:solidFill>
                <a:latin typeface="Fira Sans"/>
                <a:ea typeface="Fira Sans"/>
                <a:cs typeface="Fira Sans"/>
                <a:sym typeface="Fira Sans"/>
              </a:rPr>
              <a:t>DFG </a:t>
            </a:r>
            <a:r>
              <a:rPr lang="de-DE" sz="11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as</a:t>
            </a: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1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part</a:t>
            </a: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1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of</a:t>
            </a: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100" b="1" i="0" u="none" strike="noStrike" cap="none" dirty="0">
                <a:solidFill>
                  <a:srgbClr val="45546B"/>
                </a:solidFill>
                <a:latin typeface="Fira Sans"/>
                <a:ea typeface="Fira Sans"/>
                <a:cs typeface="Fira Sans"/>
                <a:sym typeface="Fira Sans"/>
              </a:rPr>
              <a:t>NFDI</a:t>
            </a: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 </a:t>
            </a:r>
            <a:b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</a:br>
            <a:r>
              <a:rPr lang="de-DE" sz="11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Grant Numbers:  521453681, 521460392, 521462155, 521463400, 521466146, 521471126, 521473512, 521474032, 521475185, 521476232</a:t>
            </a:r>
            <a:endParaRPr sz="1100" b="0" i="0" u="none" strike="noStrike" cap="none" dirty="0">
              <a:solidFill>
                <a:srgbClr val="45546B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04" name="Google Shape;104;g1294638e5c9_3_9"/>
          <p:cNvSpPr txBox="1"/>
          <p:nvPr/>
        </p:nvSpPr>
        <p:spPr>
          <a:xfrm>
            <a:off x="628575" y="1901775"/>
            <a:ext cx="4661100" cy="3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0ABAF0"/>
                </a:solidFill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de-DE" sz="3600" b="1" dirty="0" err="1">
                <a:solidFill>
                  <a:srgbClr val="0ABAF0"/>
                </a:solidFill>
                <a:latin typeface="Fira Sans"/>
                <a:ea typeface="Fira Sans"/>
                <a:cs typeface="Fira Sans"/>
                <a:sym typeface="Fira Sans"/>
              </a:rPr>
              <a:t>Federated</a:t>
            </a:r>
            <a:r>
              <a:rPr lang="de-DE" sz="3600" b="1" dirty="0">
                <a:solidFill>
                  <a:srgbClr val="0ABAF0"/>
                </a:solidFill>
                <a:latin typeface="Fira Sans"/>
                <a:ea typeface="Fira Sans"/>
                <a:cs typeface="Fira Sans"/>
                <a:sym typeface="Fira Sans"/>
              </a:rPr>
              <a:t>) Identity and Access Management</a:t>
            </a:r>
            <a:br>
              <a:rPr lang="de-DE" sz="3600" b="1" dirty="0">
                <a:solidFill>
                  <a:srgbClr val="0ABAF0"/>
                </a:solidFill>
                <a:latin typeface="Fira Sans"/>
                <a:ea typeface="Fira Sans"/>
                <a:cs typeface="Fira Sans"/>
                <a:sym typeface="Fira Sans"/>
              </a:rPr>
            </a:br>
            <a:br>
              <a:rPr lang="de-DE" sz="3600" b="1" dirty="0">
                <a:solidFill>
                  <a:srgbClr val="0ABAF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de-DE" sz="3600" b="1" dirty="0">
                <a:solidFill>
                  <a:srgbClr val="0ABAF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Date</a:t>
            </a:r>
            <a:endParaRPr sz="3600" b="1" dirty="0">
              <a:solidFill>
                <a:srgbClr val="0ABAF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C96-3DA4-4A97-A424-CBDF36E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IAM: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92FFE-5243-4A4B-8A84-2E13083C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1342417"/>
            <a:ext cx="8758691" cy="4787891"/>
          </a:xfrm>
        </p:spPr>
        <p:txBody>
          <a:bodyPr/>
          <a:lstStyle/>
          <a:p>
            <a:r>
              <a:rPr lang="en-US" b="1" dirty="0"/>
              <a:t>Rights:</a:t>
            </a:r>
          </a:p>
          <a:p>
            <a:r>
              <a:rPr lang="de-DE" dirty="0"/>
              <a:t>Like </a:t>
            </a:r>
            <a:r>
              <a:rPr lang="de-DE" dirty="0" err="1"/>
              <a:t>read</a:t>
            </a:r>
            <a:r>
              <a:rPr lang="de-DE" dirty="0"/>
              <a:t>, </a:t>
            </a:r>
            <a:r>
              <a:rPr lang="de-DE" dirty="0" err="1"/>
              <a:t>create</a:t>
            </a:r>
            <a:r>
              <a:rPr lang="de-DE" dirty="0"/>
              <a:t>, </a:t>
            </a:r>
            <a:r>
              <a:rPr lang="de-DE" dirty="0" err="1"/>
              <a:t>delete</a:t>
            </a:r>
            <a:r>
              <a:rPr lang="de-DE" dirty="0"/>
              <a:t>, …</a:t>
            </a:r>
          </a:p>
          <a:p>
            <a:endParaRPr lang="de-DE" dirty="0"/>
          </a:p>
          <a:p>
            <a:r>
              <a:rPr lang="de-DE" b="1" dirty="0"/>
              <a:t>Services:</a:t>
            </a:r>
          </a:p>
          <a:p>
            <a:r>
              <a:rPr lang="de-DE" dirty="0"/>
              <a:t>Target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provisioned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92F14-DA46-49F0-9340-8D29933B9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D6CFC8-2906-4EE5-81A6-2AC4105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1560"/>
            <a:ext cx="1700719" cy="4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8B628-05A0-4FCE-8E47-8D321CBF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5011B-E4EC-481A-AB27-5F4711B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Example</a:t>
            </a:r>
            <a:r>
              <a:rPr lang="de-DE" b="1" dirty="0"/>
              <a:t>: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endParaRPr lang="de-DE" dirty="0"/>
          </a:p>
          <a:p>
            <a:pPr marL="685800" indent="-457200">
              <a:buFont typeface="+mj-lt"/>
              <a:buAutoNum type="arabicPeriod"/>
            </a:pPr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OU </a:t>
            </a:r>
            <a:r>
              <a:rPr lang="de-DE" dirty="0" err="1"/>
              <a:t>arrives</a:t>
            </a:r>
            <a:r>
              <a:rPr lang="de-DE" dirty="0"/>
              <a:t> and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account</a:t>
            </a:r>
            <a:r>
              <a:rPr lang="de-DE" dirty="0"/>
              <a:t>.</a:t>
            </a:r>
          </a:p>
          <a:p>
            <a:pPr marL="685800" indent="-4572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approriate</a:t>
            </a:r>
            <a:r>
              <a:rPr lang="de-DE" dirty="0"/>
              <a:t> </a:t>
            </a:r>
            <a:r>
              <a:rPr lang="de-DE" dirty="0" err="1"/>
              <a:t>authority</a:t>
            </a:r>
            <a:r>
              <a:rPr lang="de-DE" dirty="0"/>
              <a:t>) </a:t>
            </a:r>
            <a:r>
              <a:rPr lang="de-DE" dirty="0" err="1"/>
              <a:t>approves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.</a:t>
            </a:r>
          </a:p>
          <a:p>
            <a:pPr marL="685800" indent="-4572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noticed</a:t>
            </a:r>
            <a:r>
              <a:rPr lang="de-DE" dirty="0"/>
              <a:t>,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and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.</a:t>
            </a:r>
          </a:p>
          <a:p>
            <a:pPr marL="685800" indent="-4572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member</a:t>
            </a:r>
            <a:r>
              <a:rPr lang="de-DE" dirty="0"/>
              <a:t> </a:t>
            </a:r>
            <a:r>
              <a:rPr lang="de-DE" dirty="0" err="1"/>
              <a:t>activates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, </a:t>
            </a:r>
            <a:r>
              <a:rPr lang="de-DE" dirty="0" err="1"/>
              <a:t>perhaps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consent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417EE2-5EFE-44A2-B3C1-84A422028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32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8B628-05A0-4FCE-8E47-8D321CBF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5011B-E4EC-481A-AB27-5F4711B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endParaRPr lang="de-DE" b="1" dirty="0"/>
          </a:p>
          <a:p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/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reliable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up-to-dateness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notices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sporadic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(e.g.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personnel</a:t>
            </a:r>
            <a:r>
              <a:rPr lang="de-DE" dirty="0"/>
              <a:t>)?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approves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confirms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417EE2-5EFE-44A2-B3C1-84A422028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48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8B628-05A0-4FCE-8E47-8D321CBF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IAM </a:t>
            </a:r>
            <a:r>
              <a:rPr lang="de-DE" dirty="0" err="1"/>
              <a:t>topics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5011B-E4EC-481A-AB27-5F4711B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Reporting and </a:t>
            </a:r>
            <a:r>
              <a:rPr lang="de-DE" dirty="0" err="1"/>
              <a:t>audit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Identity </a:t>
            </a:r>
            <a:r>
              <a:rPr lang="de-DE" dirty="0" err="1"/>
              <a:t>matching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IDs: ORCID, </a:t>
            </a:r>
            <a:r>
              <a:rPr lang="de-DE" dirty="0" err="1"/>
              <a:t>Edu</a:t>
            </a:r>
            <a:r>
              <a:rPr lang="de-DE" dirty="0"/>
              <a:t>-ID,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card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Group </a:t>
            </a:r>
            <a:r>
              <a:rPr lang="de-DE" dirty="0" err="1"/>
              <a:t>management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User </a:t>
            </a:r>
            <a:r>
              <a:rPr lang="de-DE" dirty="0" err="1"/>
              <a:t>selfservice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Password </a:t>
            </a:r>
            <a:r>
              <a:rPr lang="de-DE" dirty="0" err="1"/>
              <a:t>management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Authentication </a:t>
            </a:r>
            <a:r>
              <a:rPr lang="de-DE" dirty="0" err="1"/>
              <a:t>techniques</a:t>
            </a:r>
            <a:r>
              <a:rPr lang="de-DE" dirty="0"/>
              <a:t> (MFA)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Federated</a:t>
            </a:r>
            <a:r>
              <a:rPr lang="de-DE" dirty="0"/>
              <a:t> Identity Management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417EE2-5EFE-44A2-B3C1-84A422028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47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d0408ef0_0_136"/>
          <p:cNvSpPr txBox="1">
            <a:spLocks noGrp="1"/>
          </p:cNvSpPr>
          <p:nvPr>
            <p:ph type="ctrTitle"/>
          </p:nvPr>
        </p:nvSpPr>
        <p:spPr>
          <a:xfrm>
            <a:off x="790672" y="1631716"/>
            <a:ext cx="9309600" cy="29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 err="1"/>
              <a:t>Federated</a:t>
            </a:r>
            <a:br>
              <a:rPr lang="de-DE" dirty="0"/>
            </a:br>
            <a:r>
              <a:rPr lang="de-DE" dirty="0"/>
              <a:t>Identity</a:t>
            </a:r>
            <a:br>
              <a:rPr lang="de-DE" dirty="0"/>
            </a:br>
            <a:r>
              <a:rPr lang="de-DE" dirty="0"/>
              <a:t>Management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9A8AFCD-8ED7-4B97-A01F-B3A31F830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3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6AA14-4435-439A-86D6-266ED1CF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9483C-46F3-4975-8C3F-B9C841CF5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Over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Wolfgang!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0B9A41-63C9-4B82-94EC-6ADE11177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5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d0408ef0_0_136"/>
          <p:cNvSpPr txBox="1">
            <a:spLocks noGrp="1"/>
          </p:cNvSpPr>
          <p:nvPr>
            <p:ph type="ctrTitle"/>
          </p:nvPr>
        </p:nvSpPr>
        <p:spPr>
          <a:xfrm>
            <a:off x="790672" y="826851"/>
            <a:ext cx="9309600" cy="370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/>
              <a:t>Things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a Community AAI</a:t>
            </a:r>
            <a:br>
              <a:rPr lang="de-DE" dirty="0"/>
            </a:br>
            <a:r>
              <a:rPr lang="de-DE" dirty="0"/>
              <a:t>(and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9EA3224-B3E8-4AD5-8A3B-393959BD1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66ED3-2168-4F42-866B-36DE640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Identity / User Management</a:t>
            </a:r>
            <a:br>
              <a:rPr lang="de-DE" dirty="0"/>
            </a:br>
            <a:r>
              <a:rPr lang="de-DE" dirty="0" err="1"/>
              <a:t>Where</a:t>
            </a:r>
            <a:r>
              <a:rPr lang="de-DE" dirty="0"/>
              <a:t> do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?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BD53AB-0645-4BAD-B962-C7CECA03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DFN-AAI, </a:t>
            </a:r>
            <a:r>
              <a:rPr lang="de-DE" dirty="0" err="1"/>
              <a:t>Edugain</a:t>
            </a:r>
            <a:r>
              <a:rPr lang="de-DE" dirty="0"/>
              <a:t>, Google, …?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Discovery Service: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institutions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NFDI </a:t>
            </a:r>
            <a:r>
              <a:rPr lang="de-DE" dirty="0" err="1"/>
              <a:t>communities</a:t>
            </a:r>
            <a:r>
              <a:rPr lang="de-DE" dirty="0"/>
              <a:t>) </a:t>
            </a:r>
            <a:r>
              <a:rPr lang="de-DE" dirty="0" err="1"/>
              <a:t>useful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identities</a:t>
            </a:r>
            <a:r>
              <a:rPr lang="de-DE" dirty="0"/>
              <a:t>? (Name, date and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birth</a:t>
            </a:r>
            <a:r>
              <a:rPr lang="de-DE" dirty="0"/>
              <a:t>, ….)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email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!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/>
              <a:t>Will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Edu</a:t>
            </a:r>
            <a:r>
              <a:rPr lang="de-DE" dirty="0"/>
              <a:t>-ID-Proxy.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Google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: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sponsors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/>
              <a:t>→ </a:t>
            </a:r>
            <a:r>
              <a:rPr lang="de-DE" dirty="0" err="1"/>
              <a:t>Principal</a:t>
            </a:r>
            <a:r>
              <a:rPr lang="de-DE" dirty="0"/>
              <a:t> Investigators / VO-Managers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: Migration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39C46-D110-4592-9A34-5C2D3E031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50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66ED3-2168-4F42-866B-36DE640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Authorization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BD53AB-0645-4BAD-B962-C7CECA03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neccesary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(</a:t>
            </a:r>
            <a:r>
              <a:rPr lang="de-DE" dirty="0" err="1"/>
              <a:t>values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IdPs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transformed</a:t>
            </a:r>
            <a:r>
              <a:rPr lang="de-DE" dirty="0"/>
              <a:t>? 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entitlement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?</a:t>
            </a:r>
          </a:p>
          <a:p>
            <a:pPr marL="685800"/>
            <a:r>
              <a:rPr lang="de-DE" dirty="0"/>
              <a:t>Who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?</a:t>
            </a:r>
          </a:p>
          <a:p>
            <a:pPr marL="685800"/>
            <a:r>
              <a:rPr lang="de-DE" dirty="0"/>
              <a:t>Can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admins</a:t>
            </a:r>
            <a:r>
              <a:rPr lang="de-DE" dirty="0"/>
              <a:t>?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:</a:t>
            </a:r>
          </a:p>
          <a:p>
            <a:pPr marL="1028700" lvl="1"/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admins</a:t>
            </a:r>
            <a:r>
              <a:rPr lang="de-DE" dirty="0"/>
              <a:t>?</a:t>
            </a:r>
          </a:p>
          <a:p>
            <a:pPr marL="1028700" lvl="1"/>
            <a:r>
              <a:rPr lang="de-DE" dirty="0"/>
              <a:t>Who </a:t>
            </a:r>
            <a:r>
              <a:rPr lang="de-DE" dirty="0" err="1"/>
              <a:t>confirms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admins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informs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personnel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</a:t>
            </a:r>
          </a:p>
          <a:p>
            <a:pPr marL="1028700" lvl="1"/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/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39C46-D110-4592-9A34-5C2D3E031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66ED3-2168-4F42-866B-36DE640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Identity / User Management</a:t>
            </a:r>
            <a:br>
              <a:rPr lang="de-DE" dirty="0"/>
            </a:br>
            <a:r>
              <a:rPr lang="de-DE" dirty="0" err="1"/>
              <a:t>Deprovisioning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BD53AB-0645-4BAD-B962-C7CECA03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clears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 via </a:t>
            </a:r>
            <a:r>
              <a:rPr lang="de-DE" dirty="0" err="1"/>
              <a:t>AttributeQuery</a:t>
            </a:r>
            <a:r>
              <a:rPr lang="de-DE" dirty="0"/>
              <a:t> (cf. </a:t>
            </a:r>
            <a:r>
              <a:rPr lang="de-DE" dirty="0">
                <a:hlinkClick r:id="rId2"/>
              </a:rPr>
              <a:t>https://doku.tid.dfn.de/de:shibidp:config-deprovisionierung</a:t>
            </a:r>
            <a:r>
              <a:rPr lang="de-DE" dirty="0"/>
              <a:t>)? (Will also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Edu</a:t>
            </a:r>
            <a:r>
              <a:rPr lang="de-DE" dirty="0"/>
              <a:t>-ID-Proxy.)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you</a:t>
            </a:r>
            <a:r>
              <a:rPr lang="de-DE" dirty="0"/>
              <a:t> check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(</a:t>
            </a:r>
            <a:r>
              <a:rPr lang="de-DE" dirty="0" err="1"/>
              <a:t>values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present</a:t>
            </a:r>
            <a:r>
              <a:rPr lang="de-DE" dirty="0"/>
              <a:t>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you</a:t>
            </a:r>
            <a:r>
              <a:rPr lang="de-DE" dirty="0"/>
              <a:t> lock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temporarily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permanent?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deprovisioned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(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an NFDI…)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takes</a:t>
            </a:r>
            <a:r>
              <a:rPr lang="de-DE" dirty="0"/>
              <a:t> care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39C46-D110-4592-9A34-5C2D3E031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d0408ef0_0_136"/>
          <p:cNvSpPr txBox="1">
            <a:spLocks noGrp="1"/>
          </p:cNvSpPr>
          <p:nvPr>
            <p:ph type="ctrTitle"/>
          </p:nvPr>
        </p:nvSpPr>
        <p:spPr>
          <a:xfrm>
            <a:off x="790672" y="1631716"/>
            <a:ext cx="9309600" cy="29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/>
              <a:t>Identity (and Access)</a:t>
            </a:r>
            <a:br>
              <a:rPr lang="de-DE" dirty="0"/>
            </a:br>
            <a:r>
              <a:rPr lang="de-DE" dirty="0"/>
              <a:t>Management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9A8AFCD-8ED7-4B97-A01F-B3A31F830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66ED3-2168-4F42-866B-36DE640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Technical </a:t>
            </a:r>
            <a:r>
              <a:rPr lang="de-DE" b="1" dirty="0" err="1"/>
              <a:t>aspects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BD53AB-0645-4BAD-B962-C7CECA03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(SAML, OIDC, LDAP, …)?</a:t>
            </a:r>
          </a:p>
          <a:p>
            <a:pPr marL="1028700" lvl="1"/>
            <a:r>
              <a:rPr lang="de-DE" dirty="0" err="1"/>
              <a:t>If</a:t>
            </a:r>
            <a:r>
              <a:rPr lang="de-DE" dirty="0"/>
              <a:t> LDAP: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LDAP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CAAI?</a:t>
            </a:r>
            <a:br>
              <a:rPr lang="de-DE" dirty="0"/>
            </a:b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CAAI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an LDAP (-</a:t>
            </a:r>
            <a:r>
              <a:rPr lang="de-DE" dirty="0" err="1"/>
              <a:t>tree</a:t>
            </a:r>
            <a:r>
              <a:rPr lang="de-DE" dirty="0"/>
              <a:t>)?</a:t>
            </a:r>
          </a:p>
          <a:p>
            <a:pPr marL="1028700" lvl="1"/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? Special </a:t>
            </a:r>
            <a:r>
              <a:rPr lang="de-DE" dirty="0" err="1"/>
              <a:t>groups</a:t>
            </a:r>
            <a:r>
              <a:rPr lang="de-DE" dirty="0"/>
              <a:t>?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SSL </a:t>
            </a:r>
            <a:r>
              <a:rPr lang="de-DE" dirty="0" err="1"/>
              <a:t>certificates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CAAI): 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certificates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provisioned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, e.g. via DFN-AAI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administration</a:t>
            </a:r>
            <a:r>
              <a:rPr lang="de-DE" dirty="0"/>
              <a:t>?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/>
              <a:t>Reporting and </a:t>
            </a:r>
            <a:r>
              <a:rPr lang="de-DE" dirty="0" err="1"/>
              <a:t>audit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39C46-D110-4592-9A34-5C2D3E031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66ED3-2168-4F42-866B-36DE640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Organisatorial</a:t>
            </a:r>
            <a:r>
              <a:rPr lang="de-DE" b="1" dirty="0"/>
              <a:t> </a:t>
            </a:r>
            <a:r>
              <a:rPr lang="de-DE" b="1" dirty="0" err="1"/>
              <a:t>aspects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BD53AB-0645-4BAD-B962-C7CECA03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?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? Who </a:t>
            </a:r>
            <a:r>
              <a:rPr lang="de-DE" dirty="0" err="1"/>
              <a:t>writes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/>
              <a:t>Who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support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?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substitute</a:t>
            </a:r>
            <a:r>
              <a:rPr lang="de-DE" dirty="0"/>
              <a:t>, e.g.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holidays</a:t>
            </a:r>
            <a:r>
              <a:rPr lang="de-DE" dirty="0"/>
              <a:t>?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/>
              <a:t>Reporting and </a:t>
            </a:r>
            <a:r>
              <a:rPr lang="de-DE" dirty="0" err="1"/>
              <a:t>audit</a:t>
            </a:r>
            <a:endParaRPr lang="de-DE" dirty="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de-DE" dirty="0"/>
              <a:t>Bug </a:t>
            </a:r>
            <a:r>
              <a:rPr lang="de-DE" dirty="0" err="1"/>
              <a:t>hunting</a:t>
            </a:r>
            <a:r>
              <a:rPr lang="de-DE" dirty="0"/>
              <a:t> in multi-stage </a:t>
            </a:r>
            <a:r>
              <a:rPr lang="de-DE" dirty="0" err="1"/>
              <a:t>system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coordination</a:t>
            </a:r>
            <a:endParaRPr lang="de-DE" dirty="0"/>
          </a:p>
          <a:p>
            <a:pPr marL="1028700"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: </a:t>
            </a:r>
            <a:r>
              <a:rPr lang="de-DE" dirty="0" err="1"/>
              <a:t>IdP</a:t>
            </a:r>
            <a:r>
              <a:rPr lang="de-DE" dirty="0"/>
              <a:t> → CAAI → Service ( +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)</a:t>
            </a:r>
          </a:p>
          <a:p>
            <a:pPr marL="1028700" lvl="1"/>
            <a:r>
              <a:rPr lang="de-DE" dirty="0"/>
              <a:t>Up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IdP</a:t>
            </a:r>
            <a:r>
              <a:rPr lang="de-DE" dirty="0"/>
              <a:t> → </a:t>
            </a:r>
            <a:r>
              <a:rPr lang="de-DE" dirty="0" err="1"/>
              <a:t>Edu</a:t>
            </a:r>
            <a:r>
              <a:rPr lang="de-DE" dirty="0"/>
              <a:t>-</a:t>
            </a:r>
            <a:r>
              <a:rPr lang="de-DE" dirty="0" err="1"/>
              <a:t>Id</a:t>
            </a:r>
            <a:r>
              <a:rPr lang="de-DE" dirty="0"/>
              <a:t>-Proxy → CAAI → Infrastructure Proxy → Service ( +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39C46-D110-4592-9A34-5C2D3E031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0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4638e5c9_0_0"/>
          <p:cNvSpPr txBox="1"/>
          <p:nvPr/>
        </p:nvSpPr>
        <p:spPr>
          <a:xfrm>
            <a:off x="1744276" y="6385250"/>
            <a:ext cx="8597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Funded</a:t>
            </a: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2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by</a:t>
            </a: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200" b="1" i="0" u="none" strike="noStrike" cap="none" dirty="0">
                <a:solidFill>
                  <a:srgbClr val="45546B"/>
                </a:solidFill>
                <a:latin typeface="Fira Sans"/>
                <a:ea typeface="Fira Sans"/>
                <a:cs typeface="Fira Sans"/>
                <a:sym typeface="Fira Sans"/>
              </a:rPr>
              <a:t>DFG </a:t>
            </a:r>
            <a:r>
              <a:rPr lang="de-DE" sz="12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as</a:t>
            </a: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2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part</a:t>
            </a: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200" b="0" i="0" u="none" strike="noStrike" cap="none" dirty="0" err="1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of</a:t>
            </a: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de-DE" sz="1200" b="1" i="0" u="none" strike="noStrike" cap="none" dirty="0">
                <a:solidFill>
                  <a:srgbClr val="45546B"/>
                </a:solidFill>
                <a:latin typeface="Fira Sans"/>
                <a:ea typeface="Fira Sans"/>
                <a:cs typeface="Fira Sans"/>
                <a:sym typeface="Fira Sans"/>
              </a:rPr>
              <a:t>NFDI</a:t>
            </a: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 </a:t>
            </a:r>
            <a:b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</a:br>
            <a:r>
              <a:rPr lang="de-DE" sz="1200" b="0" i="0" u="none" strike="noStrike" cap="none" dirty="0">
                <a:solidFill>
                  <a:srgbClr val="45546B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Grant Numbers:  521453681, 521460392, 521462155, 521463400, 521466146, 521471126, 521473512, 521474032, 521475185, 521476232</a:t>
            </a:r>
            <a:endParaRPr sz="1200" b="0" i="0" u="none" strike="noStrike" cap="none" dirty="0">
              <a:solidFill>
                <a:srgbClr val="45546B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7CF9C-D4CA-4254-8543-F808720C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Identity (and Access)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0FEEC-4708-4CA2-A322-ED86C03D8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noProof="0" dirty="0"/>
              <a:t>The correct group of persons has</a:t>
            </a:r>
          </a:p>
          <a:p>
            <a:pPr>
              <a:lnSpc>
                <a:spcPct val="250000"/>
              </a:lnSpc>
            </a:pPr>
            <a:r>
              <a:rPr lang="en-US" noProof="0" dirty="0"/>
              <a:t>		at the correct time</a:t>
            </a:r>
          </a:p>
          <a:p>
            <a:pPr>
              <a:lnSpc>
                <a:spcPct val="250000"/>
              </a:lnSpc>
            </a:pPr>
            <a:r>
              <a:rPr lang="en-US" noProof="0" dirty="0"/>
              <a:t>				the correct kind of access</a:t>
            </a:r>
          </a:p>
          <a:p>
            <a:pPr>
              <a:lnSpc>
                <a:spcPct val="250000"/>
              </a:lnSpc>
            </a:pPr>
            <a:r>
              <a:rPr lang="en-US" noProof="0" dirty="0"/>
              <a:t>						to the correct resources.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F0135-11CD-49E8-91CF-B6E5877C8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49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85342-09B4-40B3-BC09-F3719B43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Identity (and Access) Management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B5C1C-59D6-4DAE-AA73-E9CC7CADB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586D1A-3AAF-401C-BE1F-C493D070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34" y="1252251"/>
            <a:ext cx="8083830" cy="51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C96-3DA4-4A97-A424-CBDF36E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Inside the IAM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92FFE-5243-4A4B-8A84-2E13083C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1342417"/>
            <a:ext cx="8758691" cy="4787891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92F14-DA46-49F0-9340-8D29933B9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D6CFC8-2906-4EE5-81A6-2AC4105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1560"/>
            <a:ext cx="1700719" cy="4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C96-3DA4-4A97-A424-CBDF36E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Persons: Identities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92FFE-5243-4A4B-8A84-2E13083C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1342417"/>
            <a:ext cx="8758691" cy="4787891"/>
          </a:xfrm>
        </p:spPr>
        <p:txBody>
          <a:bodyPr/>
          <a:lstStyle/>
          <a:p>
            <a:r>
              <a:rPr lang="en-US" noProof="0" dirty="0"/>
              <a:t>How do you identify a person?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noProof="0" dirty="0"/>
              <a:t>Given name, surname, other parts of the name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noProof="0" dirty="0"/>
              <a:t>Date and place of birth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noProof="0" dirty="0"/>
              <a:t>Enrollment number, employee number, …</a:t>
            </a:r>
          </a:p>
          <a:p>
            <a:pPr marL="571500" indent="-342900">
              <a:buFont typeface="Wingdings 3" panose="05040102010807070707" pitchFamily="18" charset="2"/>
              <a:buChar char=""/>
            </a:pPr>
            <a:r>
              <a:rPr lang="en-US" dirty="0"/>
              <a:t>Don’t use mail addresses as identifiers!</a:t>
            </a:r>
            <a:br>
              <a:rPr lang="en-US" dirty="0"/>
            </a:br>
            <a:r>
              <a:rPr lang="en-US" dirty="0"/>
              <a:t>They are prone to change!</a:t>
            </a:r>
            <a:endParaRPr lang="en-US" noProof="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92F14-DA46-49F0-9340-8D29933B9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D6CFC8-2906-4EE5-81A6-2AC4105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1560"/>
            <a:ext cx="1700719" cy="4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C96-3DA4-4A97-A424-CBDF36E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Persons and their attributes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92FFE-5243-4A4B-8A84-2E13083C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1342417"/>
            <a:ext cx="8758691" cy="4787891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92F14-DA46-49F0-9340-8D29933B9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D6CFC8-2906-4EE5-81A6-2AC4105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1560"/>
            <a:ext cx="1700719" cy="4903869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CE066CC-3894-4991-9CE6-F52307CF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8652"/>
              </p:ext>
            </p:extLst>
          </p:nvPr>
        </p:nvGraphicFramePr>
        <p:xfrm>
          <a:off x="2890737" y="1056190"/>
          <a:ext cx="8463064" cy="564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846">
                  <a:extLst>
                    <a:ext uri="{9D8B030D-6E8A-4147-A177-3AD203B41FA5}">
                      <a16:colId xmlns:a16="http://schemas.microsoft.com/office/drawing/2014/main" val="3246567439"/>
                    </a:ext>
                  </a:extLst>
                </a:gridCol>
                <a:gridCol w="4314218">
                  <a:extLst>
                    <a:ext uri="{9D8B030D-6E8A-4147-A177-3AD203B41FA5}">
                      <a16:colId xmlns:a16="http://schemas.microsoft.com/office/drawing/2014/main" val="194947746"/>
                    </a:ext>
                  </a:extLst>
                </a:gridCol>
              </a:tblGrid>
              <a:tr h="45845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24559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givenName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6361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sn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1128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displayname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Dr. Frank N. Stein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92600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uid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mus42ter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9772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ou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biologie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8031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stein@hs-pw.de, frank.stein@bio.hs-pw.de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82633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eduPersonPrincipalName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mus42ter@hs-pw.de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46937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eduPerson</a:t>
                      </a:r>
                      <a:r>
                        <a:rPr lang="de-DE" sz="1600" dirty="0"/>
                        <a:t>[</a:t>
                      </a:r>
                      <a:r>
                        <a:rPr lang="de-DE" sz="1600" dirty="0" err="1"/>
                        <a:t>Scoped</a:t>
                      </a:r>
                      <a:r>
                        <a:rPr lang="de-DE" sz="1600" dirty="0"/>
                        <a:t>]Affiliation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member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employee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faculty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staff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student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affiliate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[@hs-pw.de]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9770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eduPersonEntitlement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urn:mace:dir:entitlement:c</a:t>
                      </a:r>
                      <a:r>
                        <a:rPr lang="de-DE" sz="1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ommon</a:t>
                      </a:r>
                      <a:r>
                        <a:rPr lang="de-DE" sz="1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de-DE" sz="1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lib</a:t>
                      </a:r>
                      <a:r>
                        <a:rPr lang="de-DE" sz="1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-terms,</a:t>
                      </a:r>
                    </a:p>
                    <a:p>
                      <a:r>
                        <a:rPr lang="de-DE" sz="1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http://rarp-kl.de/entitlement/hpc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30257"/>
                  </a:ext>
                </a:extLst>
              </a:tr>
              <a:tr h="458459">
                <a:tc>
                  <a:txBody>
                    <a:bodyPr/>
                    <a:lstStyle/>
                    <a:p>
                      <a:r>
                        <a:rPr lang="de-DE" sz="1600" dirty="0" err="1"/>
                        <a:t>schacPersonalUniqueCode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urn:schac:personalUniqueCode:de</a:t>
                      </a:r>
                      <a:r>
                        <a:rPr lang="fr-FR" sz="1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de-DE" sz="16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hs-pw.de:Matrikelnummer:123456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2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10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C96-3DA4-4A97-A424-CBDF36E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Persons and their attributes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92FFE-5243-4A4B-8A84-2E13083C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1342417"/>
            <a:ext cx="8758691" cy="4787891"/>
          </a:xfrm>
        </p:spPr>
        <p:txBody>
          <a:bodyPr/>
          <a:lstStyle/>
          <a:p>
            <a:r>
              <a:rPr lang="en-US" b="1" dirty="0"/>
              <a:t>Attributes to use as Primary Keys for persons: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1" dirty="0"/>
              <a:t>Subject ID:</a:t>
            </a:r>
            <a:r>
              <a:rPr lang="en-US" dirty="0"/>
              <a:t> long-lived, non-</a:t>
            </a:r>
            <a:r>
              <a:rPr lang="en-US" dirty="0" err="1"/>
              <a:t>reassignable</a:t>
            </a:r>
            <a:r>
              <a:rPr lang="en-US" dirty="0"/>
              <a:t>, omni-directional identifier suitable for use as a globally-unique </a:t>
            </a:r>
            <a:r>
              <a:rPr lang="de-DE" dirty="0"/>
              <a:t>external </a:t>
            </a:r>
            <a:r>
              <a:rPr lang="de-DE" dirty="0" err="1"/>
              <a:t>key</a:t>
            </a: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1" dirty="0"/>
              <a:t>Pairwise ID:</a:t>
            </a:r>
            <a:r>
              <a:rPr lang="en-US" dirty="0"/>
              <a:t> long-lived, non-</a:t>
            </a:r>
            <a:r>
              <a:rPr lang="en-US" dirty="0" err="1"/>
              <a:t>reassignable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-directional </a:t>
            </a:r>
            <a:r>
              <a:rPr lang="de-DE" dirty="0" err="1"/>
              <a:t>identifier</a:t>
            </a:r>
            <a:r>
              <a:rPr lang="de-DE" dirty="0"/>
              <a:t>,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unique</a:t>
            </a:r>
            <a:r>
              <a:rPr lang="de-DE" dirty="0"/>
              <a:t> external </a:t>
            </a:r>
            <a:r>
              <a:rPr lang="en-US" dirty="0"/>
              <a:t>key specific to a particular relying party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MCE6NXEQ3FC3PUKY4M75EYCOWN4TGKBH@testscope.dfn.de</a:t>
            </a:r>
          </a:p>
          <a:p>
            <a:r>
              <a:rPr lang="de-DE" dirty="0">
                <a:hlinkClick r:id="rId2"/>
              </a:rPr>
              <a:t>https://doku.tid.dfn.de/de:aai:attributes_best_practice</a:t>
            </a:r>
            <a:endParaRPr lang="de-DE" dirty="0"/>
          </a:p>
          <a:p>
            <a:r>
              <a:rPr lang="de-DE" dirty="0">
                <a:hlinkClick r:id="rId3"/>
              </a:rPr>
              <a:t>https://cvs.data.kit.edu/nfdi-aai-doc/attributes/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92F14-DA46-49F0-9340-8D29933B9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D6CFC8-2906-4EE5-81A6-2AC4105DE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21560"/>
            <a:ext cx="1700719" cy="4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C96-3DA4-4A97-A424-CBDF36EA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92FFE-5243-4A4B-8A84-2E13083C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2383" y="1342417"/>
            <a:ext cx="8758691" cy="4787891"/>
          </a:xfrm>
        </p:spPr>
        <p:txBody>
          <a:bodyPr/>
          <a:lstStyle/>
          <a:p>
            <a:r>
              <a:rPr lang="en-US" b="1" dirty="0"/>
              <a:t>(“Primary”-)Roles:</a:t>
            </a:r>
          </a:p>
          <a:p>
            <a:r>
              <a:rPr lang="de-DE" dirty="0"/>
              <a:t>Professors,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, administrative and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, </a:t>
            </a:r>
            <a:r>
              <a:rPr lang="de-DE" dirty="0" err="1"/>
              <a:t>students</a:t>
            </a:r>
            <a:r>
              <a:rPr lang="de-DE" dirty="0"/>
              <a:t>, „Hiwis“, </a:t>
            </a:r>
            <a:r>
              <a:rPr lang="de-DE" dirty="0" err="1"/>
              <a:t>interns</a:t>
            </a:r>
            <a:r>
              <a:rPr lang="de-DE" dirty="0"/>
              <a:t>, </a:t>
            </a:r>
            <a:r>
              <a:rPr lang="de-DE" dirty="0" err="1"/>
              <a:t>alumni</a:t>
            </a:r>
            <a:r>
              <a:rPr lang="de-DE" dirty="0"/>
              <a:t>, </a:t>
            </a:r>
            <a:r>
              <a:rPr lang="de-DE" dirty="0" err="1"/>
              <a:t>emeriti</a:t>
            </a:r>
            <a:r>
              <a:rPr lang="de-DE" dirty="0"/>
              <a:t>, </a:t>
            </a:r>
            <a:r>
              <a:rPr lang="de-DE" dirty="0" err="1"/>
              <a:t>guests</a:t>
            </a:r>
            <a:r>
              <a:rPr lang="de-DE" dirty="0"/>
              <a:t>, </a:t>
            </a:r>
            <a:r>
              <a:rPr lang="de-DE" dirty="0" err="1"/>
              <a:t>affiliates</a:t>
            </a:r>
            <a:r>
              <a:rPr lang="de-DE" dirty="0"/>
              <a:t>, </a:t>
            </a:r>
            <a:r>
              <a:rPr lang="de-DE" dirty="0" err="1"/>
              <a:t>whathaveyou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b="1" dirty="0"/>
              <a:t>More </a:t>
            </a:r>
            <a:r>
              <a:rPr lang="de-DE" b="1" dirty="0" err="1"/>
              <a:t>roles</a:t>
            </a:r>
            <a:r>
              <a:rPr lang="de-DE" b="1" dirty="0"/>
              <a:t>:</a:t>
            </a:r>
          </a:p>
          <a:p>
            <a:r>
              <a:rPr lang="de-DE" dirty="0"/>
              <a:t>Leader </a:t>
            </a:r>
            <a:r>
              <a:rPr lang="de-DE" dirty="0" err="1"/>
              <a:t>of</a:t>
            </a:r>
            <a:r>
              <a:rPr lang="de-DE" dirty="0"/>
              <a:t> an organizational </a:t>
            </a:r>
            <a:r>
              <a:rPr lang="de-DE" dirty="0" err="1"/>
              <a:t>unit</a:t>
            </a:r>
            <a:r>
              <a:rPr lang="de-DE" dirty="0"/>
              <a:t> (OU), </a:t>
            </a:r>
            <a:r>
              <a:rPr lang="de-DE" dirty="0" err="1"/>
              <a:t>president</a:t>
            </a:r>
            <a:r>
              <a:rPr lang="de-DE" dirty="0"/>
              <a:t>,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committees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departments</a:t>
            </a:r>
            <a:r>
              <a:rPr lang="de-DE" dirty="0"/>
              <a:t>,</a:t>
            </a:r>
          </a:p>
          <a:p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X, </a:t>
            </a:r>
            <a:r>
              <a:rPr lang="de-DE" dirty="0" err="1"/>
              <a:t>dean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X,</a:t>
            </a:r>
          </a:p>
          <a:p>
            <a:r>
              <a:rPr lang="de-DE" dirty="0"/>
              <a:t>Members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,</a:t>
            </a:r>
          </a:p>
          <a:p>
            <a:r>
              <a:rPr lang="de-DE" dirty="0"/>
              <a:t>Substitutes,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92F14-DA46-49F0-9340-8D29933B9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D6CFC8-2906-4EE5-81A6-2AC4105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1560"/>
            <a:ext cx="1700719" cy="4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7380"/>
      </p:ext>
    </p:extLst>
  </p:cSld>
  <p:clrMapOvr>
    <a:masterClrMapping/>
  </p:clrMapOvr>
</p:sld>
</file>

<file path=ppt/theme/theme1.xml><?xml version="1.0" encoding="utf-8"?>
<a:theme xmlns:a="http://schemas.openxmlformats.org/drawingml/2006/main" name="nfdi">
  <a:themeElements>
    <a:clrScheme name="nfdi">
      <a:dk1>
        <a:srgbClr val="45546B"/>
      </a:dk1>
      <a:lt1>
        <a:srgbClr val="FFFFFF"/>
      </a:lt1>
      <a:dk2>
        <a:srgbClr val="0ABAF0"/>
      </a:dk2>
      <a:lt2>
        <a:srgbClr val="B2BDC2"/>
      </a:lt2>
      <a:accent1>
        <a:srgbClr val="0ABAF0"/>
      </a:accent1>
      <a:accent2>
        <a:srgbClr val="A3C717"/>
      </a:accent2>
      <a:accent3>
        <a:srgbClr val="E7324C"/>
      </a:accent3>
      <a:accent4>
        <a:srgbClr val="45546B"/>
      </a:accent4>
      <a:accent5>
        <a:srgbClr val="8A949C"/>
      </a:accent5>
      <a:accent6>
        <a:srgbClr val="B2BDC2"/>
      </a:accent6>
      <a:hlink>
        <a:srgbClr val="0ABAF0"/>
      </a:hlink>
      <a:folHlink>
        <a:srgbClr val="E732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fdi">
  <a:themeElements>
    <a:clrScheme name="nfdi">
      <a:dk1>
        <a:srgbClr val="45546B"/>
      </a:dk1>
      <a:lt1>
        <a:srgbClr val="FFFFFF"/>
      </a:lt1>
      <a:dk2>
        <a:srgbClr val="0ABAF0"/>
      </a:dk2>
      <a:lt2>
        <a:srgbClr val="B2BDC2"/>
      </a:lt2>
      <a:accent1>
        <a:srgbClr val="0ABAF0"/>
      </a:accent1>
      <a:accent2>
        <a:srgbClr val="A3C717"/>
      </a:accent2>
      <a:accent3>
        <a:srgbClr val="E7324C"/>
      </a:accent3>
      <a:accent4>
        <a:srgbClr val="45546B"/>
      </a:accent4>
      <a:accent5>
        <a:srgbClr val="8A949C"/>
      </a:accent5>
      <a:accent6>
        <a:srgbClr val="B2BDC2"/>
      </a:accent6>
      <a:hlink>
        <a:srgbClr val="0ABAF0"/>
      </a:hlink>
      <a:folHlink>
        <a:srgbClr val="E732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Breitbild</PresentationFormat>
  <Paragraphs>167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Fira Sans</vt:lpstr>
      <vt:lpstr>Calibri</vt:lpstr>
      <vt:lpstr>Arial</vt:lpstr>
      <vt:lpstr>Fira Sans Medium</vt:lpstr>
      <vt:lpstr>Wingdings 3</vt:lpstr>
      <vt:lpstr>Fira Sans Light</vt:lpstr>
      <vt:lpstr>nfdi</vt:lpstr>
      <vt:lpstr>1_nfdi</vt:lpstr>
      <vt:lpstr>PowerPoint-Präsentation</vt:lpstr>
      <vt:lpstr>Identity (and Access) Management </vt:lpstr>
      <vt:lpstr>Identity (and Access) Management</vt:lpstr>
      <vt:lpstr>Identity (and Access) Management</vt:lpstr>
      <vt:lpstr>Inside the IAM</vt:lpstr>
      <vt:lpstr>Persons: Identities</vt:lpstr>
      <vt:lpstr>Persons and their attributes</vt:lpstr>
      <vt:lpstr>Persons and their attributes</vt:lpstr>
      <vt:lpstr>Roles</vt:lpstr>
      <vt:lpstr>Inside the IAM:</vt:lpstr>
      <vt:lpstr>Processes</vt:lpstr>
      <vt:lpstr>Processes</vt:lpstr>
      <vt:lpstr>Further IAM topics:</vt:lpstr>
      <vt:lpstr>Federated Identity Management </vt:lpstr>
      <vt:lpstr>PowerPoint-Präsentation</vt:lpstr>
      <vt:lpstr>Things you should know when operating a Community AAI (and reasons why you might need one) </vt:lpstr>
      <vt:lpstr>Identity / User Management Where do users come from?  </vt:lpstr>
      <vt:lpstr>Authorization</vt:lpstr>
      <vt:lpstr>Identity / User Management Deprovisioning </vt:lpstr>
      <vt:lpstr>Technical aspects</vt:lpstr>
      <vt:lpstr>Organisatorial aspects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 Becker</dc:creator>
  <cp:lastModifiedBy>Thorsten Michels</cp:lastModifiedBy>
  <cp:revision>19</cp:revision>
  <cp:lastPrinted>2024-06-03T12:30:08Z</cp:lastPrinted>
  <dcterms:created xsi:type="dcterms:W3CDTF">2020-07-14T08:36:14Z</dcterms:created>
  <dcterms:modified xsi:type="dcterms:W3CDTF">2024-06-03T12:30:11Z</dcterms:modified>
</cp:coreProperties>
</file>