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1" r:id="rId4"/>
  </p:sldMasterIdLst>
  <p:notesMasterIdLst>
    <p:notesMasterId r:id="rId7"/>
  </p:notesMasterIdLst>
  <p:sldIdLst>
    <p:sldId id="256" r:id="rId5"/>
    <p:sldId id="257" r:id="rId6"/>
    <p:sldId id="258" r:id="rId8"/>
    <p:sldId id="259" r:id="rId9"/>
    <p:sldId id="260" r:id="rId10"/>
    <p:sldId id="261" r:id="rId11"/>
    <p:sldId id="275" r:id="rId12"/>
    <p:sldId id="263" r:id="rId13"/>
    <p:sldId id="276" r:id="rId14"/>
    <p:sldId id="274" r:id="rId15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96" autoAdjust="0"/>
  </p:normalViewPr>
  <p:slideViewPr>
    <p:cSldViewPr showGuides="1">
      <p:cViewPr>
        <p:scale>
          <a:sx n="75" d="100"/>
          <a:sy n="75" d="100"/>
        </p:scale>
        <p:origin x="1152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fontAlgn="base"/>
            <a:endParaRPr lang="zh-CN" altLang="en-US" sz="1200" strike="noStrike" noProof="1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algn="r" fontAlgn="base"/>
            <a:endParaRPr lang="en-US" altLang="zh-CN" sz="1200" strike="noStrike" noProof="1"/>
          </a:p>
        </p:txBody>
      </p:sp>
      <p:sp>
        <p:nvSpPr>
          <p:cNvPr id="3076" name="幻灯片图像占位符 30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 noRot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fontAlgn="base"/>
            <a:endParaRPr lang="en-US" altLang="zh-CN" sz="1200" strike="noStrike" noProof="1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zh-CN" altLang="en-US" dirty="0"/>
              <a:t>下面我们看一下介绍，第一点是培训相关背景介绍，照着读就可以。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zh-CN" altLang="en-US"/>
              <a:t>今天我们的讲解分以下三个部分进行，分别是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、定位，我们的工具是给哪些人使用，</a:t>
            </a:r>
            <a:r>
              <a:rPr lang="zh-CN" altLang="en-US">
                <a:sym typeface="+mn-ea"/>
              </a:rPr>
              <a:t>我们的工具能做什么，</a:t>
            </a:r>
            <a:r>
              <a:rPr lang="zh-CN" altLang="en-US"/>
              <a:t>谁可以用我们的工具实现工作效率的飞速提升；（设计、开发）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、思想：主要讲一下工具的大致设计思想，很多小伙伴都是从</a:t>
            </a:r>
            <a:r>
              <a:rPr lang="en-US" altLang="zh-CN"/>
              <a:t>NC</a:t>
            </a:r>
            <a:r>
              <a:rPr lang="zh-CN" altLang="en-US"/>
              <a:t>开发一路走过来的，但是现在在开发云平台以及互联网架构的程序时没有之前</a:t>
            </a:r>
            <a:r>
              <a:rPr lang="en-US" altLang="zh-CN"/>
              <a:t>NC</a:t>
            </a:r>
            <a:r>
              <a:rPr lang="zh-CN" altLang="en-US"/>
              <a:t>中的元数据了，为了快速适应角色，我们开发了这一款元数据解析工具，在继承了</a:t>
            </a:r>
            <a:r>
              <a:rPr lang="en-US" altLang="zh-CN"/>
              <a:t>NC</a:t>
            </a:r>
            <a:r>
              <a:rPr lang="zh-CN" altLang="en-US"/>
              <a:t>传统优秀的设计思维的同时，更满足了当下互联网浪潮的需要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、使用：之前说这么多，归根结底还是要看如何使用，这个也是我们今天讲解的重点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zh-CN" altLang="en-US" dirty="0"/>
              <a:t>下面粘贴设计图，讲解每一个层级的意义和关系，然后打开</a:t>
            </a:r>
            <a:r>
              <a:rPr lang="en-US" altLang="zh-CN" dirty="0"/>
              <a:t>excel</a:t>
            </a:r>
            <a:r>
              <a:rPr lang="zh-CN" altLang="en-US" dirty="0"/>
              <a:t>文档，讲解每个文档中各级配置说明，示例文档使用聪慧提供的设计文件夹，逐级打开讲解，说明</a:t>
            </a:r>
            <a:r>
              <a:rPr lang="en-US" altLang="zh-CN" dirty="0"/>
              <a:t>Excel</a:t>
            </a:r>
            <a:r>
              <a:rPr lang="zh-CN" altLang="en-US" dirty="0"/>
              <a:t>文件中各个层级的意义。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zh-CN" altLang="en-US"/>
              <a:t>下面贴上生成的目录结构图，代码结构图，讲解生成的</a:t>
            </a:r>
            <a:r>
              <a:rPr lang="en-US" altLang="zh-CN"/>
              <a:t>xml</a:t>
            </a:r>
            <a:r>
              <a:rPr lang="zh-CN" altLang="en-US"/>
              <a:t>和代码目录结构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4FFF8942-74E7-481F-9786-55713935C70D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>
            <a:spLocks noGrp="1"/>
          </p:cNvSpPr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>
            <a:spLocks noGrp="1"/>
          </p:cNvSpPr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>
            <a:spLocks noGrp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pPr fontAlgn="base">
              <a:buFont typeface="Times New Roman" panose="02020603050405020304" pitchFamily="18" charset="0"/>
            </a:pPr>
            <a:endParaRPr lang="en-US" altLang="zh-CN" strike="noStrike" noProof="1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pPr fontAlgn="base">
              <a:buFont typeface="Times New Roman" panose="02020603050405020304" pitchFamily="18" charset="0"/>
            </a:pPr>
            <a:endParaRPr lang="en-US" altLang="zh-CN" strike="noStrike" noProof="1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en-US" altLang="zh-CN" strike="noStrike" noProof="1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" t="9593" r="24590" b="134"/>
          <a:stretch>
            <a:fillRect/>
          </a:stretch>
        </p:blipFill>
        <p:spPr>
          <a:xfrm>
            <a:off x="-1" y="0"/>
            <a:ext cx="9144000" cy="6946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147729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18583"/>
            <a:ext cx="7772400" cy="467518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122621D-5B30-4238-B28F-E431F85280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074566-C8CC-4A47-925E-E11F39F53BC5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971551"/>
            <a:ext cx="9179901" cy="2285999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990"/>
          </a:p>
        </p:txBody>
      </p:sp>
      <p:cxnSp>
        <p:nvCxnSpPr>
          <p:cNvPr id="9" name="直接连接符 8"/>
          <p:cNvCxnSpPr/>
          <p:nvPr/>
        </p:nvCxnSpPr>
        <p:spPr>
          <a:xfrm>
            <a:off x="628651" y="2495516"/>
            <a:ext cx="7829549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756229"/>
            <a:ext cx="6838950" cy="442073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621D-5B30-4238-B28F-E431F85280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4566-C8CC-4A47-925E-E11F39F53BC5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323201" y="365125"/>
            <a:ext cx="8497599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1000"/>
                  </a:schemeClr>
                </a:gs>
                <a:gs pos="45000">
                  <a:schemeClr val="accent1"/>
                </a:gs>
                <a:gs pos="57000">
                  <a:schemeClr val="accent1">
                    <a:lumMod val="45000"/>
                    <a:lumOff val="55000"/>
                  </a:schemeClr>
                </a:gs>
                <a:gs pos="100000">
                  <a:schemeClr val="bg1">
                    <a:alpha val="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23201" y="1519463"/>
            <a:ext cx="8497599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1000"/>
                  </a:schemeClr>
                </a:gs>
                <a:gs pos="45000">
                  <a:schemeClr val="accent1"/>
                </a:gs>
                <a:gs pos="57000">
                  <a:schemeClr val="accent1">
                    <a:lumMod val="45000"/>
                    <a:lumOff val="55000"/>
                  </a:schemeClr>
                </a:gs>
                <a:gs pos="100000">
                  <a:schemeClr val="bg1">
                    <a:alpha val="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t="-203" r="12496" b="21598"/>
          <a:stretch>
            <a:fillRect/>
          </a:stretch>
        </p:blipFill>
        <p:spPr>
          <a:xfrm>
            <a:off x="0" y="-19050"/>
            <a:ext cx="9144000" cy="687705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628045" y="1937192"/>
            <a:ext cx="7462193" cy="2640555"/>
            <a:chOff x="58304" y="3059404"/>
            <a:chExt cx="9949590" cy="2640555"/>
          </a:xfrm>
        </p:grpSpPr>
        <p:sp>
          <p:nvSpPr>
            <p:cNvPr id="11" name="任意多边形 10"/>
            <p:cNvSpPr/>
            <p:nvPr>
              <p:custDataLst>
                <p:tags r:id="rId3"/>
              </p:custDataLst>
            </p:nvPr>
          </p:nvSpPr>
          <p:spPr>
            <a:xfrm>
              <a:off x="486247" y="3315136"/>
              <a:ext cx="4364559" cy="1921462"/>
            </a:xfrm>
            <a:custGeom>
              <a:avLst/>
              <a:gdLst>
                <a:gd name="connsiteX0" fmla="*/ 1112071 w 4901184"/>
                <a:gd name="connsiteY0" fmla="*/ 0 h 1801368"/>
                <a:gd name="connsiteX1" fmla="*/ 4901184 w 4901184"/>
                <a:gd name="connsiteY1" fmla="*/ 0 h 1801368"/>
                <a:gd name="connsiteX2" fmla="*/ 4901184 w 4901184"/>
                <a:gd name="connsiteY2" fmla="*/ 1008251 h 1801368"/>
                <a:gd name="connsiteX3" fmla="*/ 3799357 w 4901184"/>
                <a:gd name="connsiteY3" fmla="*/ 1801368 h 1801368"/>
                <a:gd name="connsiteX4" fmla="*/ 0 w 4901184"/>
                <a:gd name="connsiteY4" fmla="*/ 1801368 h 1801368"/>
                <a:gd name="connsiteX5" fmla="*/ 0 w 4901184"/>
                <a:gd name="connsiteY5" fmla="*/ 800490 h 180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01184" h="1801368">
                  <a:moveTo>
                    <a:pt x="1112071" y="0"/>
                  </a:moveTo>
                  <a:lnTo>
                    <a:pt x="4901184" y="0"/>
                  </a:lnTo>
                  <a:lnTo>
                    <a:pt x="4901184" y="1008251"/>
                  </a:lnTo>
                  <a:lnTo>
                    <a:pt x="3799357" y="1801368"/>
                  </a:lnTo>
                  <a:lnTo>
                    <a:pt x="0" y="1801368"/>
                  </a:lnTo>
                  <a:lnTo>
                    <a:pt x="0" y="80049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775" kern="0">
                <a:solidFill>
                  <a:prstClr val="white"/>
                </a:solidFill>
              </a:endParaRPr>
            </a:p>
          </p:txBody>
        </p:sp>
        <p:cxnSp>
          <p:nvCxnSpPr>
            <p:cNvPr id="12" name="直接连接符 11"/>
            <p:cNvCxnSpPr/>
            <p:nvPr>
              <p:custDataLst>
                <p:tags r:id="rId4"/>
              </p:custDataLst>
            </p:nvPr>
          </p:nvCxnSpPr>
          <p:spPr>
            <a:xfrm flipH="1">
              <a:off x="58304" y="3059404"/>
              <a:ext cx="1695291" cy="1482281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15" name="任意多边形 14"/>
            <p:cNvSpPr/>
            <p:nvPr>
              <p:custDataLst>
                <p:tags r:id="rId5"/>
              </p:custDataLst>
            </p:nvPr>
          </p:nvSpPr>
          <p:spPr>
            <a:xfrm>
              <a:off x="2783217" y="3315136"/>
              <a:ext cx="4364559" cy="1921462"/>
            </a:xfrm>
            <a:custGeom>
              <a:avLst/>
              <a:gdLst>
                <a:gd name="connsiteX0" fmla="*/ 1112071 w 4901184"/>
                <a:gd name="connsiteY0" fmla="*/ 0 h 1801368"/>
                <a:gd name="connsiteX1" fmla="*/ 4901184 w 4901184"/>
                <a:gd name="connsiteY1" fmla="*/ 0 h 1801368"/>
                <a:gd name="connsiteX2" fmla="*/ 4901184 w 4901184"/>
                <a:gd name="connsiteY2" fmla="*/ 1008251 h 1801368"/>
                <a:gd name="connsiteX3" fmla="*/ 3799357 w 4901184"/>
                <a:gd name="connsiteY3" fmla="*/ 1801368 h 1801368"/>
                <a:gd name="connsiteX4" fmla="*/ 0 w 4901184"/>
                <a:gd name="connsiteY4" fmla="*/ 1801368 h 1801368"/>
                <a:gd name="connsiteX5" fmla="*/ 0 w 4901184"/>
                <a:gd name="connsiteY5" fmla="*/ 800490 h 180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01184" h="1801368">
                  <a:moveTo>
                    <a:pt x="1112071" y="0"/>
                  </a:moveTo>
                  <a:lnTo>
                    <a:pt x="4901184" y="0"/>
                  </a:lnTo>
                  <a:lnTo>
                    <a:pt x="4901184" y="1008251"/>
                  </a:lnTo>
                  <a:lnTo>
                    <a:pt x="3799357" y="1801368"/>
                  </a:lnTo>
                  <a:lnTo>
                    <a:pt x="0" y="1801368"/>
                  </a:lnTo>
                  <a:lnTo>
                    <a:pt x="0" y="80049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775" kern="0">
                <a:solidFill>
                  <a:prstClr val="white"/>
                </a:solidFill>
              </a:endParaRPr>
            </a:p>
          </p:txBody>
        </p:sp>
        <p:sp>
          <p:nvSpPr>
            <p:cNvPr id="16" name="任意多边形 15"/>
            <p:cNvSpPr/>
            <p:nvPr>
              <p:custDataLst>
                <p:tags r:id="rId6"/>
              </p:custDataLst>
            </p:nvPr>
          </p:nvSpPr>
          <p:spPr>
            <a:xfrm>
              <a:off x="5455456" y="3315136"/>
              <a:ext cx="4364559" cy="1921462"/>
            </a:xfrm>
            <a:custGeom>
              <a:avLst/>
              <a:gdLst>
                <a:gd name="connsiteX0" fmla="*/ 1112071 w 4901184"/>
                <a:gd name="connsiteY0" fmla="*/ 0 h 1801368"/>
                <a:gd name="connsiteX1" fmla="*/ 4901184 w 4901184"/>
                <a:gd name="connsiteY1" fmla="*/ 0 h 1801368"/>
                <a:gd name="connsiteX2" fmla="*/ 4901184 w 4901184"/>
                <a:gd name="connsiteY2" fmla="*/ 1008251 h 1801368"/>
                <a:gd name="connsiteX3" fmla="*/ 3799357 w 4901184"/>
                <a:gd name="connsiteY3" fmla="*/ 1801368 h 1801368"/>
                <a:gd name="connsiteX4" fmla="*/ 0 w 4901184"/>
                <a:gd name="connsiteY4" fmla="*/ 1801368 h 1801368"/>
                <a:gd name="connsiteX5" fmla="*/ 0 w 4901184"/>
                <a:gd name="connsiteY5" fmla="*/ 800490 h 180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01184" h="1801368">
                  <a:moveTo>
                    <a:pt x="1112071" y="0"/>
                  </a:moveTo>
                  <a:lnTo>
                    <a:pt x="4901184" y="0"/>
                  </a:lnTo>
                  <a:lnTo>
                    <a:pt x="4901184" y="1008251"/>
                  </a:lnTo>
                  <a:lnTo>
                    <a:pt x="3799357" y="1801368"/>
                  </a:lnTo>
                  <a:lnTo>
                    <a:pt x="0" y="1801368"/>
                  </a:lnTo>
                  <a:lnTo>
                    <a:pt x="0" y="80049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775" kern="0">
                <a:solidFill>
                  <a:prstClr val="white"/>
                </a:solidFill>
              </a:endParaRPr>
            </a:p>
          </p:txBody>
        </p:sp>
        <p:cxnSp>
          <p:nvCxnSpPr>
            <p:cNvPr id="17" name="直接连接符 16"/>
            <p:cNvCxnSpPr/>
            <p:nvPr>
              <p:custDataLst>
                <p:tags r:id="rId7"/>
              </p:custDataLst>
            </p:nvPr>
          </p:nvCxnSpPr>
          <p:spPr>
            <a:xfrm flipH="1">
              <a:off x="8312603" y="4217678"/>
              <a:ext cx="1695291" cy="1482281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322" y="2678333"/>
            <a:ext cx="6523328" cy="1414005"/>
          </a:xfrm>
        </p:spPr>
        <p:txBody>
          <a:bodyPr wrap="square" anchor="ctr" anchorCtr="0">
            <a:normAutofit/>
          </a:bodyPr>
          <a:lstStyle>
            <a:lvl1pPr algn="ctr">
              <a:lnSpc>
                <a:spcPct val="12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322" y="4375582"/>
            <a:ext cx="6523328" cy="64134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144780" indent="0">
              <a:buNone/>
              <a:defRPr sz="635">
                <a:solidFill>
                  <a:schemeClr val="tx1">
                    <a:tint val="75000"/>
                  </a:schemeClr>
                </a:solidFill>
              </a:defRPr>
            </a:lvl2pPr>
            <a:lvl3pPr marL="289560" indent="0">
              <a:buNone/>
              <a:defRPr sz="570">
                <a:solidFill>
                  <a:schemeClr val="tx1">
                    <a:tint val="75000"/>
                  </a:schemeClr>
                </a:solidFill>
              </a:defRPr>
            </a:lvl3pPr>
            <a:lvl4pPr marL="434340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4pPr>
            <a:lvl5pPr marL="578485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5pPr>
            <a:lvl6pPr marL="723265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6pPr>
            <a:lvl7pPr marL="868045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7pPr>
            <a:lvl8pPr marL="1012190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8pPr>
            <a:lvl9pPr marL="1156970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122621D-5B30-4238-B28F-E431F85280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074566-C8CC-4A47-925E-E11F39F53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5450" y="1825625"/>
            <a:ext cx="2819400" cy="429849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95950" y="1825625"/>
            <a:ext cx="2819400" cy="42984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621D-5B30-4238-B28F-E431F85280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4566-C8CC-4A47-925E-E11F39F53BC5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23201" y="365125"/>
            <a:ext cx="8497599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1000"/>
                  </a:schemeClr>
                </a:gs>
                <a:gs pos="45000">
                  <a:schemeClr val="accent1"/>
                </a:gs>
                <a:gs pos="57000">
                  <a:schemeClr val="accent1">
                    <a:lumMod val="45000"/>
                    <a:lumOff val="55000"/>
                  </a:schemeClr>
                </a:gs>
                <a:gs pos="100000">
                  <a:schemeClr val="bg1">
                    <a:alpha val="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23201" y="1519463"/>
            <a:ext cx="8497599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1000"/>
                  </a:schemeClr>
                </a:gs>
                <a:gs pos="45000">
                  <a:schemeClr val="accent1"/>
                </a:gs>
                <a:gs pos="57000">
                  <a:schemeClr val="accent1">
                    <a:lumMod val="45000"/>
                    <a:lumOff val="55000"/>
                  </a:schemeClr>
                </a:gs>
                <a:gs pos="100000">
                  <a:schemeClr val="bg1">
                    <a:alpha val="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1493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621D-5B30-4238-B28F-E431F85280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4566-C8CC-4A47-925E-E11F39F53BC5}" type="slidenum">
              <a:rPr lang="zh-CN" altLang="en-US" smtClean="0"/>
            </a:fld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323201" y="365125"/>
            <a:ext cx="8497599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1000"/>
                  </a:schemeClr>
                </a:gs>
                <a:gs pos="45000">
                  <a:schemeClr val="accent1"/>
                </a:gs>
                <a:gs pos="57000">
                  <a:schemeClr val="accent1">
                    <a:lumMod val="45000"/>
                    <a:lumOff val="55000"/>
                  </a:schemeClr>
                </a:gs>
                <a:gs pos="100000">
                  <a:schemeClr val="bg1">
                    <a:alpha val="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23201" y="1519463"/>
            <a:ext cx="8497599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1000"/>
                  </a:schemeClr>
                </a:gs>
                <a:gs pos="45000">
                  <a:schemeClr val="accent1"/>
                </a:gs>
                <a:gs pos="57000">
                  <a:schemeClr val="accent1">
                    <a:lumMod val="45000"/>
                    <a:lumOff val="55000"/>
                  </a:schemeClr>
                </a:gs>
                <a:gs pos="100000">
                  <a:schemeClr val="bg1">
                    <a:alpha val="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786" y="1093878"/>
            <a:ext cx="7018429" cy="1998433"/>
          </a:xfrm>
        </p:spPr>
        <p:txBody>
          <a:bodyPr anchor="b" anchorCtr="0">
            <a:normAutofit/>
          </a:bodyPr>
          <a:lstStyle>
            <a:lvl1pPr algn="ctr">
              <a:defRPr sz="495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122621D-5B30-4238-B28F-E431F85280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074566-C8CC-4A47-925E-E11F39F53BC5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2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717" y="4488012"/>
            <a:ext cx="9205337" cy="762114"/>
          </a:xfrm>
          <a:prstGeom prst="rect">
            <a:avLst/>
          </a:prstGeom>
          <a:solidFill>
            <a:schemeClr val="accent1">
              <a:lumMod val="20000"/>
              <a:lumOff val="80000"/>
              <a:alpha val="53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en-US" sz="570">
              <a:solidFill>
                <a:srgbClr val="FFFFFF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062786" y="3636962"/>
            <a:ext cx="7018429" cy="542522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grpSp>
        <p:nvGrpSpPr>
          <p:cNvPr id="16" name="组合 15"/>
          <p:cNvGrpSpPr/>
          <p:nvPr/>
        </p:nvGrpSpPr>
        <p:grpSpPr>
          <a:xfrm>
            <a:off x="1388473" y="3290723"/>
            <a:ext cx="6367055" cy="45719"/>
            <a:chOff x="1995894" y="3290724"/>
            <a:chExt cx="8200211" cy="37710"/>
          </a:xfrm>
        </p:grpSpPr>
        <p:sp>
          <p:nvSpPr>
            <p:cNvPr id="13" name="椭圆 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034648" y="3290724"/>
              <a:ext cx="119199" cy="377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 fontScale="25000" lnSpcReduction="20000"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760">
                <a:solidFill>
                  <a:srgbClr val="FFFFFF"/>
                </a:solidFill>
                <a:latin typeface="Arial Narrow" panose="020B0606020202030204" pitchFamily="34" charset="0"/>
                <a:ea typeface="微软雅黑" panose="020B0503020204020204" charset="-122"/>
              </a:endParaRPr>
            </a:p>
          </p:txBody>
        </p:sp>
        <p:cxnSp>
          <p:nvCxnSpPr>
            <p:cNvPr id="14" name="直接连接符 6"/>
            <p:cNvCxnSpPr>
              <a:cxnSpLocks noChangeShapeType="1"/>
            </p:cNvCxnSpPr>
            <p:nvPr>
              <p:custDataLst>
                <p:tags r:id="rId4"/>
              </p:custDataLst>
            </p:nvPr>
          </p:nvCxnSpPr>
          <p:spPr bwMode="auto">
            <a:xfrm>
              <a:off x="1995894" y="3306251"/>
              <a:ext cx="3810873" cy="0"/>
            </a:xfrm>
            <a:prstGeom prst="lin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7"/>
            <p:cNvCxnSpPr>
              <a:cxnSpLocks noChangeShapeType="1"/>
            </p:cNvCxnSpPr>
            <p:nvPr>
              <p:custDataLst>
                <p:tags r:id="rId5"/>
              </p:custDataLst>
            </p:nvPr>
          </p:nvCxnSpPr>
          <p:spPr bwMode="auto">
            <a:xfrm>
              <a:off x="6381727" y="3306251"/>
              <a:ext cx="3814378" cy="0"/>
            </a:xfrm>
            <a:prstGeom prst="lin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621D-5B30-4238-B28F-E431F85280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4566-C8CC-4A47-925E-E11F39F53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14391" y="733425"/>
            <a:ext cx="4478400" cy="54036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621D-5B30-4238-B28F-E431F85280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4566-C8CC-4A47-925E-E11F39F53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621D-5B30-4238-B28F-E431F85280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4566-C8CC-4A47-925E-E11F39F53BC5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33400"/>
            <a:ext cx="7886700" cy="567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" t="9593" r="24590" b="134"/>
          <a:stretch>
            <a:fillRect/>
          </a:stretch>
        </p:blipFill>
        <p:spPr>
          <a:xfrm>
            <a:off x="-1" y="0"/>
            <a:ext cx="9144000" cy="6946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147729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18583"/>
            <a:ext cx="7772400" cy="467518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122621D-5B30-4238-B28F-E431F85280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074566-C8CC-4A47-925E-E11F39F53BC5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971551"/>
            <a:ext cx="9179901" cy="2285999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990"/>
          </a:p>
        </p:txBody>
      </p:sp>
      <p:cxnSp>
        <p:nvCxnSpPr>
          <p:cNvPr id="9" name="直接连接符 8"/>
          <p:cNvCxnSpPr/>
          <p:nvPr/>
        </p:nvCxnSpPr>
        <p:spPr>
          <a:xfrm>
            <a:off x="628651" y="2495516"/>
            <a:ext cx="7829549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756229"/>
            <a:ext cx="6838950" cy="442073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621D-5B30-4238-B28F-E431F85280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4566-C8CC-4A47-925E-E11F39F53BC5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323201" y="365125"/>
            <a:ext cx="8497599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1000"/>
                  </a:schemeClr>
                </a:gs>
                <a:gs pos="45000">
                  <a:schemeClr val="accent1"/>
                </a:gs>
                <a:gs pos="57000">
                  <a:schemeClr val="accent1">
                    <a:lumMod val="45000"/>
                    <a:lumOff val="55000"/>
                  </a:schemeClr>
                </a:gs>
                <a:gs pos="100000">
                  <a:schemeClr val="bg1">
                    <a:alpha val="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23201" y="1519463"/>
            <a:ext cx="8497599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1000"/>
                  </a:schemeClr>
                </a:gs>
                <a:gs pos="45000">
                  <a:schemeClr val="accent1"/>
                </a:gs>
                <a:gs pos="57000">
                  <a:schemeClr val="accent1">
                    <a:lumMod val="45000"/>
                    <a:lumOff val="55000"/>
                  </a:schemeClr>
                </a:gs>
                <a:gs pos="100000">
                  <a:schemeClr val="bg1">
                    <a:alpha val="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t="-203" r="12496" b="21598"/>
          <a:stretch>
            <a:fillRect/>
          </a:stretch>
        </p:blipFill>
        <p:spPr>
          <a:xfrm>
            <a:off x="0" y="-19050"/>
            <a:ext cx="9144000" cy="687705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628045" y="1937192"/>
            <a:ext cx="7462193" cy="2640555"/>
            <a:chOff x="58304" y="3059404"/>
            <a:chExt cx="9949590" cy="2640555"/>
          </a:xfrm>
        </p:grpSpPr>
        <p:sp>
          <p:nvSpPr>
            <p:cNvPr id="11" name="任意多边形 10"/>
            <p:cNvSpPr/>
            <p:nvPr>
              <p:custDataLst>
                <p:tags r:id="rId3"/>
              </p:custDataLst>
            </p:nvPr>
          </p:nvSpPr>
          <p:spPr>
            <a:xfrm>
              <a:off x="486247" y="3315136"/>
              <a:ext cx="4364559" cy="1921462"/>
            </a:xfrm>
            <a:custGeom>
              <a:avLst/>
              <a:gdLst>
                <a:gd name="connsiteX0" fmla="*/ 1112071 w 4901184"/>
                <a:gd name="connsiteY0" fmla="*/ 0 h 1801368"/>
                <a:gd name="connsiteX1" fmla="*/ 4901184 w 4901184"/>
                <a:gd name="connsiteY1" fmla="*/ 0 h 1801368"/>
                <a:gd name="connsiteX2" fmla="*/ 4901184 w 4901184"/>
                <a:gd name="connsiteY2" fmla="*/ 1008251 h 1801368"/>
                <a:gd name="connsiteX3" fmla="*/ 3799357 w 4901184"/>
                <a:gd name="connsiteY3" fmla="*/ 1801368 h 1801368"/>
                <a:gd name="connsiteX4" fmla="*/ 0 w 4901184"/>
                <a:gd name="connsiteY4" fmla="*/ 1801368 h 1801368"/>
                <a:gd name="connsiteX5" fmla="*/ 0 w 4901184"/>
                <a:gd name="connsiteY5" fmla="*/ 800490 h 180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01184" h="1801368">
                  <a:moveTo>
                    <a:pt x="1112071" y="0"/>
                  </a:moveTo>
                  <a:lnTo>
                    <a:pt x="4901184" y="0"/>
                  </a:lnTo>
                  <a:lnTo>
                    <a:pt x="4901184" y="1008251"/>
                  </a:lnTo>
                  <a:lnTo>
                    <a:pt x="3799357" y="1801368"/>
                  </a:lnTo>
                  <a:lnTo>
                    <a:pt x="0" y="1801368"/>
                  </a:lnTo>
                  <a:lnTo>
                    <a:pt x="0" y="80049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775" kern="0">
                <a:solidFill>
                  <a:prstClr val="white"/>
                </a:solidFill>
              </a:endParaRPr>
            </a:p>
          </p:txBody>
        </p:sp>
        <p:cxnSp>
          <p:nvCxnSpPr>
            <p:cNvPr id="12" name="直接连接符 11"/>
            <p:cNvCxnSpPr/>
            <p:nvPr>
              <p:custDataLst>
                <p:tags r:id="rId4"/>
              </p:custDataLst>
            </p:nvPr>
          </p:nvCxnSpPr>
          <p:spPr>
            <a:xfrm flipH="1">
              <a:off x="58304" y="3059404"/>
              <a:ext cx="1695291" cy="1482281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15" name="任意多边形 14"/>
            <p:cNvSpPr/>
            <p:nvPr>
              <p:custDataLst>
                <p:tags r:id="rId5"/>
              </p:custDataLst>
            </p:nvPr>
          </p:nvSpPr>
          <p:spPr>
            <a:xfrm>
              <a:off x="2783217" y="3315136"/>
              <a:ext cx="4364559" cy="1921462"/>
            </a:xfrm>
            <a:custGeom>
              <a:avLst/>
              <a:gdLst>
                <a:gd name="connsiteX0" fmla="*/ 1112071 w 4901184"/>
                <a:gd name="connsiteY0" fmla="*/ 0 h 1801368"/>
                <a:gd name="connsiteX1" fmla="*/ 4901184 w 4901184"/>
                <a:gd name="connsiteY1" fmla="*/ 0 h 1801368"/>
                <a:gd name="connsiteX2" fmla="*/ 4901184 w 4901184"/>
                <a:gd name="connsiteY2" fmla="*/ 1008251 h 1801368"/>
                <a:gd name="connsiteX3" fmla="*/ 3799357 w 4901184"/>
                <a:gd name="connsiteY3" fmla="*/ 1801368 h 1801368"/>
                <a:gd name="connsiteX4" fmla="*/ 0 w 4901184"/>
                <a:gd name="connsiteY4" fmla="*/ 1801368 h 1801368"/>
                <a:gd name="connsiteX5" fmla="*/ 0 w 4901184"/>
                <a:gd name="connsiteY5" fmla="*/ 800490 h 180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01184" h="1801368">
                  <a:moveTo>
                    <a:pt x="1112071" y="0"/>
                  </a:moveTo>
                  <a:lnTo>
                    <a:pt x="4901184" y="0"/>
                  </a:lnTo>
                  <a:lnTo>
                    <a:pt x="4901184" y="1008251"/>
                  </a:lnTo>
                  <a:lnTo>
                    <a:pt x="3799357" y="1801368"/>
                  </a:lnTo>
                  <a:lnTo>
                    <a:pt x="0" y="1801368"/>
                  </a:lnTo>
                  <a:lnTo>
                    <a:pt x="0" y="80049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775" kern="0">
                <a:solidFill>
                  <a:prstClr val="white"/>
                </a:solidFill>
              </a:endParaRPr>
            </a:p>
          </p:txBody>
        </p:sp>
        <p:sp>
          <p:nvSpPr>
            <p:cNvPr id="16" name="任意多边形 15"/>
            <p:cNvSpPr/>
            <p:nvPr>
              <p:custDataLst>
                <p:tags r:id="rId6"/>
              </p:custDataLst>
            </p:nvPr>
          </p:nvSpPr>
          <p:spPr>
            <a:xfrm>
              <a:off x="5455456" y="3315136"/>
              <a:ext cx="4364559" cy="1921462"/>
            </a:xfrm>
            <a:custGeom>
              <a:avLst/>
              <a:gdLst>
                <a:gd name="connsiteX0" fmla="*/ 1112071 w 4901184"/>
                <a:gd name="connsiteY0" fmla="*/ 0 h 1801368"/>
                <a:gd name="connsiteX1" fmla="*/ 4901184 w 4901184"/>
                <a:gd name="connsiteY1" fmla="*/ 0 h 1801368"/>
                <a:gd name="connsiteX2" fmla="*/ 4901184 w 4901184"/>
                <a:gd name="connsiteY2" fmla="*/ 1008251 h 1801368"/>
                <a:gd name="connsiteX3" fmla="*/ 3799357 w 4901184"/>
                <a:gd name="connsiteY3" fmla="*/ 1801368 h 1801368"/>
                <a:gd name="connsiteX4" fmla="*/ 0 w 4901184"/>
                <a:gd name="connsiteY4" fmla="*/ 1801368 h 1801368"/>
                <a:gd name="connsiteX5" fmla="*/ 0 w 4901184"/>
                <a:gd name="connsiteY5" fmla="*/ 800490 h 180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01184" h="1801368">
                  <a:moveTo>
                    <a:pt x="1112071" y="0"/>
                  </a:moveTo>
                  <a:lnTo>
                    <a:pt x="4901184" y="0"/>
                  </a:lnTo>
                  <a:lnTo>
                    <a:pt x="4901184" y="1008251"/>
                  </a:lnTo>
                  <a:lnTo>
                    <a:pt x="3799357" y="1801368"/>
                  </a:lnTo>
                  <a:lnTo>
                    <a:pt x="0" y="1801368"/>
                  </a:lnTo>
                  <a:lnTo>
                    <a:pt x="0" y="80049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775" kern="0">
                <a:solidFill>
                  <a:prstClr val="white"/>
                </a:solidFill>
              </a:endParaRPr>
            </a:p>
          </p:txBody>
        </p:sp>
        <p:cxnSp>
          <p:nvCxnSpPr>
            <p:cNvPr id="17" name="直接连接符 16"/>
            <p:cNvCxnSpPr/>
            <p:nvPr>
              <p:custDataLst>
                <p:tags r:id="rId7"/>
              </p:custDataLst>
            </p:nvPr>
          </p:nvCxnSpPr>
          <p:spPr>
            <a:xfrm flipH="1">
              <a:off x="8312603" y="4217678"/>
              <a:ext cx="1695291" cy="1482281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322" y="2678333"/>
            <a:ext cx="6523328" cy="1414005"/>
          </a:xfrm>
        </p:spPr>
        <p:txBody>
          <a:bodyPr wrap="square" anchor="ctr" anchorCtr="0">
            <a:normAutofit/>
          </a:bodyPr>
          <a:lstStyle>
            <a:lvl1pPr algn="ctr">
              <a:lnSpc>
                <a:spcPct val="12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322" y="4375582"/>
            <a:ext cx="6523328" cy="64134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144780" indent="0">
              <a:buNone/>
              <a:defRPr sz="635">
                <a:solidFill>
                  <a:schemeClr val="tx1">
                    <a:tint val="75000"/>
                  </a:schemeClr>
                </a:solidFill>
              </a:defRPr>
            </a:lvl2pPr>
            <a:lvl3pPr marL="289560" indent="0">
              <a:buNone/>
              <a:defRPr sz="570">
                <a:solidFill>
                  <a:schemeClr val="tx1">
                    <a:tint val="75000"/>
                  </a:schemeClr>
                </a:solidFill>
              </a:defRPr>
            </a:lvl3pPr>
            <a:lvl4pPr marL="434340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4pPr>
            <a:lvl5pPr marL="578485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5pPr>
            <a:lvl6pPr marL="723265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6pPr>
            <a:lvl7pPr marL="868045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7pPr>
            <a:lvl8pPr marL="1012190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8pPr>
            <a:lvl9pPr marL="1156970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122621D-5B30-4238-B28F-E431F85280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074566-C8CC-4A47-925E-E11F39F53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5450" y="1825625"/>
            <a:ext cx="2819400" cy="429849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95950" y="1825625"/>
            <a:ext cx="2819400" cy="42984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621D-5B30-4238-B28F-E431F85280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4566-C8CC-4A47-925E-E11F39F53BC5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23201" y="365125"/>
            <a:ext cx="8497599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1000"/>
                  </a:schemeClr>
                </a:gs>
                <a:gs pos="45000">
                  <a:schemeClr val="accent1"/>
                </a:gs>
                <a:gs pos="57000">
                  <a:schemeClr val="accent1">
                    <a:lumMod val="45000"/>
                    <a:lumOff val="55000"/>
                  </a:schemeClr>
                </a:gs>
                <a:gs pos="100000">
                  <a:schemeClr val="bg1">
                    <a:alpha val="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23201" y="1519463"/>
            <a:ext cx="8497599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1000"/>
                  </a:schemeClr>
                </a:gs>
                <a:gs pos="45000">
                  <a:schemeClr val="accent1"/>
                </a:gs>
                <a:gs pos="57000">
                  <a:schemeClr val="accent1">
                    <a:lumMod val="45000"/>
                    <a:lumOff val="55000"/>
                  </a:schemeClr>
                </a:gs>
                <a:gs pos="100000">
                  <a:schemeClr val="bg1">
                    <a:alpha val="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1493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621D-5B30-4238-B28F-E431F85280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4566-C8CC-4A47-925E-E11F39F53BC5}" type="slidenum">
              <a:rPr lang="zh-CN" altLang="en-US" smtClean="0"/>
            </a:fld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323201" y="365125"/>
            <a:ext cx="8497599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1000"/>
                  </a:schemeClr>
                </a:gs>
                <a:gs pos="45000">
                  <a:schemeClr val="accent1"/>
                </a:gs>
                <a:gs pos="57000">
                  <a:schemeClr val="accent1">
                    <a:lumMod val="45000"/>
                    <a:lumOff val="55000"/>
                  </a:schemeClr>
                </a:gs>
                <a:gs pos="100000">
                  <a:schemeClr val="bg1">
                    <a:alpha val="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23201" y="1519463"/>
            <a:ext cx="8497599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1000"/>
                  </a:schemeClr>
                </a:gs>
                <a:gs pos="45000">
                  <a:schemeClr val="accent1"/>
                </a:gs>
                <a:gs pos="57000">
                  <a:schemeClr val="accent1">
                    <a:lumMod val="45000"/>
                    <a:lumOff val="55000"/>
                  </a:schemeClr>
                </a:gs>
                <a:gs pos="100000">
                  <a:schemeClr val="bg1">
                    <a:alpha val="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786" y="1093878"/>
            <a:ext cx="7018429" cy="1998433"/>
          </a:xfrm>
        </p:spPr>
        <p:txBody>
          <a:bodyPr anchor="b" anchorCtr="0">
            <a:normAutofit/>
          </a:bodyPr>
          <a:lstStyle>
            <a:lvl1pPr algn="ctr">
              <a:defRPr sz="495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122621D-5B30-4238-B28F-E431F85280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074566-C8CC-4A47-925E-E11F39F53BC5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2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717" y="4488012"/>
            <a:ext cx="9205337" cy="762114"/>
          </a:xfrm>
          <a:prstGeom prst="rect">
            <a:avLst/>
          </a:prstGeom>
          <a:solidFill>
            <a:schemeClr val="accent1">
              <a:lumMod val="20000"/>
              <a:lumOff val="80000"/>
              <a:alpha val="53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en-US" sz="570">
              <a:solidFill>
                <a:srgbClr val="FFFFFF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062786" y="3636962"/>
            <a:ext cx="7018429" cy="542522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grpSp>
        <p:nvGrpSpPr>
          <p:cNvPr id="16" name="组合 15"/>
          <p:cNvGrpSpPr/>
          <p:nvPr/>
        </p:nvGrpSpPr>
        <p:grpSpPr>
          <a:xfrm>
            <a:off x="1388473" y="3290723"/>
            <a:ext cx="6367055" cy="45719"/>
            <a:chOff x="1995894" y="3290724"/>
            <a:chExt cx="8200211" cy="37710"/>
          </a:xfrm>
        </p:grpSpPr>
        <p:sp>
          <p:nvSpPr>
            <p:cNvPr id="13" name="椭圆 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034648" y="3290724"/>
              <a:ext cx="119199" cy="377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 fontScale="25000" lnSpcReduction="20000"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760">
                <a:solidFill>
                  <a:srgbClr val="FFFFFF"/>
                </a:solidFill>
                <a:latin typeface="Arial Narrow" panose="020B0606020202030204" pitchFamily="34" charset="0"/>
                <a:ea typeface="微软雅黑" panose="020B0503020204020204" charset="-122"/>
              </a:endParaRPr>
            </a:p>
          </p:txBody>
        </p:sp>
        <p:cxnSp>
          <p:nvCxnSpPr>
            <p:cNvPr id="14" name="直接连接符 6"/>
            <p:cNvCxnSpPr>
              <a:cxnSpLocks noChangeShapeType="1"/>
            </p:cNvCxnSpPr>
            <p:nvPr>
              <p:custDataLst>
                <p:tags r:id="rId4"/>
              </p:custDataLst>
            </p:nvPr>
          </p:nvCxnSpPr>
          <p:spPr bwMode="auto">
            <a:xfrm>
              <a:off x="1995894" y="3306251"/>
              <a:ext cx="3810873" cy="0"/>
            </a:xfrm>
            <a:prstGeom prst="lin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7"/>
            <p:cNvCxnSpPr>
              <a:cxnSpLocks noChangeShapeType="1"/>
            </p:cNvCxnSpPr>
            <p:nvPr>
              <p:custDataLst>
                <p:tags r:id="rId5"/>
              </p:custDataLst>
            </p:nvPr>
          </p:nvCxnSpPr>
          <p:spPr bwMode="auto">
            <a:xfrm>
              <a:off x="6381727" y="3306251"/>
              <a:ext cx="3814378" cy="0"/>
            </a:xfrm>
            <a:prstGeom prst="lin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621D-5B30-4238-B28F-E431F85280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4566-C8CC-4A47-925E-E11F39F53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14391" y="733425"/>
            <a:ext cx="4478400" cy="54036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621D-5B30-4238-B28F-E431F85280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4566-C8CC-4A47-925E-E11F39F53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621D-5B30-4238-B28F-E431F85280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4566-C8CC-4A47-925E-E11F39F53BC5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33400"/>
            <a:ext cx="7886700" cy="567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4" Type="http://schemas.openxmlformats.org/officeDocument/2006/relationships/theme" Target="../theme/theme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>
            <a:spLocks noGrp="1"/>
          </p:cNvSpPr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>
            <a:spLocks noGrp="1"/>
          </p:cNvSpPr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>
            <a:spLocks noGrp="1"/>
          </p:cNvSpPr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34" name="页脚占位符 1033"/>
          <p:cNvSpPr>
            <a:spLocks noGrp="1"/>
          </p:cNvSpPr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35" name="灯片编号占位符 1034"/>
          <p:cNvSpPr>
            <a:spLocks noGrp="1"/>
          </p:cNvSpPr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-19050"/>
            <a:ext cx="9144000" cy="6877050"/>
            <a:chOff x="0" y="-19050"/>
            <a:chExt cx="9144000" cy="6877050"/>
          </a:xfrm>
        </p:grpSpPr>
        <p:pic>
          <p:nvPicPr>
            <p:cNvPr id="12" name="图片 11"/>
            <p:cNvPicPr/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" t="-203" r="33500" b="21598"/>
            <a:stretch>
              <a:fillRect/>
            </a:stretch>
          </p:blipFill>
          <p:spPr>
            <a:xfrm>
              <a:off x="0" y="-19050"/>
              <a:ext cx="9144000" cy="687705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2A1B32">
                <a:alpha val="64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6"/>
            <a:ext cx="7886700" cy="1129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756229"/>
            <a:ext cx="7886700" cy="442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2621D-5B30-4238-B28F-E431F85280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74566-C8CC-4A47-925E-E11F39F53BC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►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-19050"/>
            <a:ext cx="9144000" cy="6877050"/>
            <a:chOff x="0" y="-19050"/>
            <a:chExt cx="9144000" cy="6877050"/>
          </a:xfrm>
        </p:grpSpPr>
        <p:pic>
          <p:nvPicPr>
            <p:cNvPr id="12" name="图片 11"/>
            <p:cNvPicPr/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" t="-203" r="33500" b="21598"/>
            <a:stretch>
              <a:fillRect/>
            </a:stretch>
          </p:blipFill>
          <p:spPr>
            <a:xfrm>
              <a:off x="0" y="-19050"/>
              <a:ext cx="9144000" cy="687705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2A1B32">
                <a:alpha val="64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6"/>
            <a:ext cx="7886700" cy="1129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756229"/>
            <a:ext cx="7886700" cy="442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2621D-5B30-4238-B28F-E431F85280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74566-C8CC-4A47-925E-E11F39F53BC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►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7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3.xml"/><Relationship Id="rId7" Type="http://schemas.openxmlformats.org/officeDocument/2006/relationships/tags" Target="../tags/tag34.xml"/><Relationship Id="rId6" Type="http://schemas.openxmlformats.org/officeDocument/2006/relationships/image" Target="../media/image1.png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tags" Target="../tags/tag40.xml"/><Relationship Id="rId7" Type="http://schemas.openxmlformats.org/officeDocument/2006/relationships/image" Target="../media/image4.jpeg"/><Relationship Id="rId6" Type="http://schemas.openxmlformats.org/officeDocument/2006/relationships/image" Target="../media/image1.png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0" Type="http://schemas.openxmlformats.org/officeDocument/2006/relationships/notesSlide" Target="../notesSlides/notesSlide3.xml"/><Relationship Id="rId1" Type="http://schemas.openxmlformats.org/officeDocument/2006/relationships/tags" Target="../tags/tag3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tags" Target="../tags/tag46.xml"/><Relationship Id="rId6" Type="http://schemas.openxmlformats.org/officeDocument/2006/relationships/image" Target="../media/image1.png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tags" Target="../tags/tag52.xml"/><Relationship Id="rId7" Type="http://schemas.openxmlformats.org/officeDocument/2006/relationships/image" Target="../media/image5.jpeg"/><Relationship Id="rId6" Type="http://schemas.openxmlformats.org/officeDocument/2006/relationships/image" Target="../media/image1.png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0" Type="http://schemas.openxmlformats.org/officeDocument/2006/relationships/notesSlide" Target="../notesSlides/notesSlide4.xml"/><Relationship Id="rId1" Type="http://schemas.openxmlformats.org/officeDocument/2006/relationships/tags" Target="../tags/tag4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tags" Target="../tags/tag64.xml"/><Relationship Id="rId6" Type="http://schemas.openxmlformats.org/officeDocument/2006/relationships/image" Target="../media/image1.png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defTabSz="914400">
              <a:lnSpc>
                <a:spcPct val="100000"/>
              </a:lnSpc>
              <a:buSzPct val="100000"/>
              <a:buNone/>
            </a:pPr>
            <a:r>
              <a:rPr lang="zh-CN" altLang="zh-CN" dirty="0" smtClean="0">
                <a:sym typeface="+mn-ea"/>
              </a:rPr>
              <a:t>元数据解析工具讲解</a:t>
            </a:r>
            <a:endParaRPr lang="zh-CN" altLang="zh-CN" dirty="0" smtClean="0"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091565" y="4527393"/>
            <a:ext cx="7772400" cy="467518"/>
          </a:xfrm>
        </p:spPr>
        <p:txBody>
          <a:bodyPr>
            <a:normAutofit/>
          </a:bodyPr>
          <a:lstStyle/>
          <a:p>
            <a:pPr defTabSz="914400">
              <a:buSzPct val="110000"/>
              <a:buNone/>
            </a:pPr>
            <a:r>
              <a:rPr lang="zh-CN" altLang="en-US" baseline="0" smtClean="0"/>
              <a:t>                   </a:t>
            </a:r>
            <a:r>
              <a:rPr lang="en-US" altLang="zh-CN" baseline="0" smtClean="0"/>
              <a:t>——</a:t>
            </a:r>
            <a:r>
              <a:rPr lang="zh-CN" altLang="en-US" baseline="0" smtClean="0"/>
              <a:t>工作小组</a:t>
            </a:r>
            <a:r>
              <a:rPr lang="zh-CN" altLang="en-US" baseline="0" smtClean="0"/>
              <a:t>：王勇、李洪鹏、董跃龙</a:t>
            </a:r>
            <a:endParaRPr lang="zh-CN" altLang="en-US" baseline="0" smtClean="0"/>
          </a:p>
        </p:txBody>
      </p:sp>
    </p:spTree>
    <p:custDataLst>
      <p:tags r:id="rId3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smtClean="0"/>
              <a:t>谢谢聆听</a:t>
            </a:r>
            <a:endParaRPr lang="zh-CN" altLang="en-US" smtClean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zh-CN" smtClean="0"/>
              <a:t>THANK YOU FOR YOUR ATTENTION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zh-CN" altLang="en-US" kern="0" smtClean="0"/>
              <a:t>相关背景介绍</a:t>
            </a:r>
            <a:endParaRPr lang="zh-CN" altLang="en-US" kern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4300" y="1171575"/>
            <a:ext cx="8658225" cy="5314950"/>
          </a:xfrm>
        </p:spPr>
        <p:txBody>
          <a:bodyPr>
            <a:noAutofit/>
          </a:bodyPr>
          <a:lstStyle/>
          <a:p>
            <a:pPr marL="0" indent="0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endParaRPr lang="zh-CN" altLang="en-US" dirty="0"/>
          </a:p>
          <a:p>
            <a:pPr marL="457200" lvl="1" indent="0"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/>
              <a:t>       伴随着公司用友云的发展，各个领域向云业务板块进军成了必要选择，由于人力资源短缺，解决效率问题就成为我们提高产能的最优方案，从目前来看项目进程中痛点主要有以下几点：</a:t>
            </a:r>
            <a:endParaRPr lang="zh-CN" altLang="en-US" sz="2400" dirty="0">
              <a:sym typeface="+mn-ea"/>
            </a:endParaRPr>
          </a:p>
          <a:p>
            <a:pPr marL="457200" lvl="1" indent="0"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endParaRPr lang="zh-CN" altLang="en-US" sz="2400" dirty="0">
              <a:sym typeface="+mn-ea"/>
            </a:endParaRPr>
          </a:p>
          <a:p>
            <a:pPr marL="457200" lvl="1" indent="0"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sym typeface="+mn-ea"/>
              </a:rPr>
              <a:t>1.</a:t>
            </a:r>
            <a:r>
              <a:rPr lang="zh-CN" altLang="en-US" sz="2400" dirty="0">
                <a:sym typeface="+mn-ea"/>
              </a:rPr>
              <a:t>设计人员：设计内容没有落地的形式，和需求交流确认的时候没有简明的信息来对照；</a:t>
            </a:r>
            <a:endParaRPr lang="zh-CN" altLang="en-US" sz="2400" dirty="0">
              <a:sym typeface="+mn-ea"/>
            </a:endParaRPr>
          </a:p>
          <a:p>
            <a:pPr marL="457200" lvl="1" indent="0"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sym typeface="+mn-ea"/>
              </a:rPr>
              <a:t>2.</a:t>
            </a:r>
            <a:r>
              <a:rPr lang="zh-CN" altLang="en-US" sz="2400" dirty="0">
                <a:sym typeface="+mn-ea"/>
              </a:rPr>
              <a:t>开发人员：后台数据库表和实体相关xml文件多，创建和修改时不好维护；   </a:t>
            </a:r>
            <a:endParaRPr lang="zh-CN" altLang="en-US" sz="2400" dirty="0">
              <a:sym typeface="+mn-ea"/>
            </a:endParaRPr>
          </a:p>
          <a:p>
            <a:pPr marL="457200" lvl="1" indent="0"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sym typeface="+mn-ea"/>
              </a:rPr>
              <a:t>3.</a:t>
            </a:r>
            <a:r>
              <a:rPr lang="zh-CN" altLang="en-US" sz="2400" dirty="0">
                <a:sym typeface="+mn-ea"/>
              </a:rPr>
              <a:t>目前生成代码的方式不好用，需求改动时开发工作量大。</a:t>
            </a:r>
            <a:endParaRPr lang="zh-CN" altLang="en-US" sz="2400" dirty="0">
              <a:sym typeface="+mn-ea"/>
            </a:endParaRPr>
          </a:p>
          <a:p>
            <a:pPr marL="457200" lvl="1" indent="0"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endParaRPr lang="zh-CN" altLang="en-US" sz="2400" dirty="0">
              <a:sym typeface="+mn-ea"/>
            </a:endParaRPr>
          </a:p>
          <a:p>
            <a:pPr marL="457200" lvl="1" indent="0"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ym typeface="+mn-ea"/>
              </a:rPr>
              <a:t>因此我们的目标就是：解决业务领域后台设计和开发人员的痛点，提升开发效率；</a:t>
            </a:r>
            <a:endParaRPr lang="zh-CN" altLang="en-US" sz="2400" dirty="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4095" y="1893570"/>
            <a:ext cx="393700" cy="39560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endParaRPr lang="zh-CN" altLang="en-US" sz="635" b="1">
              <a:solidFill>
                <a:srgbClr val="FFFFFF"/>
              </a:solidFill>
            </a:endParaRPr>
          </a:p>
        </p:txBody>
      </p:sp>
      <p:sp>
        <p:nvSpPr>
          <p:cNvPr id="16" name="MH_Other_3"/>
          <p:cNvSpPr/>
          <p:nvPr>
            <p:custDataLst>
              <p:tags r:id="rId2"/>
            </p:custDataLst>
          </p:nvPr>
        </p:nvSpPr>
        <p:spPr bwMode="auto">
          <a:xfrm>
            <a:off x="1118235" y="1937385"/>
            <a:ext cx="193675" cy="307340"/>
          </a:xfrm>
          <a:custGeom>
            <a:avLst/>
            <a:gdLst/>
            <a:ahLst/>
            <a:cxnLst/>
            <a:rect l="l" t="t" r="r" b="b"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570">
              <a:solidFill>
                <a:srgbClr val="FFFFFF"/>
              </a:solidFill>
            </a:endParaRPr>
          </a:p>
        </p:txBody>
      </p:sp>
      <p:cxnSp>
        <p:nvCxnSpPr>
          <p:cNvPr id="6" name="MH_Other_1"/>
          <p:cNvCxnSpPr/>
          <p:nvPr>
            <p:custDataLst>
              <p:tags r:id="rId3"/>
            </p:custDataLst>
          </p:nvPr>
        </p:nvCxnSpPr>
        <p:spPr>
          <a:xfrm>
            <a:off x="1014730" y="1756410"/>
            <a:ext cx="0" cy="4316095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H_PageTitle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zh-CN" altLang="en-US" kern="0" smtClean="0"/>
              <a:t>内容</a:t>
            </a:r>
            <a:endParaRPr lang="zh-CN" altLang="en-US" kern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6"/>
              </a:buBlip>
            </a:pPr>
            <a:r>
              <a:rPr lang="zh-CN" altLang="en-US" sz="3200"/>
              <a:t>一、定位</a:t>
            </a:r>
            <a:endParaRPr lang="zh-CN" altLang="en-US" sz="3200"/>
          </a:p>
          <a:p>
            <a:pPr marL="0" indent="0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3200"/>
              <a:t>	</a:t>
            </a:r>
            <a:endParaRPr lang="en-US" altLang="zh-CN" sz="3200"/>
          </a:p>
          <a:p>
            <a:pPr marL="342900" indent="-342900"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6"/>
              </a:buBlip>
            </a:pPr>
            <a:r>
              <a:rPr lang="zh-CN" altLang="en-US" sz="3200"/>
              <a:t>二、思想</a:t>
            </a:r>
            <a:endParaRPr lang="zh-CN" altLang="en-US" sz="3200"/>
          </a:p>
          <a:p>
            <a:pPr marL="0" indent="0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endParaRPr lang="zh-CN" altLang="en-US" sz="3200"/>
          </a:p>
          <a:p>
            <a:pPr marL="342900" indent="-342900"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6"/>
              </a:buBlip>
            </a:pPr>
            <a:r>
              <a:rPr lang="zh-CN" altLang="en-US" sz="3200"/>
              <a:t>三、使用</a:t>
            </a:r>
            <a:endParaRPr lang="zh-CN" altLang="en-US" sz="3200"/>
          </a:p>
          <a:p>
            <a:pPr marL="0" indent="0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endParaRPr lang="zh-CN" altLang="en-US"/>
          </a:p>
          <a:p>
            <a:pPr marL="342900" indent="-342900"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6"/>
              </a:buBlip>
            </a:pPr>
            <a:endParaRPr lang="zh-CN" altLang="en-US"/>
          </a:p>
        </p:txBody>
      </p:sp>
    </p:spTree>
    <p:custDataLst>
      <p:tags r:id="rId7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4095" y="1893570"/>
            <a:ext cx="393700" cy="39560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endParaRPr lang="zh-CN" altLang="en-US" sz="635" b="1">
              <a:solidFill>
                <a:srgbClr val="FFFFFF"/>
              </a:solidFill>
            </a:endParaRPr>
          </a:p>
        </p:txBody>
      </p:sp>
      <p:sp>
        <p:nvSpPr>
          <p:cNvPr id="16" name="MH_Other_3"/>
          <p:cNvSpPr/>
          <p:nvPr>
            <p:custDataLst>
              <p:tags r:id="rId2"/>
            </p:custDataLst>
          </p:nvPr>
        </p:nvSpPr>
        <p:spPr bwMode="auto">
          <a:xfrm>
            <a:off x="1118235" y="1937385"/>
            <a:ext cx="193675" cy="307340"/>
          </a:xfrm>
          <a:custGeom>
            <a:avLst/>
            <a:gdLst/>
            <a:ahLst/>
            <a:cxnLst/>
            <a:rect l="l" t="t" r="r" b="b"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570">
              <a:solidFill>
                <a:srgbClr val="FFFFFF"/>
              </a:solidFill>
            </a:endParaRPr>
          </a:p>
        </p:txBody>
      </p:sp>
      <p:cxnSp>
        <p:nvCxnSpPr>
          <p:cNvPr id="6" name="MH_Other_1"/>
          <p:cNvCxnSpPr/>
          <p:nvPr>
            <p:custDataLst>
              <p:tags r:id="rId3"/>
            </p:custDataLst>
          </p:nvPr>
        </p:nvCxnSpPr>
        <p:spPr>
          <a:xfrm>
            <a:off x="1014730" y="1756410"/>
            <a:ext cx="0" cy="4316095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H_PageTitle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755576" y="296156"/>
            <a:ext cx="7886700" cy="903634"/>
          </a:xfrm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zh-CN" altLang="en-US" kern="0" smtClean="0"/>
              <a:t>操作说明</a:t>
            </a:r>
            <a:endParaRPr lang="zh-CN" altLang="en-US" kern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1311910" y="1556792"/>
            <a:ext cx="7832090" cy="5301208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6"/>
              </a:buBlip>
            </a:pPr>
            <a:r>
              <a:rPr lang="zh-CN" altLang="en-US" dirty="0"/>
              <a:t>一、准备文档，工具解析的文件类型目前统一规定为</a:t>
            </a:r>
            <a:r>
              <a:rPr lang="en-US" altLang="zh-CN" dirty="0"/>
              <a:t>Excel</a:t>
            </a:r>
            <a:r>
              <a:rPr lang="zh-CN" altLang="en-US" dirty="0"/>
              <a:t>文档，文档目录结构固定，具体目录结构如下图所</a:t>
            </a:r>
            <a:r>
              <a:rPr lang="zh-CN" altLang="en-US" dirty="0" smtClean="0"/>
              <a:t>示</a:t>
            </a:r>
            <a:endParaRPr lang="en-US" altLang="zh-CN" dirty="0" smtClean="0"/>
          </a:p>
          <a:p>
            <a:pPr marL="342900" indent="-342900"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6"/>
              </a:buBlip>
            </a:pPr>
            <a:endParaRPr lang="zh-CN" altLang="en-US" dirty="0"/>
          </a:p>
          <a:p>
            <a:pPr marL="342900" indent="-342900"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6"/>
              </a:buBlip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420888"/>
            <a:ext cx="4716083" cy="4260949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4095" y="1893570"/>
            <a:ext cx="393700" cy="39560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endParaRPr lang="zh-CN" altLang="en-US" sz="635" b="1">
              <a:solidFill>
                <a:srgbClr val="FFFFFF"/>
              </a:solidFill>
            </a:endParaRPr>
          </a:p>
        </p:txBody>
      </p:sp>
      <p:sp>
        <p:nvSpPr>
          <p:cNvPr id="16" name="MH_Other_3"/>
          <p:cNvSpPr/>
          <p:nvPr>
            <p:custDataLst>
              <p:tags r:id="rId2"/>
            </p:custDataLst>
          </p:nvPr>
        </p:nvSpPr>
        <p:spPr bwMode="auto">
          <a:xfrm>
            <a:off x="1118235" y="1937385"/>
            <a:ext cx="193675" cy="307340"/>
          </a:xfrm>
          <a:custGeom>
            <a:avLst/>
            <a:gdLst/>
            <a:ahLst/>
            <a:cxnLst/>
            <a:rect l="l" t="t" r="r" b="b"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570">
              <a:solidFill>
                <a:srgbClr val="FFFFFF"/>
              </a:solidFill>
            </a:endParaRPr>
          </a:p>
        </p:txBody>
      </p:sp>
      <p:cxnSp>
        <p:nvCxnSpPr>
          <p:cNvPr id="6" name="MH_Other_1"/>
          <p:cNvCxnSpPr/>
          <p:nvPr>
            <p:custDataLst>
              <p:tags r:id="rId3"/>
            </p:custDataLst>
          </p:nvPr>
        </p:nvCxnSpPr>
        <p:spPr>
          <a:xfrm>
            <a:off x="1014730" y="1756410"/>
            <a:ext cx="0" cy="4316095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H_PageTitle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zh-CN" altLang="en-US" kern="0" smtClean="0">
                <a:sym typeface="+mn-ea"/>
              </a:rPr>
              <a:t>操作说明</a:t>
            </a:r>
            <a:endParaRPr lang="zh-CN" altLang="en-US" kern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6"/>
              </a:buBlip>
            </a:pPr>
            <a:r>
              <a:rPr lang="zh-CN" altLang="en-US" dirty="0"/>
              <a:t>二、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marL="342900" indent="-342900"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6"/>
              </a:buBlip>
            </a:pPr>
            <a:r>
              <a:rPr lang="en-US" altLang="zh-CN" dirty="0" smtClean="0"/>
              <a:t>2.1 </a:t>
            </a:r>
            <a:r>
              <a:rPr lang="zh-CN" altLang="en-US" dirty="0" smtClean="0"/>
              <a:t>写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模板</a:t>
            </a:r>
            <a:endParaRPr lang="en-US" altLang="zh-CN" dirty="0" smtClean="0"/>
          </a:p>
          <a:p>
            <a:pPr marL="342900" indent="-342900"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6"/>
              </a:buBlip>
            </a:pPr>
            <a:r>
              <a:rPr lang="en-US" altLang="zh-CN" dirty="0" smtClean="0"/>
              <a:t>2.2 </a:t>
            </a:r>
            <a:r>
              <a:rPr lang="zh-CN" altLang="en-US" dirty="0" smtClean="0"/>
              <a:t>工具使用</a:t>
            </a:r>
            <a:endParaRPr lang="zh-CN" altLang="en-US" dirty="0"/>
          </a:p>
        </p:txBody>
      </p:sp>
    </p:spTree>
    <p:custDataLst>
      <p:tags r:id="rId7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4095" y="1893570"/>
            <a:ext cx="393700" cy="39560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endParaRPr lang="zh-CN" altLang="en-US" sz="635" b="1">
              <a:solidFill>
                <a:srgbClr val="FFFFFF"/>
              </a:solidFill>
            </a:endParaRPr>
          </a:p>
        </p:txBody>
      </p:sp>
      <p:sp>
        <p:nvSpPr>
          <p:cNvPr id="16" name="MH_Other_3"/>
          <p:cNvSpPr/>
          <p:nvPr>
            <p:custDataLst>
              <p:tags r:id="rId2"/>
            </p:custDataLst>
          </p:nvPr>
        </p:nvSpPr>
        <p:spPr bwMode="auto">
          <a:xfrm>
            <a:off x="1118235" y="1937385"/>
            <a:ext cx="193675" cy="307340"/>
          </a:xfrm>
          <a:custGeom>
            <a:avLst/>
            <a:gdLst/>
            <a:ahLst/>
            <a:cxnLst/>
            <a:rect l="l" t="t" r="r" b="b"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570">
              <a:solidFill>
                <a:srgbClr val="FFFFFF"/>
              </a:solidFill>
            </a:endParaRPr>
          </a:p>
        </p:txBody>
      </p:sp>
      <p:cxnSp>
        <p:nvCxnSpPr>
          <p:cNvPr id="6" name="MH_Other_1"/>
          <p:cNvCxnSpPr/>
          <p:nvPr>
            <p:custDataLst>
              <p:tags r:id="rId3"/>
            </p:custDataLst>
          </p:nvPr>
        </p:nvCxnSpPr>
        <p:spPr>
          <a:xfrm>
            <a:off x="1014730" y="1756410"/>
            <a:ext cx="0" cy="4316095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H_PageTitle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755576" y="192643"/>
            <a:ext cx="7886700" cy="1129845"/>
          </a:xfrm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zh-CN" altLang="en-US" kern="0" dirty="0" smtClean="0">
                <a:sym typeface="+mn-ea"/>
              </a:rPr>
              <a:t>操作说明</a:t>
            </a:r>
            <a:endParaRPr lang="zh-CN" altLang="en-US" kern="0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1619672" y="1556792"/>
            <a:ext cx="6838950" cy="4420734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6"/>
              </a:buBlip>
            </a:pPr>
            <a:r>
              <a:rPr lang="zh-CN" altLang="en-US" dirty="0"/>
              <a:t>三、生成的目录结构说明</a:t>
            </a:r>
            <a:endParaRPr lang="zh-CN" altLang="en-US" dirty="0"/>
          </a:p>
          <a:p>
            <a:pPr marL="0" indent="0">
              <a:buClr>
                <a:schemeClr val="accent1"/>
              </a:buClr>
              <a:buSzTx/>
              <a:buNone/>
            </a:pPr>
            <a:r>
              <a:rPr lang="en-US" altLang="zh-CN" dirty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   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742" y="1941949"/>
            <a:ext cx="3312368" cy="4803983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4095" y="1893570"/>
            <a:ext cx="393700" cy="39560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endParaRPr lang="zh-CN" altLang="en-US" sz="635" b="1">
              <a:solidFill>
                <a:srgbClr val="FFFFFF"/>
              </a:solidFill>
            </a:endParaRPr>
          </a:p>
        </p:txBody>
      </p:sp>
      <p:sp>
        <p:nvSpPr>
          <p:cNvPr id="16" name="MH_Other_3"/>
          <p:cNvSpPr/>
          <p:nvPr>
            <p:custDataLst>
              <p:tags r:id="rId2"/>
            </p:custDataLst>
          </p:nvPr>
        </p:nvSpPr>
        <p:spPr bwMode="auto">
          <a:xfrm>
            <a:off x="1118235" y="1937385"/>
            <a:ext cx="193675" cy="307340"/>
          </a:xfrm>
          <a:custGeom>
            <a:avLst/>
            <a:gdLst/>
            <a:ahLst/>
            <a:cxnLst/>
            <a:rect l="l" t="t" r="r" b="b"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570">
              <a:solidFill>
                <a:srgbClr val="FFFFFF"/>
              </a:solidFill>
            </a:endParaRPr>
          </a:p>
        </p:txBody>
      </p:sp>
      <p:cxnSp>
        <p:nvCxnSpPr>
          <p:cNvPr id="6" name="MH_Other_1"/>
          <p:cNvCxnSpPr/>
          <p:nvPr>
            <p:custDataLst>
              <p:tags r:id="rId3"/>
            </p:custDataLst>
          </p:nvPr>
        </p:nvCxnSpPr>
        <p:spPr>
          <a:xfrm>
            <a:off x="1014730" y="1756410"/>
            <a:ext cx="0" cy="4316095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H_PageTitle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zh-CN" altLang="en-US" kern="0" smtClean="0">
                <a:sym typeface="+mn-ea"/>
              </a:rPr>
              <a:t>操作注意事项</a:t>
            </a:r>
            <a:endParaRPr lang="zh-CN" altLang="en-US" kern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1311910" y="2004514"/>
            <a:ext cx="6838950" cy="4420734"/>
          </a:xfrm>
        </p:spPr>
        <p:txBody>
          <a:bodyPr>
            <a:normAutofit/>
          </a:bodyPr>
          <a:lstStyle/>
          <a:p>
            <a:pPr marL="457200" lvl="1" indent="0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>
                <a:sym typeface="+mn-ea"/>
              </a:rPr>
              <a:t>（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）选取的</a:t>
            </a:r>
            <a:r>
              <a:rPr lang="en-US" altLang="zh-CN" sz="2400">
                <a:sym typeface="+mn-ea"/>
              </a:rPr>
              <a:t>Excel</a:t>
            </a:r>
            <a:r>
              <a:rPr lang="zh-CN" altLang="en-US" sz="2400">
                <a:sym typeface="+mn-ea"/>
              </a:rPr>
              <a:t>目录下一定要有模块的</a:t>
            </a:r>
            <a:r>
              <a:rPr lang="en-US" altLang="zh-CN" sz="2400">
                <a:sym typeface="+mn-ea"/>
              </a:rPr>
              <a:t>Excel</a:t>
            </a:r>
            <a:r>
              <a:rPr lang="zh-CN" altLang="en-US" sz="2400">
                <a:sym typeface="+mn-ea"/>
              </a:rPr>
              <a:t>文件；</a:t>
            </a:r>
            <a:endParaRPr lang="zh-CN" altLang="en-US" sz="2400"/>
          </a:p>
          <a:p>
            <a:pPr marL="457200" lvl="1" indent="0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endParaRPr lang="zh-CN" altLang="en-US" sz="2400">
              <a:sym typeface="+mn-ea"/>
            </a:endParaRPr>
          </a:p>
          <a:p>
            <a:pPr marL="457200" lvl="1" indent="0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>
                <a:sym typeface="+mn-ea"/>
              </a:rPr>
              <a:t>（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）</a:t>
            </a:r>
            <a:r>
              <a:rPr lang="en-US" altLang="zh-CN" sz="2400">
                <a:sym typeface="+mn-ea"/>
              </a:rPr>
              <a:t>Excel</a:t>
            </a:r>
            <a:r>
              <a:rPr lang="zh-CN" altLang="en-US" sz="2400">
                <a:sym typeface="+mn-ea"/>
              </a:rPr>
              <a:t>文件中不要在空白的地方写其他无关信息；</a:t>
            </a:r>
            <a:endParaRPr lang="zh-CN" altLang="en-US" sz="2400">
              <a:sym typeface="+mn-ea"/>
            </a:endParaRPr>
          </a:p>
          <a:p>
            <a:pPr marL="457200" lvl="1" indent="0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endParaRPr lang="zh-CN" altLang="en-US" sz="2400">
              <a:sym typeface="+mn-ea"/>
            </a:endParaRPr>
          </a:p>
          <a:p>
            <a:pPr marL="457200" lvl="1" indent="0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>
                <a:sym typeface="+mn-ea"/>
              </a:rPr>
              <a:t>（</a:t>
            </a:r>
            <a:r>
              <a:rPr lang="en-US" altLang="zh-CN" sz="2400">
                <a:sym typeface="+mn-ea"/>
              </a:rPr>
              <a:t>3</a:t>
            </a:r>
            <a:r>
              <a:rPr lang="zh-CN" altLang="en-US" sz="2400">
                <a:sym typeface="+mn-ea"/>
              </a:rPr>
              <a:t>）生成</a:t>
            </a:r>
            <a:r>
              <a:rPr lang="en-US" altLang="zh-CN" sz="2400">
                <a:sym typeface="+mn-ea"/>
              </a:rPr>
              <a:t>xml</a:t>
            </a:r>
            <a:r>
              <a:rPr lang="zh-CN" altLang="en-US" sz="2400">
                <a:sym typeface="+mn-ea"/>
              </a:rPr>
              <a:t>目标文件夹名称固定为</a:t>
            </a:r>
            <a:r>
              <a:rPr lang="en-US" altLang="zh-CN" sz="2400">
                <a:sym typeface="+mn-ea"/>
              </a:rPr>
              <a:t>config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  <a:p>
            <a:pPr marL="457200" lvl="1" indent="0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endParaRPr lang="zh-CN" altLang="en-US"/>
          </a:p>
          <a:p>
            <a:pPr marL="457200" lvl="1" indent="0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zh-CN" altLang="en-US" sz="2400">
                <a:sym typeface="+mn-ea"/>
              </a:rPr>
              <a:t>按照规范填写Excel文档，同时按照各自需求使用生成的xml和java代码。</a:t>
            </a:r>
            <a:endParaRPr lang="zh-CN" altLang="en-US"/>
          </a:p>
          <a:p>
            <a:pPr marL="457200" lvl="1" indent="0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  <p:custDataLst>
      <p:tags r:id="rId6"/>
    </p:custData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4095" y="1893570"/>
            <a:ext cx="393700" cy="39560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endParaRPr lang="zh-CN" altLang="en-US" sz="635" b="1">
              <a:solidFill>
                <a:srgbClr val="FFFFFF"/>
              </a:solidFill>
            </a:endParaRPr>
          </a:p>
        </p:txBody>
      </p:sp>
      <p:sp>
        <p:nvSpPr>
          <p:cNvPr id="16" name="MH_Other_3"/>
          <p:cNvSpPr/>
          <p:nvPr>
            <p:custDataLst>
              <p:tags r:id="rId2"/>
            </p:custDataLst>
          </p:nvPr>
        </p:nvSpPr>
        <p:spPr bwMode="auto">
          <a:xfrm>
            <a:off x="1118235" y="1937385"/>
            <a:ext cx="193675" cy="307340"/>
          </a:xfrm>
          <a:custGeom>
            <a:avLst/>
            <a:gdLst/>
            <a:ahLst/>
            <a:cxnLst/>
            <a:rect l="l" t="t" r="r" b="b"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570">
              <a:solidFill>
                <a:srgbClr val="FFFFFF"/>
              </a:solidFill>
            </a:endParaRPr>
          </a:p>
        </p:txBody>
      </p:sp>
      <p:cxnSp>
        <p:nvCxnSpPr>
          <p:cNvPr id="6" name="MH_Other_1"/>
          <p:cNvCxnSpPr/>
          <p:nvPr>
            <p:custDataLst>
              <p:tags r:id="rId3"/>
            </p:custDataLst>
          </p:nvPr>
        </p:nvCxnSpPr>
        <p:spPr>
          <a:xfrm>
            <a:off x="1014730" y="1756410"/>
            <a:ext cx="0" cy="4316095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H_PageTitle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zh-CN" altLang="en-US" kern="0" smtClean="0"/>
              <a:t>总结</a:t>
            </a:r>
            <a:endParaRPr lang="zh-CN" altLang="en-US" kern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1676400" y="1756229"/>
            <a:ext cx="6838950" cy="4420734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6"/>
              </a:buBlip>
            </a:pPr>
            <a:r>
              <a:rPr lang="en-US" altLang="zh-CN"/>
              <a:t>1</a:t>
            </a:r>
            <a:r>
              <a:rPr lang="zh-CN" altLang="en-US"/>
              <a:t>、我们的</a:t>
            </a:r>
            <a:r>
              <a:rPr lang="zh-CN" altLang="en-US">
                <a:sym typeface="+mn-ea"/>
              </a:rPr>
              <a:t>目标是解决业务领域后台设计和开发人员的痛点，提升开发效率，</a:t>
            </a:r>
            <a:r>
              <a:rPr lang="zh-CN" altLang="en-US"/>
              <a:t>因</a:t>
            </a:r>
            <a:r>
              <a:rPr lang="zh-CN" altLang="en-US">
                <a:sym typeface="+mn-ea"/>
              </a:rPr>
              <a:t>此工具主要适用人群为：业务领域后台设计和开发人员；</a:t>
            </a:r>
            <a:endParaRPr lang="zh-CN" altLang="en-US">
              <a:sym typeface="+mn-ea"/>
            </a:endParaRPr>
          </a:p>
          <a:p>
            <a:pPr marL="342900" indent="-342900"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6"/>
              </a:buBlip>
            </a:pPr>
            <a:endParaRPr lang="zh-CN" altLang="en-US"/>
          </a:p>
          <a:p>
            <a:pPr marL="342900" indent="-342900"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6"/>
              </a:buBlip>
            </a:pPr>
            <a:r>
              <a:rPr lang="en-US" altLang="zh-CN"/>
              <a:t>2</a:t>
            </a:r>
            <a:r>
              <a:rPr lang="zh-CN" altLang="en-US"/>
              <a:t>、我们提供了一套元数据设计模板；</a:t>
            </a:r>
            <a:endParaRPr lang="zh-CN" altLang="en-US"/>
          </a:p>
          <a:p>
            <a:pPr marL="342900" indent="-342900"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6"/>
              </a:buBlip>
            </a:pPr>
            <a:endParaRPr lang="zh-CN" altLang="en-US"/>
          </a:p>
          <a:p>
            <a:pPr marL="342900" indent="-342900"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6"/>
              </a:buBlip>
            </a:pPr>
            <a:r>
              <a:rPr lang="en-US" altLang="zh-CN"/>
              <a:t>3</a:t>
            </a:r>
            <a:r>
              <a:rPr lang="zh-CN" altLang="en-US"/>
              <a:t>、我们</a:t>
            </a:r>
            <a:r>
              <a:rPr lang="zh-CN" altLang="en-US">
                <a:sym typeface="+mn-ea"/>
              </a:rPr>
              <a:t>提供一个独立解析工具，能将基于模板的设计文档直接转换成代码工程中可用的资源。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56229"/>
            <a:ext cx="7776864" cy="4420734"/>
          </a:xfrm>
        </p:spPr>
        <p:txBody>
          <a:bodyPr/>
          <a:lstStyle/>
          <a:p>
            <a:r>
              <a:rPr lang="zh-CN" altLang="en-US" dirty="0" smtClean="0"/>
              <a:t>使用工具在生成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文件的同时生成代码框架</a:t>
            </a:r>
            <a:endParaRPr lang="en-US" altLang="zh-CN" dirty="0" smtClean="0"/>
          </a:p>
          <a:p>
            <a:r>
              <a:rPr lang="zh-CN" altLang="en-US" dirty="0" smtClean="0"/>
              <a:t>开发人员修改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后，可以使用工具实时更新到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中，确保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的同步</a:t>
            </a:r>
            <a:endParaRPr lang="en-US" altLang="zh-CN" dirty="0" smtClean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0925170028"/>
  <p:tag name="MH_LIBRARY" val="GRAPHIC"/>
  <p:tag name="MH_ORDER" val="Freeform 21"/>
</p:tagLst>
</file>

<file path=ppt/tags/tag10.xml><?xml version="1.0" encoding="utf-8"?>
<p:tagLst xmlns:p="http://schemas.openxmlformats.org/presentationml/2006/main">
  <p:tag name="KSO_WM_TAG_VERSION" val="1.0"/>
  <p:tag name="KSO_WM_TEMPLATE_CATEGORY" val="custom"/>
  <p:tag name="KSO_WM_TEMPLATE_INDEX" val="653"/>
</p:tagLst>
</file>

<file path=ppt/tags/tag11.xml><?xml version="1.0" encoding="utf-8"?>
<p:tagLst xmlns:p="http://schemas.openxmlformats.org/presentationml/2006/main">
  <p:tag name="KSO_WM_TAG_VERSION" val="1.0"/>
  <p:tag name="KSO_WM_TEMPLATE_CATEGORY" val="custom"/>
  <p:tag name="KSO_WM_TEMPLATE_INDEX" val="653"/>
</p:tagLst>
</file>

<file path=ppt/tags/tag12.xml><?xml version="1.0" encoding="utf-8"?>
<p:tagLst xmlns:p="http://schemas.openxmlformats.org/presentationml/2006/main">
  <p:tag name="MH" val="20150925170028"/>
  <p:tag name="MH_LIBRARY" val="GRAPHIC"/>
  <p:tag name="MH_ORDER" val="Freeform 21"/>
</p:tagLst>
</file>

<file path=ppt/tags/tag13.xml><?xml version="1.0" encoding="utf-8"?>
<p:tagLst xmlns:p="http://schemas.openxmlformats.org/presentationml/2006/main">
  <p:tag name="MH" val="20150925170028"/>
  <p:tag name="MH_LIBRARY" val="GRAPHIC"/>
  <p:tag name="MH_ORDER" val="Straight Connector 22"/>
</p:tagLst>
</file>

<file path=ppt/tags/tag14.xml><?xml version="1.0" encoding="utf-8"?>
<p:tagLst xmlns:p="http://schemas.openxmlformats.org/presentationml/2006/main">
  <p:tag name="MH" val="20150925170028"/>
  <p:tag name="MH_LIBRARY" val="GRAPHIC"/>
  <p:tag name="MH_ORDER" val="Freeform 21"/>
</p:tagLst>
</file>

<file path=ppt/tags/tag15.xml><?xml version="1.0" encoding="utf-8"?>
<p:tagLst xmlns:p="http://schemas.openxmlformats.org/presentationml/2006/main">
  <p:tag name="MH" val="20150925170028"/>
  <p:tag name="MH_LIBRARY" val="GRAPHIC"/>
  <p:tag name="MH_ORDER" val="Freeform 21"/>
</p:tagLst>
</file>

<file path=ppt/tags/tag16.xml><?xml version="1.0" encoding="utf-8"?>
<p:tagLst xmlns:p="http://schemas.openxmlformats.org/presentationml/2006/main">
  <p:tag name="MH" val="20150925170028"/>
  <p:tag name="MH_LIBRARY" val="GRAPHIC"/>
  <p:tag name="MH_ORDER" val="Straight Connector 22"/>
</p:tagLst>
</file>

<file path=ppt/tags/tag17.xml><?xml version="1.0" encoding="utf-8"?>
<p:tagLst xmlns:p="http://schemas.openxmlformats.org/presentationml/2006/main">
  <p:tag name="MH" val="20150925161915"/>
  <p:tag name="MH_LIBRARY" val="GRAPHIC"/>
  <p:tag name="MH_ORDER" val="矩形 23"/>
</p:tagLst>
</file>

<file path=ppt/tags/tag18.xml><?xml version="1.0" encoding="utf-8"?>
<p:tagLst xmlns:p="http://schemas.openxmlformats.org/presentationml/2006/main">
  <p:tag name="MH" val="20150925161915"/>
  <p:tag name="MH_LIBRARY" val="GRAPHIC"/>
  <p:tag name="MH_ORDER" val="椭圆 4"/>
</p:tagLst>
</file>

<file path=ppt/tags/tag19.xml><?xml version="1.0" encoding="utf-8"?>
<p:tagLst xmlns:p="http://schemas.openxmlformats.org/presentationml/2006/main">
  <p:tag name="MH" val="20150925161915"/>
  <p:tag name="MH_LIBRARY" val="GRAPHIC"/>
  <p:tag name="MH_ORDER" val="直接连接符 6"/>
</p:tagLst>
</file>

<file path=ppt/tags/tag2.xml><?xml version="1.0" encoding="utf-8"?>
<p:tagLst xmlns:p="http://schemas.openxmlformats.org/presentationml/2006/main">
  <p:tag name="MH" val="20150925170028"/>
  <p:tag name="MH_LIBRARY" val="GRAPHIC"/>
  <p:tag name="MH_ORDER" val="Straight Connector 22"/>
</p:tagLst>
</file>

<file path=ppt/tags/tag20.xml><?xml version="1.0" encoding="utf-8"?>
<p:tagLst xmlns:p="http://schemas.openxmlformats.org/presentationml/2006/main">
  <p:tag name="MH" val="20150925161915"/>
  <p:tag name="MH_LIBRARY" val="GRAPHIC"/>
  <p:tag name="MH_ORDER" val="直接连接符 7"/>
</p:tagLst>
</file>

<file path=ppt/tags/tag21.xml><?xml version="1.0" encoding="utf-8"?>
<p:tagLst xmlns:p="http://schemas.openxmlformats.org/presentationml/2006/main">
  <p:tag name="KSO_WM_TAG_VERSION" val="1.0"/>
  <p:tag name="KSO_WM_TEMPLATE_CATEGORY" val="custom"/>
  <p:tag name="KSO_WM_TEMPLATE_INDEX" val="653"/>
</p:tagLst>
</file>

<file path=ppt/tags/tag22.xml><?xml version="1.0" encoding="utf-8"?>
<p:tagLst xmlns:p="http://schemas.openxmlformats.org/presentationml/2006/main">
  <p:tag name="KSO_WM_TAG_VERSION" val="1.0"/>
  <p:tag name="KSO_WM_TEMPLATE_CATEGORY" val="custom"/>
  <p:tag name="KSO_WM_TEMPLATE_INDEX" val="653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53"/>
  <p:tag name="KSO_WM_UNIT_TYPE" val="a"/>
  <p:tag name="KSO_WM_UNIT_INDEX" val="1"/>
  <p:tag name="KSO_WM_UNIT_ID" val="custom447_1*a*1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53"/>
  <p:tag name="KSO_WM_UNIT_TYPE" val="b"/>
  <p:tag name="KSO_WM_UNIT_INDEX" val="1"/>
  <p:tag name="KSO_WM_UNIT_ID" val="custom447_1*b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.xml><?xml version="1.0" encoding="utf-8"?>
<p:tagLst xmlns:p="http://schemas.openxmlformats.org/presentationml/2006/main">
  <p:tag name="KSO_WM_TEMPLATE_THUMBS_INDEX" val="1、4、5、9、12、14、17、22、27、28、29"/>
  <p:tag name="KSO_WM_TEMPLATE_CATEGORY" val="custom"/>
  <p:tag name="KSO_WM_TEMPLATE_INDEX" val="653"/>
  <p:tag name="KSO_WM_TAG_VERSION" val="1.0"/>
  <p:tag name="KSO_WM_SLIDE_ID" val="custom65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53"/>
  <p:tag name="MH" val="20151013110033"/>
  <p:tag name="MH_LIBRARY" val="GRAPHIC"/>
  <p:tag name="MH_TYPE" val="PageTitle"/>
  <p:tag name="MH_ORDER" val="PageTitle"/>
  <p:tag name="KSO_WM_UNIT_TYPE" val="a"/>
  <p:tag name="KSO_WM_UNIT_INDEX" val="1"/>
  <p:tag name="KSO_WM_UNIT_ID" val="custom447_13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53"/>
  <p:tag name="KSO_WM_UNIT_TYPE" val="f"/>
  <p:tag name="KSO_WM_UNIT_INDEX" val="1"/>
  <p:tag name="KSO_WM_UNIT_ID" val="custom447_13*f*1"/>
  <p:tag name="KSO_WM_UNIT_CLEAR" val="1"/>
  <p:tag name="KSO_WM_UNIT_LAYERLEVEL" val="1"/>
  <p:tag name="KSO_WM_UNIT_VALUE" val="273"/>
  <p:tag name="KSO_WM_UNIT_HIGHLIGHT" val="0"/>
  <p:tag name="KSO_WM_UNIT_COMPATIBLE" val="0"/>
  <p:tag name="KSO_WM_UNIT_PRESET_TEXT_INDEX" val="5"/>
  <p:tag name="KSO_WM_UNIT_PRESET_TEXT_LEN" val="232"/>
</p:tagLst>
</file>

<file path=ppt/tags/tag28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"/>
  <p:tag name="MH" val="20151013110033"/>
  <p:tag name="MH_LIBRARY" val="GRAPHIC"/>
  <p:tag name="KSO_WM_TEMPLATE_CATEGORY" val="custom"/>
  <p:tag name="KSO_WM_TEMPLATE_INDEX" val="653"/>
  <p:tag name="KSO_WM_TAG_VERSION" val="1.0"/>
  <p:tag name="KSO_WM_SLIDE_ID" val="custom653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32*138"/>
  <p:tag name="KSO_WM_SLIDE_SIZE" val="538*348"/>
</p:tagLst>
</file>

<file path=ppt/tags/tag29.xml><?xml version="1.0" encoding="utf-8"?>
<p:tagLst xmlns:p="http://schemas.openxmlformats.org/presentationml/2006/main">
  <p:tag name="MH" val="2015101311003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653_13*i*4"/>
  <p:tag name="KSO_WM_TEMPLATE_CATEGORY" val="custom"/>
  <p:tag name="KSO_WM_TEMPLATE_INDEX" val="653"/>
  <p:tag name="KSO_WM_UNIT_INDEX" val="4"/>
</p:tagLst>
</file>

<file path=ppt/tags/tag3.xml><?xml version="1.0" encoding="utf-8"?>
<p:tagLst xmlns:p="http://schemas.openxmlformats.org/presentationml/2006/main">
  <p:tag name="MH" val="20150925170028"/>
  <p:tag name="MH_LIBRARY" val="GRAPHIC"/>
  <p:tag name="MH_ORDER" val="Freeform 21"/>
</p:tagLst>
</file>

<file path=ppt/tags/tag30.xml><?xml version="1.0" encoding="utf-8"?>
<p:tagLst xmlns:p="http://schemas.openxmlformats.org/presentationml/2006/main">
  <p:tag name="MH" val="20151013110033"/>
  <p:tag name="MH_LIBRARY" val="GRAPHIC"/>
  <p:tag name="MH_TYPE" val="Other"/>
  <p:tag name="MH_ORDER" val="3"/>
  <p:tag name="KSO_WM_TAG_VERSION" val="1.0"/>
  <p:tag name="KSO_WM_BEAUTIFY_FLAG" val="#wm#"/>
  <p:tag name="KSO_WM_UNIT_TYPE" val="i"/>
  <p:tag name="KSO_WM_UNIT_ID" val="custom653_13*i*5"/>
  <p:tag name="KSO_WM_TEMPLATE_CATEGORY" val="custom"/>
  <p:tag name="KSO_WM_TEMPLATE_INDEX" val="653"/>
  <p:tag name="KSO_WM_UNIT_INDEX" val="5"/>
</p:tagLst>
</file>

<file path=ppt/tags/tag31.xml><?xml version="1.0" encoding="utf-8"?>
<p:tagLst xmlns:p="http://schemas.openxmlformats.org/presentationml/2006/main">
  <p:tag name="MH" val="2015101311003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653_13*i*6"/>
  <p:tag name="KSO_WM_TEMPLATE_CATEGORY" val="custom"/>
  <p:tag name="KSO_WM_TEMPLATE_INDEX" val="653"/>
  <p:tag name="KSO_WM_UNIT_INDEX" val="6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53"/>
  <p:tag name="MH" val="20151013110033"/>
  <p:tag name="MH_LIBRARY" val="GRAPHIC"/>
  <p:tag name="MH_TYPE" val="PageTitle"/>
  <p:tag name="MH_ORDER" val="PageTitle"/>
  <p:tag name="KSO_WM_UNIT_TYPE" val="a"/>
  <p:tag name="KSO_WM_UNIT_INDEX" val="1"/>
  <p:tag name="KSO_WM_UNIT_ID" val="custom447_13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53"/>
  <p:tag name="KSO_WM_UNIT_TYPE" val="f"/>
  <p:tag name="KSO_WM_UNIT_INDEX" val="1"/>
  <p:tag name="KSO_WM_UNIT_ID" val="custom447_13*f*1"/>
  <p:tag name="KSO_WM_UNIT_CLEAR" val="1"/>
  <p:tag name="KSO_WM_UNIT_LAYERLEVEL" val="1"/>
  <p:tag name="KSO_WM_UNIT_VALUE" val="273"/>
  <p:tag name="KSO_WM_UNIT_HIGHLIGHT" val="0"/>
  <p:tag name="KSO_WM_UNIT_COMPATIBLE" val="0"/>
  <p:tag name="KSO_WM_UNIT_PRESET_TEXT_INDEX" val="5"/>
  <p:tag name="KSO_WM_UNIT_PRESET_TEXT_LEN" val="232"/>
</p:tagLst>
</file>

<file path=ppt/tags/tag34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"/>
  <p:tag name="MH" val="20151013110033"/>
  <p:tag name="MH_LIBRARY" val="GRAPHIC"/>
  <p:tag name="KSO_WM_TEMPLATE_CATEGORY" val="custom"/>
  <p:tag name="KSO_WM_TEMPLATE_INDEX" val="653"/>
  <p:tag name="KSO_WM_TAG_VERSION" val="1.0"/>
  <p:tag name="KSO_WM_SLIDE_ID" val="custom653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32*138"/>
  <p:tag name="KSO_WM_SLIDE_SIZE" val="538*348"/>
</p:tagLst>
</file>

<file path=ppt/tags/tag35.xml><?xml version="1.0" encoding="utf-8"?>
<p:tagLst xmlns:p="http://schemas.openxmlformats.org/presentationml/2006/main">
  <p:tag name="MH" val="2015101311003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653_13*i*4"/>
  <p:tag name="KSO_WM_TEMPLATE_CATEGORY" val="custom"/>
  <p:tag name="KSO_WM_TEMPLATE_INDEX" val="653"/>
  <p:tag name="KSO_WM_UNIT_INDEX" val="4"/>
</p:tagLst>
</file>

<file path=ppt/tags/tag36.xml><?xml version="1.0" encoding="utf-8"?>
<p:tagLst xmlns:p="http://schemas.openxmlformats.org/presentationml/2006/main">
  <p:tag name="MH" val="20151013110033"/>
  <p:tag name="MH_LIBRARY" val="GRAPHIC"/>
  <p:tag name="MH_TYPE" val="Other"/>
  <p:tag name="MH_ORDER" val="3"/>
  <p:tag name="KSO_WM_TAG_VERSION" val="1.0"/>
  <p:tag name="KSO_WM_BEAUTIFY_FLAG" val="#wm#"/>
  <p:tag name="KSO_WM_UNIT_TYPE" val="i"/>
  <p:tag name="KSO_WM_UNIT_ID" val="custom653_13*i*5"/>
  <p:tag name="KSO_WM_TEMPLATE_CATEGORY" val="custom"/>
  <p:tag name="KSO_WM_TEMPLATE_INDEX" val="653"/>
  <p:tag name="KSO_WM_UNIT_INDEX" val="5"/>
</p:tagLst>
</file>

<file path=ppt/tags/tag37.xml><?xml version="1.0" encoding="utf-8"?>
<p:tagLst xmlns:p="http://schemas.openxmlformats.org/presentationml/2006/main">
  <p:tag name="MH" val="2015101311003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653_13*i*6"/>
  <p:tag name="KSO_WM_TEMPLATE_CATEGORY" val="custom"/>
  <p:tag name="KSO_WM_TEMPLATE_INDEX" val="653"/>
  <p:tag name="KSO_WM_UNIT_INDEX" val="6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53"/>
  <p:tag name="MH" val="20151013110033"/>
  <p:tag name="MH_LIBRARY" val="GRAPHIC"/>
  <p:tag name="MH_TYPE" val="PageTitle"/>
  <p:tag name="MH_ORDER" val="PageTitle"/>
  <p:tag name="KSO_WM_UNIT_TYPE" val="a"/>
  <p:tag name="KSO_WM_UNIT_INDEX" val="1"/>
  <p:tag name="KSO_WM_UNIT_ID" val="custom447_13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53"/>
  <p:tag name="KSO_WM_UNIT_TYPE" val="f"/>
  <p:tag name="KSO_WM_UNIT_INDEX" val="1"/>
  <p:tag name="KSO_WM_UNIT_ID" val="custom447_13*f*1"/>
  <p:tag name="KSO_WM_UNIT_CLEAR" val="1"/>
  <p:tag name="KSO_WM_UNIT_LAYERLEVEL" val="1"/>
  <p:tag name="KSO_WM_UNIT_VALUE" val="273"/>
  <p:tag name="KSO_WM_UNIT_HIGHLIGHT" val="0"/>
  <p:tag name="KSO_WM_UNIT_COMPATIBLE" val="0"/>
  <p:tag name="KSO_WM_UNIT_PRESET_TEXT_INDEX" val="5"/>
  <p:tag name="KSO_WM_UNIT_PRESET_TEXT_LEN" val="232"/>
</p:tagLst>
</file>

<file path=ppt/tags/tag4.xml><?xml version="1.0" encoding="utf-8"?>
<p:tagLst xmlns:p="http://schemas.openxmlformats.org/presentationml/2006/main">
  <p:tag name="MH" val="20150925170028"/>
  <p:tag name="MH_LIBRARY" val="GRAPHIC"/>
  <p:tag name="MH_ORDER" val="Freeform 21"/>
</p:tagLst>
</file>

<file path=ppt/tags/tag40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"/>
  <p:tag name="MH" val="20151013110033"/>
  <p:tag name="MH_LIBRARY" val="GRAPHIC"/>
  <p:tag name="KSO_WM_TEMPLATE_CATEGORY" val="custom"/>
  <p:tag name="KSO_WM_TEMPLATE_INDEX" val="653"/>
  <p:tag name="KSO_WM_TAG_VERSION" val="1.0"/>
  <p:tag name="KSO_WM_SLIDE_ID" val="custom653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32*138"/>
  <p:tag name="KSO_WM_SLIDE_SIZE" val="538*348"/>
</p:tagLst>
</file>

<file path=ppt/tags/tag41.xml><?xml version="1.0" encoding="utf-8"?>
<p:tagLst xmlns:p="http://schemas.openxmlformats.org/presentationml/2006/main">
  <p:tag name="MH" val="2015101311003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653_13*i*4"/>
  <p:tag name="KSO_WM_TEMPLATE_CATEGORY" val="custom"/>
  <p:tag name="KSO_WM_TEMPLATE_INDEX" val="653"/>
  <p:tag name="KSO_WM_UNIT_INDEX" val="4"/>
</p:tagLst>
</file>

<file path=ppt/tags/tag42.xml><?xml version="1.0" encoding="utf-8"?>
<p:tagLst xmlns:p="http://schemas.openxmlformats.org/presentationml/2006/main">
  <p:tag name="MH" val="20151013110033"/>
  <p:tag name="MH_LIBRARY" val="GRAPHIC"/>
  <p:tag name="MH_TYPE" val="Other"/>
  <p:tag name="MH_ORDER" val="3"/>
  <p:tag name="KSO_WM_TAG_VERSION" val="1.0"/>
  <p:tag name="KSO_WM_BEAUTIFY_FLAG" val="#wm#"/>
  <p:tag name="KSO_WM_UNIT_TYPE" val="i"/>
  <p:tag name="KSO_WM_UNIT_ID" val="custom653_13*i*5"/>
  <p:tag name="KSO_WM_TEMPLATE_CATEGORY" val="custom"/>
  <p:tag name="KSO_WM_TEMPLATE_INDEX" val="653"/>
  <p:tag name="KSO_WM_UNIT_INDEX" val="5"/>
</p:tagLst>
</file>

<file path=ppt/tags/tag43.xml><?xml version="1.0" encoding="utf-8"?>
<p:tagLst xmlns:p="http://schemas.openxmlformats.org/presentationml/2006/main">
  <p:tag name="MH" val="2015101311003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653_13*i*6"/>
  <p:tag name="KSO_WM_TEMPLATE_CATEGORY" val="custom"/>
  <p:tag name="KSO_WM_TEMPLATE_INDEX" val="653"/>
  <p:tag name="KSO_WM_UNIT_INDEX" val="6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53"/>
  <p:tag name="MH" val="20151013110033"/>
  <p:tag name="MH_LIBRARY" val="GRAPHIC"/>
  <p:tag name="MH_TYPE" val="PageTitle"/>
  <p:tag name="MH_ORDER" val="PageTitle"/>
  <p:tag name="KSO_WM_UNIT_TYPE" val="a"/>
  <p:tag name="KSO_WM_UNIT_INDEX" val="1"/>
  <p:tag name="KSO_WM_UNIT_ID" val="custom447_13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53"/>
  <p:tag name="KSO_WM_UNIT_TYPE" val="f"/>
  <p:tag name="KSO_WM_UNIT_INDEX" val="1"/>
  <p:tag name="KSO_WM_UNIT_ID" val="custom447_13*f*1"/>
  <p:tag name="KSO_WM_UNIT_CLEAR" val="1"/>
  <p:tag name="KSO_WM_UNIT_LAYERLEVEL" val="1"/>
  <p:tag name="KSO_WM_UNIT_VALUE" val="273"/>
  <p:tag name="KSO_WM_UNIT_HIGHLIGHT" val="0"/>
  <p:tag name="KSO_WM_UNIT_COMPATIBLE" val="0"/>
  <p:tag name="KSO_WM_UNIT_PRESET_TEXT_INDEX" val="5"/>
  <p:tag name="KSO_WM_UNIT_PRESET_TEXT_LEN" val="232"/>
</p:tagLst>
</file>

<file path=ppt/tags/tag46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"/>
  <p:tag name="MH" val="20151013110033"/>
  <p:tag name="MH_LIBRARY" val="GRAPHIC"/>
  <p:tag name="KSO_WM_TEMPLATE_CATEGORY" val="custom"/>
  <p:tag name="KSO_WM_TEMPLATE_INDEX" val="653"/>
  <p:tag name="KSO_WM_TAG_VERSION" val="1.0"/>
  <p:tag name="KSO_WM_SLIDE_ID" val="custom653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32*138"/>
  <p:tag name="KSO_WM_SLIDE_SIZE" val="538*348"/>
</p:tagLst>
</file>

<file path=ppt/tags/tag47.xml><?xml version="1.0" encoding="utf-8"?>
<p:tagLst xmlns:p="http://schemas.openxmlformats.org/presentationml/2006/main">
  <p:tag name="MH" val="2015101311003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653_13*i*4"/>
  <p:tag name="KSO_WM_TEMPLATE_CATEGORY" val="custom"/>
  <p:tag name="KSO_WM_TEMPLATE_INDEX" val="653"/>
  <p:tag name="KSO_WM_UNIT_INDEX" val="4"/>
</p:tagLst>
</file>

<file path=ppt/tags/tag48.xml><?xml version="1.0" encoding="utf-8"?>
<p:tagLst xmlns:p="http://schemas.openxmlformats.org/presentationml/2006/main">
  <p:tag name="MH" val="20151013110033"/>
  <p:tag name="MH_LIBRARY" val="GRAPHIC"/>
  <p:tag name="MH_TYPE" val="Other"/>
  <p:tag name="MH_ORDER" val="3"/>
  <p:tag name="KSO_WM_TAG_VERSION" val="1.0"/>
  <p:tag name="KSO_WM_BEAUTIFY_FLAG" val="#wm#"/>
  <p:tag name="KSO_WM_UNIT_TYPE" val="i"/>
  <p:tag name="KSO_WM_UNIT_ID" val="custom653_13*i*5"/>
  <p:tag name="KSO_WM_TEMPLATE_CATEGORY" val="custom"/>
  <p:tag name="KSO_WM_TEMPLATE_INDEX" val="653"/>
  <p:tag name="KSO_WM_UNIT_INDEX" val="5"/>
</p:tagLst>
</file>

<file path=ppt/tags/tag49.xml><?xml version="1.0" encoding="utf-8"?>
<p:tagLst xmlns:p="http://schemas.openxmlformats.org/presentationml/2006/main">
  <p:tag name="MH" val="2015101311003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653_13*i*6"/>
  <p:tag name="KSO_WM_TEMPLATE_CATEGORY" val="custom"/>
  <p:tag name="KSO_WM_TEMPLATE_INDEX" val="653"/>
  <p:tag name="KSO_WM_UNIT_INDEX" val="6"/>
</p:tagLst>
</file>

<file path=ppt/tags/tag5.xml><?xml version="1.0" encoding="utf-8"?>
<p:tagLst xmlns:p="http://schemas.openxmlformats.org/presentationml/2006/main">
  <p:tag name="MH" val="20150925170028"/>
  <p:tag name="MH_LIBRARY" val="GRAPHIC"/>
  <p:tag name="MH_ORDER" val="Straight Connector 22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53"/>
  <p:tag name="MH" val="20151013110033"/>
  <p:tag name="MH_LIBRARY" val="GRAPHIC"/>
  <p:tag name="MH_TYPE" val="PageTitle"/>
  <p:tag name="MH_ORDER" val="PageTitle"/>
  <p:tag name="KSO_WM_UNIT_TYPE" val="a"/>
  <p:tag name="KSO_WM_UNIT_INDEX" val="1"/>
  <p:tag name="KSO_WM_UNIT_ID" val="custom447_13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53"/>
  <p:tag name="KSO_WM_UNIT_TYPE" val="f"/>
  <p:tag name="KSO_WM_UNIT_INDEX" val="1"/>
  <p:tag name="KSO_WM_UNIT_ID" val="custom447_13*f*1"/>
  <p:tag name="KSO_WM_UNIT_CLEAR" val="1"/>
  <p:tag name="KSO_WM_UNIT_LAYERLEVEL" val="1"/>
  <p:tag name="KSO_WM_UNIT_VALUE" val="273"/>
  <p:tag name="KSO_WM_UNIT_HIGHLIGHT" val="0"/>
  <p:tag name="KSO_WM_UNIT_COMPATIBLE" val="0"/>
  <p:tag name="KSO_WM_UNIT_PRESET_TEXT_INDEX" val="5"/>
  <p:tag name="KSO_WM_UNIT_PRESET_TEXT_LEN" val="232"/>
</p:tagLst>
</file>

<file path=ppt/tags/tag52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"/>
  <p:tag name="MH" val="20151013110033"/>
  <p:tag name="MH_LIBRARY" val="GRAPHIC"/>
  <p:tag name="KSO_WM_TEMPLATE_CATEGORY" val="custom"/>
  <p:tag name="KSO_WM_TEMPLATE_INDEX" val="653"/>
  <p:tag name="KSO_WM_TAG_VERSION" val="1.0"/>
  <p:tag name="KSO_WM_SLIDE_ID" val="custom653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32*138"/>
  <p:tag name="KSO_WM_SLIDE_SIZE" val="538*348"/>
</p:tagLst>
</file>

<file path=ppt/tags/tag53.xml><?xml version="1.0" encoding="utf-8"?>
<p:tagLst xmlns:p="http://schemas.openxmlformats.org/presentationml/2006/main">
  <p:tag name="MH" val="2015101311003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653_13*i*4"/>
  <p:tag name="KSO_WM_TEMPLATE_CATEGORY" val="custom"/>
  <p:tag name="KSO_WM_TEMPLATE_INDEX" val="653"/>
  <p:tag name="KSO_WM_UNIT_INDEX" val="4"/>
</p:tagLst>
</file>

<file path=ppt/tags/tag54.xml><?xml version="1.0" encoding="utf-8"?>
<p:tagLst xmlns:p="http://schemas.openxmlformats.org/presentationml/2006/main">
  <p:tag name="MH" val="20151013110033"/>
  <p:tag name="MH_LIBRARY" val="GRAPHIC"/>
  <p:tag name="MH_TYPE" val="Other"/>
  <p:tag name="MH_ORDER" val="3"/>
  <p:tag name="KSO_WM_TAG_VERSION" val="1.0"/>
  <p:tag name="KSO_WM_BEAUTIFY_FLAG" val="#wm#"/>
  <p:tag name="KSO_WM_UNIT_TYPE" val="i"/>
  <p:tag name="KSO_WM_UNIT_ID" val="custom653_13*i*5"/>
  <p:tag name="KSO_WM_TEMPLATE_CATEGORY" val="custom"/>
  <p:tag name="KSO_WM_TEMPLATE_INDEX" val="653"/>
  <p:tag name="KSO_WM_UNIT_INDEX" val="5"/>
</p:tagLst>
</file>

<file path=ppt/tags/tag55.xml><?xml version="1.0" encoding="utf-8"?>
<p:tagLst xmlns:p="http://schemas.openxmlformats.org/presentationml/2006/main">
  <p:tag name="MH" val="2015101311003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653_13*i*6"/>
  <p:tag name="KSO_WM_TEMPLATE_CATEGORY" val="custom"/>
  <p:tag name="KSO_WM_TEMPLATE_INDEX" val="653"/>
  <p:tag name="KSO_WM_UNIT_INDEX" val="6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53"/>
  <p:tag name="MH" val="20151013110033"/>
  <p:tag name="MH_LIBRARY" val="GRAPHIC"/>
  <p:tag name="MH_TYPE" val="PageTitle"/>
  <p:tag name="MH_ORDER" val="PageTitle"/>
  <p:tag name="KSO_WM_UNIT_TYPE" val="a"/>
  <p:tag name="KSO_WM_UNIT_INDEX" val="1"/>
  <p:tag name="KSO_WM_UNIT_ID" val="custom447_13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53"/>
  <p:tag name="KSO_WM_UNIT_TYPE" val="f"/>
  <p:tag name="KSO_WM_UNIT_INDEX" val="1"/>
  <p:tag name="KSO_WM_UNIT_ID" val="custom447_13*f*1"/>
  <p:tag name="KSO_WM_UNIT_CLEAR" val="1"/>
  <p:tag name="KSO_WM_UNIT_LAYERLEVEL" val="1"/>
  <p:tag name="KSO_WM_UNIT_VALUE" val="273"/>
  <p:tag name="KSO_WM_UNIT_HIGHLIGHT" val="0"/>
  <p:tag name="KSO_WM_UNIT_COMPATIBLE" val="0"/>
  <p:tag name="KSO_WM_UNIT_PRESET_TEXT_INDEX" val="5"/>
  <p:tag name="KSO_WM_UNIT_PRESET_TEXT_LEN" val="232"/>
</p:tagLst>
</file>

<file path=ppt/tags/tag58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"/>
  <p:tag name="MH" val="20151013110033"/>
  <p:tag name="MH_LIBRARY" val="GRAPHIC"/>
  <p:tag name="KSO_WM_TEMPLATE_CATEGORY" val="custom"/>
  <p:tag name="KSO_WM_TEMPLATE_INDEX" val="653"/>
  <p:tag name="KSO_WM_TAG_VERSION" val="1.0"/>
  <p:tag name="KSO_WM_SLIDE_ID" val="custom653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32*138"/>
  <p:tag name="KSO_WM_SLIDE_SIZE" val="538*348"/>
</p:tagLst>
</file>

<file path=ppt/tags/tag59.xml><?xml version="1.0" encoding="utf-8"?>
<p:tagLst xmlns:p="http://schemas.openxmlformats.org/presentationml/2006/main">
  <p:tag name="MH" val="2015101311003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653_13*i*4"/>
  <p:tag name="KSO_WM_TEMPLATE_CATEGORY" val="custom"/>
  <p:tag name="KSO_WM_TEMPLATE_INDEX" val="653"/>
  <p:tag name="KSO_WM_UNIT_INDEX" val="4"/>
</p:tagLst>
</file>

<file path=ppt/tags/tag6.xml><?xml version="1.0" encoding="utf-8"?>
<p:tagLst xmlns:p="http://schemas.openxmlformats.org/presentationml/2006/main">
  <p:tag name="MH" val="20150925161915"/>
  <p:tag name="MH_LIBRARY" val="GRAPHIC"/>
  <p:tag name="MH_ORDER" val="矩形 23"/>
</p:tagLst>
</file>

<file path=ppt/tags/tag60.xml><?xml version="1.0" encoding="utf-8"?>
<p:tagLst xmlns:p="http://schemas.openxmlformats.org/presentationml/2006/main">
  <p:tag name="MH" val="20151013110033"/>
  <p:tag name="MH_LIBRARY" val="GRAPHIC"/>
  <p:tag name="MH_TYPE" val="Other"/>
  <p:tag name="MH_ORDER" val="3"/>
  <p:tag name="KSO_WM_TAG_VERSION" val="1.0"/>
  <p:tag name="KSO_WM_BEAUTIFY_FLAG" val="#wm#"/>
  <p:tag name="KSO_WM_UNIT_TYPE" val="i"/>
  <p:tag name="KSO_WM_UNIT_ID" val="custom653_13*i*5"/>
  <p:tag name="KSO_WM_TEMPLATE_CATEGORY" val="custom"/>
  <p:tag name="KSO_WM_TEMPLATE_INDEX" val="653"/>
  <p:tag name="KSO_WM_UNIT_INDEX" val="5"/>
</p:tagLst>
</file>

<file path=ppt/tags/tag61.xml><?xml version="1.0" encoding="utf-8"?>
<p:tagLst xmlns:p="http://schemas.openxmlformats.org/presentationml/2006/main">
  <p:tag name="MH" val="2015101311003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653_13*i*6"/>
  <p:tag name="KSO_WM_TEMPLATE_CATEGORY" val="custom"/>
  <p:tag name="KSO_WM_TEMPLATE_INDEX" val="653"/>
  <p:tag name="KSO_WM_UNIT_INDEX" val="6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53"/>
  <p:tag name="MH" val="20151013110033"/>
  <p:tag name="MH_LIBRARY" val="GRAPHIC"/>
  <p:tag name="MH_TYPE" val="PageTitle"/>
  <p:tag name="MH_ORDER" val="PageTitle"/>
  <p:tag name="KSO_WM_UNIT_TYPE" val="a"/>
  <p:tag name="KSO_WM_UNIT_INDEX" val="1"/>
  <p:tag name="KSO_WM_UNIT_ID" val="custom447_13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53"/>
  <p:tag name="KSO_WM_UNIT_TYPE" val="f"/>
  <p:tag name="KSO_WM_UNIT_INDEX" val="1"/>
  <p:tag name="KSO_WM_UNIT_ID" val="custom447_13*f*1"/>
  <p:tag name="KSO_WM_UNIT_CLEAR" val="1"/>
  <p:tag name="KSO_WM_UNIT_LAYERLEVEL" val="1"/>
  <p:tag name="KSO_WM_UNIT_VALUE" val="273"/>
  <p:tag name="KSO_WM_UNIT_HIGHLIGHT" val="0"/>
  <p:tag name="KSO_WM_UNIT_COMPATIBLE" val="0"/>
  <p:tag name="KSO_WM_UNIT_PRESET_TEXT_INDEX" val="5"/>
  <p:tag name="KSO_WM_UNIT_PRESET_TEXT_LEN" val="232"/>
</p:tagLst>
</file>

<file path=ppt/tags/tag64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"/>
  <p:tag name="MH" val="20151013110033"/>
  <p:tag name="MH_LIBRARY" val="GRAPHIC"/>
  <p:tag name="KSO_WM_TEMPLATE_CATEGORY" val="custom"/>
  <p:tag name="KSO_WM_TEMPLATE_INDEX" val="653"/>
  <p:tag name="KSO_WM_TAG_VERSION" val="1.0"/>
  <p:tag name="KSO_WM_SLIDE_ID" val="custom653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32*138"/>
  <p:tag name="KSO_WM_SLIDE_SIZE" val="538*348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53"/>
  <p:tag name="KSO_WM_UNIT_TYPE" val="a"/>
  <p:tag name="KSO_WM_UNIT_INDEX" val="1"/>
  <p:tag name="KSO_WM_UNIT_ID" val="custom447_29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" val="谢谢聆听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53"/>
  <p:tag name="KSO_WM_UNIT_TYPE" val="b"/>
  <p:tag name="KSO_WM_UNIT_INDEX" val="1"/>
  <p:tag name="KSO_WM_UNIT_ID" val="custom447_29*b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" val="THANK YOU FOR YOUR ATTENTION"/>
</p:tagLst>
</file>

<file path=ppt/tags/tag67.xml><?xml version="1.0" encoding="utf-8"?>
<p:tagLst xmlns:p="http://schemas.openxmlformats.org/presentationml/2006/main">
  <p:tag name="MH" val="20150925161915"/>
  <p:tag name="MH_LIBRARY" val="GRAPHIC"/>
  <p:tag name="KSO_WM_TEMPLATE_CATEGORY" val="custom"/>
  <p:tag name="KSO_WM_TEMPLATE_INDEX" val="653"/>
  <p:tag name="KSO_WM_TAG_VERSION" val="1.0"/>
  <p:tag name="KSO_WM_SLIDE_ID" val="custom653_29"/>
  <p:tag name="KSO_WM_SLIDE_INDEX" val="29"/>
  <p:tag name="KSO_WM_SLIDE_ITEM_CNT" val="2"/>
  <p:tag name="KSO_WM_SLIDE_LAYOUT" val="a_b"/>
  <p:tag name="KSO_WM_SLIDE_LAYOUT_CNT" val="1_1"/>
  <p:tag name="KSO_WM_SLIDE_TYPE" val="endPage"/>
  <p:tag name="KSO_WM_BEAUTIFY_FLAG" val="#wm#"/>
  <p:tag name="KSO_WM_SLIDE_POSITION" val="32*361"/>
  <p:tag name="KSO_WM_SLIDE_SIZE" val="344*32"/>
</p:tagLst>
</file>

<file path=ppt/tags/tag7.xml><?xml version="1.0" encoding="utf-8"?>
<p:tagLst xmlns:p="http://schemas.openxmlformats.org/presentationml/2006/main">
  <p:tag name="MH" val="20150925161915"/>
  <p:tag name="MH_LIBRARY" val="GRAPHIC"/>
  <p:tag name="MH_ORDER" val="椭圆 4"/>
</p:tagLst>
</file>

<file path=ppt/tags/tag8.xml><?xml version="1.0" encoding="utf-8"?>
<p:tagLst xmlns:p="http://schemas.openxmlformats.org/presentationml/2006/main">
  <p:tag name="MH" val="20150925161915"/>
  <p:tag name="MH_LIBRARY" val="GRAPHIC"/>
  <p:tag name="MH_ORDER" val="直接连接符 6"/>
</p:tagLst>
</file>

<file path=ppt/tags/tag9.xml><?xml version="1.0" encoding="utf-8"?>
<p:tagLst xmlns:p="http://schemas.openxmlformats.org/presentationml/2006/main">
  <p:tag name="MH" val="20150925161915"/>
  <p:tag name="MH_LIBRARY" val="GRAPHIC"/>
  <p:tag name="MH_ORDER" val="直接连接符 7"/>
</p:tagLst>
</file>

<file path=ppt/theme/theme1.xml><?xml version="1.0" encoding="utf-8"?>
<a:theme xmlns:a="http://schemas.openxmlformats.org/drawingml/2006/main" name="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447.17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C8886E"/>
      </a:accent1>
      <a:accent2>
        <a:srgbClr val="A59183"/>
      </a:accent2>
      <a:accent3>
        <a:srgbClr val="AC8282"/>
      </a:accent3>
      <a:accent4>
        <a:srgbClr val="E79747"/>
      </a:accent4>
      <a:accent5>
        <a:srgbClr val="7F723D"/>
      </a:accent5>
      <a:accent6>
        <a:srgbClr val="CA4A62"/>
      </a:accent6>
      <a:hlink>
        <a:srgbClr val="868B57"/>
      </a:hlink>
      <a:folHlink>
        <a:srgbClr val="657A5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447.17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C8886E"/>
      </a:accent1>
      <a:accent2>
        <a:srgbClr val="A59183"/>
      </a:accent2>
      <a:accent3>
        <a:srgbClr val="AC8282"/>
      </a:accent3>
      <a:accent4>
        <a:srgbClr val="E79747"/>
      </a:accent4>
      <a:accent5>
        <a:srgbClr val="7F723D"/>
      </a:accent5>
      <a:accent6>
        <a:srgbClr val="CA4A62"/>
      </a:accent6>
      <a:hlink>
        <a:srgbClr val="868B57"/>
      </a:hlink>
      <a:folHlink>
        <a:srgbClr val="657A5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748</Words>
  <Application>WPS 演示</Application>
  <PresentationFormat>全屏显示(4:3)</PresentationFormat>
  <Paragraphs>69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PMingLiU</vt:lpstr>
      <vt:lpstr>Arial Narrow</vt:lpstr>
      <vt:lpstr>微软雅黑</vt:lpstr>
      <vt:lpstr>Calibri</vt:lpstr>
      <vt:lpstr>黑体</vt:lpstr>
      <vt:lpstr>Arial Unicode MS</vt:lpstr>
      <vt:lpstr>通用_汇报</vt:lpstr>
      <vt:lpstr>Office 主题</vt:lpstr>
      <vt:lpstr>1_Office 主题</vt:lpstr>
      <vt:lpstr>元数据解析工具讲解</vt:lpstr>
      <vt:lpstr>相关背景介绍</vt:lpstr>
      <vt:lpstr>内容</vt:lpstr>
      <vt:lpstr>操作说明</vt:lpstr>
      <vt:lpstr>操作说明</vt:lpstr>
      <vt:lpstr>操作说明</vt:lpstr>
      <vt:lpstr>操作注意事项</vt:lpstr>
      <vt:lpstr>总结</vt:lpstr>
      <vt:lpstr>工具扩展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培训主题内容</dc:title>
  <dc:creator>lihpg</dc:creator>
  <cp:lastModifiedBy>紫宸</cp:lastModifiedBy>
  <cp:revision>27</cp:revision>
  <dcterms:created xsi:type="dcterms:W3CDTF">2009-03-03T10:06:00Z</dcterms:created>
  <dcterms:modified xsi:type="dcterms:W3CDTF">2018-01-30T07:32:14Z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