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6" r:id="rId19"/>
    <p:sldId id="274" r:id="rId20"/>
    <p:sldId id="275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8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7" r:id="rId42"/>
    <p:sldId id="298" r:id="rId43"/>
    <p:sldId id="299" r:id="rId44"/>
    <p:sldId id="300" r:id="rId45"/>
    <p:sldId id="301" r:id="rId46"/>
    <p:sldId id="302" r:id="rId47"/>
    <p:sldId id="303" r:id="rId48"/>
    <p:sldId id="306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5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8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3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7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64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63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950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F7EA0E-9196-4767-BBF1-F01DC4315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FB618357-1507-55B7-35D4-EAFD572C0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9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6F333A-62E0-4AF3-80DE-CFDF4B376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53473 w 12192000"/>
              <a:gd name="connsiteY0" fmla="*/ 805938 h 6858000"/>
              <a:gd name="connsiteX1" fmla="*/ 964227 w 12192000"/>
              <a:gd name="connsiteY1" fmla="*/ 2995186 h 6858000"/>
              <a:gd name="connsiteX2" fmla="*/ 964227 w 12192000"/>
              <a:gd name="connsiteY2" fmla="*/ 3263695 h 6858000"/>
              <a:gd name="connsiteX3" fmla="*/ 964227 w 12192000"/>
              <a:gd name="connsiteY3" fmla="*/ 4781551 h 6858000"/>
              <a:gd name="connsiteX4" fmla="*/ 5343237 w 12192000"/>
              <a:gd name="connsiteY4" fmla="*/ 4781551 h 6858000"/>
              <a:gd name="connsiteX5" fmla="*/ 5343237 w 12192000"/>
              <a:gd name="connsiteY5" fmla="*/ 2995186 h 6858000"/>
              <a:gd name="connsiteX6" fmla="*/ 3153992 w 12192000"/>
              <a:gd name="connsiteY6" fmla="*/ 805938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53473" y="805938"/>
                </a:moveTo>
                <a:cubicBezTo>
                  <a:pt x="1944364" y="805938"/>
                  <a:pt x="964227" y="1786104"/>
                  <a:pt x="964227" y="2995186"/>
                </a:cubicBezTo>
                <a:lnTo>
                  <a:pt x="964227" y="3263695"/>
                </a:lnTo>
                <a:lnTo>
                  <a:pt x="964227" y="4781551"/>
                </a:lnTo>
                <a:lnTo>
                  <a:pt x="5343237" y="4781551"/>
                </a:lnTo>
                <a:lnTo>
                  <a:pt x="5343237" y="2995186"/>
                </a:lnTo>
                <a:cubicBezTo>
                  <a:pt x="5343237" y="1786104"/>
                  <a:pt x="4363097" y="805938"/>
                  <a:pt x="3153992" y="8059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7DC37-BE02-3819-4426-DA431608E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570" y="5209099"/>
            <a:ext cx="10388030" cy="98163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PUBG Finish Placement Prediction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1A08E-019B-02E9-01DB-21B2AB43A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4112" y="3429000"/>
            <a:ext cx="4419600" cy="145993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</a:t>
            </a:r>
            <a:r>
              <a:rPr lang="en-US" baseline="30000" dirty="0">
                <a:solidFill>
                  <a:srgbClr val="FFFFFF"/>
                </a:solidFill>
              </a:rPr>
              <a:t>st</a:t>
            </a:r>
            <a:r>
              <a:rPr lang="en-US" dirty="0">
                <a:solidFill>
                  <a:srgbClr val="FFFFFF"/>
                </a:solidFill>
              </a:rPr>
              <a:t> Project</a:t>
            </a:r>
          </a:p>
          <a:p>
            <a:r>
              <a:rPr lang="en-US" dirty="0" err="1">
                <a:solidFill>
                  <a:srgbClr val="FFFFFF"/>
                </a:solidFill>
              </a:rPr>
              <a:t>shai</a:t>
            </a:r>
            <a:r>
              <a:rPr lang="en-US" dirty="0">
                <a:solidFill>
                  <a:srgbClr val="FFFFFF"/>
                </a:solidFill>
              </a:rPr>
              <a:t> for ai </a:t>
            </a:r>
          </a:p>
          <a:p>
            <a:r>
              <a:rPr lang="en-US" dirty="0">
                <a:solidFill>
                  <a:srgbClr val="FFFFFF"/>
                </a:solidFill>
              </a:rPr>
              <a:t>data science internship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150063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11FAD-9248-B73F-F420-23A54398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2.2.2 Distribution of the data</a:t>
            </a:r>
          </a:p>
        </p:txBody>
      </p: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Content Placeholder 2066">
            <a:extLst>
              <a:ext uri="{FF2B5EF4-FFF2-40B4-BE49-F238E27FC236}">
                <a16:creationId xmlns:a16="http://schemas.microsoft.com/office/drawing/2014/main" id="{CD58FFE6-9620-45E3-F4B8-63ECAA0C0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r>
              <a:rPr lang="en-US" dirty="0"/>
              <a:t>The data is pretty much messy</a:t>
            </a:r>
          </a:p>
          <a:p>
            <a:r>
              <a:rPr lang="en-US" dirty="0"/>
              <a:t>Outliers</a:t>
            </a:r>
          </a:p>
          <a:p>
            <a:r>
              <a:rPr lang="en-US" dirty="0"/>
              <a:t>Skewness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2A3DCC6-ACE2-3101-DF2E-E39FE3466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9" r="14759"/>
          <a:stretch/>
        </p:blipFill>
        <p:spPr bwMode="auto">
          <a:xfrm>
            <a:off x="6096000" y="-16591"/>
            <a:ext cx="6107073" cy="687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37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2" name="Freeform: Shape 3091">
            <a:extLst>
              <a:ext uri="{FF2B5EF4-FFF2-40B4-BE49-F238E27FC236}">
                <a16:creationId xmlns:a16="http://schemas.microsoft.com/office/drawing/2014/main" id="{40A82C2B-B640-4B39-A4B8-3189B458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4990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06E2B-4D24-CB83-82D3-D700509B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45" y="1799771"/>
            <a:ext cx="3374701" cy="1848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/>
              <a:t>2.2.3 Correlation between Features</a:t>
            </a:r>
          </a:p>
        </p:txBody>
      </p:sp>
      <p:cxnSp>
        <p:nvCxnSpPr>
          <p:cNvPr id="3094" name="Straight Connector 3093">
            <a:extLst>
              <a:ext uri="{FF2B5EF4-FFF2-40B4-BE49-F238E27FC236}">
                <a16:creationId xmlns:a16="http://schemas.microsoft.com/office/drawing/2014/main" id="{7091899A-6176-48DA-BF9E-4D278C5FB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15286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9A51FC-61F5-2F9A-FD45-B396944565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4" r="13644"/>
          <a:stretch/>
        </p:blipFill>
        <p:spPr bwMode="auto">
          <a:xfrm>
            <a:off x="5836155" y="439059"/>
            <a:ext cx="5943599" cy="597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199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4D5D0C47-3153-886D-16D2-54173C290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150E-5932-88F3-1FEC-99C16959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662" y="1161232"/>
            <a:ext cx="5291275" cy="24854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2.3 Questions: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19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6CD00-B08A-D978-F69B-6359741E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771650"/>
            <a:ext cx="3707989" cy="267056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How Many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Hackers?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0832-94AB-E309-0C7E-B653AEDB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513" y="876300"/>
            <a:ext cx="4929890" cy="5240594"/>
          </a:xfrm>
        </p:spPr>
        <p:txBody>
          <a:bodyPr anchor="t">
            <a:normAutofit/>
          </a:bodyPr>
          <a:lstStyle/>
          <a:p>
            <a:r>
              <a:rPr lang="en-US" dirty="0"/>
              <a:t>In my opinion, hackers have some properties, They are: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1. Won Without Moving: 961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A0151-D608-7ECE-18AF-27A52531B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271" y="2838841"/>
            <a:ext cx="3934374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46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6CD00-B08A-D978-F69B-6359741E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771650"/>
            <a:ext cx="3707989" cy="267056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How Many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Hackers?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0832-94AB-E309-0C7E-B653AEDB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513" y="876300"/>
            <a:ext cx="4929890" cy="5240594"/>
          </a:xfrm>
        </p:spPr>
        <p:txBody>
          <a:bodyPr anchor="t">
            <a:normAutofit/>
          </a:bodyPr>
          <a:lstStyle/>
          <a:p>
            <a:r>
              <a:rPr lang="en-US" dirty="0"/>
              <a:t>In my opinion, hackers have some properties, They are: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2. Kill more than 20 without moving: 60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A0151-D608-7ECE-18AF-27A52531B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8267" y="2838841"/>
            <a:ext cx="3688382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20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6CD00-B08A-D978-F69B-6359741E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771650"/>
            <a:ext cx="3707989" cy="267056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How Many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Hackers?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0832-94AB-E309-0C7E-B653AEDB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513" y="876300"/>
            <a:ext cx="4929890" cy="5240594"/>
          </a:xfrm>
        </p:spPr>
        <p:txBody>
          <a:bodyPr anchor="t">
            <a:normAutofit/>
          </a:bodyPr>
          <a:lstStyle/>
          <a:p>
            <a:r>
              <a:rPr lang="en-US" dirty="0"/>
              <a:t>In my opinion, hackers have some properties, They are: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3. Kill more than 5 with 0 weapon acquired: 15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A0151-D608-7ECE-18AF-27A52531B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8267" y="3130396"/>
            <a:ext cx="3688382" cy="24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69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6CD00-B08A-D978-F69B-6359741E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771650"/>
            <a:ext cx="3707989" cy="267056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How Many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Hackers?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0832-94AB-E309-0C7E-B653AEDB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513" y="876300"/>
            <a:ext cx="4929890" cy="5240594"/>
          </a:xfrm>
        </p:spPr>
        <p:txBody>
          <a:bodyPr anchor="t">
            <a:normAutofit/>
          </a:bodyPr>
          <a:lstStyle/>
          <a:p>
            <a:r>
              <a:rPr lang="en-US" dirty="0"/>
              <a:t>In my opinion, hackers have some properties, They are: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4. win a match with a duration of fewer than 4 minutes: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4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752A72-85AE-4898-800C-83AA48A96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6CD00-B08A-D978-F69B-6359741E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96" y="876300"/>
            <a:ext cx="5324703" cy="15792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How Many </a:t>
            </a:r>
            <a:br>
              <a:rPr lang="en-US" sz="3400"/>
            </a:br>
            <a:br>
              <a:rPr lang="en-US" sz="3400"/>
            </a:br>
            <a:r>
              <a:rPr lang="en-US" sz="3400"/>
              <a:t>Hackers?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4652EC-C642-4099-9CB1-67BCF3CB5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199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0832-94AB-E309-0C7E-B653AEDB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336" y="2753973"/>
            <a:ext cx="4555663" cy="3303927"/>
          </a:xfrm>
        </p:spPr>
        <p:txBody>
          <a:bodyPr anchor="b">
            <a:normAutofit/>
          </a:bodyPr>
          <a:lstStyle/>
          <a:p>
            <a:r>
              <a:rPr lang="en-US" dirty="0"/>
              <a:t>In my opinion, hackers have some properties, They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5. kill more than 40 in one match and won the game: 23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B671C7-99ED-1882-3C7E-BA38F9AA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922" y="3513667"/>
            <a:ext cx="3552574" cy="2391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CDD8DD-D4A3-590F-389A-F42812F9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922" y="684864"/>
            <a:ext cx="3552574" cy="265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8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6CD00-B08A-D978-F69B-6359741E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771650"/>
            <a:ext cx="3707989" cy="267056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How Many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Hackers?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0832-94AB-E309-0C7E-B653AEDB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513" y="628650"/>
            <a:ext cx="4929890" cy="4191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b="1" u="sng" dirty="0"/>
              <a:t>Total Hackers: 1,065</a:t>
            </a:r>
          </a:p>
        </p:txBody>
      </p:sp>
    </p:spTree>
    <p:extLst>
      <p:ext uri="{BB962C8B-B14F-4D97-AF65-F5344CB8AC3E}">
        <p14:creationId xmlns:p14="http://schemas.microsoft.com/office/powerpoint/2010/main" val="1664412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6CD00-B08A-D978-F69B-6359741E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771650"/>
            <a:ext cx="3707989" cy="267056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How Many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AFK?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0832-94AB-E309-0C7E-B653AEDB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513" y="876300"/>
            <a:ext cx="4929890" cy="5240594"/>
          </a:xfrm>
        </p:spPr>
        <p:txBody>
          <a:bodyPr anchor="t">
            <a:normAutofit/>
          </a:bodyPr>
          <a:lstStyle/>
          <a:p>
            <a:r>
              <a:rPr lang="en-US" dirty="0"/>
              <a:t>In my opinion, AFK’s have some properties, They are: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1. Zero Distance with Zero dealt damage: 88,204</a:t>
            </a:r>
          </a:p>
          <a:p>
            <a:endParaRPr lang="en-US" dirty="0"/>
          </a:p>
          <a:p>
            <a:r>
              <a:rPr lang="en-US" b="1" u="sng" dirty="0"/>
              <a:t>Total AFK’s: 88,204</a:t>
            </a:r>
          </a:p>
        </p:txBody>
      </p:sp>
    </p:spTree>
    <p:extLst>
      <p:ext uri="{BB962C8B-B14F-4D97-AF65-F5344CB8AC3E}">
        <p14:creationId xmlns:p14="http://schemas.microsoft.com/office/powerpoint/2010/main" val="23764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09D1-7CB9-E4E4-E8D2-59D6F374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FEB43-A3FE-0939-75EB-13CE85FD7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know the best strategies to win PUBG?  What is the percentage for the player to win a game? How many Hackers? What about AFK? And many other questions.</a:t>
            </a:r>
          </a:p>
          <a:p>
            <a:r>
              <a:rPr lang="en-US" dirty="0"/>
              <a:t>Through the Datasets We can answer these questions.</a:t>
            </a:r>
          </a:p>
          <a:p>
            <a:r>
              <a:rPr lang="en-US" dirty="0"/>
              <a:t>The Datasets have been collected through API.</a:t>
            </a:r>
          </a:p>
          <a:p>
            <a:r>
              <a:rPr lang="en-US" dirty="0"/>
              <a:t>We should predict the percentage of placement of some users (the Target)</a:t>
            </a:r>
          </a:p>
          <a:p>
            <a:r>
              <a:rPr lang="en-US" dirty="0"/>
              <a:t>The Datasets: Train Data ( 6.5 M instances ) | Test Data ( 1.9 M instances )</a:t>
            </a:r>
          </a:p>
          <a:p>
            <a:r>
              <a:rPr lang="en-US" dirty="0"/>
              <a:t>The submissions are evaluated on Mean Absolute Error</a:t>
            </a:r>
          </a:p>
        </p:txBody>
      </p:sp>
    </p:spTree>
    <p:extLst>
      <p:ext uri="{BB962C8B-B14F-4D97-AF65-F5344CB8AC3E}">
        <p14:creationId xmlns:p14="http://schemas.microsoft.com/office/powerpoint/2010/main" val="2123291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6CD00-B08A-D978-F69B-6359741E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771650"/>
            <a:ext cx="3707989" cy="267056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How Many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Noobs?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0832-94AB-E309-0C7E-B653AEDB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513" y="876300"/>
            <a:ext cx="4929890" cy="5240594"/>
          </a:xfrm>
        </p:spPr>
        <p:txBody>
          <a:bodyPr anchor="t">
            <a:normAutofit/>
          </a:bodyPr>
          <a:lstStyle/>
          <a:p>
            <a:r>
              <a:rPr lang="en-US" dirty="0"/>
              <a:t>In my opinion, Noobs have some properties, They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1. Played more than 30 minutes with zero kills: 870,856</a:t>
            </a:r>
          </a:p>
          <a:p>
            <a:r>
              <a:rPr lang="en-US" dirty="0"/>
              <a:t>2. Kill his teammate more than two times: 8,156</a:t>
            </a:r>
          </a:p>
          <a:p>
            <a:endParaRPr lang="en-US" dirty="0"/>
          </a:p>
          <a:p>
            <a:r>
              <a:rPr lang="en-US" b="1" u="sng" dirty="0"/>
              <a:t>TOTAL = 879,012</a:t>
            </a:r>
          </a:p>
          <a:p>
            <a:endParaRPr lang="en-US" b="1" u="sng" dirty="0"/>
          </a:p>
          <a:p>
            <a:r>
              <a:rPr lang="en-US" dirty="0"/>
              <a:t>Such a Noob Community!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88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6CD00-B08A-D978-F69B-6359741E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771650"/>
            <a:ext cx="3707989" cy="267056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How Many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Real Gamer?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0832-94AB-E309-0C7E-B653AEDB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513" y="876300"/>
            <a:ext cx="4929890" cy="5240594"/>
          </a:xfrm>
        </p:spPr>
        <p:txBody>
          <a:bodyPr anchor="t">
            <a:normAutofit/>
          </a:bodyPr>
          <a:lstStyle/>
          <a:p>
            <a:r>
              <a:rPr lang="en-US" dirty="0"/>
              <a:t>In my opinion, Gamers have some properties, They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1. Kill more than 3 on the vehicle: 451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525E3-9AA7-7D1D-E6FE-A827D1A61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566" y="3106932"/>
            <a:ext cx="3976884" cy="297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28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6CD00-B08A-D978-F69B-6359741E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771650"/>
            <a:ext cx="3707989" cy="267056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How Many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Real Gamer?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0832-94AB-E309-0C7E-B653AEDB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513" y="2076450"/>
            <a:ext cx="4929890" cy="4040444"/>
          </a:xfrm>
        </p:spPr>
        <p:txBody>
          <a:bodyPr anchor="t">
            <a:normAutofit/>
          </a:bodyPr>
          <a:lstStyle/>
          <a:p>
            <a:r>
              <a:rPr lang="en-US" dirty="0"/>
              <a:t>In my opinion, Gamers have some properties, They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 The percentage of headshot killings is more than 50% of the total kills: 307,592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31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6CD00-B08A-D978-F69B-6359741E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771650"/>
            <a:ext cx="3707989" cy="267056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How Many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Real Gamer?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0832-94AB-E309-0C7E-B653AEDB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513" y="935294"/>
            <a:ext cx="4929890" cy="5181600"/>
          </a:xfrm>
        </p:spPr>
        <p:txBody>
          <a:bodyPr anchor="t">
            <a:normAutofit/>
          </a:bodyPr>
          <a:lstStyle/>
          <a:p>
            <a:r>
              <a:rPr lang="en-US" dirty="0"/>
              <a:t>In my opinion, Gamers have some properties, They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3. Kill Streak more than 3: 6,382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AB9C7-7B88-C1B8-BA28-05679F25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85329"/>
            <a:ext cx="4412834" cy="29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79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6CD00-B08A-D978-F69B-6359741E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771650"/>
            <a:ext cx="3707989" cy="267056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How Many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Real Gamer?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0832-94AB-E309-0C7E-B653AEDB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513" y="1638300"/>
            <a:ext cx="4929890" cy="447859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4000" b="1" u="sng" dirty="0"/>
          </a:p>
          <a:p>
            <a:pPr marL="0" indent="0" algn="ctr">
              <a:buNone/>
            </a:pPr>
            <a:r>
              <a:rPr lang="en-US" sz="4000" b="1" u="sng" dirty="0"/>
              <a:t>Total Real Gamer: 314,425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09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6CD00-B08A-D978-F69B-6359741E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771650"/>
            <a:ext cx="3707989" cy="267056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How Many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Kill Stealer?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0832-94AB-E309-0C7E-B653AEDB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513" y="935294"/>
            <a:ext cx="4929890" cy="5181600"/>
          </a:xfrm>
        </p:spPr>
        <p:txBody>
          <a:bodyPr anchor="t">
            <a:normAutofit/>
          </a:bodyPr>
          <a:lstStyle/>
          <a:p>
            <a:r>
              <a:rPr lang="en-US" dirty="0"/>
              <a:t>In my opinion, Kill Stealers have some properties, They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1. High number of kills with low damage dealt: 200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AB9C7-7B88-C1B8-BA28-05679F257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9669" y="3306761"/>
            <a:ext cx="3858219" cy="261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82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6CD00-B08A-D978-F69B-6359741E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771650"/>
            <a:ext cx="3707989" cy="267056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Percentage of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Winning?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0832-94AB-E309-0C7E-B653AEDB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513" y="935294"/>
            <a:ext cx="4929890" cy="518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b="1" i="1" dirty="0"/>
              <a:t>0.03%</a:t>
            </a:r>
          </a:p>
        </p:txBody>
      </p:sp>
    </p:spTree>
    <p:extLst>
      <p:ext uri="{BB962C8B-B14F-4D97-AF65-F5344CB8AC3E}">
        <p14:creationId xmlns:p14="http://schemas.microsoft.com/office/powerpoint/2010/main" val="2281488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6CD00-B08A-D978-F69B-6359741E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935294"/>
            <a:ext cx="3707989" cy="51816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Making the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Percentage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of Winning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Higher?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0832-94AB-E309-0C7E-B653AEDB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513" y="2038350"/>
            <a:ext cx="4929890" cy="4078544"/>
          </a:xfrm>
        </p:spPr>
        <p:txBody>
          <a:bodyPr anchor="t">
            <a:normAutofit/>
          </a:bodyPr>
          <a:lstStyle/>
          <a:p>
            <a:r>
              <a:rPr lang="en-US" sz="3200" dirty="0"/>
              <a:t>Walk more</a:t>
            </a:r>
          </a:p>
          <a:p>
            <a:r>
              <a:rPr lang="en-US" sz="3200" dirty="0"/>
              <a:t>Acquire more weapons</a:t>
            </a:r>
          </a:p>
          <a:p>
            <a:r>
              <a:rPr lang="en-US" sz="3200" dirty="0"/>
              <a:t>Drink your boost</a:t>
            </a:r>
          </a:p>
        </p:txBody>
      </p:sp>
    </p:spTree>
    <p:extLst>
      <p:ext uri="{BB962C8B-B14F-4D97-AF65-F5344CB8AC3E}">
        <p14:creationId xmlns:p14="http://schemas.microsoft.com/office/powerpoint/2010/main" val="2838756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027F-7F73-1449-A808-92228647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933448"/>
          </a:xfrm>
        </p:spPr>
        <p:txBody>
          <a:bodyPr/>
          <a:lstStyle/>
          <a:p>
            <a:r>
              <a:rPr lang="en-US" dirty="0"/>
              <a:t>2.4 Dive into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F7BF-8585-5AF4-2411-A73882DD7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809750"/>
            <a:ext cx="10427841" cy="41595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I’ve dived into the most important features for the target feature in handling Outliers, these columns are:</a:t>
            </a:r>
          </a:p>
          <a:p>
            <a:r>
              <a:rPr lang="en-US" dirty="0"/>
              <a:t>Boosts</a:t>
            </a:r>
          </a:p>
          <a:p>
            <a:r>
              <a:rPr lang="en-US" dirty="0"/>
              <a:t>Kill Place</a:t>
            </a:r>
          </a:p>
          <a:p>
            <a:r>
              <a:rPr lang="en-US" dirty="0"/>
              <a:t>Walk Distance</a:t>
            </a:r>
          </a:p>
          <a:p>
            <a:r>
              <a:rPr lang="en-US" dirty="0"/>
              <a:t>Weapons Acquired </a:t>
            </a:r>
          </a:p>
          <a:p>
            <a:r>
              <a:rPr lang="en-US" dirty="0"/>
              <a:t>Damage Dealt</a:t>
            </a:r>
          </a:p>
          <a:p>
            <a:r>
              <a:rPr lang="en-US" dirty="0"/>
              <a:t>Heals</a:t>
            </a:r>
          </a:p>
          <a:p>
            <a:r>
              <a:rPr lang="en-US" dirty="0"/>
              <a:t>Kills</a:t>
            </a:r>
          </a:p>
        </p:txBody>
      </p:sp>
    </p:spTree>
    <p:extLst>
      <p:ext uri="{BB962C8B-B14F-4D97-AF65-F5344CB8AC3E}">
        <p14:creationId xmlns:p14="http://schemas.microsoft.com/office/powerpoint/2010/main" val="2654423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027F-7F73-1449-A808-92228647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2686048"/>
          </a:xfrm>
        </p:spPr>
        <p:txBody>
          <a:bodyPr/>
          <a:lstStyle/>
          <a:p>
            <a:pPr algn="ctr"/>
            <a:r>
              <a:rPr lang="en-US" dirty="0"/>
              <a:t>3.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8466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966F-7BC0-A8A9-C0D5-989CA860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Pipeline ( Table Of Content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48673-EBC9-9185-4324-480B586C4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Libraries and Read the Data</a:t>
            </a:r>
          </a:p>
          <a:p>
            <a:r>
              <a:rPr lang="en-US" dirty="0"/>
              <a:t>EDA ( Data Cleaning, Handle Missing Values, Correlation, Distribution of the Data, Questioning, Dive Into some Features )</a:t>
            </a:r>
          </a:p>
          <a:p>
            <a:r>
              <a:rPr lang="en-US" dirty="0"/>
              <a:t>Feature Engineering ( Feature Selection, Feature Preprocessing, Wrangle Function )</a:t>
            </a:r>
          </a:p>
          <a:p>
            <a:r>
              <a:rPr lang="en-US" dirty="0"/>
              <a:t>Split The Data into Training, Validation, and Testing sets</a:t>
            </a:r>
          </a:p>
          <a:p>
            <a:r>
              <a:rPr lang="en-US" dirty="0"/>
              <a:t>Accuracy Function</a:t>
            </a:r>
          </a:p>
          <a:p>
            <a:r>
              <a:rPr lang="en-US" dirty="0"/>
              <a:t>Building Different Machine Learning Models ( Linear, KNN, SVM, Decision Tree,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r>
              <a:rPr lang="en-US" dirty="0"/>
              <a:t>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3414557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ABC5-98FC-9494-388F-05561ADA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781048"/>
          </a:xfrm>
        </p:spPr>
        <p:txBody>
          <a:bodyPr/>
          <a:lstStyle/>
          <a:p>
            <a:r>
              <a:rPr lang="en-US" dirty="0"/>
              <a:t>Feature Selection (drop Orphan Columns)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7A6EA-4637-B4BA-2EFC-51C4275E7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ID</a:t>
            </a:r>
          </a:p>
          <a:p>
            <a:r>
              <a:rPr lang="en-US" sz="2800" dirty="0"/>
              <a:t>Group ID</a:t>
            </a:r>
          </a:p>
          <a:p>
            <a:r>
              <a:rPr lang="en-US" sz="2800" dirty="0"/>
              <a:t>Match ID</a:t>
            </a:r>
          </a:p>
        </p:txBody>
      </p:sp>
    </p:spTree>
    <p:extLst>
      <p:ext uri="{BB962C8B-B14F-4D97-AF65-F5344CB8AC3E}">
        <p14:creationId xmlns:p14="http://schemas.microsoft.com/office/powerpoint/2010/main" val="4066872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ABC5-98FC-9494-388F-05561ADA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781048"/>
          </a:xfrm>
        </p:spPr>
        <p:txBody>
          <a:bodyPr>
            <a:normAutofit/>
          </a:bodyPr>
          <a:lstStyle/>
          <a:p>
            <a:r>
              <a:rPr lang="en-US" dirty="0"/>
              <a:t>Feature Selection (drop correlated features)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1203C0-D873-7617-366D-E98F698F2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7612" y="1785256"/>
            <a:ext cx="5120536" cy="41837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A12FF6-F0DA-554D-818A-77F156C31DB2}"/>
              </a:ext>
            </a:extLst>
          </p:cNvPr>
          <p:cNvSpPr txBox="1"/>
          <p:nvPr/>
        </p:nvSpPr>
        <p:spPr>
          <a:xfrm>
            <a:off x="723432" y="1670048"/>
            <a:ext cx="58676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From the Image we can see that: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maxPlace</a:t>
            </a:r>
            <a:r>
              <a:rPr lang="en-US" dirty="0"/>
              <a:t> &amp; </a:t>
            </a:r>
            <a:r>
              <a:rPr lang="en-US" dirty="0" err="1"/>
              <a:t>numGroups</a:t>
            </a:r>
            <a:r>
              <a:rPr lang="en-US" dirty="0"/>
              <a:t> are identical 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winPoints</a:t>
            </a:r>
            <a:r>
              <a:rPr lang="en-US" dirty="0"/>
              <a:t> &amp; </a:t>
            </a:r>
            <a:r>
              <a:rPr lang="en-US" dirty="0" err="1"/>
              <a:t>killPoints</a:t>
            </a:r>
            <a:r>
              <a:rPr lang="en-US" dirty="0"/>
              <a:t> have 98% correlation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winPoints</a:t>
            </a:r>
            <a:r>
              <a:rPr lang="en-US" dirty="0"/>
              <a:t> &amp; </a:t>
            </a:r>
            <a:r>
              <a:rPr lang="en-US" dirty="0" err="1"/>
              <a:t>rankPoints</a:t>
            </a:r>
            <a:r>
              <a:rPr lang="en-US" dirty="0"/>
              <a:t> have 99% anti-correlation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rankPoints</a:t>
            </a:r>
            <a:r>
              <a:rPr lang="en-US" dirty="0"/>
              <a:t> &amp; </a:t>
            </a:r>
            <a:r>
              <a:rPr lang="en-US" dirty="0" err="1"/>
              <a:t>killPoints</a:t>
            </a:r>
            <a:r>
              <a:rPr lang="en-US" dirty="0"/>
              <a:t> have 98% anti-correlation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We will drop 3 of them ( </a:t>
            </a:r>
            <a:r>
              <a:rPr lang="en-US" dirty="0" err="1"/>
              <a:t>winPoints</a:t>
            </a:r>
            <a:r>
              <a:rPr lang="en-US" dirty="0"/>
              <a:t>, </a:t>
            </a:r>
            <a:r>
              <a:rPr lang="en-US" dirty="0" err="1"/>
              <a:t>killPoints</a:t>
            </a:r>
            <a:r>
              <a:rPr lang="en-US" dirty="0"/>
              <a:t>, </a:t>
            </a:r>
            <a:r>
              <a:rPr lang="en-US" dirty="0" err="1"/>
              <a:t>numGroups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076301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ABC5-98FC-9494-388F-05561ADA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78104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Engineering ( Extract new Features 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BBDF2-C0F3-A213-916A-89C85F94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new feature “Match Duration per Minute” because the old feature was “match duration per second”, and it would be more helpful if we made the match duration in minutes.</a:t>
            </a:r>
          </a:p>
          <a:p>
            <a:endParaRPr lang="en-US" dirty="0"/>
          </a:p>
          <a:p>
            <a:r>
              <a:rPr lang="en-US" dirty="0"/>
              <a:t>Make a new feature “Total Distance” which has the value of summing values of 3 features       ( walk, swim, and ride distance ) </a:t>
            </a:r>
          </a:p>
          <a:p>
            <a:endParaRPr lang="en-US" dirty="0"/>
          </a:p>
          <a:p>
            <a:r>
              <a:rPr lang="en-US" dirty="0"/>
              <a:t>Make a new feature “Heal and Boosts” which has the sum value of heal and boost features </a:t>
            </a:r>
            <a:br>
              <a:rPr lang="en-US" dirty="0"/>
            </a:br>
            <a:r>
              <a:rPr lang="en-US" b="1" i="1" u="sng" dirty="0"/>
              <a:t>( BOLD MOVE )</a:t>
            </a:r>
          </a:p>
        </p:txBody>
      </p:sp>
    </p:spTree>
    <p:extLst>
      <p:ext uri="{BB962C8B-B14F-4D97-AF65-F5344CB8AC3E}">
        <p14:creationId xmlns:p14="http://schemas.microsoft.com/office/powerpoint/2010/main" val="231300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1671-DFD9-8474-AED3-C5FFA272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1DF0-7276-0936-269F-B8FBCA532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Scaler for the “Longest Kill” feature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to make the scale for the values in the data frame close to each other.</a:t>
            </a:r>
          </a:p>
          <a:p>
            <a:endParaRPr lang="en-US" dirty="0"/>
          </a:p>
          <a:p>
            <a:r>
              <a:rPr lang="en-US" dirty="0"/>
              <a:t>Take the LOG for the “damage Dealt, total Distance” </a:t>
            </a:r>
            <a:r>
              <a:rPr lang="en-US" dirty="0">
                <a:sym typeface="Wingdings" panose="05000000000000000000" pitchFamily="2" charset="2"/>
              </a:rPr>
              <a:t> to fix the distribution for those features ( make them close to normal distribution rather than the skewness 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Hot Encoder for the “match Type” feature  to handle the categorical data, which produces 16 new features ( Ordinal Encoder in the </a:t>
            </a:r>
            <a:r>
              <a:rPr lang="en-US" b="1" i="1" u="sng" dirty="0">
                <a:sym typeface="Wingdings" panose="05000000000000000000" pitchFamily="2" charset="2"/>
              </a:rPr>
              <a:t>BOLD MOVE )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130372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E20F-D4A1-7B50-A529-BE848657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8B70-84EB-9D48-EFFA-52AF4D3A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Outliers (Hackers,  AFK’s) ( </a:t>
            </a:r>
            <a:r>
              <a:rPr lang="en-US" b="1" i="1" u="sng" dirty="0"/>
              <a:t>BOLD MOVE 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Through some conditions for filtering the data 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BB105-80E7-1281-2735-90B83EF9A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25" y="3017807"/>
            <a:ext cx="7193080" cy="209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49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50BB1-89EC-9F56-229C-C791BE95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dirty="0"/>
              <a:t>Feature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312B-200E-925C-1EB0-6E1E639E5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13959"/>
            <a:ext cx="5262778" cy="3159001"/>
          </a:xfrm>
        </p:spPr>
        <p:txBody>
          <a:bodyPr anchor="t">
            <a:normAutofit/>
          </a:bodyPr>
          <a:lstStyle/>
          <a:p>
            <a:r>
              <a:rPr lang="en-US" dirty="0"/>
              <a:t>Remove Outliers using Quantile Method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 </a:t>
            </a:r>
            <a:r>
              <a:rPr lang="en-US" b="1" i="1" u="sng" dirty="0"/>
              <a:t>BOLD MOVE</a:t>
            </a:r>
            <a:r>
              <a:rPr lang="en-US" dirty="0"/>
              <a:t>  )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Remove the top 1% values for specific columns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117E0-7B0C-7543-F4D9-96D6DE5B8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78" y="1101897"/>
            <a:ext cx="5701651" cy="473284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50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A4B8-0C56-ED8B-CE76-E73B8514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624114"/>
            <a:ext cx="10427840" cy="754743"/>
          </a:xfrm>
        </p:spPr>
        <p:txBody>
          <a:bodyPr>
            <a:normAutofit fontScale="90000"/>
          </a:bodyPr>
          <a:lstStyle/>
          <a:p>
            <a:r>
              <a:rPr lang="en-US" dirty="0"/>
              <a:t>Wrangle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A82F-22B9-1117-F0BD-DBBABC5A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feature engineering steps had been written on a function called wrangle.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function has one parameter, the path for the dataset.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function starts with reading the datasets, performs all the steps I mentioned before, and returns the data frame.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purpose of this function is to reuse the steps on the test dataset, without needing to rewrite the code on the test set.</a:t>
            </a:r>
          </a:p>
        </p:txBody>
      </p:sp>
    </p:spTree>
    <p:extLst>
      <p:ext uri="{BB962C8B-B14F-4D97-AF65-F5344CB8AC3E}">
        <p14:creationId xmlns:p14="http://schemas.microsoft.com/office/powerpoint/2010/main" val="1923136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A4D3-812F-A4BD-5601-3CFC06F8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Wrangle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51B5A5-2EFE-1D07-479D-6CFC4BA3D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385" y="2148113"/>
            <a:ext cx="3746400" cy="33872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ACD586-C5F0-76D8-1B1D-C813D7205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595" y="2148113"/>
            <a:ext cx="3254609" cy="3387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AD2F37-4A29-45F5-7D1E-D4B9A56E9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014" y="2515299"/>
            <a:ext cx="3788714" cy="238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50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4441-4AE2-466F-B45A-9D01977C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Split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3E699-051E-CF1B-76E8-383E42AF6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2365827"/>
            <a:ext cx="10427841" cy="3356711"/>
          </a:xfrm>
        </p:spPr>
        <p:txBody>
          <a:bodyPr/>
          <a:lstStyle/>
          <a:p>
            <a:r>
              <a:rPr lang="en-US" dirty="0"/>
              <a:t>Split the data into: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Training Set </a:t>
            </a:r>
            <a:r>
              <a:rPr lang="en-US" dirty="0">
                <a:sym typeface="Wingdings" panose="05000000000000000000" pitchFamily="2" charset="2"/>
              </a:rPr>
              <a:t> For building and training the model. </a:t>
            </a:r>
            <a:r>
              <a:rPr lang="en-US" b="1" dirty="0">
                <a:sym typeface="Wingdings" panose="05000000000000000000" pitchFamily="2" charset="2"/>
              </a:rPr>
              <a:t>(95% of the data)</a:t>
            </a:r>
          </a:p>
          <a:p>
            <a:r>
              <a:rPr lang="en-US" dirty="0">
                <a:sym typeface="Wingdings" panose="05000000000000000000" pitchFamily="2" charset="2"/>
              </a:rPr>
              <a:t>Validation Set  For Hyperparameter Tuning. </a:t>
            </a:r>
            <a:r>
              <a:rPr lang="en-US" b="1" dirty="0">
                <a:sym typeface="Wingdings" panose="05000000000000000000" pitchFamily="2" charset="2"/>
              </a:rPr>
              <a:t>(2.5% of the data)</a:t>
            </a:r>
          </a:p>
          <a:p>
            <a:r>
              <a:rPr lang="en-US" dirty="0">
                <a:sym typeface="Wingdings" panose="05000000000000000000" pitchFamily="2" charset="2"/>
              </a:rPr>
              <a:t>Test Set  To test the model performance. </a:t>
            </a:r>
            <a:r>
              <a:rPr lang="en-US" b="1" dirty="0">
                <a:sym typeface="Wingdings" panose="05000000000000000000" pitchFamily="2" charset="2"/>
              </a:rPr>
              <a:t>(2.5 of the data)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3616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345E-B021-3D06-09D3-4EEABED9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Accuracies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BAA8-6032-39B7-0317-3154A743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962358"/>
            <a:ext cx="10427841" cy="400692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This function is about the give the accuracy of the model on the different sets (train, validation, and test)</a:t>
            </a:r>
          </a:p>
          <a:p>
            <a:r>
              <a:rPr lang="en-US" dirty="0"/>
              <a:t>The purpose is to reuse it every time we built a new machine learning model to test its performance</a:t>
            </a:r>
          </a:p>
          <a:p>
            <a:r>
              <a:rPr lang="en-US" dirty="0"/>
              <a:t>To test model performance I’ve chosen the metric R2 score and the MAE ( Mean Absolute Error ) as the evaluation of my model performance</a:t>
            </a:r>
          </a:p>
          <a:p>
            <a:r>
              <a:rPr lang="en-US" dirty="0"/>
              <a:t>The input for the function is the model and it returns a data frame with the accuracies.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8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9D89-5ED3-9186-C658-4FEC2C86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Describtion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CA9CC-46DB-1250-DA0F-F675D373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data has 29 columns with different fields like ( assists, kills, headshot kills, heals, </a:t>
            </a:r>
            <a:r>
              <a:rPr lang="en-US" dirty="0" err="1"/>
              <a:t>etc</a:t>
            </a:r>
            <a:r>
              <a:rPr lang="en-US" dirty="0"/>
              <a:t> 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All the Columns where Numerical Columns Except ( ID, group ID, match ID, match type 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66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16C7-AA18-1B98-7C60-3E63E70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Accuracies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EEFB6-23F7-6731-97BB-644CAF556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frame has 4 main values for each metric: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baseline: to see the minimum accuracy ( using the mean of the target feature 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Train set: to see if the model performs better than the minimum accuracy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Validation Set: to see if the model is overfitted to the train set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Test Set: to see if the model is well-generalized and there is no data mismatch between validation &amp; test sets.</a:t>
            </a:r>
          </a:p>
        </p:txBody>
      </p:sp>
    </p:spTree>
    <p:extLst>
      <p:ext uri="{BB962C8B-B14F-4D97-AF65-F5344CB8AC3E}">
        <p14:creationId xmlns:p14="http://schemas.microsoft.com/office/powerpoint/2010/main" val="3238980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16C7-AA18-1B98-7C60-3E63E70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401444"/>
            <a:ext cx="10427840" cy="858644"/>
          </a:xfrm>
        </p:spPr>
        <p:txBody>
          <a:bodyPr/>
          <a:lstStyle/>
          <a:p>
            <a:r>
              <a:rPr lang="en-US" dirty="0"/>
              <a:t>Accuracies Function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B3E36C-EDCF-A924-685F-0B9A397FB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649" y="1260088"/>
            <a:ext cx="7794702" cy="4955068"/>
          </a:xfrm>
        </p:spPr>
      </p:pic>
    </p:spTree>
    <p:extLst>
      <p:ext uri="{BB962C8B-B14F-4D97-AF65-F5344CB8AC3E}">
        <p14:creationId xmlns:p14="http://schemas.microsoft.com/office/powerpoint/2010/main" val="2127802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332C-356F-2CED-3E99-E254B706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Accuracy Function with the 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41B3-983E-2E46-A7F7-4A94C965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706C5-20F3-80CF-CF13-E2DC4C731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25" y="2294864"/>
            <a:ext cx="6404203" cy="344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99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F1AB-1870-B3FE-FD4A-AA219C73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 Building Different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239C6-5801-2F9E-E0A5-0CA1DF51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I’ve tried multiple machine learning algorithms to test which one performs the best</a:t>
            </a:r>
          </a:p>
          <a:p>
            <a:r>
              <a:rPr lang="en-US" dirty="0"/>
              <a:t>The Models we’ve built: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KNN (K Nearest Neighbor)</a:t>
            </a:r>
          </a:p>
          <a:p>
            <a:pPr lvl="1"/>
            <a:r>
              <a:rPr lang="en-US" dirty="0"/>
              <a:t>SVM (Support Vector Machine)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34151876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0A8E-4D24-454D-9BF6-DEC3B29A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the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0593-35C4-5661-79F3-C069F7C66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I’ve chosen the </a:t>
            </a:r>
            <a:r>
              <a:rPr lang="en-US" dirty="0" err="1"/>
              <a:t>xgboost</a:t>
            </a:r>
            <a:r>
              <a:rPr lang="en-US" dirty="0"/>
              <a:t> model which performs the best:</a:t>
            </a:r>
          </a:p>
          <a:p>
            <a:r>
              <a:rPr lang="en-US" dirty="0" err="1"/>
              <a:t>Xgboost</a:t>
            </a:r>
            <a:r>
              <a:rPr lang="en-US" dirty="0"/>
              <a:t> performance: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6F0CD-5197-650C-6E94-D8F8803D2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832567"/>
              </p:ext>
            </p:extLst>
          </p:nvPr>
        </p:nvGraphicFramePr>
        <p:xfrm>
          <a:off x="1740067" y="3429000"/>
          <a:ext cx="8711865" cy="163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373">
                  <a:extLst>
                    <a:ext uri="{9D8B030D-6E8A-4147-A177-3AD203B41FA5}">
                      <a16:colId xmlns:a16="http://schemas.microsoft.com/office/drawing/2014/main" val="2075295166"/>
                    </a:ext>
                  </a:extLst>
                </a:gridCol>
                <a:gridCol w="1742373">
                  <a:extLst>
                    <a:ext uri="{9D8B030D-6E8A-4147-A177-3AD203B41FA5}">
                      <a16:colId xmlns:a16="http://schemas.microsoft.com/office/drawing/2014/main" val="3670773362"/>
                    </a:ext>
                  </a:extLst>
                </a:gridCol>
                <a:gridCol w="1742373">
                  <a:extLst>
                    <a:ext uri="{9D8B030D-6E8A-4147-A177-3AD203B41FA5}">
                      <a16:colId xmlns:a16="http://schemas.microsoft.com/office/drawing/2014/main" val="2683594057"/>
                    </a:ext>
                  </a:extLst>
                </a:gridCol>
                <a:gridCol w="1742373">
                  <a:extLst>
                    <a:ext uri="{9D8B030D-6E8A-4147-A177-3AD203B41FA5}">
                      <a16:colId xmlns:a16="http://schemas.microsoft.com/office/drawing/2014/main" val="257462933"/>
                    </a:ext>
                  </a:extLst>
                </a:gridCol>
                <a:gridCol w="1742373">
                  <a:extLst>
                    <a:ext uri="{9D8B030D-6E8A-4147-A177-3AD203B41FA5}">
                      <a16:colId xmlns:a16="http://schemas.microsoft.com/office/drawing/2014/main" val="2429769496"/>
                    </a:ext>
                  </a:extLst>
                </a:gridCol>
              </a:tblGrid>
              <a:tr h="5443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98020"/>
                  </a:ext>
                </a:extLst>
              </a:tr>
              <a:tr h="5443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867618"/>
                  </a:ext>
                </a:extLst>
              </a:tr>
              <a:tr h="5443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3214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44145-F426-F72C-89EF-8B5F1920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682171"/>
            <a:ext cx="5262778" cy="1773353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7. Hyperparameter Tuning (learning rate)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0CC9-7ECB-F6D0-6EC0-F41B6CD9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13959"/>
            <a:ext cx="5262778" cy="3159001"/>
          </a:xfrm>
        </p:spPr>
        <p:txBody>
          <a:bodyPr anchor="t">
            <a:normAutofit/>
          </a:bodyPr>
          <a:lstStyle/>
          <a:p>
            <a:r>
              <a:rPr lang="en-US" dirty="0"/>
              <a:t>Learning Rate Tuning:</a:t>
            </a:r>
            <a:br>
              <a:rPr lang="en-US" dirty="0"/>
            </a:br>
            <a:endParaRPr lang="en-US" dirty="0"/>
          </a:p>
          <a:p>
            <a:r>
              <a:rPr lang="en-US" dirty="0"/>
              <a:t>I found that </a:t>
            </a:r>
            <a:r>
              <a:rPr lang="en-US" b="1" i="1" u="sng" dirty="0"/>
              <a:t>0.8</a:t>
            </a:r>
            <a:r>
              <a:rPr lang="en-US" dirty="0"/>
              <a:t> is the best value for the learning rate hyperparameter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53012-C982-02CD-B9AE-8563E35BC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687" y="2256651"/>
            <a:ext cx="5102760" cy="259112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272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44145-F426-F72C-89EF-8B5F1920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dirty="0"/>
              <a:t>7. Hyperparameter Tuning (max depth)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0CC9-7ECB-F6D0-6EC0-F41B6CD9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13959"/>
            <a:ext cx="5262778" cy="3159001"/>
          </a:xfrm>
        </p:spPr>
        <p:txBody>
          <a:bodyPr anchor="t">
            <a:normAutofit/>
          </a:bodyPr>
          <a:lstStyle/>
          <a:p>
            <a:r>
              <a:rPr lang="en-US" dirty="0"/>
              <a:t>Max Depth Tuning:</a:t>
            </a:r>
            <a:br>
              <a:rPr lang="en-US" dirty="0"/>
            </a:br>
            <a:endParaRPr lang="en-US" dirty="0"/>
          </a:p>
          <a:p>
            <a:r>
              <a:rPr lang="en-US" dirty="0"/>
              <a:t>I found that </a:t>
            </a:r>
            <a:r>
              <a:rPr lang="en-US" b="1" i="1" u="sng" dirty="0"/>
              <a:t>3</a:t>
            </a:r>
            <a:r>
              <a:rPr lang="en-US" dirty="0"/>
              <a:t> is the best value for the max depth hyperparameter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53012-C982-02CD-B9AE-8563E35BC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7687" y="2649124"/>
            <a:ext cx="5102760" cy="18061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0360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44145-F426-F72C-89EF-8B5F1920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7. Hyperparameter Tuning (n estimators)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0CC9-7ECB-F6D0-6EC0-F41B6CD9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13959"/>
            <a:ext cx="5262778" cy="3159001"/>
          </a:xfrm>
        </p:spPr>
        <p:txBody>
          <a:bodyPr anchor="t">
            <a:normAutofit/>
          </a:bodyPr>
          <a:lstStyle/>
          <a:p>
            <a:r>
              <a:rPr lang="en-US" dirty="0"/>
              <a:t>N Estimators Tuning:</a:t>
            </a:r>
            <a:br>
              <a:rPr lang="en-US" dirty="0"/>
            </a:br>
            <a:endParaRPr lang="en-US" dirty="0"/>
          </a:p>
          <a:p>
            <a:r>
              <a:rPr lang="en-US" dirty="0"/>
              <a:t>I found that </a:t>
            </a:r>
            <a:r>
              <a:rPr lang="en-US" b="1" i="1" u="sng" dirty="0"/>
              <a:t>250</a:t>
            </a:r>
            <a:r>
              <a:rPr lang="en-US" dirty="0"/>
              <a:t> is the best value for the n estimators hyperparameter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53012-C982-02CD-B9AE-8563E35BC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2259" y="2739004"/>
            <a:ext cx="5102760" cy="13799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1858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7333-7656-6157-9BD1-FB9C3064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the Hyperparameter Tuning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DB3A3-2AE3-4BE6-9D85-8AAC623E3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Iteration I’ve concluded that these values for hyperparameter give the best performance of the model:</a:t>
            </a:r>
          </a:p>
          <a:p>
            <a:r>
              <a:rPr lang="en-US" dirty="0"/>
              <a:t>Learning rate: 0.8</a:t>
            </a:r>
          </a:p>
          <a:p>
            <a:r>
              <a:rPr lang="en-US" dirty="0"/>
              <a:t>N estimators: 250</a:t>
            </a:r>
          </a:p>
          <a:p>
            <a:r>
              <a:rPr lang="en-US" dirty="0"/>
              <a:t>Random state: 42</a:t>
            </a:r>
          </a:p>
          <a:p>
            <a:r>
              <a:rPr lang="en-US" dirty="0"/>
              <a:t>Max depth = 3</a:t>
            </a:r>
          </a:p>
          <a:p>
            <a:r>
              <a:rPr lang="en-US" dirty="0"/>
              <a:t>Objective = </a:t>
            </a:r>
            <a:r>
              <a:rPr lang="en-US" dirty="0" err="1"/>
              <a:t>reg:squarederror</a:t>
            </a:r>
            <a:endParaRPr lang="en-US" dirty="0"/>
          </a:p>
          <a:p>
            <a:r>
              <a:rPr lang="en-US" dirty="0"/>
              <a:t>Verbosity = 0</a:t>
            </a:r>
          </a:p>
        </p:txBody>
      </p:sp>
    </p:spTree>
    <p:extLst>
      <p:ext uri="{BB962C8B-B14F-4D97-AF65-F5344CB8AC3E}">
        <p14:creationId xmlns:p14="http://schemas.microsoft.com/office/powerpoint/2010/main" val="3893432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6C04A-6434-B775-3953-AAE906ED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8" y="885039"/>
            <a:ext cx="10325099" cy="254396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8. Communication Results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5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0B19-2D2A-011C-7CBC-7600F23E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1.1 Import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4277-AD8C-B22E-B8C9-DC308A2C2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Import Libraries:</a:t>
            </a:r>
          </a:p>
          <a:p>
            <a:endParaRPr lang="en-US" dirty="0"/>
          </a:p>
          <a:p>
            <a:pPr lvl="1"/>
            <a:r>
              <a:rPr lang="en-US" dirty="0"/>
              <a:t>Pandas (Read the data) 	 			</a:t>
            </a:r>
            <a:r>
              <a:rPr lang="en-US" dirty="0" err="1"/>
              <a:t>Numpy</a:t>
            </a:r>
            <a:r>
              <a:rPr lang="en-US" dirty="0"/>
              <a:t> (do mathematical operations) </a:t>
            </a:r>
          </a:p>
          <a:p>
            <a:pPr lvl="1"/>
            <a:r>
              <a:rPr lang="en-US" dirty="0"/>
              <a:t>Matplotlib (Visualization) 	 		Seaborn (for statistical graphs) </a:t>
            </a:r>
          </a:p>
          <a:p>
            <a:pPr lvl="1"/>
            <a:r>
              <a:rPr lang="en-US" dirty="0" err="1"/>
              <a:t>Plotly</a:t>
            </a:r>
            <a:r>
              <a:rPr lang="en-US" dirty="0"/>
              <a:t> Express (interactive graphs) 		</a:t>
            </a:r>
            <a:r>
              <a:rPr lang="en-US" dirty="0" err="1"/>
              <a:t>Sklearn</a:t>
            </a:r>
            <a:r>
              <a:rPr lang="en-US" dirty="0"/>
              <a:t> (for machine learning models)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( boosting ML algorithms            		Warning (to ignore warnings)</a:t>
            </a:r>
          </a:p>
          <a:p>
            <a:pPr lvl="1"/>
            <a:r>
              <a:rPr lang="en-US" dirty="0" err="1"/>
              <a:t>Google.colab</a:t>
            </a:r>
            <a:r>
              <a:rPr lang="en-US" dirty="0"/>
              <a:t> ( read data from google drive)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98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68E4-F4FA-5B3A-128D-02A7DF26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275772"/>
            <a:ext cx="10427840" cy="1074058"/>
          </a:xfrm>
        </p:spPr>
        <p:txBody>
          <a:bodyPr/>
          <a:lstStyle/>
          <a:p>
            <a:pPr algn="ctr"/>
            <a:r>
              <a:rPr lang="en-US" dirty="0"/>
              <a:t>Feature Importance for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547E2E-7D74-7122-A4FA-4D681AEAB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938" y="1594624"/>
            <a:ext cx="6186124" cy="4272990"/>
          </a:xfrm>
        </p:spPr>
      </p:pic>
    </p:spTree>
    <p:extLst>
      <p:ext uri="{BB962C8B-B14F-4D97-AF65-F5344CB8AC3E}">
        <p14:creationId xmlns:p14="http://schemas.microsoft.com/office/powerpoint/2010/main" val="233398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2F95-E6FE-88F0-180F-121DB105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Read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0F0C-234F-28CA-E921-C9E984B18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We’ve uploaded the data to google drive and read the data directly by linking google </a:t>
            </a:r>
            <a:r>
              <a:rPr lang="en-US" dirty="0" err="1"/>
              <a:t>colab</a:t>
            </a:r>
            <a:r>
              <a:rPr lang="en-US" dirty="0"/>
              <a:t> to our google drive account then read the data as usual using the </a:t>
            </a:r>
            <a:r>
              <a:rPr lang="en-US" dirty="0" err="1"/>
              <a:t>pd.read_csv</a:t>
            </a:r>
            <a:r>
              <a:rPr lang="en-US" dirty="0"/>
              <a:t> method.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Problem: The data was too big, so it would be difficult to upload the data to google </a:t>
            </a:r>
            <a:r>
              <a:rPr lang="en-US" dirty="0" err="1"/>
              <a:t>colab</a:t>
            </a:r>
            <a:r>
              <a:rPr lang="en-US" dirty="0"/>
              <a:t> every time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Solution: Read the data from google drive</a:t>
            </a:r>
          </a:p>
        </p:txBody>
      </p:sp>
    </p:spTree>
    <p:extLst>
      <p:ext uri="{BB962C8B-B14F-4D97-AF65-F5344CB8AC3E}">
        <p14:creationId xmlns:p14="http://schemas.microsoft.com/office/powerpoint/2010/main" val="17348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506C-FEE1-BD36-0935-07E51709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C468-3FD4-047A-6432-8E9563F7B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2.1 Numerical &amp; Categorical Features</a:t>
            </a:r>
          </a:p>
          <a:p>
            <a:r>
              <a:rPr lang="en-US" dirty="0"/>
              <a:t>2.2 Data Cleaning</a:t>
            </a:r>
          </a:p>
          <a:p>
            <a:r>
              <a:rPr lang="en-US" dirty="0"/>
              <a:t>2.3 Questions</a:t>
            </a:r>
          </a:p>
          <a:p>
            <a:r>
              <a:rPr lang="en-US" dirty="0"/>
              <a:t>2.4 Dive into Features</a:t>
            </a:r>
          </a:p>
        </p:txBody>
      </p:sp>
    </p:spTree>
    <p:extLst>
      <p:ext uri="{BB962C8B-B14F-4D97-AF65-F5344CB8AC3E}">
        <p14:creationId xmlns:p14="http://schemas.microsoft.com/office/powerpoint/2010/main" val="261006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F387-A035-8DC1-5826-6FD11ADE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2.1 Numerical &amp; Categorical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05D4-6410-7A11-C724-D9466F4C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Almost all the features are numerical columns, except 4: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Match type: we have to handle 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ID, Group ID, match ID: We will drop them ( Orphan Columns )</a:t>
            </a:r>
          </a:p>
        </p:txBody>
      </p:sp>
    </p:spTree>
    <p:extLst>
      <p:ext uri="{BB962C8B-B14F-4D97-AF65-F5344CB8AC3E}">
        <p14:creationId xmlns:p14="http://schemas.microsoft.com/office/powerpoint/2010/main" val="216677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027F-7F73-1449-A808-922286477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F7BF-8585-5AF4-2411-A73882DD7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2.2.1 Missing Values: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was just one missing value, I dropped it.</a:t>
            </a:r>
          </a:p>
        </p:txBody>
      </p:sp>
    </p:spTree>
    <p:extLst>
      <p:ext uri="{BB962C8B-B14F-4D97-AF65-F5344CB8AC3E}">
        <p14:creationId xmlns:p14="http://schemas.microsoft.com/office/powerpoint/2010/main" val="1158184618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1766</Words>
  <Application>Microsoft Office PowerPoint</Application>
  <PresentationFormat>Widescreen</PresentationFormat>
  <Paragraphs>234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Georgia Pro Light</vt:lpstr>
      <vt:lpstr>VaultVTI</vt:lpstr>
      <vt:lpstr>PUBG Finish Placement Prediction Project</vt:lpstr>
      <vt:lpstr>Problem Definition </vt:lpstr>
      <vt:lpstr>Project Pipeline ( Table Of Content )</vt:lpstr>
      <vt:lpstr>Data Describtion</vt:lpstr>
      <vt:lpstr>1.1 Import Libraries</vt:lpstr>
      <vt:lpstr>1.2 Read Data</vt:lpstr>
      <vt:lpstr>2. EDA</vt:lpstr>
      <vt:lpstr>2.1 Numerical &amp; Categorical Features</vt:lpstr>
      <vt:lpstr>2.2 Data Cleaning</vt:lpstr>
      <vt:lpstr>2.2.2 Distribution of the data</vt:lpstr>
      <vt:lpstr>2.2.3 Correlation between Features</vt:lpstr>
      <vt:lpstr>2.3 Questions:</vt:lpstr>
      <vt:lpstr>How Many   Hackers?</vt:lpstr>
      <vt:lpstr>How Many   Hackers?</vt:lpstr>
      <vt:lpstr>How Many   Hackers?</vt:lpstr>
      <vt:lpstr>How Many   Hackers?</vt:lpstr>
      <vt:lpstr>How Many   Hackers?</vt:lpstr>
      <vt:lpstr>How Many   Hackers?</vt:lpstr>
      <vt:lpstr>How Many   AFK?</vt:lpstr>
      <vt:lpstr>How Many   Noobs?</vt:lpstr>
      <vt:lpstr>How Many   Real Gamer?</vt:lpstr>
      <vt:lpstr>How Many   Real Gamer?</vt:lpstr>
      <vt:lpstr>How Many   Real Gamer?</vt:lpstr>
      <vt:lpstr>How Many   Real Gamer?</vt:lpstr>
      <vt:lpstr>How Many   Kill Stealer?</vt:lpstr>
      <vt:lpstr>Percentage of   Winning?</vt:lpstr>
      <vt:lpstr>Making the   Percentage   of Winning   Higher?</vt:lpstr>
      <vt:lpstr>2.4 Dive into Features</vt:lpstr>
      <vt:lpstr>3. Feature Engineering</vt:lpstr>
      <vt:lpstr>Feature Selection (drop Orphan Columns)</vt:lpstr>
      <vt:lpstr>Feature Selection (drop correlated features)</vt:lpstr>
      <vt:lpstr>Feature Engineering ( Extract new Features )</vt:lpstr>
      <vt:lpstr>Feature Preprocessing</vt:lpstr>
      <vt:lpstr>Feature Preprocessing</vt:lpstr>
      <vt:lpstr>Feature Preprocessing</vt:lpstr>
      <vt:lpstr>Wrangle Function</vt:lpstr>
      <vt:lpstr>The Wrangle Function</vt:lpstr>
      <vt:lpstr>4. Split the Data</vt:lpstr>
      <vt:lpstr>5. Accuracies Function</vt:lpstr>
      <vt:lpstr>Accuracies Function</vt:lpstr>
      <vt:lpstr>Accuracies Function Code</vt:lpstr>
      <vt:lpstr>Example of Accuracy Function with the Linear Regression Model</vt:lpstr>
      <vt:lpstr>6. Building Different Machine Learning Models</vt:lpstr>
      <vt:lpstr>Pick the best model</vt:lpstr>
      <vt:lpstr>7. Hyperparameter Tuning (learning rate)</vt:lpstr>
      <vt:lpstr>7. Hyperparameter Tuning (max depth)</vt:lpstr>
      <vt:lpstr>7. Hyperparameter Tuning (n estimators)</vt:lpstr>
      <vt:lpstr>Finish the Hyperparameter Tuning Phase</vt:lpstr>
      <vt:lpstr>8. Communication Results</vt:lpstr>
      <vt:lpstr>Feature Importance for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PUBG Finish Placement Prediction Project</dc:title>
  <dc:creator>Bassel Husam Abdel  Rahman Mather</dc:creator>
  <cp:lastModifiedBy>Bassel Husam Abdel  Rahman Mather</cp:lastModifiedBy>
  <cp:revision>4</cp:revision>
  <dcterms:created xsi:type="dcterms:W3CDTF">2022-09-16T19:55:35Z</dcterms:created>
  <dcterms:modified xsi:type="dcterms:W3CDTF">2022-09-17T00:20:47Z</dcterms:modified>
</cp:coreProperties>
</file>