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298" r:id="rId4"/>
    <p:sldId id="257" r:id="rId5"/>
    <p:sldId id="260" r:id="rId6"/>
    <p:sldId id="27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69" r:id="rId19"/>
    <p:sldId id="272" r:id="rId20"/>
    <p:sldId id="285" r:id="rId21"/>
    <p:sldId id="274" r:id="rId22"/>
    <p:sldId id="275" r:id="rId23"/>
    <p:sldId id="276" r:id="rId24"/>
    <p:sldId id="279" r:id="rId25"/>
    <p:sldId id="277" r:id="rId26"/>
    <p:sldId id="283" r:id="rId27"/>
    <p:sldId id="284" r:id="rId28"/>
    <p:sldId id="287" r:id="rId29"/>
    <p:sldId id="288" r:id="rId30"/>
    <p:sldId id="289" r:id="rId31"/>
    <p:sldId id="290" r:id="rId32"/>
    <p:sldId id="295" r:id="rId33"/>
    <p:sldId id="291" r:id="rId34"/>
    <p:sldId id="294" r:id="rId35"/>
    <p:sldId id="292" r:id="rId36"/>
    <p:sldId id="293" r:id="rId37"/>
    <p:sldId id="296" r:id="rId38"/>
    <p:sldId id="286" r:id="rId39"/>
    <p:sldId id="297" r:id="rId4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outlineViewPr>
    <p:cViewPr>
      <p:scale>
        <a:sx n="33" d="100"/>
        <a:sy n="33" d="100"/>
      </p:scale>
      <p:origin x="0" y="-310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4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EDF0F-A872-41FD-ABB7-375FB0E685EF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5B6D-063C-452D-9DA2-131193D24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55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17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34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758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2747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416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936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200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9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43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05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77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49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93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400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452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7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18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40FD4E-7398-4910-BAAE-7884938C2EC9}" type="datetimeFigureOut">
              <a:rPr lang="tr-TR" smtClean="0"/>
              <a:t>15.01.2024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E757C3-3DF0-48A8-9E32-46C4210252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8871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17320" y="4607878"/>
            <a:ext cx="9144000" cy="1655762"/>
          </a:xfrm>
        </p:spPr>
        <p:txBody>
          <a:bodyPr>
            <a:normAutofit/>
          </a:bodyPr>
          <a:lstStyle/>
          <a:p>
            <a:r>
              <a:rPr lang="tr-TR" dirty="0"/>
              <a:t>Proje Adı: Gelişmiş Donanım Özelliklerine Sahip RISC-V İşlemci Tasarımı</a:t>
            </a:r>
          </a:p>
          <a:p>
            <a:r>
              <a:rPr lang="tr-TR" dirty="0"/>
              <a:t>Proje Yürütücüsü: Dr. Erkan USLU</a:t>
            </a:r>
          </a:p>
          <a:p>
            <a:r>
              <a:rPr lang="tr-TR" dirty="0"/>
              <a:t>Basel </a:t>
            </a:r>
            <a:r>
              <a:rPr lang="tr-TR" dirty="0" err="1"/>
              <a:t>Kelziye</a:t>
            </a:r>
            <a:r>
              <a:rPr lang="tr-TR" dirty="0"/>
              <a:t> 20011906</a:t>
            </a:r>
            <a:br>
              <a:rPr lang="tr-TR" dirty="0"/>
            </a:br>
            <a:r>
              <a:rPr lang="tr-TR" dirty="0"/>
              <a:t>Ahmet </a:t>
            </a:r>
            <a:r>
              <a:rPr lang="tr-TR" dirty="0" err="1"/>
              <a:t>Akib</a:t>
            </a:r>
            <a:r>
              <a:rPr lang="tr-TR" dirty="0"/>
              <a:t> GÜLTEKİN 20011068</a:t>
            </a:r>
          </a:p>
        </p:txBody>
      </p:sp>
      <p:pic>
        <p:nvPicPr>
          <p:cNvPr id="1028" name="Picture 4" descr="Dosya:Yıldız Technical University logo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943" y="417021"/>
            <a:ext cx="3713480" cy="371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8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53" y="1763485"/>
            <a:ext cx="11733431" cy="4428931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75253" y="969819"/>
            <a:ext cx="242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Boru</a:t>
            </a:r>
            <a:r>
              <a:rPr lang="en-US" sz="2400" dirty="0"/>
              <a:t> </a:t>
            </a:r>
            <a:r>
              <a:rPr lang="en-US" sz="2400" dirty="0" err="1"/>
              <a:t>hatt</a:t>
            </a:r>
            <a:r>
              <a:rPr lang="tr-TR" sz="2400" dirty="0"/>
              <a:t>ı</a:t>
            </a:r>
            <a:r>
              <a:rPr lang="en-US" sz="2400" dirty="0"/>
              <a:t> </a:t>
            </a:r>
            <a:r>
              <a:rPr lang="tr-TR" sz="2400" dirty="0"/>
              <a:t>4</a:t>
            </a:r>
            <a:r>
              <a:rPr lang="en-US" sz="2400" dirty="0"/>
              <a:t>. ad</a:t>
            </a:r>
            <a:r>
              <a:rPr lang="tr-TR" sz="2400" dirty="0" err="1"/>
              <a:t>ım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7556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13" y="1744824"/>
            <a:ext cx="11397363" cy="427964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99813" y="1015341"/>
            <a:ext cx="9137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Boru</a:t>
            </a:r>
            <a:r>
              <a:rPr lang="en-US" sz="2400" dirty="0"/>
              <a:t> </a:t>
            </a:r>
            <a:r>
              <a:rPr lang="en-US" sz="2400" dirty="0" err="1"/>
              <a:t>Hatt</a:t>
            </a:r>
            <a:r>
              <a:rPr lang="tr-TR" sz="2400" dirty="0"/>
              <a:t>ı dolduktan sonra her saat darbesinde bir komut işleniyor artık</a:t>
            </a:r>
          </a:p>
        </p:txBody>
      </p:sp>
    </p:spTree>
    <p:extLst>
      <p:ext uri="{BB962C8B-B14F-4D97-AF65-F5344CB8AC3E}">
        <p14:creationId xmlns:p14="http://schemas.microsoft.com/office/powerpoint/2010/main" val="13985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28" y="1643601"/>
            <a:ext cx="11538481" cy="43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Boru hattında oluşan sorunlar ( p</a:t>
            </a:r>
            <a:r>
              <a:rPr lang="en-US" sz="3200" dirty="0" err="1"/>
              <a:t>ipeline</a:t>
            </a:r>
            <a:r>
              <a:rPr lang="en-US" sz="3200" dirty="0"/>
              <a:t> </a:t>
            </a:r>
            <a:r>
              <a:rPr lang="tr-TR" sz="3200" dirty="0" err="1"/>
              <a:t>hazards</a:t>
            </a:r>
            <a:r>
              <a:rPr lang="en-US" sz="3200" dirty="0"/>
              <a:t>)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1" y="2097661"/>
            <a:ext cx="8677470" cy="313439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tr-TR" sz="1800" dirty="0"/>
              <a:t>Boru hattında bir sonraki komutun bir  sonraki saat vuruşunda yürütülemediği durum.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685801" y="3228390"/>
            <a:ext cx="5197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/>
              <a:t>Yapı</a:t>
            </a:r>
            <a:r>
              <a:rPr lang="en-US"/>
              <a:t> </a:t>
            </a:r>
            <a:r>
              <a:rPr lang="tr-TR"/>
              <a:t>bağımlılığı </a:t>
            </a:r>
            <a:r>
              <a:rPr lang="tr-TR" dirty="0"/>
              <a:t>Sorunu</a:t>
            </a:r>
          </a:p>
          <a:p>
            <a:pPr marL="342900" indent="-342900">
              <a:buFont typeface="+mj-lt"/>
              <a:buAutoNum type="arabicPeriod"/>
            </a:pP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Veri bağımlılığı Sorunu</a:t>
            </a:r>
          </a:p>
          <a:p>
            <a:pPr marL="342900" indent="-342900">
              <a:buFont typeface="+mj-lt"/>
              <a:buAutoNum type="arabicPeriod"/>
            </a:pP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Denetim bağımlılığı Sorunu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685801" y="5523008"/>
            <a:ext cx="347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Bütün sorunlar bekletilerek çözülür</a:t>
            </a:r>
          </a:p>
        </p:txBody>
      </p:sp>
    </p:spTree>
    <p:extLst>
      <p:ext uri="{BB962C8B-B14F-4D97-AF65-F5344CB8AC3E}">
        <p14:creationId xmlns:p14="http://schemas.microsoft.com/office/powerpoint/2010/main" val="140652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9521889" cy="743339"/>
          </a:xfrm>
        </p:spPr>
        <p:txBody>
          <a:bodyPr/>
          <a:lstStyle/>
          <a:p>
            <a:r>
              <a:rPr lang="tr-TR"/>
              <a:t>Yapı bağımlılığı sorunu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19270" y="2455627"/>
            <a:ext cx="9391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dirty="0"/>
              <a:t>İşlemcimizin komutlar ve veriler aynı bellek biriminde olsaydı (</a:t>
            </a:r>
            <a:r>
              <a:rPr lang="tr-TR" dirty="0" err="1"/>
              <a:t>Von</a:t>
            </a:r>
            <a:r>
              <a:rPr lang="tr-TR" dirty="0"/>
              <a:t> </a:t>
            </a:r>
            <a:r>
              <a:rPr lang="tr-TR" dirty="0" err="1"/>
              <a:t>neumann</a:t>
            </a:r>
            <a:r>
              <a:rPr lang="tr-TR" dirty="0"/>
              <a:t> mimarisi)  Getir aşaması ile Bellek aşaması </a:t>
            </a:r>
            <a:r>
              <a:rPr lang="tr-TR" b="1" dirty="0"/>
              <a:t>Yapı Sorunu </a:t>
            </a:r>
            <a:r>
              <a:rPr lang="tr-TR" dirty="0"/>
              <a:t>olurdu</a:t>
            </a:r>
          </a:p>
        </p:txBody>
      </p:sp>
      <p:pic>
        <p:nvPicPr>
          <p:cNvPr id="1026" name="Picture 2" descr="Hazards in Pipelining » CS Tale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397605"/>
            <a:ext cx="8840754" cy="297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685801" y="1881200"/>
            <a:ext cx="53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Aynı donanımı aynı anda iki farklı aşamanın kullanması</a:t>
            </a:r>
          </a:p>
        </p:txBody>
      </p:sp>
    </p:spTree>
    <p:extLst>
      <p:ext uri="{BB962C8B-B14F-4D97-AF65-F5344CB8AC3E}">
        <p14:creationId xmlns:p14="http://schemas.microsoft.com/office/powerpoint/2010/main" val="165734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Bağımlılığı sorunu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1" y="1824827"/>
            <a:ext cx="9521890" cy="1002350"/>
          </a:xfrm>
        </p:spPr>
        <p:txBody>
          <a:bodyPr/>
          <a:lstStyle/>
          <a:p>
            <a:r>
              <a:rPr lang="tr-TR" dirty="0"/>
              <a:t>Bir saat vuruşunda yürütülmesi gereken komutlar için  gereken verinin hazır olmadığı  durum. Bu durumda komut yürütülemez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685801" y="2827177"/>
            <a:ext cx="2849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add</a:t>
            </a:r>
            <a:r>
              <a:rPr lang="tr-TR" sz="2000" dirty="0"/>
              <a:t>  </a:t>
            </a:r>
            <a:r>
              <a:rPr lang="tr-TR" sz="2000" dirty="0">
                <a:solidFill>
                  <a:srgbClr val="FF0000"/>
                </a:solidFill>
              </a:rPr>
              <a:t>x19</a:t>
            </a:r>
            <a:r>
              <a:rPr lang="tr-TR" sz="2000" dirty="0"/>
              <a:t>,  x0,  x1</a:t>
            </a:r>
          </a:p>
          <a:p>
            <a:endParaRPr lang="tr-TR" sz="2000" dirty="0"/>
          </a:p>
          <a:p>
            <a:r>
              <a:rPr lang="tr-TR" sz="2000" dirty="0" err="1"/>
              <a:t>sub</a:t>
            </a:r>
            <a:r>
              <a:rPr lang="tr-TR" sz="2000" dirty="0"/>
              <a:t>  x2,  </a:t>
            </a:r>
            <a:r>
              <a:rPr lang="tr-TR" sz="2000" dirty="0">
                <a:solidFill>
                  <a:srgbClr val="FF0000"/>
                </a:solidFill>
              </a:rPr>
              <a:t>x19</a:t>
            </a:r>
            <a:r>
              <a:rPr lang="tr-TR" sz="2000" dirty="0"/>
              <a:t>,  x3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78" y="2827177"/>
            <a:ext cx="8585427" cy="32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tr-TR" dirty="0"/>
              <a:t>i Bağımlılığı sorunu nasıl çözülür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Yazılım: Derleyici veri bağımlılığı olmadan kod üretmeye çalışabilir</a:t>
            </a:r>
          </a:p>
          <a:p>
            <a:r>
              <a:rPr lang="tr-TR" dirty="0"/>
              <a:t>Donanım: Veri yönlendirme birimiyle bir önceki adımda oluşan sonucu, eğer bağımlılık var ise o değerin yazmaca yazılmasını beklemeden getirmek</a:t>
            </a:r>
          </a:p>
        </p:txBody>
      </p:sp>
    </p:spTree>
    <p:extLst>
      <p:ext uri="{BB962C8B-B14F-4D97-AF65-F5344CB8AC3E}">
        <p14:creationId xmlns:p14="http://schemas.microsoft.com/office/powerpoint/2010/main" val="12795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2" y="1013348"/>
            <a:ext cx="4390053" cy="4609900"/>
          </a:xfrm>
        </p:spPr>
      </p:pic>
      <p:sp>
        <p:nvSpPr>
          <p:cNvPr id="7" name="Metin kutusu 6"/>
          <p:cNvSpPr txBox="1"/>
          <p:nvPr/>
        </p:nvSpPr>
        <p:spPr>
          <a:xfrm>
            <a:off x="4252413" y="3174678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071" y="954875"/>
            <a:ext cx="6361061" cy="5061325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3147473" y="34855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4383041" y="3854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3147473" y="4289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1062896" y="5122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2843885" y="5122506"/>
            <a:ext cx="231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718880" y="5831534"/>
            <a:ext cx="283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Yönlendirme birimi </a:t>
            </a:r>
            <a:r>
              <a:rPr lang="tr-TR" dirty="0" err="1"/>
              <a:t>diagramı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6520873" y="6200866"/>
            <a:ext cx="35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Boru hattında veri bağımlılığı örneği</a:t>
            </a:r>
          </a:p>
        </p:txBody>
      </p:sp>
    </p:spTree>
    <p:extLst>
      <p:ext uri="{BB962C8B-B14F-4D97-AF65-F5344CB8AC3E}">
        <p14:creationId xmlns:p14="http://schemas.microsoft.com/office/powerpoint/2010/main" val="6731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9241970" cy="528735"/>
          </a:xfrm>
        </p:spPr>
        <p:txBody>
          <a:bodyPr>
            <a:normAutofit fontScale="90000"/>
          </a:bodyPr>
          <a:lstStyle/>
          <a:p>
            <a:r>
              <a:rPr lang="tr-TR" dirty="0"/>
              <a:t>Veri sorunu Bağımlılığı -devam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195" y="1356740"/>
            <a:ext cx="10912152" cy="374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900" dirty="0"/>
          </a:p>
          <a:p>
            <a:pPr marL="457200" lvl="1" indent="0">
              <a:buNone/>
            </a:pPr>
            <a:r>
              <a:rPr lang="tr-TR" sz="2100" dirty="0" err="1"/>
              <a:t>add</a:t>
            </a:r>
            <a:r>
              <a:rPr lang="tr-TR" sz="2100" dirty="0"/>
              <a:t>  </a:t>
            </a:r>
            <a:r>
              <a:rPr lang="tr-TR" sz="2100" dirty="0">
                <a:solidFill>
                  <a:srgbClr val="FF0000"/>
                </a:solidFill>
              </a:rPr>
              <a:t>x19</a:t>
            </a:r>
            <a:r>
              <a:rPr lang="tr-TR" sz="2100" dirty="0"/>
              <a:t>,  x0,  x1</a:t>
            </a:r>
          </a:p>
          <a:p>
            <a:pPr marL="457200" lvl="1" indent="0">
              <a:buNone/>
            </a:pPr>
            <a:r>
              <a:rPr lang="en-US" sz="2100" dirty="0" err="1"/>
              <a:t>addi</a:t>
            </a:r>
            <a:r>
              <a:rPr lang="en-US" sz="2100" dirty="0"/>
              <a:t> x0,x0,0</a:t>
            </a:r>
          </a:p>
          <a:p>
            <a:pPr marL="457200" lvl="1" indent="0">
              <a:buNone/>
            </a:pPr>
            <a:r>
              <a:rPr lang="en-US" sz="2100" dirty="0" err="1"/>
              <a:t>addi</a:t>
            </a:r>
            <a:r>
              <a:rPr lang="en-US" sz="2100" dirty="0"/>
              <a:t> x0,x0,0</a:t>
            </a:r>
          </a:p>
          <a:p>
            <a:pPr marL="457200" lvl="1" indent="0">
              <a:buNone/>
            </a:pPr>
            <a:r>
              <a:rPr lang="en-US" sz="2100" dirty="0" err="1"/>
              <a:t>addi</a:t>
            </a:r>
            <a:r>
              <a:rPr lang="en-US" sz="2100" dirty="0"/>
              <a:t> x0,x0,0</a:t>
            </a:r>
            <a:endParaRPr lang="tr-TR" sz="2100" dirty="0"/>
          </a:p>
          <a:p>
            <a:pPr marL="457200" lvl="1" indent="0">
              <a:buNone/>
            </a:pPr>
            <a:r>
              <a:rPr lang="tr-TR" sz="2100" dirty="0" err="1"/>
              <a:t>sub</a:t>
            </a:r>
            <a:r>
              <a:rPr lang="tr-TR" sz="2100" dirty="0"/>
              <a:t>  x2,  </a:t>
            </a:r>
            <a:r>
              <a:rPr lang="tr-TR" sz="2100" dirty="0">
                <a:solidFill>
                  <a:srgbClr val="FF0000"/>
                </a:solidFill>
              </a:rPr>
              <a:t>x19</a:t>
            </a:r>
            <a:r>
              <a:rPr lang="tr-TR" sz="2100" dirty="0"/>
              <a:t>,  x3</a:t>
            </a:r>
          </a:p>
          <a:p>
            <a:pPr lvl="1"/>
            <a:endParaRPr lang="tr-TR" dirty="0"/>
          </a:p>
          <a:p>
            <a:pPr marL="457200" lvl="1" indent="0">
              <a:buNone/>
            </a:pPr>
            <a:r>
              <a:rPr lang="tr-TR" sz="2100" dirty="0"/>
              <a:t>Yükselen kenar geldiğinde hem x19 okunacak her yeni veri yazılacak, tutarsızlığa neden olacak</a:t>
            </a:r>
          </a:p>
          <a:p>
            <a:pPr marL="0" indent="0">
              <a:buNone/>
            </a:pPr>
            <a:r>
              <a:rPr lang="tr-TR" dirty="0"/>
              <a:t>	</a:t>
            </a:r>
            <a:br>
              <a:rPr lang="tr-TR" dirty="0"/>
            </a:br>
            <a:r>
              <a:rPr lang="tr-TR" dirty="0"/>
              <a:t>	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685802" y="5393094"/>
            <a:ext cx="565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Çözüm: veriyi yükselen  kenarında yaz, düşen kenar da oku</a:t>
            </a:r>
          </a:p>
        </p:txBody>
      </p:sp>
    </p:spTree>
    <p:extLst>
      <p:ext uri="{BB962C8B-B14F-4D97-AF65-F5344CB8AC3E}">
        <p14:creationId xmlns:p14="http://schemas.microsoft.com/office/powerpoint/2010/main" val="197582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tr-TR" dirty="0" err="1"/>
              <a:t>ükleme</a:t>
            </a:r>
            <a:r>
              <a:rPr lang="tr-TR" dirty="0"/>
              <a:t> komutu sorunu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7515760" y="2065867"/>
            <a:ext cx="4706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X3 ün değeri yüklendiği an ile birlikte önceki </a:t>
            </a:r>
          </a:p>
          <a:p>
            <a:r>
              <a:rPr lang="tr-TR" dirty="0"/>
              <a:t>Aşama işleme sokuluyor bu yüzden yönlendirme</a:t>
            </a:r>
          </a:p>
          <a:p>
            <a:r>
              <a:rPr lang="tr-TR" dirty="0"/>
              <a:t>Yapamıyoruz (zamanda geriye gitmek)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22" y="1923067"/>
            <a:ext cx="6743710" cy="4413339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7515760" y="3522134"/>
            <a:ext cx="360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Bir saat vuruşu beklemek zorundayız</a:t>
            </a:r>
          </a:p>
        </p:txBody>
      </p:sp>
    </p:spTree>
    <p:extLst>
      <p:ext uri="{BB962C8B-B14F-4D97-AF65-F5344CB8AC3E}">
        <p14:creationId xmlns:p14="http://schemas.microsoft.com/office/powerpoint/2010/main" val="192786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RISC-V Komut seti nedir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938867"/>
            <a:ext cx="10131425" cy="3649133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r>
              <a:rPr lang="tr-TR" dirty="0"/>
              <a:t>Açık kaynaklı RISC mimarisinde bir komut seti.</a:t>
            </a:r>
            <a:endParaRPr lang="en-US" dirty="0"/>
          </a:p>
          <a:p>
            <a:r>
              <a:rPr lang="tr-TR" dirty="0"/>
              <a:t>32 genel amaçlı yazmaç bulundurur</a:t>
            </a:r>
          </a:p>
          <a:p>
            <a:r>
              <a:rPr lang="tr-TR" dirty="0"/>
              <a:t>RV32IM</a:t>
            </a:r>
          </a:p>
          <a:p>
            <a:r>
              <a:rPr lang="en-US" dirty="0"/>
              <a:t>Her </a:t>
            </a:r>
            <a:r>
              <a:rPr lang="en-US" dirty="0" err="1"/>
              <a:t>komut</a:t>
            </a:r>
            <a:r>
              <a:rPr lang="en-US" dirty="0"/>
              <a:t> 32 b</a:t>
            </a:r>
            <a:r>
              <a:rPr lang="tr-TR" dirty="0"/>
              <a:t>itlik boyutunda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14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2" y="609601"/>
            <a:ext cx="9003144" cy="461818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tr-TR" dirty="0"/>
              <a:t>orun tespit birimi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2" y="1319499"/>
            <a:ext cx="4598205" cy="457573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12" y="1257116"/>
            <a:ext cx="6386124" cy="4638122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359563" y="3746988"/>
            <a:ext cx="32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3325091" y="3976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4359562" y="4364400"/>
            <a:ext cx="32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2281382" y="514465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331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39" y="1286996"/>
            <a:ext cx="11323620" cy="509071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489526" y="443345"/>
            <a:ext cx="451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/>
              <a:t>Yükleme sorunu gösterimi</a:t>
            </a:r>
          </a:p>
        </p:txBody>
      </p:sp>
    </p:spTree>
    <p:extLst>
      <p:ext uri="{BB962C8B-B14F-4D97-AF65-F5344CB8AC3E}">
        <p14:creationId xmlns:p14="http://schemas.microsoft.com/office/powerpoint/2010/main" val="5278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72" y="1015343"/>
            <a:ext cx="10387301" cy="4637312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71053" y="258618"/>
            <a:ext cx="451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/>
              <a:t>Yükleme sorunu gösterimi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603972" y="5902036"/>
            <a:ext cx="405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Veri yönlendirme kalan kısmı halledecek</a:t>
            </a:r>
          </a:p>
        </p:txBody>
      </p:sp>
    </p:spTree>
    <p:extLst>
      <p:ext uri="{BB962C8B-B14F-4D97-AF65-F5344CB8AC3E}">
        <p14:creationId xmlns:p14="http://schemas.microsoft.com/office/powerpoint/2010/main" val="245158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2" y="927653"/>
            <a:ext cx="9307944" cy="701964"/>
          </a:xfrm>
        </p:spPr>
        <p:txBody>
          <a:bodyPr/>
          <a:lstStyle/>
          <a:p>
            <a:r>
              <a:rPr lang="en-US" dirty="0" err="1"/>
              <a:t>Denet</a:t>
            </a:r>
            <a:r>
              <a:rPr lang="tr-TR" dirty="0"/>
              <a:t>i</a:t>
            </a:r>
            <a:r>
              <a:rPr lang="en-US" dirty="0"/>
              <a:t>m </a:t>
            </a:r>
            <a:r>
              <a:rPr lang="en-US" dirty="0" err="1"/>
              <a:t>sorunu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2" y="2057400"/>
            <a:ext cx="10197546" cy="1671281"/>
          </a:xfrm>
        </p:spPr>
        <p:txBody>
          <a:bodyPr>
            <a:noAutofit/>
          </a:bodyPr>
          <a:lstStyle/>
          <a:p>
            <a:r>
              <a:rPr lang="tr-TR" sz="2400" dirty="0"/>
              <a:t>İşlemciye getirilen komutun yürütülmesi gereken komut olmadığı durum, bu durumda buyruk yürütülemez.</a:t>
            </a:r>
          </a:p>
          <a:p>
            <a:r>
              <a:rPr lang="tr-TR" sz="2400" dirty="0"/>
              <a:t>Dallanma komutları boru hattında denetim bağımlılığına neden oluyorlar.</a:t>
            </a:r>
          </a:p>
          <a:p>
            <a:r>
              <a:rPr lang="tr-TR" sz="2400" dirty="0"/>
              <a:t>Çünkü dallanma komutlarının yönü </a:t>
            </a:r>
            <a:r>
              <a:rPr lang="tr-TR" sz="2400" b="1" dirty="0"/>
              <a:t>yürüt</a:t>
            </a:r>
            <a:r>
              <a:rPr lang="tr-TR" sz="2400" dirty="0"/>
              <a:t> aşamasında belli olur.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685802" y="4502426"/>
            <a:ext cx="2288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/>
              <a:t>Basit çözüm: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685802" y="5491614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Dallanma yönü belli olana kadar boru hattını askıya al</a:t>
            </a:r>
          </a:p>
        </p:txBody>
      </p:sp>
    </p:spTree>
    <p:extLst>
      <p:ext uri="{BB962C8B-B14F-4D97-AF65-F5344CB8AC3E}">
        <p14:creationId xmlns:p14="http://schemas.microsoft.com/office/powerpoint/2010/main" val="57636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Dallanma öngörüsü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1" y="1873711"/>
            <a:ext cx="9561442" cy="849611"/>
          </a:xfrm>
        </p:spPr>
        <p:txBody>
          <a:bodyPr/>
          <a:lstStyle/>
          <a:p>
            <a:r>
              <a:rPr lang="tr-TR" dirty="0"/>
              <a:t>Dallanma yönünü önceden tahmin edip ona göre komutların getirilmesi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685801" y="2922473"/>
            <a:ext cx="5396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2400" dirty="0">
                <a:solidFill>
                  <a:srgbClr val="FF0000"/>
                </a:solidFill>
              </a:rPr>
              <a:t>Her zaman dallanmaz öngörüsü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dirty="0"/>
              <a:t>Her zaman dallanır öngörüsü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dirty="0"/>
              <a:t>Dinamik dallanma öngörüsü </a:t>
            </a:r>
          </a:p>
        </p:txBody>
      </p:sp>
    </p:spTree>
    <p:extLst>
      <p:ext uri="{BB962C8B-B14F-4D97-AF65-F5344CB8AC3E}">
        <p14:creationId xmlns:p14="http://schemas.microsoft.com/office/powerpoint/2010/main" val="28945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9220199" cy="624840"/>
          </a:xfrm>
        </p:spPr>
        <p:txBody>
          <a:bodyPr>
            <a:normAutofit fontScale="90000"/>
          </a:bodyPr>
          <a:lstStyle/>
          <a:p>
            <a:r>
              <a:rPr lang="tr-TR" dirty="0"/>
              <a:t>Performans karşılaştırılması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idx="1"/>
          </p:nvPr>
        </p:nvSpPr>
        <p:spPr>
          <a:xfrm>
            <a:off x="6778487" y="2068721"/>
            <a:ext cx="3876260" cy="5762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Her zaman</a:t>
            </a:r>
            <a:r>
              <a:rPr lang="tr-TR" dirty="0">
                <a:solidFill>
                  <a:srgbClr val="FF0000"/>
                </a:solidFill>
              </a:rPr>
              <a:t> dallanmaz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685801" y="1559569"/>
            <a:ext cx="722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Görseldeki Kod parçası için Dallanma öngörüsünün başarımını karşılaştırınız</a:t>
            </a: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54029"/>
            <a:ext cx="5709791" cy="2766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/>
              <p:cNvSpPr txBox="1"/>
              <p:nvPr/>
            </p:nvSpPr>
            <p:spPr>
              <a:xfrm>
                <a:off x="6778487" y="2644983"/>
                <a:ext cx="502919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 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= 0 </a:t>
                </a:r>
                <a:r>
                  <a:rPr lang="tr-TR" dirty="0"/>
                  <a:t>dallanmaz (Doğru tahmin)</a:t>
                </a:r>
              </a:p>
              <a:p>
                <a:r>
                  <a:rPr lang="tr-TR" dirty="0"/>
                  <a:t>  i = 1 dallanmaz (Doğru tahmin)</a:t>
                </a:r>
              </a:p>
              <a:p>
                <a:r>
                  <a:rPr lang="tr-TR" dirty="0"/>
                  <a:t> 	…..</a:t>
                </a:r>
              </a:p>
              <a:p>
                <a:r>
                  <a:rPr lang="tr-TR" dirty="0"/>
                  <a:t>  i = 10 dallanır (Yanlış tahmin)</a:t>
                </a:r>
              </a:p>
              <a:p>
                <a:r>
                  <a:rPr lang="tr-TR" dirty="0"/>
                  <a:t> 10 Doğru tahmin, 1 yanlış.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𝑎𝑟𝚤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≅90.9 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3" name="Metin kutus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487" y="2644983"/>
                <a:ext cx="5029199" cy="1477328"/>
              </a:xfrm>
              <a:prstGeom prst="rect">
                <a:avLst/>
              </a:prstGeom>
              <a:blipFill>
                <a:blip r:embed="rId3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etin kutusu 13"/>
          <p:cNvSpPr txBox="1"/>
          <p:nvPr/>
        </p:nvSpPr>
        <p:spPr>
          <a:xfrm>
            <a:off x="6842624" y="4293704"/>
            <a:ext cx="292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Her zaman</a:t>
            </a:r>
            <a:r>
              <a:rPr lang="tr-TR" sz="2800" dirty="0">
                <a:solidFill>
                  <a:srgbClr val="FF0000"/>
                </a:solidFill>
              </a:rPr>
              <a:t> dallanır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6778486" y="4818770"/>
                <a:ext cx="502919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 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= 0 </a:t>
                </a:r>
                <a:r>
                  <a:rPr lang="tr-TR" dirty="0"/>
                  <a:t>dallanmaz (Yanlış tahmin)</a:t>
                </a:r>
              </a:p>
              <a:p>
                <a:r>
                  <a:rPr lang="tr-TR" dirty="0"/>
                  <a:t>  i = 1 dallanmaz (Yanlış tahmin)</a:t>
                </a:r>
              </a:p>
              <a:p>
                <a:r>
                  <a:rPr lang="tr-TR" dirty="0"/>
                  <a:t> 	…..</a:t>
                </a:r>
              </a:p>
              <a:p>
                <a:r>
                  <a:rPr lang="tr-TR" dirty="0"/>
                  <a:t>  i = 10 dallanır (Doğru tahmin)</a:t>
                </a:r>
              </a:p>
              <a:p>
                <a:r>
                  <a:rPr lang="tr-TR" dirty="0"/>
                  <a:t> 10 Yanlış tahmin, 1 Doğru.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𝑎𝑟𝚤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≅9.09 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486" y="4818770"/>
                <a:ext cx="5029199" cy="1477328"/>
              </a:xfrm>
              <a:prstGeom prst="rect">
                <a:avLst/>
              </a:prstGeom>
              <a:blipFill>
                <a:blip r:embed="rId4"/>
                <a:stretch>
                  <a:fillRect t="-2058" b="-53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21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1" y="390940"/>
            <a:ext cx="8567529" cy="692426"/>
          </a:xfrm>
        </p:spPr>
        <p:txBody>
          <a:bodyPr/>
          <a:lstStyle/>
          <a:p>
            <a:r>
              <a:rPr lang="tr-TR" dirty="0"/>
              <a:t>Peki yanlış tahmin edilirse?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1" y="1083366"/>
            <a:ext cx="9899373" cy="710463"/>
          </a:xfrm>
        </p:spPr>
        <p:txBody>
          <a:bodyPr/>
          <a:lstStyle/>
          <a:p>
            <a:r>
              <a:rPr lang="tr-TR" dirty="0"/>
              <a:t>Boru hattına alınan komutlar temizlenmeli ve doğru komut eklenir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51" y="1775792"/>
            <a:ext cx="10608128" cy="47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7245625" cy="543339"/>
          </a:xfrm>
        </p:spPr>
        <p:txBody>
          <a:bodyPr>
            <a:normAutofit/>
          </a:bodyPr>
          <a:lstStyle/>
          <a:p>
            <a:r>
              <a:rPr lang="tr-TR" sz="2400" dirty="0"/>
              <a:t>Yanlış getirilen komutların temizlenmesi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296712"/>
            <a:ext cx="11104642" cy="49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26AFF3-38DE-E6DC-35ED-82D61D8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Önbelleği tasarımı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56E8AF-24A5-905D-68F2-3F517B0E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Önbellek İlişkililiği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chemeClr val="accent6"/>
                </a:solidFill>
                <a:effectLst/>
                <a:latin typeface="Söhne"/>
              </a:rPr>
              <a:t>Doğrudan Eşlemeli Önbellek: 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En basit formda, ana bellekteki her blok önbellekte tam olarak bir bloğa eşlenir.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Set İlişkili Önbellek: 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Doğrudan eşlemeli ve tamamen ilişkili önbellekler arasında bir birleşimdir, burada her bellek bloğu belirli bir setteki N bloğun herhangi birine önbelleğe alınabilir.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Tamamen İlişkili Önbellek: 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Belleğin herhangi bir bloğu önbelleğin herhangi bir bloğuna yerleştirilebilir, bu da en fazla esnekliği sunar ancak karmaşıklık ve güç tüketimi açısından daha yüksek maliyetli olur.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65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587151-16F5-2771-E71F-8253C4CA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Önbelleği tasarımı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3270A6-5631-E499-17A3-9AFF04C1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Yerine Koyma Politikaları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En Az Son Kullanılan (LRU - </a:t>
            </a:r>
            <a:r>
              <a:rPr lang="tr-TR" b="0" i="0" dirty="0" err="1">
                <a:effectLst/>
                <a:latin typeface="Söhne"/>
              </a:rPr>
              <a:t>Least</a:t>
            </a:r>
            <a:r>
              <a:rPr lang="tr-TR" b="0" i="0" dirty="0">
                <a:effectLst/>
                <a:latin typeface="Söhne"/>
              </a:rPr>
              <a:t> </a:t>
            </a:r>
            <a:r>
              <a:rPr lang="tr-TR" b="0" i="0" dirty="0" err="1">
                <a:effectLst/>
                <a:latin typeface="Söhne"/>
              </a:rPr>
              <a:t>Recently</a:t>
            </a:r>
            <a:r>
              <a:rPr lang="tr-TR" b="0" i="0" dirty="0">
                <a:effectLst/>
                <a:latin typeface="Söhne"/>
              </a:rPr>
              <a:t> </a:t>
            </a:r>
            <a:r>
              <a:rPr lang="tr-TR" b="0" i="0" dirty="0" err="1">
                <a:effectLst/>
                <a:latin typeface="Söhne"/>
              </a:rPr>
              <a:t>Used</a:t>
            </a:r>
            <a:r>
              <a:rPr lang="tr-TR" b="0" i="0" dirty="0">
                <a:effectLst/>
                <a:latin typeface="Söhne"/>
              </a:rPr>
              <a:t>): 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En uzun süredir kullanılmayan önbellek bloğunu değiştirir.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chemeClr val="accent6"/>
                </a:solidFill>
                <a:effectLst/>
                <a:latin typeface="Söhne"/>
              </a:rPr>
              <a:t>İlk Giren, İlk Çıkar (FIFO - First-</a:t>
            </a:r>
            <a:r>
              <a:rPr lang="tr-TR" b="1" i="0" dirty="0" err="1">
                <a:solidFill>
                  <a:schemeClr val="accent6"/>
                </a:solidFill>
                <a:effectLst/>
                <a:latin typeface="Söhne"/>
              </a:rPr>
              <a:t>In</a:t>
            </a:r>
            <a:r>
              <a:rPr lang="tr-TR" b="1" i="0" dirty="0">
                <a:solidFill>
                  <a:schemeClr val="accent6"/>
                </a:solidFill>
                <a:effectLst/>
                <a:latin typeface="Söhne"/>
              </a:rPr>
              <a:t>, First-</a:t>
            </a:r>
            <a:r>
              <a:rPr lang="tr-TR" b="1" i="0" dirty="0" err="1">
                <a:solidFill>
                  <a:schemeClr val="accent6"/>
                </a:solidFill>
                <a:effectLst/>
                <a:latin typeface="Söhne"/>
              </a:rPr>
              <a:t>Out</a:t>
            </a:r>
            <a:r>
              <a:rPr lang="tr-TR" b="1" i="0" dirty="0">
                <a:solidFill>
                  <a:schemeClr val="accent6"/>
                </a:solidFill>
                <a:effectLst/>
                <a:latin typeface="Söhne"/>
              </a:rPr>
              <a:t>): 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Önbellekteki en eski bloğu değiştirir.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Söhne"/>
              </a:rPr>
              <a:t>Rastgele Yerine Koyma: 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Belirli senaryolarda basit ancak etkili bir yaklaşım sunan, rastgele bir bloğu değiştirmek için seçim yapar.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38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839" y="128183"/>
            <a:ext cx="6488416" cy="621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587151-16F5-2771-E71F-8253C4CA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Önbelleği tasarımı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3270A6-5631-E499-17A3-9AFF04C1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Yazma Politikaları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chemeClr val="accent6"/>
                </a:solidFill>
                <a:effectLst/>
                <a:latin typeface="Söhne"/>
              </a:rPr>
              <a:t>Yaz-Geç Politikası (Write-Through):</a:t>
            </a:r>
            <a:r>
              <a:rPr lang="tr-TR" b="0" i="0" dirty="0">
                <a:solidFill>
                  <a:schemeClr val="accent6"/>
                </a:solidFill>
                <a:effectLst/>
                <a:latin typeface="Söhne"/>
              </a:rPr>
              <a:t> 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Bu politikada yapılan güncellemeler, hem önbellekte hem de ana bellekte aynı anda gerçekleştirilir. Bu, veri tutarlılığını sağlar ancak performansı düşürebilir.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D1D5DB"/>
                </a:solidFill>
                <a:effectLst/>
                <a:latin typeface="Söhne"/>
              </a:rPr>
              <a:t>Yaz-Geri Politikası (Write-</a:t>
            </a:r>
            <a:r>
              <a:rPr lang="tr-TR" b="1" i="0" dirty="0" err="1">
                <a:solidFill>
                  <a:srgbClr val="D1D5DB"/>
                </a:solidFill>
                <a:effectLst/>
                <a:latin typeface="Söhne"/>
              </a:rPr>
              <a:t>Back</a:t>
            </a:r>
            <a:r>
              <a:rPr lang="tr-TR" b="1" i="0" dirty="0">
                <a:solidFill>
                  <a:srgbClr val="D1D5DB"/>
                </a:solidFill>
                <a:effectLst/>
                <a:latin typeface="Söhne"/>
              </a:rPr>
              <a:t>):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 Bu yöntemde, güncellemeler öncelikle önbellekte yapılır. Önbellekteki değiştirilmiş blok, ancak başka bir blokla değiştirildiğinde ana belleğe geri yazılır. Bu, yazma işlemlerinin hızını artırır ancak veri tutarlılığı riskini barındırır.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b="1" i="0" dirty="0">
                <a:solidFill>
                  <a:srgbClr val="D1D5DB"/>
                </a:solidFill>
                <a:effectLst/>
                <a:latin typeface="Söhne"/>
              </a:rPr>
              <a:t>Yazma Tahsisi (Write </a:t>
            </a:r>
            <a:r>
              <a:rPr lang="tr-TR" b="1" i="0" dirty="0" err="1">
                <a:solidFill>
                  <a:srgbClr val="D1D5DB"/>
                </a:solidFill>
                <a:effectLst/>
                <a:latin typeface="Söhne"/>
              </a:rPr>
              <a:t>Allocation</a:t>
            </a:r>
            <a:r>
              <a:rPr lang="tr-TR" b="1" i="0" dirty="0">
                <a:solidFill>
                  <a:srgbClr val="D1D5DB"/>
                </a:solidFill>
                <a:effectLst/>
                <a:latin typeface="Söhne"/>
              </a:rPr>
              <a:t>):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 Bu politika, yazma işlemi sırasında bir hata (</a:t>
            </a:r>
            <a:r>
              <a:rPr lang="tr-TR" b="0" i="0" dirty="0" err="1">
                <a:solidFill>
                  <a:srgbClr val="D1D5DB"/>
                </a:solidFill>
                <a:effectLst/>
                <a:latin typeface="Söhne"/>
              </a:rPr>
              <a:t>miss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) oluştuğunda, ana belleğin ilgili bloğunun önbelleğe yüklenip yüklenmeyeceğine karar verir. Bu, yazma işlemi sırasında önbelleğin nasıl kullanılacağını belirler.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40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B7B3DF-9161-3AFF-5DA2-0C9CAEFC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hafıza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72D9F4-C072-EA3E-E89C-0068D2C3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Hem veri hem de komut hafızası için 4096 * 32 = 16,384kB</a:t>
            </a:r>
          </a:p>
          <a:p>
            <a:r>
              <a:rPr lang="tr-TR" dirty="0"/>
              <a:t>Veri hafızasında yazma ve okuma vardır. Başlangıçta resetlenir ve içi boştur.(RAM)</a:t>
            </a:r>
          </a:p>
          <a:p>
            <a:r>
              <a:rPr lang="tr-TR" dirty="0"/>
              <a:t>Komut hafızasında sadece okuma vardır. Resetlenmez.(ROM)</a:t>
            </a:r>
          </a:p>
        </p:txBody>
      </p:sp>
    </p:spTree>
    <p:extLst>
      <p:ext uri="{BB962C8B-B14F-4D97-AF65-F5344CB8AC3E}">
        <p14:creationId xmlns:p14="http://schemas.microsoft.com/office/powerpoint/2010/main" val="11578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B7B3DF-9161-3AFF-5DA2-0C9CAEFC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hafıza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72D9F4-C072-EA3E-E89C-0068D2C3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Hem veri hem de komut hafızası için 4096 * 32 = 16,384kB</a:t>
            </a:r>
          </a:p>
          <a:p>
            <a:r>
              <a:rPr lang="tr-TR" dirty="0"/>
              <a:t>Veri hafızasında yazma ve okuma vardır. Başlangıçta resetlenir ve içi boştur.(RAM)</a:t>
            </a:r>
          </a:p>
          <a:p>
            <a:r>
              <a:rPr lang="tr-TR" dirty="0"/>
              <a:t>Komut hafızasında sadece okuma vardır. Resetlenmez.(ROM)</a:t>
            </a:r>
          </a:p>
        </p:txBody>
      </p:sp>
    </p:spTree>
    <p:extLst>
      <p:ext uri="{BB962C8B-B14F-4D97-AF65-F5344CB8AC3E}">
        <p14:creationId xmlns:p14="http://schemas.microsoft.com/office/powerpoint/2010/main" val="17240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DCBFAC-6FE3-FD23-AB4B-151D50B2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tr-TR" dirty="0"/>
              <a:t>önbellek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0B0BD9-6ABD-1679-D558-18156CB4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tr-TR" dirty="0"/>
              <a:t>256 Satırdan oluşur.</a:t>
            </a:r>
          </a:p>
          <a:p>
            <a:r>
              <a:rPr lang="tr-TR" dirty="0"/>
              <a:t>Bir satırın genişliği bit olarak 1(geçerli biti) + 20(etiket biti) + 16 * 32 (veri) = 534’dür.</a:t>
            </a:r>
          </a:p>
          <a:p>
            <a:r>
              <a:rPr lang="tr-TR" dirty="0"/>
              <a:t>Önbellek 256 * 16 = 4096 adet veri saklayabilir. Yani 16,384kB veri saklayabilir.</a:t>
            </a:r>
          </a:p>
          <a:p>
            <a:r>
              <a:rPr lang="tr-TR" dirty="0"/>
              <a:t>Önbelleğe erişim için kullanılan bitler ile 17,088kB toplamda alan harcar. Veri oranı %95,9</a:t>
            </a:r>
          </a:p>
          <a:p>
            <a:endParaRPr lang="tr-TR" dirty="0"/>
          </a:p>
        </p:txBody>
      </p:sp>
      <p:pic>
        <p:nvPicPr>
          <p:cNvPr id="5" name="Resim 4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685887F5-F315-AA9E-A333-AEF0265A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36" y="2301192"/>
            <a:ext cx="3445714" cy="21794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2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3E308B-9639-E044-A346-159FD72D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Önbellek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CB7F31-DB14-5574-B10D-1DFFB0EF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Önbellek modülünde:</a:t>
            </a:r>
          </a:p>
          <a:p>
            <a:r>
              <a:rPr lang="tr-TR" dirty="0"/>
              <a:t>Giriş </a:t>
            </a:r>
            <a:r>
              <a:rPr lang="tr-TR" dirty="0" err="1"/>
              <a:t>prametresi</a:t>
            </a:r>
            <a:r>
              <a:rPr lang="tr-TR" dirty="0"/>
              <a:t> olarak:</a:t>
            </a:r>
          </a:p>
          <a:p>
            <a:pPr lvl="1"/>
            <a:r>
              <a:rPr lang="tr-TR" dirty="0" err="1"/>
              <a:t>Clk</a:t>
            </a:r>
            <a:r>
              <a:rPr lang="tr-TR" dirty="0"/>
              <a:t>(saat): Senkron bir şekilde çalışması içindir. İşlemler saat darbesinin yükselen darbesiyle tetiklenir.</a:t>
            </a:r>
          </a:p>
          <a:p>
            <a:pPr lvl="1"/>
            <a:r>
              <a:rPr lang="tr-TR" dirty="0" err="1"/>
              <a:t>Addres</a:t>
            </a:r>
            <a:r>
              <a:rPr lang="tr-TR" dirty="0"/>
              <a:t>(32 bit): Erişilecek verinin adresini gösterir.</a:t>
            </a:r>
          </a:p>
          <a:p>
            <a:pPr lvl="1"/>
            <a:r>
              <a:rPr lang="tr-TR" dirty="0" err="1"/>
              <a:t>RWMode</a:t>
            </a:r>
            <a:r>
              <a:rPr lang="tr-TR" dirty="0"/>
              <a:t>: Okuma ve yazma işlemini seçmek içindir. 0 değeri okuma, 1 değeri ise yazma işlemidir.</a:t>
            </a:r>
          </a:p>
          <a:p>
            <a:pPr lvl="1"/>
            <a:r>
              <a:rPr lang="tr-TR" dirty="0" err="1"/>
              <a:t>dataIn</a:t>
            </a:r>
            <a:r>
              <a:rPr lang="tr-TR" dirty="0"/>
              <a:t>(32 bit): Yazma işleminde verilen adrese yazılacak değeri gösterir</a:t>
            </a:r>
          </a:p>
          <a:p>
            <a:r>
              <a:rPr lang="tr-TR" dirty="0"/>
              <a:t>Çıkış parametresi olarak:</a:t>
            </a:r>
          </a:p>
          <a:p>
            <a:pPr lvl="1"/>
            <a:r>
              <a:rPr lang="tr-TR" dirty="0"/>
              <a:t>Reset: Önbelleğin içindeki tüm verileri sıfırlar ayrıca ana hafızanın resetlenmesi için reset sinyali ürettirir.</a:t>
            </a:r>
          </a:p>
          <a:p>
            <a:pPr lvl="1"/>
            <a:r>
              <a:rPr lang="tr-TR" dirty="0" err="1"/>
              <a:t>dataOut</a:t>
            </a:r>
            <a:r>
              <a:rPr lang="tr-TR" dirty="0"/>
              <a:t>(32 bit): Verilen adres için okuma modunda değeri döndürür.</a:t>
            </a:r>
          </a:p>
          <a:p>
            <a:pPr lvl="1"/>
            <a:r>
              <a:rPr lang="tr-TR" dirty="0" err="1"/>
              <a:t>Busy</a:t>
            </a:r>
            <a:r>
              <a:rPr lang="tr-TR" dirty="0"/>
              <a:t>: Bellek meşgul olduğunu gösterir.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792C33-04F7-32E5-170D-64858BA00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721" y="720627"/>
            <a:ext cx="2121009" cy="18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6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DAD7E8-FA65-0847-044F-B377CDD0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300" dirty="0"/>
              <a:t>Önbellek için performans Karşılaştırmaları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289441-4EC7-5669-A48D-4B8DD9BB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500" b="0" i="0" dirty="0">
                <a:effectLst/>
                <a:latin typeface="Söhne"/>
              </a:rPr>
              <a:t>Önbellek erişimine göre bulma (hit) oranı: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300" b="0" i="0" dirty="0">
                <a:effectLst/>
                <a:latin typeface="Söhne"/>
              </a:rPr>
              <a:t>100 erişimde: %19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300" b="0" i="0" dirty="0">
                <a:effectLst/>
                <a:latin typeface="Söhne"/>
              </a:rPr>
              <a:t>200 erişimde: %30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300" b="0" i="0" dirty="0">
                <a:effectLst/>
                <a:latin typeface="Söhne"/>
              </a:rPr>
              <a:t>300 erişimde: %40.67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300" b="0" i="0" dirty="0">
                <a:effectLst/>
                <a:latin typeface="Söhne"/>
              </a:rPr>
              <a:t>400 erişimde: %50.25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300" b="0" i="0" dirty="0">
                <a:effectLst/>
                <a:latin typeface="Söhne"/>
              </a:rPr>
              <a:t>500 erişimde: %56.6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300" b="0" i="0" dirty="0">
                <a:effectLst/>
                <a:latin typeface="Söhne"/>
              </a:rPr>
              <a:t>600 erişimde: %61.67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300" b="0" i="0" dirty="0">
                <a:effectLst/>
                <a:latin typeface="Söhne"/>
              </a:rPr>
              <a:t>700 erişimde: %66.29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300" b="0" i="0" dirty="0">
                <a:effectLst/>
                <a:latin typeface="Söhne"/>
              </a:rPr>
              <a:t>800 erişimde: %69.88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300" b="0" i="0" dirty="0">
                <a:effectLst/>
                <a:latin typeface="Söhne"/>
              </a:rPr>
              <a:t>900 erişimde: %72.56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300" b="0" i="0" dirty="0">
                <a:effectLst/>
                <a:latin typeface="Söhne"/>
              </a:rPr>
              <a:t>1000 erişimde: %75.1</a:t>
            </a:r>
          </a:p>
          <a:p>
            <a:pPr>
              <a:lnSpc>
                <a:spcPct val="90000"/>
              </a:lnSpc>
            </a:pPr>
            <a:endParaRPr lang="tr-TR" sz="1500" dirty="0"/>
          </a:p>
        </p:txBody>
      </p:sp>
      <p:pic>
        <p:nvPicPr>
          <p:cNvPr id="1028" name="Picture 4" descr="Output image">
            <a:extLst>
              <a:ext uri="{FF2B5EF4-FFF2-40B4-BE49-F238E27FC236}">
                <a16:creationId xmlns:a16="http://schemas.microsoft.com/office/drawing/2014/main" id="{E92D359B-7393-F64D-9DB7-D16315C74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366818"/>
            <a:ext cx="6095593" cy="396213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4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E7FCA1-A645-EEBD-E426-74E932D9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Önbellek için performans Karşılaştırmaları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F43B31-1036-9256-6002-D6A64A0C1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Önbellek büyüklüğüne göre Hit-Rate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16 satırlık </a:t>
            </a:r>
            <a:r>
              <a:rPr lang="tr-TR" b="0" i="0" dirty="0" err="1">
                <a:solidFill>
                  <a:srgbClr val="D1D5DB"/>
                </a:solidFill>
                <a:effectLst/>
                <a:latin typeface="Söhne"/>
              </a:rPr>
              <a:t>cache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 için hit oranı: %4.9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32 satırlık </a:t>
            </a:r>
            <a:r>
              <a:rPr lang="tr-TR" b="0" i="0" dirty="0" err="1">
                <a:solidFill>
                  <a:srgbClr val="D1D5DB"/>
                </a:solidFill>
                <a:effectLst/>
                <a:latin typeface="Söhne"/>
              </a:rPr>
              <a:t>cache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 için hit oranı: %12.3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64 satırlık </a:t>
            </a:r>
            <a:r>
              <a:rPr lang="tr-TR" b="0" i="0" dirty="0" err="1">
                <a:solidFill>
                  <a:srgbClr val="D1D5DB"/>
                </a:solidFill>
                <a:effectLst/>
                <a:latin typeface="Söhne"/>
              </a:rPr>
              <a:t>cache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 için hit oranı: %25.2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128 satırlık </a:t>
            </a:r>
            <a:r>
              <a:rPr lang="tr-TR" b="0" i="0" dirty="0" err="1">
                <a:solidFill>
                  <a:srgbClr val="D1D5DB"/>
                </a:solidFill>
                <a:effectLst/>
                <a:latin typeface="Söhne"/>
              </a:rPr>
              <a:t>cache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 için hit oranı: %45.3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256 satırlık </a:t>
            </a:r>
            <a:r>
              <a:rPr lang="tr-TR" b="0" i="0" dirty="0" err="1">
                <a:solidFill>
                  <a:srgbClr val="D1D5DB"/>
                </a:solidFill>
                <a:effectLst/>
                <a:latin typeface="Söhne"/>
              </a:rPr>
              <a:t>cache</a:t>
            </a:r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 için hit oranı: %75.1</a:t>
            </a:r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49F55A6D-31C4-D392-A9E8-ACB737B2A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366818"/>
            <a:ext cx="6095593" cy="396213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9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08945A-2B27-06C2-8E50-8E3DAE3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Farklı durumlar için hit oranları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789797-05D6-9CB7-96E8-487DC1D1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15A8C0C5-08F4-9852-CF53-06918778B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75957"/>
              </p:ext>
            </p:extLst>
          </p:nvPr>
        </p:nvGraphicFramePr>
        <p:xfrm>
          <a:off x="902808" y="2283460"/>
          <a:ext cx="9914418" cy="340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806">
                  <a:extLst>
                    <a:ext uri="{9D8B030D-6E8A-4147-A177-3AD203B41FA5}">
                      <a16:colId xmlns:a16="http://schemas.microsoft.com/office/drawing/2014/main" val="1469695071"/>
                    </a:ext>
                  </a:extLst>
                </a:gridCol>
                <a:gridCol w="3304806">
                  <a:extLst>
                    <a:ext uri="{9D8B030D-6E8A-4147-A177-3AD203B41FA5}">
                      <a16:colId xmlns:a16="http://schemas.microsoft.com/office/drawing/2014/main" val="3167030337"/>
                    </a:ext>
                  </a:extLst>
                </a:gridCol>
                <a:gridCol w="3304806">
                  <a:extLst>
                    <a:ext uri="{9D8B030D-6E8A-4147-A177-3AD203B41FA5}">
                      <a16:colId xmlns:a16="http://schemas.microsoft.com/office/drawing/2014/main" val="35611129"/>
                    </a:ext>
                  </a:extLst>
                </a:gridCol>
              </a:tblGrid>
              <a:tr h="551216">
                <a:tc>
                  <a:txBody>
                    <a:bodyPr/>
                    <a:lstStyle/>
                    <a:p>
                      <a:r>
                        <a:rPr lang="tr-TR" dirty="0"/>
                        <a:t>Senaryo\önbellek boyutu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48359"/>
                  </a:ext>
                </a:extLst>
              </a:tr>
              <a:tr h="951414">
                <a:tc>
                  <a:txBody>
                    <a:bodyPr/>
                    <a:lstStyle/>
                    <a:p>
                      <a:r>
                        <a:rPr lang="tr-TR" dirty="0"/>
                        <a:t>Rasgele erişim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%75,1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%45,3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05004"/>
                  </a:ext>
                </a:extLst>
              </a:tr>
              <a:tr h="951414">
                <a:tc>
                  <a:txBody>
                    <a:bodyPr/>
                    <a:lstStyle/>
                    <a:p>
                      <a:r>
                        <a:rPr lang="tr-TR" dirty="0"/>
                        <a:t>Sıralı erişim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%93,7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%93,7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15374"/>
                  </a:ext>
                </a:extLst>
              </a:tr>
              <a:tr h="951414">
                <a:tc>
                  <a:txBody>
                    <a:bodyPr/>
                    <a:lstStyle/>
                    <a:p>
                      <a:r>
                        <a:rPr lang="tr-TR" dirty="0"/>
                        <a:t>Sıralı ve arada rastgele erişim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%82,2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%79,1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1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1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analizi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47713"/>
              </p:ext>
            </p:extLst>
          </p:nvPr>
        </p:nvGraphicFramePr>
        <p:xfrm>
          <a:off x="685801" y="2704495"/>
          <a:ext cx="101314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2">
                  <a:extLst>
                    <a:ext uri="{9D8B030D-6E8A-4147-A177-3AD203B41FA5}">
                      <a16:colId xmlns:a16="http://schemas.microsoft.com/office/drawing/2014/main" val="1116089096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2122585505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658850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Boru Hattı Destekleyen İşlemci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Boru Hattı Desteklemeyen İşlemci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82989"/>
                  </a:ext>
                </a:extLst>
              </a:tr>
              <a:tr h="3032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 Sort</a:t>
                      </a:r>
                      <a:r>
                        <a:rPr lang="en-US" baseline="0" dirty="0"/>
                        <a:t> (Worst Case)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2603 </a:t>
                      </a:r>
                      <a:r>
                        <a:rPr lang="tr-TR" dirty="0" err="1"/>
                        <a:t>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5236 ns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02639"/>
                  </a:ext>
                </a:extLst>
              </a:tr>
              <a:tr h="3032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 Sort (Average</a:t>
                      </a:r>
                      <a:r>
                        <a:rPr lang="en-US" baseline="0" dirty="0"/>
                        <a:t> Case)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362 </a:t>
                      </a:r>
                      <a:r>
                        <a:rPr lang="tr-TR" dirty="0" err="1"/>
                        <a:t>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1324 </a:t>
                      </a:r>
                      <a:r>
                        <a:rPr lang="tr-TR" dirty="0" err="1"/>
                        <a:t>ns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25880"/>
                  </a:ext>
                </a:extLst>
              </a:tr>
              <a:tr h="30321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Basit </a:t>
                      </a:r>
                      <a:r>
                        <a:rPr lang="en-US" dirty="0" err="1"/>
                        <a:t>komutlar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47.5</a:t>
                      </a:r>
                      <a:r>
                        <a:rPr lang="en-US" baseline="0" dirty="0"/>
                        <a:t> 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  <a:r>
                        <a:rPr lang="en-US" baseline="0" dirty="0"/>
                        <a:t> ns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4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7A2AE6-E664-CB1C-8A46-2EAB3F70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sz="3300" err="1"/>
              <a:t>Genel</a:t>
            </a:r>
            <a:r>
              <a:rPr lang="en-US" sz="3300"/>
              <a:t> </a:t>
            </a:r>
            <a:r>
              <a:rPr lang="en-US" sz="3300" err="1"/>
              <a:t>performans</a:t>
            </a:r>
            <a:r>
              <a:rPr lang="en-US" sz="3300"/>
              <a:t> </a:t>
            </a:r>
            <a:r>
              <a:rPr lang="en-US" sz="3300" err="1"/>
              <a:t>analizi</a:t>
            </a:r>
            <a:endParaRPr lang="tr-TR" sz="33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815C51-8DA6-B57A-6758-DDC41741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tr-TR" dirty="0"/>
              <a:t>Basit Komutlar için ölçülen </a:t>
            </a:r>
            <a:r>
              <a:rPr lang="tr-TR" dirty="0" err="1"/>
              <a:t>perfomans</a:t>
            </a:r>
            <a:r>
              <a:rPr lang="tr-TR" dirty="0"/>
              <a:t> analizi:</a:t>
            </a:r>
          </a:p>
          <a:p>
            <a:r>
              <a:rPr lang="tr-TR" dirty="0"/>
              <a:t>Boru hattı destekleyen işlemci: 47.5ns</a:t>
            </a:r>
          </a:p>
          <a:p>
            <a:r>
              <a:rPr lang="tr-TR" dirty="0"/>
              <a:t>Boru hattı desteklemeyen işlemci: </a:t>
            </a:r>
            <a:r>
              <a:rPr lang="tr-TR" dirty="0" smtClean="0"/>
              <a:t>124ns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 descr="metin, ekran görüntüsü, yazı tipi, doküman, belge içeren bir resim&#10;&#10;Açıklama otomatik olarak oluşturuldu">
            <a:extLst>
              <a:ext uri="{FF2B5EF4-FFF2-40B4-BE49-F238E27FC236}">
                <a16:creationId xmlns:a16="http://schemas.microsoft.com/office/drawing/2014/main" id="{05460B15-CA2A-B882-4989-EFE6C4266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485" y="796413"/>
            <a:ext cx="4988126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6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7954346" cy="622041"/>
          </a:xfrm>
        </p:spPr>
        <p:txBody>
          <a:bodyPr>
            <a:normAutofit fontScale="90000"/>
          </a:bodyPr>
          <a:lstStyle/>
          <a:p>
            <a:r>
              <a:rPr lang="tr-TR" dirty="0"/>
              <a:t>Tek vuruşluk işlemciler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71" y="1696954"/>
            <a:ext cx="10109719" cy="3411833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55171" y="5701005"/>
            <a:ext cx="330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Tek vuruşluk işlemcilerin kısıtları?</a:t>
            </a:r>
          </a:p>
        </p:txBody>
      </p:sp>
    </p:spTree>
    <p:extLst>
      <p:ext uri="{BB962C8B-B14F-4D97-AF65-F5344CB8AC3E}">
        <p14:creationId xmlns:p14="http://schemas.microsoft.com/office/powerpoint/2010/main" val="335989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728787" cy="1023257"/>
          </a:xfrm>
        </p:spPr>
        <p:txBody>
          <a:bodyPr/>
          <a:lstStyle/>
          <a:p>
            <a:r>
              <a:rPr lang="tr-TR" dirty="0"/>
              <a:t>Saat vuruş sıklığı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42" y="1932976"/>
            <a:ext cx="11796458" cy="38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278870"/>
            <a:ext cx="9852891" cy="958803"/>
          </a:xfrm>
        </p:spPr>
        <p:txBody>
          <a:bodyPr/>
          <a:lstStyle/>
          <a:p>
            <a:r>
              <a:rPr lang="tr-TR" dirty="0"/>
              <a:t>Boru hattı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99791"/>
            <a:ext cx="10945957" cy="438857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685800" y="1237673"/>
            <a:ext cx="434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Aynı anda birkaç komutu yürütmemizi sağlar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44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6" y="1698171"/>
            <a:ext cx="11477448" cy="4273421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382556" y="822037"/>
            <a:ext cx="242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Boru</a:t>
            </a:r>
            <a:r>
              <a:rPr lang="en-US" sz="2400" dirty="0"/>
              <a:t> </a:t>
            </a:r>
            <a:r>
              <a:rPr lang="en-US" sz="2400" dirty="0" err="1"/>
              <a:t>hatt</a:t>
            </a:r>
            <a:r>
              <a:rPr lang="tr-TR" sz="2400" dirty="0"/>
              <a:t>ı</a:t>
            </a:r>
            <a:r>
              <a:rPr lang="en-US" sz="2400" dirty="0"/>
              <a:t> 1. ad</a:t>
            </a:r>
            <a:r>
              <a:rPr lang="tr-TR" sz="2400" dirty="0" err="1"/>
              <a:t>ım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162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62" y="1670179"/>
            <a:ext cx="11581913" cy="4394718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82556" y="822037"/>
            <a:ext cx="242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Boru</a:t>
            </a:r>
            <a:r>
              <a:rPr lang="en-US" sz="2400" dirty="0"/>
              <a:t> </a:t>
            </a:r>
            <a:r>
              <a:rPr lang="en-US" sz="2400" dirty="0" err="1"/>
              <a:t>hatt</a:t>
            </a:r>
            <a:r>
              <a:rPr lang="tr-TR" sz="2400" dirty="0"/>
              <a:t>ı</a:t>
            </a:r>
            <a:r>
              <a:rPr lang="en-US" sz="2400" dirty="0"/>
              <a:t> </a:t>
            </a:r>
            <a:r>
              <a:rPr lang="tr-TR" sz="2400" dirty="0"/>
              <a:t>2</a:t>
            </a:r>
            <a:r>
              <a:rPr lang="en-US" sz="2400" dirty="0"/>
              <a:t>. ad</a:t>
            </a:r>
            <a:r>
              <a:rPr lang="tr-TR" sz="2400" dirty="0" err="1"/>
              <a:t>ım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362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056" y="1688841"/>
            <a:ext cx="11554943" cy="4382279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82556" y="822037"/>
            <a:ext cx="242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Boru</a:t>
            </a:r>
            <a:r>
              <a:rPr lang="en-US" sz="2400" dirty="0"/>
              <a:t> </a:t>
            </a:r>
            <a:r>
              <a:rPr lang="en-US" sz="2400" dirty="0" err="1"/>
              <a:t>hatt</a:t>
            </a:r>
            <a:r>
              <a:rPr lang="tr-TR" sz="2400" dirty="0"/>
              <a:t>ı</a:t>
            </a:r>
            <a:r>
              <a:rPr lang="en-US" sz="2400" dirty="0"/>
              <a:t> </a:t>
            </a:r>
            <a:r>
              <a:rPr lang="tr-TR" sz="2400" dirty="0"/>
              <a:t>3</a:t>
            </a:r>
            <a:r>
              <a:rPr lang="en-US" sz="2400" dirty="0"/>
              <a:t>. ad</a:t>
            </a:r>
            <a:r>
              <a:rPr lang="tr-TR" sz="2400" dirty="0" err="1"/>
              <a:t>ım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165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TM03457452[[fn=Gökyüzü]]</Template>
  <TotalTime>1024</TotalTime>
  <Words>1191</Words>
  <Application>Microsoft Office PowerPoint</Application>
  <PresentationFormat>Geniş ekran</PresentationFormat>
  <Paragraphs>186</Paragraphs>
  <Slides>39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Söhne</vt:lpstr>
      <vt:lpstr>Gökyüzü</vt:lpstr>
      <vt:lpstr>PowerPoint Sunusu</vt:lpstr>
      <vt:lpstr>RISC-V Komut seti nedir</vt:lpstr>
      <vt:lpstr>PowerPoint Sunusu</vt:lpstr>
      <vt:lpstr>Tek vuruşluk işlemciler</vt:lpstr>
      <vt:lpstr>Saat vuruş sıklığı</vt:lpstr>
      <vt:lpstr>Boru hattı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Boru hattında oluşan sorunlar ( pipeline hazards)</vt:lpstr>
      <vt:lpstr>Yapı bağımlılığı sorunu</vt:lpstr>
      <vt:lpstr>Veri Bağımlılığı sorunu</vt:lpstr>
      <vt:lpstr>Veri Bağımlılığı sorunu nasıl çözülür</vt:lpstr>
      <vt:lpstr>PowerPoint Sunusu</vt:lpstr>
      <vt:lpstr>Veri sorunu Bağımlılığı -devam</vt:lpstr>
      <vt:lpstr>Yükleme komutu sorunu</vt:lpstr>
      <vt:lpstr>Sorun tespit birimi</vt:lpstr>
      <vt:lpstr>PowerPoint Sunusu</vt:lpstr>
      <vt:lpstr>PowerPoint Sunusu</vt:lpstr>
      <vt:lpstr>Denetim sorunu</vt:lpstr>
      <vt:lpstr>Dallanma öngörüsü</vt:lpstr>
      <vt:lpstr>Performans karşılaştırılması</vt:lpstr>
      <vt:lpstr>Peki yanlış tahmin edilirse?</vt:lpstr>
      <vt:lpstr>Yanlış getirilen komutların temizlenmesi</vt:lpstr>
      <vt:lpstr>Veri Önbelleği tasarımı</vt:lpstr>
      <vt:lpstr>Veri Önbelleği tasarımı</vt:lpstr>
      <vt:lpstr>Veri Önbelleği tasarımı</vt:lpstr>
      <vt:lpstr>Ana hafıza özellikleri</vt:lpstr>
      <vt:lpstr>Ana hafıza özellikleri</vt:lpstr>
      <vt:lpstr>önbellek özellikleri</vt:lpstr>
      <vt:lpstr>Önbellek yapısı</vt:lpstr>
      <vt:lpstr>Önbellek için performans Karşılaştırmaları</vt:lpstr>
      <vt:lpstr>Önbellek için performans Karşılaştırmaları</vt:lpstr>
      <vt:lpstr>Farklı durumlar için hit oranları</vt:lpstr>
      <vt:lpstr>Genel performans analizi</vt:lpstr>
      <vt:lpstr>Genel performans analizi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Administrator</dc:creator>
  <cp:lastModifiedBy>BASEL KİLZİEH</cp:lastModifiedBy>
  <cp:revision>91</cp:revision>
  <dcterms:created xsi:type="dcterms:W3CDTF">2024-01-11T17:08:39Z</dcterms:created>
  <dcterms:modified xsi:type="dcterms:W3CDTF">2024-01-15T06:01:00Z</dcterms:modified>
</cp:coreProperties>
</file>