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sldIdLst>
    <p:sldId id="256" r:id="rId2"/>
    <p:sldId id="279" r:id="rId3"/>
    <p:sldId id="280" r:id="rId4"/>
    <p:sldId id="303" r:id="rId5"/>
    <p:sldId id="261" r:id="rId6"/>
    <p:sldId id="26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7" r:id="rId22"/>
    <p:sldId id="299" r:id="rId23"/>
    <p:sldId id="300" r:id="rId24"/>
    <p:sldId id="301" r:id="rId25"/>
    <p:sldId id="302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28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934"/>
  </p:normalViewPr>
  <p:slideViewPr>
    <p:cSldViewPr snapToGrid="0">
      <p:cViewPr varScale="1">
        <p:scale>
          <a:sx n="79" d="100"/>
          <a:sy n="79" d="100"/>
        </p:scale>
        <p:origin x="5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9078-1FF0-4699-88E2-59AF8E51EDEA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9B9A3-A92B-4178-9791-65D4ECBE9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83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9B9A3-A92B-4178-9791-65D4ECBE934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89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10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4184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448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12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907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624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748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15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7815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16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744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17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805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18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479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19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92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1253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20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415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149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22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337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670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743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25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52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26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241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27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860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28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959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29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551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3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30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750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219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32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8754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578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7761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35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22255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MTBF –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x-none" dirty="0">
                <a:effectLst/>
              </a:rPr>
              <a:t>  -&gt; Hata Oluşma Sıklığı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36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9568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37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237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38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30581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39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43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9B9A3-A92B-4178-9791-65D4ECBE934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435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40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591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9B9A3-A92B-4178-9791-65D4ECBE934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91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9B9A3-A92B-4178-9791-65D4ECBE934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74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7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509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Söz uçar, yazı kalır.</a:t>
            </a:r>
          </a:p>
          <a:p>
            <a:r>
              <a:rPr lang="tr-TR" dirty="0"/>
              <a:t>Bakır </a:t>
            </a:r>
            <a:r>
              <a:rPr lang="tr-TR" dirty="0" err="1"/>
              <a:t>Kable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8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54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9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72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6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12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72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49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87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91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7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96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3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1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7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7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8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6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20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69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37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3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vesis.yildiz.edu.tr/fcakmak/dokumanl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fcakmak.simplybook.it/v2/" TargetMode="External"/><Relationship Id="rId4" Type="http://schemas.openxmlformats.org/officeDocument/2006/relationships/hyperlink" Target="https://us04web.zoom.us/j/3752287039?pwd=TTFKNittZWJTUEhHREovckl0VTVYUT0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FA19C6F-2922-4005-B83C-997B6D5FB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942" y="2588216"/>
            <a:ext cx="8979464" cy="1658319"/>
          </a:xfrm>
        </p:spPr>
        <p:txBody>
          <a:bodyPr/>
          <a:lstStyle/>
          <a:p>
            <a:r>
              <a:rPr lang="tr-TR" sz="3200" dirty="0"/>
              <a:t>Data </a:t>
            </a:r>
            <a:r>
              <a:rPr lang="tr-TR" sz="3200" dirty="0" smtClean="0"/>
              <a:t>Communication and Computer Network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BLM3051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CAB974F7-9645-4190-98F7-468DC284A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Furkan </a:t>
            </a:r>
            <a:r>
              <a:rPr lang="tr-TR" dirty="0"/>
              <a:t>ÇAKMAK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AA795226-8C7D-4575-AD50-B52374E50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921" y="1903191"/>
            <a:ext cx="2864958" cy="3051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C2FD26-36F5-1B47-BDD7-B49AFC0992B0}"/>
              </a:ext>
            </a:extLst>
          </p:cNvPr>
          <p:cNvSpPr txBox="1"/>
          <p:nvPr/>
        </p:nvSpPr>
        <p:spPr>
          <a:xfrm>
            <a:off x="-221673" y="1413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2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5CFBA59-5848-254A-AA8B-16DF6491D012}"/>
              </a:ext>
            </a:extLst>
          </p:cNvPr>
          <p:cNvGrpSpPr>
            <a:grpSpLocks/>
          </p:cNvGrpSpPr>
          <p:nvPr/>
        </p:nvGrpSpPr>
        <p:grpSpPr bwMode="auto">
          <a:xfrm>
            <a:off x="1879844" y="2442185"/>
            <a:ext cx="8454887" cy="3530797"/>
            <a:chOff x="2507" y="9157"/>
            <a:chExt cx="7376" cy="2565"/>
          </a:xfrm>
        </p:grpSpPr>
        <p:sp>
          <p:nvSpPr>
            <p:cNvPr id="22" name="AutoShape 5580">
              <a:extLst>
                <a:ext uri="{FF2B5EF4-FFF2-40B4-BE49-F238E27FC236}">
                  <a16:creationId xmlns:a16="http://schemas.microsoft.com/office/drawing/2014/main" xmlns="" id="{5C2B00E0-9D63-4940-B0E0-7F2AAAC9B1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173093">
              <a:off x="5017" y="9517"/>
              <a:ext cx="1800" cy="720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hangingPunct="0"/>
              <a:r>
                <a:rPr lang="tr-TR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x-none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3" name="Picture 22" descr="BS00091_">
              <a:extLst>
                <a:ext uri="{FF2B5EF4-FFF2-40B4-BE49-F238E27FC236}">
                  <a16:creationId xmlns:a16="http://schemas.microsoft.com/office/drawing/2014/main" xmlns="" id="{4B667D0C-F676-4B42-B188-3A2F9291F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1" y="9727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BS00091_">
              <a:extLst>
                <a:ext uri="{FF2B5EF4-FFF2-40B4-BE49-F238E27FC236}">
                  <a16:creationId xmlns:a16="http://schemas.microsoft.com/office/drawing/2014/main" xmlns="" id="{843B5292-AF40-A248-B4DA-320A24BF0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7" y="9727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 Box 5583">
              <a:extLst>
                <a:ext uri="{FF2B5EF4-FFF2-40B4-BE49-F238E27FC236}">
                  <a16:creationId xmlns:a16="http://schemas.microsoft.com/office/drawing/2014/main" xmlns="" id="{F0E157C0-903B-1745-878A-8CEB19EDC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4" y="11380"/>
              <a:ext cx="1257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hangingPunct="0"/>
              <a:r>
                <a:rPr lang="tr-TR" sz="2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Sender</a:t>
              </a:r>
              <a:endParaRPr lang="x-none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5584">
              <a:extLst>
                <a:ext uri="{FF2B5EF4-FFF2-40B4-BE49-F238E27FC236}">
                  <a16:creationId xmlns:a16="http://schemas.microsoft.com/office/drawing/2014/main" xmlns="" id="{11CB8EA6-E451-6B4C-984F-A49F5AA17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2" y="11323"/>
              <a:ext cx="1086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hangingPunct="0"/>
              <a:r>
                <a:rPr lang="tr-TR" sz="2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Receiver</a:t>
              </a:r>
              <a:endParaRPr lang="x-none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7" name="Line 5585">
              <a:extLst>
                <a:ext uri="{FF2B5EF4-FFF2-40B4-BE49-F238E27FC236}">
                  <a16:creationId xmlns:a16="http://schemas.microsoft.com/office/drawing/2014/main" xmlns="" id="{C011ADAE-42BC-8F4B-8523-E76F2ACFA2CA}"/>
                </a:ext>
              </a:extLst>
            </p:cNvPr>
            <p:cNvCxnSpPr/>
            <p:nvPr/>
          </p:nvCxnSpPr>
          <p:spPr bwMode="auto">
            <a:xfrm>
              <a:off x="3476" y="10468"/>
              <a:ext cx="5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5586">
              <a:extLst>
                <a:ext uri="{FF2B5EF4-FFF2-40B4-BE49-F238E27FC236}">
                  <a16:creationId xmlns:a16="http://schemas.microsoft.com/office/drawing/2014/main" xmlns="" id="{EEEC5967-F5C8-BA4B-99E4-D266CDC28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" y="10582"/>
              <a:ext cx="1824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hangingPunct="0"/>
              <a:r>
                <a:rPr lang="tr-TR" sz="2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Medium</a:t>
              </a:r>
              <a:endParaRPr lang="x-none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 Box 5587">
              <a:extLst>
                <a:ext uri="{FF2B5EF4-FFF2-40B4-BE49-F238E27FC236}">
                  <a16:creationId xmlns:a16="http://schemas.microsoft.com/office/drawing/2014/main" xmlns="" id="{F239C5A1-CC7B-204B-9193-63C68819F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" y="9733"/>
              <a:ext cx="1041" cy="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hangingPunct="0"/>
              <a:r>
                <a:rPr lang="tr-TR" sz="2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Message</a:t>
              </a:r>
              <a:endParaRPr lang="x-none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Line 5588">
              <a:extLst>
                <a:ext uri="{FF2B5EF4-FFF2-40B4-BE49-F238E27FC236}">
                  <a16:creationId xmlns:a16="http://schemas.microsoft.com/office/drawing/2014/main" xmlns="" id="{FC23891E-F78A-E745-9D56-7C05FCD0C9D3}"/>
                </a:ext>
              </a:extLst>
            </p:cNvPr>
            <p:cNvCxnSpPr/>
            <p:nvPr/>
          </p:nvCxnSpPr>
          <p:spPr bwMode="auto">
            <a:xfrm>
              <a:off x="4730" y="10126"/>
              <a:ext cx="20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5589">
              <a:extLst>
                <a:ext uri="{FF2B5EF4-FFF2-40B4-BE49-F238E27FC236}">
                  <a16:creationId xmlns:a16="http://schemas.microsoft.com/office/drawing/2014/main" xmlns="" id="{B91E1066-B743-7E4F-BA80-F469AB570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7" y="9157"/>
              <a:ext cx="1440" cy="2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hangingPunct="0"/>
              <a:r>
                <a:rPr lang="x-none" sz="2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Protocol</a:t>
              </a:r>
            </a:p>
          </p:txBody>
        </p:sp>
      </p:grp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Communication</a:t>
            </a:r>
            <a:endParaRPr lang="tr-TR" dirty="0"/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618675"/>
            <a:ext cx="5099314" cy="5431547"/>
          </a:xfrm>
          <a:prstGeom prst="rect">
            <a:avLst/>
          </a:prstGeom>
        </p:spPr>
      </p:pic>
      <p:sp>
        <p:nvSpPr>
          <p:cNvPr id="17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198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Comm</a:t>
            </a:r>
            <a:r>
              <a:rPr lang="tr-TR" dirty="0"/>
              <a:t>. </a:t>
            </a:r>
            <a:r>
              <a:rPr lang="tr-TR" dirty="0" err="1"/>
              <a:t>Features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Delivery</a:t>
            </a:r>
          </a:p>
          <a:p>
            <a:pPr algn="just"/>
            <a:r>
              <a:rPr lang="tr-TR" dirty="0" err="1"/>
              <a:t>Accuracy</a:t>
            </a:r>
            <a:endParaRPr lang="tr-TR" dirty="0"/>
          </a:p>
          <a:p>
            <a:pPr algn="just"/>
            <a:r>
              <a:rPr lang="tr-TR" dirty="0" err="1"/>
              <a:t>Timeliness</a:t>
            </a:r>
            <a:endParaRPr lang="tr-TR" dirty="0"/>
          </a:p>
        </p:txBody>
      </p:sp>
      <p:pic>
        <p:nvPicPr>
          <p:cNvPr id="3076" name="Picture 4" descr="Transitions: why it's so important for social workers to be on time -  Social work with adults">
            <a:extLst>
              <a:ext uri="{FF2B5EF4-FFF2-40B4-BE49-F238E27FC236}">
                <a16:creationId xmlns:a16="http://schemas.microsoft.com/office/drawing/2014/main" xmlns="" id="{2C2C68B6-4532-0347-AA7C-D9C84894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72" y="4676485"/>
            <a:ext cx="2880000" cy="190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lculating Accuracy of an ML Model. | by Abhigyan | Analytics Vidhya |  Medium">
            <a:extLst>
              <a:ext uri="{FF2B5EF4-FFF2-40B4-BE49-F238E27FC236}">
                <a16:creationId xmlns:a16="http://schemas.microsoft.com/office/drawing/2014/main" xmlns="" id="{C679C4B5-0726-A94D-9820-6B2C18A8E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54" y="5141001"/>
            <a:ext cx="288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izza Delivery Courier Motorcycle Scooter Box Symbol Icon Concept Isolated  stock vectors and illustrations">
            <a:extLst>
              <a:ext uri="{FF2B5EF4-FFF2-40B4-BE49-F238E27FC236}">
                <a16:creationId xmlns:a16="http://schemas.microsoft.com/office/drawing/2014/main" xmlns="" id="{59B94C3B-7046-F54A-91ED-F5C752BC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598" y="2336873"/>
            <a:ext cx="2880000" cy="255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0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81409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Pros</a:t>
            </a:r>
            <a:r>
              <a:rPr lang="tr-TR" dirty="0"/>
              <a:t> of </a:t>
            </a:r>
            <a:r>
              <a:rPr lang="tr-TR" dirty="0" err="1"/>
              <a:t>Computer</a:t>
            </a:r>
            <a:r>
              <a:rPr lang="tr-TR" dirty="0"/>
              <a:t> Network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915336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Resource </a:t>
            </a:r>
            <a:r>
              <a:rPr lang="tr-TR" dirty="0" err="1"/>
              <a:t>Sharing</a:t>
            </a:r>
            <a:endParaRPr lang="tr-TR" dirty="0"/>
          </a:p>
          <a:p>
            <a:pPr algn="just"/>
            <a:r>
              <a:rPr lang="tr-TR" dirty="0" err="1"/>
              <a:t>Info</a:t>
            </a:r>
            <a:r>
              <a:rPr lang="tr-TR" dirty="0"/>
              <a:t>/Data </a:t>
            </a:r>
            <a:r>
              <a:rPr lang="tr-TR" dirty="0" err="1"/>
              <a:t>Sharing</a:t>
            </a:r>
            <a:endParaRPr lang="tr-TR" dirty="0"/>
          </a:p>
          <a:p>
            <a:pPr algn="just"/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Sharing</a:t>
            </a:r>
            <a:r>
              <a:rPr lang="tr-TR" dirty="0"/>
              <a:t> / </a:t>
            </a:r>
            <a:r>
              <a:rPr lang="tr-TR" dirty="0" err="1"/>
              <a:t>Balancing</a:t>
            </a:r>
            <a:endParaRPr lang="tr-TR" dirty="0"/>
          </a:p>
          <a:p>
            <a:pPr algn="just"/>
            <a:r>
              <a:rPr lang="tr-TR" dirty="0" err="1"/>
              <a:t>Reliability</a:t>
            </a:r>
            <a:r>
              <a:rPr lang="tr-TR" dirty="0"/>
              <a:t> </a:t>
            </a:r>
          </a:p>
          <a:p>
            <a:pPr algn="just"/>
            <a:r>
              <a:rPr lang="tr-TR" dirty="0" err="1"/>
              <a:t>Econmony</a:t>
            </a:r>
            <a:endParaRPr lang="tr-TR" dirty="0"/>
          </a:p>
          <a:p>
            <a:pPr algn="just"/>
            <a:r>
              <a:rPr lang="tr-TR" dirty="0" err="1"/>
              <a:t>Efficient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27E02973-DF00-D145-A10D-9BD56CB3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73" y="4236009"/>
            <a:ext cx="32180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link between data sharing and citation counts – The Publication Plan  for everyone interested in medical writing, the development of medical  publications, and publication planning">
            <a:extLst>
              <a:ext uri="{FF2B5EF4-FFF2-40B4-BE49-F238E27FC236}">
                <a16:creationId xmlns:a16="http://schemas.microsoft.com/office/drawing/2014/main" xmlns="" id="{5F904CCF-EBEF-6D40-8D18-FAFE862F5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400" y="2379158"/>
            <a:ext cx="243776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enefits of Cloud Load Balancing - Hybrid Cloud and IT Solutions">
            <a:extLst>
              <a:ext uri="{FF2B5EF4-FFF2-40B4-BE49-F238E27FC236}">
                <a16:creationId xmlns:a16="http://schemas.microsoft.com/office/drawing/2014/main" xmlns="" id="{CCB69EE7-33B4-854A-88A9-9D7B98A1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63" y="4236009"/>
            <a:ext cx="3375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s That Candidate Reliable? | ACS Professional Staffing">
            <a:extLst>
              <a:ext uri="{FF2B5EF4-FFF2-40B4-BE49-F238E27FC236}">
                <a16:creationId xmlns:a16="http://schemas.microsoft.com/office/drawing/2014/main" xmlns="" id="{009ED0D7-D638-8949-88DC-FF86D558E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r="13463"/>
          <a:stretch/>
        </p:blipFill>
        <p:spPr bwMode="auto">
          <a:xfrm>
            <a:off x="7659640" y="2379158"/>
            <a:ext cx="197203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ore Saving is Always Good for the Economy – Icon Economics">
            <a:extLst>
              <a:ext uri="{FF2B5EF4-FFF2-40B4-BE49-F238E27FC236}">
                <a16:creationId xmlns:a16="http://schemas.microsoft.com/office/drawing/2014/main" xmlns="" id="{7B8F37B2-EBC6-F344-8EFD-4D1154CA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r="10610"/>
          <a:stretch/>
        </p:blipFill>
        <p:spPr bwMode="auto">
          <a:xfrm>
            <a:off x="4666384" y="2379158"/>
            <a:ext cx="2898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1829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 </a:t>
            </a:r>
            <a:r>
              <a:rPr lang="tr-TR" dirty="0" err="1"/>
              <a:t>Criteria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 Networks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dirty="0" err="1"/>
              <a:t>Performance</a:t>
            </a:r>
            <a:endParaRPr lang="tr-TR" dirty="0"/>
          </a:p>
          <a:p>
            <a:pPr lvl="1" algn="just"/>
            <a:r>
              <a:rPr lang="tr-TR" dirty="0" err="1"/>
              <a:t>Transmit</a:t>
            </a:r>
            <a:r>
              <a:rPr lang="tr-TR" dirty="0"/>
              <a:t> time</a:t>
            </a:r>
          </a:p>
          <a:p>
            <a:pPr lvl="1" algn="just"/>
            <a:r>
              <a:rPr lang="tr-TR" dirty="0" err="1"/>
              <a:t>Response</a:t>
            </a:r>
            <a:r>
              <a:rPr lang="tr-TR" dirty="0"/>
              <a:t> time</a:t>
            </a:r>
          </a:p>
          <a:p>
            <a:pPr algn="just"/>
            <a:r>
              <a:rPr lang="tr-TR" dirty="0" err="1"/>
              <a:t>QoS</a:t>
            </a:r>
            <a:endParaRPr lang="tr-TR" dirty="0"/>
          </a:p>
          <a:p>
            <a:pPr lvl="1" algn="just"/>
            <a:r>
              <a:rPr lang="tr-TR" dirty="0" err="1"/>
              <a:t>Circuit-switched</a:t>
            </a:r>
            <a:r>
              <a:rPr lang="tr-TR" dirty="0"/>
              <a:t> (</a:t>
            </a:r>
            <a:r>
              <a:rPr lang="tr-TR" dirty="0" err="1"/>
              <a:t>Synchronous</a:t>
            </a:r>
            <a:r>
              <a:rPr lang="x-none" dirty="0"/>
              <a:t>)</a:t>
            </a:r>
            <a:r>
              <a:rPr lang="tr-TR" dirty="0">
                <a:sym typeface="Wingdings" pitchFamily="2" charset="2"/>
              </a:rPr>
              <a:t> Bit rate, </a:t>
            </a:r>
            <a:r>
              <a:rPr lang="tr-TR" dirty="0" err="1">
                <a:sym typeface="Wingdings" pitchFamily="2" charset="2"/>
              </a:rPr>
              <a:t>Min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err="1">
                <a:sym typeface="Wingdings" pitchFamily="2" charset="2"/>
              </a:rPr>
              <a:t>Error</a:t>
            </a:r>
            <a:r>
              <a:rPr lang="tr-TR" dirty="0">
                <a:sym typeface="Wingdings" pitchFamily="2" charset="2"/>
              </a:rPr>
              <a:t> Rate, </a:t>
            </a:r>
            <a:r>
              <a:rPr lang="tr-TR" dirty="0" err="1">
                <a:sym typeface="Wingdings" pitchFamily="2" charset="2"/>
              </a:rPr>
              <a:t>Transmission</a:t>
            </a:r>
            <a:r>
              <a:rPr lang="tr-TR" dirty="0">
                <a:sym typeface="Wingdings" pitchFamily="2" charset="2"/>
              </a:rPr>
              <a:t> Rate</a:t>
            </a:r>
            <a:endParaRPr lang="tr-TR" dirty="0"/>
          </a:p>
          <a:p>
            <a:pPr lvl="1" algn="just"/>
            <a:r>
              <a:rPr lang="tr-TR" dirty="0" err="1"/>
              <a:t>Packet-switched</a:t>
            </a:r>
            <a:r>
              <a:rPr lang="tr-TR" dirty="0"/>
              <a:t> (</a:t>
            </a:r>
            <a:r>
              <a:rPr lang="tr-TR" dirty="0" err="1"/>
              <a:t>Asynchronous</a:t>
            </a:r>
            <a:r>
              <a:rPr lang="tr-TR" dirty="0"/>
              <a:t>)</a:t>
            </a:r>
            <a:r>
              <a:rPr lang="tr-TR" dirty="0">
                <a:sym typeface="Wingdings" pitchFamily="2" charset="2"/>
              </a:rPr>
              <a:t>  Maximum </a:t>
            </a:r>
            <a:r>
              <a:rPr lang="tr-TR" dirty="0" err="1">
                <a:sym typeface="Wingdings" pitchFamily="2" charset="2"/>
              </a:rPr>
              <a:t>Packet</a:t>
            </a:r>
            <a:r>
              <a:rPr lang="tr-TR" dirty="0">
                <a:sym typeface="Wingdings" pitchFamily="2" charset="2"/>
              </a:rPr>
              <a:t> Size, </a:t>
            </a:r>
            <a:r>
              <a:rPr lang="tr-TR" dirty="0" err="1">
                <a:sym typeface="Wingdings" pitchFamily="2" charset="2"/>
              </a:rPr>
              <a:t>M</a:t>
            </a:r>
            <a:r>
              <a:rPr lang="tr-TR" dirty="0" err="1"/>
              <a:t>ean</a:t>
            </a:r>
            <a:r>
              <a:rPr lang="tr-TR" dirty="0"/>
              <a:t> </a:t>
            </a:r>
            <a:r>
              <a:rPr lang="tr-TR" dirty="0" err="1"/>
              <a:t>Packet</a:t>
            </a:r>
            <a:r>
              <a:rPr lang="tr-TR" dirty="0"/>
              <a:t> Transfer Rate,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Packet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Rate, </a:t>
            </a:r>
            <a:r>
              <a:rPr lang="tr-TR" dirty="0" err="1"/>
              <a:t>Jitter</a:t>
            </a:r>
            <a:r>
              <a:rPr lang="x-none" dirty="0"/>
              <a:t>,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Packet</a:t>
            </a:r>
            <a:r>
              <a:rPr lang="tr-TR" dirty="0"/>
              <a:t> </a:t>
            </a:r>
            <a:r>
              <a:rPr lang="tr-TR" dirty="0" err="1"/>
              <a:t>Transmit</a:t>
            </a:r>
            <a:r>
              <a:rPr lang="tr-TR" dirty="0"/>
              <a:t> </a:t>
            </a:r>
            <a:r>
              <a:rPr lang="tr-TR" dirty="0" err="1"/>
              <a:t>Delay</a:t>
            </a:r>
            <a:r>
              <a:rPr lang="x-none" dirty="0"/>
              <a:t> </a:t>
            </a:r>
          </a:p>
          <a:p>
            <a:pPr algn="just"/>
            <a:r>
              <a:rPr lang="tr-TR" dirty="0" err="1"/>
              <a:t>Reliability</a:t>
            </a:r>
            <a:r>
              <a:rPr lang="tr-TR" dirty="0"/>
              <a:t>/</a:t>
            </a:r>
            <a:r>
              <a:rPr lang="tr-TR" dirty="0" err="1"/>
              <a:t>Availability</a:t>
            </a:r>
            <a:endParaRPr lang="tr-TR" dirty="0"/>
          </a:p>
          <a:p>
            <a:pPr lvl="1" algn="just"/>
            <a:r>
              <a:rPr lang="tr-TR" dirty="0"/>
              <a:t>MTBF – </a:t>
            </a:r>
            <a:r>
              <a:rPr lang="tr-TR" dirty="0" err="1"/>
              <a:t>Mean</a:t>
            </a:r>
            <a:r>
              <a:rPr lang="tr-TR" dirty="0"/>
              <a:t> Time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Failure</a:t>
            </a:r>
            <a:endParaRPr lang="tr-TR" dirty="0"/>
          </a:p>
          <a:p>
            <a:pPr lvl="1" algn="just"/>
            <a:r>
              <a:rPr lang="tr-TR" dirty="0" err="1"/>
              <a:t>Restoring</a:t>
            </a:r>
            <a:r>
              <a:rPr lang="tr-TR" dirty="0"/>
              <a:t> Time</a:t>
            </a:r>
          </a:p>
          <a:p>
            <a:pPr lvl="1" algn="just"/>
            <a:r>
              <a:rPr lang="tr-TR" dirty="0"/>
              <a:t>5-9 </a:t>
            </a:r>
            <a:r>
              <a:rPr lang="tr-TR" dirty="0">
                <a:sym typeface="Wingdings" pitchFamily="2" charset="2"/>
              </a:rPr>
              <a:t> 99,999%</a:t>
            </a:r>
          </a:p>
          <a:p>
            <a:pPr algn="just"/>
            <a:r>
              <a:rPr lang="tr-TR" dirty="0"/>
              <a:t>Security</a:t>
            </a:r>
          </a:p>
          <a:p>
            <a:pPr algn="just"/>
            <a:r>
              <a:rPr lang="tr-TR" dirty="0" err="1"/>
              <a:t>Scaleable</a:t>
            </a:r>
            <a:endParaRPr lang="tr-TR" dirty="0"/>
          </a:p>
          <a:p>
            <a:pPr algn="just"/>
            <a:r>
              <a:rPr lang="tr-TR" dirty="0" err="1"/>
              <a:t>Adaptable</a:t>
            </a:r>
            <a:endParaRPr lang="tr-TR" dirty="0"/>
          </a:p>
          <a:p>
            <a:pPr lvl="1" algn="just"/>
            <a:r>
              <a:rPr lang="tr-TR" dirty="0"/>
              <a:t>Software, Hardware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0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79588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Network </a:t>
            </a:r>
            <a:r>
              <a:rPr lang="tr-TR" dirty="0" err="1"/>
              <a:t>Standards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De </a:t>
            </a:r>
            <a:r>
              <a:rPr lang="tr-TR" dirty="0" err="1"/>
              <a:t>Jure</a:t>
            </a:r>
            <a:endParaRPr lang="tr-TR" dirty="0"/>
          </a:p>
          <a:p>
            <a:pPr lvl="1" algn="just"/>
            <a:r>
              <a:rPr lang="tr-TR" dirty="0">
                <a:solidFill>
                  <a:srgbClr val="FFFF00"/>
                </a:solidFill>
              </a:rPr>
              <a:t>ISO</a:t>
            </a:r>
            <a:r>
              <a:rPr lang="tr-TR" dirty="0"/>
              <a:t> (International </a:t>
            </a:r>
            <a:r>
              <a:rPr lang="tr-TR" dirty="0" err="1"/>
              <a:t>Organization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Standardization</a:t>
            </a:r>
            <a:r>
              <a:rPr lang="tr-TR" dirty="0"/>
              <a:t>)</a:t>
            </a:r>
          </a:p>
          <a:p>
            <a:pPr lvl="1" algn="just"/>
            <a:r>
              <a:rPr lang="tr-TR" dirty="0">
                <a:solidFill>
                  <a:srgbClr val="FFFF00"/>
                </a:solidFill>
              </a:rPr>
              <a:t>ITU</a:t>
            </a:r>
            <a:r>
              <a:rPr lang="tr-TR" dirty="0"/>
              <a:t> (</a:t>
            </a:r>
            <a:r>
              <a:rPr lang="en-US" dirty="0"/>
              <a:t>The </a:t>
            </a:r>
            <a:r>
              <a:rPr lang="en-US" b="1" dirty="0"/>
              <a:t>International</a:t>
            </a:r>
            <a:r>
              <a:rPr lang="en-US" dirty="0"/>
              <a:t> Telegraph and </a:t>
            </a:r>
            <a:r>
              <a:rPr lang="en-US" b="1" dirty="0"/>
              <a:t>Telephone</a:t>
            </a:r>
            <a:r>
              <a:rPr lang="en-US" dirty="0"/>
              <a:t> Consultative Committee)</a:t>
            </a:r>
          </a:p>
          <a:p>
            <a:pPr lvl="1" algn="just"/>
            <a:r>
              <a:rPr lang="tr-TR" dirty="0">
                <a:solidFill>
                  <a:srgbClr val="FFFF00"/>
                </a:solidFill>
              </a:rPr>
              <a:t>IEEE</a:t>
            </a:r>
            <a:r>
              <a:rPr lang="en-US" dirty="0"/>
              <a:t> (The Institute of Electrical and Electronics Engineers)</a:t>
            </a:r>
          </a:p>
          <a:p>
            <a:pPr lvl="1" algn="just"/>
            <a:r>
              <a:rPr lang="tr-TR" dirty="0">
                <a:solidFill>
                  <a:srgbClr val="FFFF00"/>
                </a:solidFill>
              </a:rPr>
              <a:t>ETSI</a:t>
            </a:r>
            <a:r>
              <a:rPr lang="tr-TR" dirty="0"/>
              <a:t> (</a:t>
            </a:r>
            <a:r>
              <a:rPr lang="tr-TR" dirty="0" err="1"/>
              <a:t>The</a:t>
            </a:r>
            <a:r>
              <a:rPr lang="tr-TR" dirty="0"/>
              <a:t> </a:t>
            </a:r>
            <a:r>
              <a:rPr lang="tr-TR" dirty="0" err="1"/>
              <a:t>European</a:t>
            </a:r>
            <a:r>
              <a:rPr lang="tr-TR" dirty="0"/>
              <a:t> </a:t>
            </a:r>
            <a:r>
              <a:rPr lang="tr-TR" dirty="0" err="1"/>
              <a:t>Telecommunications</a:t>
            </a:r>
            <a:r>
              <a:rPr lang="tr-TR" dirty="0"/>
              <a:t> </a:t>
            </a:r>
            <a:r>
              <a:rPr lang="tr-TR" dirty="0" err="1"/>
              <a:t>Standards</a:t>
            </a:r>
            <a:r>
              <a:rPr lang="tr-TR" dirty="0"/>
              <a:t> </a:t>
            </a:r>
            <a:r>
              <a:rPr lang="tr-TR" dirty="0" err="1"/>
              <a:t>Institute</a:t>
            </a:r>
            <a:r>
              <a:rPr lang="tr-TR" dirty="0"/>
              <a:t>)</a:t>
            </a:r>
          </a:p>
          <a:p>
            <a:pPr lvl="1" algn="just"/>
            <a:r>
              <a:rPr lang="tr-TR" dirty="0">
                <a:solidFill>
                  <a:srgbClr val="FFFF00"/>
                </a:solidFill>
              </a:rPr>
              <a:t>EIA</a:t>
            </a:r>
            <a:r>
              <a:rPr lang="tr-TR" dirty="0"/>
              <a:t> (</a:t>
            </a:r>
            <a:r>
              <a:rPr lang="tr-TR" dirty="0" err="1"/>
              <a:t>Energy</a:t>
            </a:r>
            <a:r>
              <a:rPr lang="tr-TR" dirty="0"/>
              <a:t> Information Administration)</a:t>
            </a:r>
          </a:p>
          <a:p>
            <a:pPr lvl="1" algn="just"/>
            <a:r>
              <a:rPr lang="tr-TR" dirty="0">
                <a:solidFill>
                  <a:srgbClr val="FFFF00"/>
                </a:solidFill>
              </a:rPr>
              <a:t>TIA</a:t>
            </a:r>
            <a:r>
              <a:rPr lang="tr-TR" dirty="0"/>
              <a:t> (</a:t>
            </a:r>
            <a:r>
              <a:rPr lang="tr-TR" dirty="0" err="1"/>
              <a:t>Telecommunications</a:t>
            </a:r>
            <a:r>
              <a:rPr lang="tr-TR" dirty="0"/>
              <a:t> </a:t>
            </a:r>
            <a:r>
              <a:rPr lang="tr-TR" dirty="0" err="1"/>
              <a:t>Industry</a:t>
            </a:r>
            <a:r>
              <a:rPr lang="tr-TR" dirty="0"/>
              <a:t> </a:t>
            </a:r>
            <a:r>
              <a:rPr lang="tr-TR" dirty="0" err="1"/>
              <a:t>Association</a:t>
            </a:r>
            <a:r>
              <a:rPr lang="tr-TR" dirty="0"/>
              <a:t>)</a:t>
            </a:r>
          </a:p>
          <a:p>
            <a:pPr lvl="1" algn="just"/>
            <a:r>
              <a:rPr lang="tr-TR" dirty="0">
                <a:solidFill>
                  <a:srgbClr val="FFFF00"/>
                </a:solidFill>
              </a:rPr>
              <a:t>ANSI</a:t>
            </a:r>
            <a:r>
              <a:rPr lang="tr-TR" dirty="0"/>
              <a:t> (</a:t>
            </a:r>
            <a:r>
              <a:rPr lang="tr-TR" dirty="0" err="1"/>
              <a:t>American</a:t>
            </a:r>
            <a:r>
              <a:rPr lang="tr-TR" dirty="0"/>
              <a:t> </a:t>
            </a:r>
            <a:r>
              <a:rPr lang="tr-TR" dirty="0" err="1"/>
              <a:t>National</a:t>
            </a:r>
            <a:r>
              <a:rPr lang="tr-TR" dirty="0"/>
              <a:t> </a:t>
            </a:r>
            <a:r>
              <a:rPr lang="tr-TR" dirty="0" err="1"/>
              <a:t>Standards</a:t>
            </a:r>
            <a:r>
              <a:rPr lang="tr-TR" dirty="0"/>
              <a:t> </a:t>
            </a:r>
            <a:r>
              <a:rPr lang="tr-TR" dirty="0" err="1"/>
              <a:t>Institute</a:t>
            </a:r>
            <a:r>
              <a:rPr lang="tr-TR" dirty="0"/>
              <a:t>)</a:t>
            </a:r>
          </a:p>
          <a:p>
            <a:pPr lvl="1" algn="just"/>
            <a:r>
              <a:rPr lang="tr-TR" dirty="0">
                <a:solidFill>
                  <a:srgbClr val="FFFF00"/>
                </a:solidFill>
              </a:rPr>
              <a:t>TSE</a:t>
            </a:r>
            <a:r>
              <a:rPr lang="tr-TR" dirty="0"/>
              <a:t> (Türk Standartları Enstitüsü)</a:t>
            </a:r>
          </a:p>
          <a:p>
            <a:pPr lvl="1" algn="just"/>
            <a:r>
              <a:rPr lang="tr-TR" dirty="0">
                <a:solidFill>
                  <a:srgbClr val="FFFF00"/>
                </a:solidFill>
              </a:rPr>
              <a:t>IETF</a:t>
            </a:r>
            <a:r>
              <a:rPr lang="tr-TR" dirty="0"/>
              <a:t> (Internet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Force)</a:t>
            </a:r>
          </a:p>
          <a:p>
            <a:pPr algn="just"/>
            <a:r>
              <a:rPr lang="tr-TR" dirty="0"/>
              <a:t>De </a:t>
            </a:r>
            <a:r>
              <a:rPr lang="tr-TR" dirty="0" err="1"/>
              <a:t>Facto</a:t>
            </a:r>
            <a:endParaRPr lang="tr-TR" dirty="0"/>
          </a:p>
          <a:p>
            <a:pPr lvl="1" algn="just"/>
            <a:r>
              <a:rPr lang="tr-TR" dirty="0"/>
              <a:t>QWERTY </a:t>
            </a:r>
            <a:r>
              <a:rPr lang="tr-TR" dirty="0" err="1"/>
              <a:t>keyboards</a:t>
            </a:r>
            <a:endParaRPr lang="tr-TR" dirty="0"/>
          </a:p>
          <a:p>
            <a:pPr lvl="1" algn="just"/>
            <a:r>
              <a:rPr lang="tr-TR" dirty="0"/>
              <a:t>VHS video format</a:t>
            </a:r>
          </a:p>
          <a:p>
            <a:pPr lvl="1" algn="just"/>
            <a:r>
              <a:rPr lang="tr-TR" dirty="0"/>
              <a:t>PDF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lvl="1" algn="just"/>
            <a:r>
              <a:rPr lang="tr-TR" dirty="0" err="1"/>
              <a:t>Buttons</a:t>
            </a:r>
            <a:r>
              <a:rPr lang="tr-TR" dirty="0"/>
              <a:t> on </a:t>
            </a:r>
            <a:r>
              <a:rPr lang="tr-TR" dirty="0" err="1"/>
              <a:t>men's</a:t>
            </a:r>
            <a:r>
              <a:rPr lang="tr-TR" dirty="0"/>
              <a:t> </a:t>
            </a:r>
            <a:r>
              <a:rPr lang="tr-TR" dirty="0" err="1"/>
              <a:t>shirts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, </a:t>
            </a:r>
            <a:r>
              <a:rPr lang="tr-TR" dirty="0" err="1"/>
              <a:t>buttons</a:t>
            </a:r>
            <a:r>
              <a:rPr lang="tr-TR" dirty="0"/>
              <a:t> on </a:t>
            </a:r>
            <a:r>
              <a:rPr lang="tr-TR" dirty="0" err="1"/>
              <a:t>women's</a:t>
            </a:r>
            <a:r>
              <a:rPr lang="tr-TR" dirty="0"/>
              <a:t> </a:t>
            </a:r>
            <a:r>
              <a:rPr lang="tr-TR" dirty="0" err="1"/>
              <a:t>shirts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.</a:t>
            </a:r>
          </a:p>
          <a:p>
            <a:pPr lvl="1" algn="just"/>
            <a:endParaRPr lang="tr-TR" dirty="0"/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0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7303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Computer</a:t>
            </a:r>
            <a:r>
              <a:rPr lang="tr-TR" dirty="0"/>
              <a:t> Network (CN)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ARPANET (1970s)</a:t>
            </a:r>
          </a:p>
          <a:p>
            <a:pPr algn="just"/>
            <a:r>
              <a:rPr lang="tr-TR" dirty="0" err="1"/>
              <a:t>Classification</a:t>
            </a:r>
            <a:r>
              <a:rPr lang="tr-TR" dirty="0"/>
              <a:t> of CN</a:t>
            </a:r>
          </a:p>
          <a:p>
            <a:pPr lvl="1" algn="just"/>
            <a:r>
              <a:rPr lang="tr-TR" dirty="0" err="1"/>
              <a:t>Technique</a:t>
            </a:r>
            <a:r>
              <a:rPr lang="tr-TR" dirty="0"/>
              <a:t> of </a:t>
            </a:r>
            <a:r>
              <a:rPr lang="tr-TR" dirty="0" err="1"/>
              <a:t>Tranmission</a:t>
            </a:r>
            <a:endParaRPr lang="tr-TR" dirty="0"/>
          </a:p>
          <a:p>
            <a:pPr lvl="2" algn="just"/>
            <a:r>
              <a:rPr lang="tr-TR" dirty="0"/>
              <a:t>Broadcast</a:t>
            </a:r>
          </a:p>
          <a:p>
            <a:pPr lvl="2" algn="just"/>
            <a:r>
              <a:rPr lang="tr-TR" dirty="0"/>
              <a:t>Peer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peer</a:t>
            </a:r>
            <a:r>
              <a:rPr lang="tr-TR" dirty="0"/>
              <a:t> – P2P</a:t>
            </a:r>
          </a:p>
          <a:p>
            <a:pPr lvl="1" algn="just"/>
            <a:r>
              <a:rPr lang="tr-TR" dirty="0"/>
              <a:t>Network </a:t>
            </a:r>
            <a:r>
              <a:rPr lang="tr-TR" dirty="0" err="1"/>
              <a:t>Dimension</a:t>
            </a:r>
            <a:endParaRPr lang="tr-TR" dirty="0"/>
          </a:p>
          <a:p>
            <a:pPr lvl="2" algn="just"/>
            <a:r>
              <a:rPr lang="tr-TR" dirty="0"/>
              <a:t>PAN-</a:t>
            </a:r>
            <a:r>
              <a:rPr lang="tr-TR" dirty="0" err="1"/>
              <a:t>Personal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 (&lt; 10m) </a:t>
            </a:r>
          </a:p>
          <a:p>
            <a:pPr lvl="2" algn="just"/>
            <a:r>
              <a:rPr lang="tr-TR" dirty="0"/>
              <a:t>LAN-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 (&lt; 100m-200m) </a:t>
            </a:r>
          </a:p>
          <a:p>
            <a:pPr lvl="2" algn="just"/>
            <a:r>
              <a:rPr lang="tr-TR" dirty="0"/>
              <a:t>CAN-</a:t>
            </a:r>
            <a:r>
              <a:rPr lang="tr-TR" dirty="0" err="1"/>
              <a:t>Campus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 (&lt; 1-5km) </a:t>
            </a:r>
          </a:p>
          <a:p>
            <a:pPr lvl="2" algn="just"/>
            <a:r>
              <a:rPr lang="tr-TR" dirty="0"/>
              <a:t>MAN-</a:t>
            </a:r>
            <a:r>
              <a:rPr lang="tr-TR" dirty="0" err="1"/>
              <a:t>Metropolitan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 (&lt; 10-50km) </a:t>
            </a:r>
          </a:p>
          <a:p>
            <a:pPr lvl="2" algn="just"/>
            <a:r>
              <a:rPr lang="tr-TR" dirty="0"/>
              <a:t>RAN-</a:t>
            </a:r>
            <a:r>
              <a:rPr lang="tr-TR" dirty="0" err="1"/>
              <a:t>Regional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 (&lt; 100-200km) </a:t>
            </a:r>
          </a:p>
          <a:p>
            <a:pPr lvl="2" algn="just"/>
            <a:r>
              <a:rPr lang="tr-TR" dirty="0"/>
              <a:t>WAN- </a:t>
            </a:r>
            <a:r>
              <a:rPr lang="tr-TR" dirty="0" err="1"/>
              <a:t>Wide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 (&lt; 1000km) </a:t>
            </a:r>
          </a:p>
          <a:p>
            <a:pPr lvl="1" algn="just"/>
            <a:r>
              <a:rPr lang="tr-TR" dirty="0"/>
              <a:t>Bit Rate</a:t>
            </a:r>
          </a:p>
          <a:p>
            <a:pPr algn="just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3DDD11-DA7C-3944-8AC0-622A33374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6874"/>
            <a:ext cx="5666930" cy="2417890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0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2467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Bus</a:t>
            </a:r>
            <a:endParaRPr lang="tr-TR" dirty="0"/>
          </a:p>
          <a:p>
            <a:pPr algn="just"/>
            <a:r>
              <a:rPr lang="tr-TR" dirty="0"/>
              <a:t>Star</a:t>
            </a:r>
          </a:p>
          <a:p>
            <a:pPr algn="just"/>
            <a:r>
              <a:rPr lang="tr-TR" dirty="0" err="1"/>
              <a:t>Tree</a:t>
            </a:r>
            <a:endParaRPr lang="tr-TR" dirty="0"/>
          </a:p>
          <a:p>
            <a:pPr algn="just"/>
            <a:r>
              <a:rPr lang="tr-TR" dirty="0"/>
              <a:t>Ring</a:t>
            </a:r>
          </a:p>
          <a:p>
            <a:pPr algn="just"/>
            <a:r>
              <a:rPr lang="tr-TR" dirty="0"/>
              <a:t>Mesh</a:t>
            </a:r>
          </a:p>
          <a:p>
            <a:pPr algn="just"/>
            <a:r>
              <a:rPr lang="tr-TR" dirty="0" err="1"/>
              <a:t>Hybrid</a:t>
            </a:r>
            <a:endParaRPr lang="tr-TR" dirty="0"/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0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8547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E3D8AB9-6741-4E4D-9E7F-BBAB1A23CD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2230" y="2351294"/>
            <a:ext cx="7947540" cy="4035334"/>
            <a:chOff x="2499" y="3275"/>
            <a:chExt cx="6269" cy="3187"/>
          </a:xfrm>
        </p:grpSpPr>
        <p:pic>
          <p:nvPicPr>
            <p:cNvPr id="11" name="Picture 10" descr="BS00091_">
              <a:extLst>
                <a:ext uri="{FF2B5EF4-FFF2-40B4-BE49-F238E27FC236}">
                  <a16:creationId xmlns:a16="http://schemas.microsoft.com/office/drawing/2014/main" xmlns="" id="{2784D57D-59D7-B340-BC6F-AEF6BFEEF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8" y="3296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BS00091_">
              <a:extLst>
                <a:ext uri="{FF2B5EF4-FFF2-40B4-BE49-F238E27FC236}">
                  <a16:creationId xmlns:a16="http://schemas.microsoft.com/office/drawing/2014/main" xmlns="" id="{5E5D421E-394E-5B44-AB2B-36FB02024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" y="3275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BS00091_">
              <a:extLst>
                <a:ext uri="{FF2B5EF4-FFF2-40B4-BE49-F238E27FC236}">
                  <a16:creationId xmlns:a16="http://schemas.microsoft.com/office/drawing/2014/main" xmlns="" id="{835AD3A4-F15A-964C-BCF3-96C1FB455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7" y="5063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Line 6008">
              <a:extLst>
                <a:ext uri="{FF2B5EF4-FFF2-40B4-BE49-F238E27FC236}">
                  <a16:creationId xmlns:a16="http://schemas.microsoft.com/office/drawing/2014/main" xmlns="" id="{F4CC6F21-0971-C74F-B20F-CC1898528325}"/>
                </a:ext>
              </a:extLst>
            </p:cNvPr>
            <p:cNvCxnSpPr/>
            <p:nvPr/>
          </p:nvCxnSpPr>
          <p:spPr bwMode="auto">
            <a:xfrm>
              <a:off x="2556" y="4835"/>
              <a:ext cx="61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6009">
              <a:extLst>
                <a:ext uri="{FF2B5EF4-FFF2-40B4-BE49-F238E27FC236}">
                  <a16:creationId xmlns:a16="http://schemas.microsoft.com/office/drawing/2014/main" xmlns="" id="{7336DFD0-1D23-BA42-A376-6D10F2D3DDF6}"/>
                </a:ext>
              </a:extLst>
            </p:cNvPr>
            <p:cNvCxnSpPr/>
            <p:nvPr/>
          </p:nvCxnSpPr>
          <p:spPr bwMode="auto">
            <a:xfrm flipV="1">
              <a:off x="7629" y="4493"/>
              <a:ext cx="0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6010">
              <a:extLst>
                <a:ext uri="{FF2B5EF4-FFF2-40B4-BE49-F238E27FC236}">
                  <a16:creationId xmlns:a16="http://schemas.microsoft.com/office/drawing/2014/main" xmlns="" id="{DE6516E9-4AD7-9449-A3A4-87C48B1AE9B7}"/>
                </a:ext>
              </a:extLst>
            </p:cNvPr>
            <p:cNvCxnSpPr/>
            <p:nvPr/>
          </p:nvCxnSpPr>
          <p:spPr bwMode="auto">
            <a:xfrm>
              <a:off x="5634" y="4835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A77F6D8-D098-5142-9505-8280E11773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9" y="4721"/>
              <a:ext cx="57" cy="22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F65C779-7EB6-234B-89F8-B19B925B76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12" y="4721"/>
              <a:ext cx="56" cy="22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97ADB38B-6547-FC41-9CEF-CC26B10762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3221" y="4664"/>
              <a:ext cx="170" cy="228"/>
              <a:chOff x="2739" y="5016"/>
              <a:chExt cx="159" cy="17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073E502B-D1E0-6B41-9AF2-2F471E26FF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" y="5016"/>
                <a:ext cx="5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105D8272-4041-3B43-A97F-A5C0B1F77F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073"/>
                <a:ext cx="114" cy="5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0" name="Line 6016">
              <a:extLst>
                <a:ext uri="{FF2B5EF4-FFF2-40B4-BE49-F238E27FC236}">
                  <a16:creationId xmlns:a16="http://schemas.microsoft.com/office/drawing/2014/main" xmlns="" id="{658490EC-6E8A-794E-9F39-1452B137AF1A}"/>
                </a:ext>
              </a:extLst>
            </p:cNvPr>
            <p:cNvCxnSpPr/>
            <p:nvPr/>
          </p:nvCxnSpPr>
          <p:spPr bwMode="auto">
            <a:xfrm flipV="1">
              <a:off x="3306" y="4389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354FA27D-F055-B146-8AD0-4F2C75885B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7553" y="4664"/>
              <a:ext cx="170" cy="228"/>
              <a:chOff x="2739" y="5016"/>
              <a:chExt cx="159" cy="17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D028CA68-1762-774A-AD4D-9FD8711BA6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" y="5016"/>
                <a:ext cx="5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B9E50F69-1BDC-DD42-9834-656CEACA32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073"/>
                <a:ext cx="114" cy="5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27D48933-28A1-5D48-9A59-17E2B79BF1F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 flipV="1">
              <a:off x="5558" y="4799"/>
              <a:ext cx="170" cy="228"/>
              <a:chOff x="2739" y="5016"/>
              <a:chExt cx="159" cy="17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47AC8DE8-676A-DF45-9CCE-BA431E7685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" y="5016"/>
                <a:ext cx="56" cy="173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E86BF45C-3105-3A4A-8C48-D50582B078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073"/>
                <a:ext cx="114" cy="5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/>
              <a:t>Topology</a:t>
            </a:r>
            <a:endParaRPr lang="tr-TR" dirty="0"/>
          </a:p>
        </p:txBody>
      </p:sp>
      <p:sp>
        <p:nvSpPr>
          <p:cNvPr id="29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8587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Star </a:t>
            </a:r>
            <a:r>
              <a:rPr lang="tr-TR" dirty="0" err="1"/>
              <a:t>Topology</a:t>
            </a:r>
            <a:endParaRPr lang="tr-TR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2467EEEF-B623-A64A-9965-32BDCE2CB5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45642" y="2351947"/>
            <a:ext cx="8923292" cy="3954842"/>
            <a:chOff x="3648" y="11913"/>
            <a:chExt cx="4834" cy="2217"/>
          </a:xfrm>
        </p:grpSpPr>
        <p:pic>
          <p:nvPicPr>
            <p:cNvPr id="30" name="Picture 29" descr="BS00091_">
              <a:extLst>
                <a:ext uri="{FF2B5EF4-FFF2-40B4-BE49-F238E27FC236}">
                  <a16:creationId xmlns:a16="http://schemas.microsoft.com/office/drawing/2014/main" xmlns="" id="{60A5E3E0-3CD1-CA44-BB14-F5001ADB6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" y="11913"/>
              <a:ext cx="1248" cy="1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BS01739_">
              <a:extLst>
                <a:ext uri="{FF2B5EF4-FFF2-40B4-BE49-F238E27FC236}">
                  <a16:creationId xmlns:a16="http://schemas.microsoft.com/office/drawing/2014/main" xmlns="" id="{E3674202-2F8C-1248-B329-882154341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12186"/>
              <a:ext cx="1281" cy="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BS00091_">
              <a:extLst>
                <a:ext uri="{FF2B5EF4-FFF2-40B4-BE49-F238E27FC236}">
                  <a16:creationId xmlns:a16="http://schemas.microsoft.com/office/drawing/2014/main" xmlns="" id="{399E29E2-0C97-7849-B26B-BB89190A8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2426"/>
              <a:ext cx="1248" cy="1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BS00091_">
              <a:extLst>
                <a:ext uri="{FF2B5EF4-FFF2-40B4-BE49-F238E27FC236}">
                  <a16:creationId xmlns:a16="http://schemas.microsoft.com/office/drawing/2014/main" xmlns="" id="{66C2968B-6116-5544-B898-59C9B0252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7" y="13012"/>
              <a:ext cx="1248" cy="1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Line 5989">
              <a:extLst>
                <a:ext uri="{FF2B5EF4-FFF2-40B4-BE49-F238E27FC236}">
                  <a16:creationId xmlns:a16="http://schemas.microsoft.com/office/drawing/2014/main" xmlns="" id="{1AF39AE2-220F-084A-940A-9A39FB5DD178}"/>
                </a:ext>
              </a:extLst>
            </p:cNvPr>
            <p:cNvCxnSpPr/>
            <p:nvPr/>
          </p:nvCxnSpPr>
          <p:spPr bwMode="auto">
            <a:xfrm flipH="1">
              <a:off x="4364" y="12556"/>
              <a:ext cx="957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5990">
              <a:extLst>
                <a:ext uri="{FF2B5EF4-FFF2-40B4-BE49-F238E27FC236}">
                  <a16:creationId xmlns:a16="http://schemas.microsoft.com/office/drawing/2014/main" xmlns="" id="{87654431-DD94-F747-9EC7-116DA5744AAB}"/>
                </a:ext>
              </a:extLst>
            </p:cNvPr>
            <p:cNvCxnSpPr/>
            <p:nvPr/>
          </p:nvCxnSpPr>
          <p:spPr bwMode="auto">
            <a:xfrm>
              <a:off x="6049" y="12647"/>
              <a:ext cx="456" cy="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5991">
              <a:extLst>
                <a:ext uri="{FF2B5EF4-FFF2-40B4-BE49-F238E27FC236}">
                  <a16:creationId xmlns:a16="http://schemas.microsoft.com/office/drawing/2014/main" xmlns="" id="{2CCEF2B7-F12A-8642-9178-C4FCF1C4B270}"/>
                </a:ext>
              </a:extLst>
            </p:cNvPr>
            <p:cNvCxnSpPr/>
            <p:nvPr/>
          </p:nvCxnSpPr>
          <p:spPr bwMode="auto">
            <a:xfrm>
              <a:off x="6414" y="12420"/>
              <a:ext cx="1139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4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6807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E8BCF11-7FC7-D442-8E7A-900C543092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8350" y="2366009"/>
            <a:ext cx="10135299" cy="3738763"/>
            <a:chOff x="1359" y="11618"/>
            <a:chExt cx="7832" cy="2888"/>
          </a:xfrm>
        </p:grpSpPr>
        <p:pic>
          <p:nvPicPr>
            <p:cNvPr id="15" name="Picture 14" descr="BS00091_">
              <a:extLst>
                <a:ext uri="{FF2B5EF4-FFF2-40B4-BE49-F238E27FC236}">
                  <a16:creationId xmlns:a16="http://schemas.microsoft.com/office/drawing/2014/main" xmlns="" id="{5F8A0279-DE21-3B4E-BE83-E111DD78C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" y="11618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BS01739_">
              <a:extLst>
                <a:ext uri="{FF2B5EF4-FFF2-40B4-BE49-F238E27FC236}">
                  <a16:creationId xmlns:a16="http://schemas.microsoft.com/office/drawing/2014/main" xmlns="" id="{E51A75DF-0431-D64D-A55B-F9CC58B73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" y="11960"/>
              <a:ext cx="1603" cy="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BS01739_">
              <a:extLst>
                <a:ext uri="{FF2B5EF4-FFF2-40B4-BE49-F238E27FC236}">
                  <a16:creationId xmlns:a16="http://schemas.microsoft.com/office/drawing/2014/main" xmlns="" id="{749CCA05-12D4-904E-B3DE-11B2C8B54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12766"/>
              <a:ext cx="1603" cy="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BS00091_">
              <a:extLst>
                <a:ext uri="{FF2B5EF4-FFF2-40B4-BE49-F238E27FC236}">
                  <a16:creationId xmlns:a16="http://schemas.microsoft.com/office/drawing/2014/main" xmlns="" id="{9E454A51-8E50-1442-9C1A-E9652C53C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3107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BS00091_">
              <a:extLst>
                <a:ext uri="{FF2B5EF4-FFF2-40B4-BE49-F238E27FC236}">
                  <a16:creationId xmlns:a16="http://schemas.microsoft.com/office/drawing/2014/main" xmlns="" id="{C04A77F5-8E5C-3841-8F0F-896E59CA5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2" y="12993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BS00091_">
              <a:extLst>
                <a:ext uri="{FF2B5EF4-FFF2-40B4-BE49-F238E27FC236}">
                  <a16:creationId xmlns:a16="http://schemas.microsoft.com/office/drawing/2014/main" xmlns="" id="{3CAF5D12-40AD-F443-8C6A-A03F49384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" y="13107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Line 5999">
              <a:extLst>
                <a:ext uri="{FF2B5EF4-FFF2-40B4-BE49-F238E27FC236}">
                  <a16:creationId xmlns:a16="http://schemas.microsoft.com/office/drawing/2014/main" xmlns="" id="{E2C9DD08-ED0B-4B4C-B641-390C85028A02}"/>
                </a:ext>
              </a:extLst>
            </p:cNvPr>
            <p:cNvCxnSpPr/>
            <p:nvPr/>
          </p:nvCxnSpPr>
          <p:spPr bwMode="auto">
            <a:xfrm flipH="1">
              <a:off x="2385" y="13278"/>
              <a:ext cx="741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6000">
              <a:extLst>
                <a:ext uri="{FF2B5EF4-FFF2-40B4-BE49-F238E27FC236}">
                  <a16:creationId xmlns:a16="http://schemas.microsoft.com/office/drawing/2014/main" xmlns="" id="{35D8FBFC-53A9-EB48-AAD2-A4D4F58E53B9}"/>
                </a:ext>
              </a:extLst>
            </p:cNvPr>
            <p:cNvCxnSpPr/>
            <p:nvPr/>
          </p:nvCxnSpPr>
          <p:spPr bwMode="auto">
            <a:xfrm>
              <a:off x="4152" y="13278"/>
              <a:ext cx="741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6001">
              <a:extLst>
                <a:ext uri="{FF2B5EF4-FFF2-40B4-BE49-F238E27FC236}">
                  <a16:creationId xmlns:a16="http://schemas.microsoft.com/office/drawing/2014/main" xmlns="" id="{2F75A4C2-A0C9-4942-BB1E-2F1951D3D14C}"/>
                </a:ext>
              </a:extLst>
            </p:cNvPr>
            <p:cNvCxnSpPr/>
            <p:nvPr/>
          </p:nvCxnSpPr>
          <p:spPr bwMode="auto">
            <a:xfrm flipH="1">
              <a:off x="4038" y="12423"/>
              <a:ext cx="1197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6002">
              <a:extLst>
                <a:ext uri="{FF2B5EF4-FFF2-40B4-BE49-F238E27FC236}">
                  <a16:creationId xmlns:a16="http://schemas.microsoft.com/office/drawing/2014/main" xmlns="" id="{53DF9077-5C35-0847-AE7D-76F81992C3E8}"/>
                </a:ext>
              </a:extLst>
            </p:cNvPr>
            <p:cNvCxnSpPr/>
            <p:nvPr/>
          </p:nvCxnSpPr>
          <p:spPr bwMode="auto">
            <a:xfrm>
              <a:off x="6147" y="12537"/>
              <a:ext cx="57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6003">
              <a:extLst>
                <a:ext uri="{FF2B5EF4-FFF2-40B4-BE49-F238E27FC236}">
                  <a16:creationId xmlns:a16="http://schemas.microsoft.com/office/drawing/2014/main" xmlns="" id="{105FF0E4-C0F0-264E-8E6C-88F8447E1E03}"/>
                </a:ext>
              </a:extLst>
            </p:cNvPr>
            <p:cNvCxnSpPr/>
            <p:nvPr/>
          </p:nvCxnSpPr>
          <p:spPr bwMode="auto">
            <a:xfrm>
              <a:off x="6603" y="12252"/>
              <a:ext cx="1425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Topology</a:t>
            </a:r>
            <a:endParaRPr lang="tr-TR" dirty="0"/>
          </a:p>
        </p:txBody>
      </p:sp>
      <p:sp>
        <p:nvSpPr>
          <p:cNvPr id="26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8963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Lecture</a:t>
            </a:r>
            <a:r>
              <a:rPr lang="tr-TR" dirty="0"/>
              <a:t> Information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Course </a:t>
            </a:r>
            <a:r>
              <a:rPr lang="tr-TR" dirty="0" err="1"/>
              <a:t>Hours</a:t>
            </a:r>
            <a:r>
              <a:rPr lang="tr-TR" dirty="0"/>
              <a:t>: </a:t>
            </a:r>
            <a:r>
              <a:rPr lang="tr-TR" b="1" dirty="0" err="1" smtClean="0">
                <a:solidFill>
                  <a:srgbClr val="FFFF00"/>
                </a:solidFill>
              </a:rPr>
              <a:t>Tuesday</a:t>
            </a:r>
            <a:r>
              <a:rPr lang="tr-TR" b="1" dirty="0" smtClean="0">
                <a:solidFill>
                  <a:srgbClr val="FFFF00"/>
                </a:solidFill>
              </a:rPr>
              <a:t> 09:00 </a:t>
            </a:r>
            <a:r>
              <a:rPr lang="tr-TR" b="1" dirty="0">
                <a:solidFill>
                  <a:srgbClr val="FFFF00"/>
                </a:solidFill>
              </a:rPr>
              <a:t>– </a:t>
            </a:r>
            <a:r>
              <a:rPr lang="tr-TR" b="1" dirty="0" smtClean="0">
                <a:solidFill>
                  <a:srgbClr val="FFFF00"/>
                </a:solidFill>
              </a:rPr>
              <a:t>11:50</a:t>
            </a:r>
            <a:endParaRPr lang="tr-TR" b="1" dirty="0">
              <a:solidFill>
                <a:srgbClr val="FFFF00"/>
              </a:solidFill>
            </a:endParaRPr>
          </a:p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courses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face</a:t>
            </a:r>
            <a:r>
              <a:rPr lang="tr-TR" dirty="0"/>
              <a:t> 2 </a:t>
            </a:r>
            <a:r>
              <a:rPr lang="tr-TR" dirty="0" err="1"/>
              <a:t>face</a:t>
            </a:r>
            <a:r>
              <a:rPr lang="tr-TR" dirty="0"/>
              <a:t>.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announcements</a:t>
            </a:r>
            <a:r>
              <a:rPr lang="tr-TR" dirty="0"/>
              <a:t>: </a:t>
            </a:r>
            <a:r>
              <a:rPr lang="tr-TR" dirty="0">
                <a:hlinkClick r:id="rId3"/>
              </a:rPr>
              <a:t>https://avesis.yildiz.edu.tr/fcakmak/dokumanlar</a:t>
            </a:r>
            <a:endParaRPr lang="tr-TR" dirty="0"/>
          </a:p>
          <a:p>
            <a:pPr lvl="1"/>
            <a:r>
              <a:rPr lang="tr-TR" dirty="0" smtClean="0"/>
              <a:t>OBS Course/</a:t>
            </a:r>
            <a:r>
              <a:rPr lang="tr-TR" dirty="0" err="1" smtClean="0"/>
              <a:t>Bulk</a:t>
            </a:r>
            <a:r>
              <a:rPr lang="tr-TR" dirty="0" smtClean="0"/>
              <a:t> </a:t>
            </a:r>
            <a:r>
              <a:rPr lang="tr-TR" dirty="0"/>
              <a:t>Messaging System</a:t>
            </a:r>
          </a:p>
          <a:p>
            <a:pPr lvl="1"/>
            <a:r>
              <a:rPr lang="tr-TR" dirty="0"/>
              <a:t>Google </a:t>
            </a:r>
            <a:r>
              <a:rPr lang="tr-TR" dirty="0" err="1"/>
              <a:t>Classroom</a:t>
            </a:r>
            <a:r>
              <a:rPr lang="tr-TR" dirty="0"/>
              <a:t> Class Code: </a:t>
            </a:r>
            <a:r>
              <a:rPr lang="tr-TR" dirty="0">
                <a:solidFill>
                  <a:srgbClr val="FFFF00"/>
                </a:solidFill>
              </a:rPr>
              <a:t>b5ggwqk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You can ask your questions via Google Classroom</a:t>
            </a:r>
          </a:p>
          <a:p>
            <a:pPr lvl="1"/>
            <a:r>
              <a:rPr lang="en-US" dirty="0"/>
              <a:t>Zoom Personal Room:</a:t>
            </a:r>
          </a:p>
          <a:p>
            <a:pPr lvl="1"/>
            <a:r>
              <a:rPr lang="en-US" dirty="0">
                <a:hlinkClick r:id="rId4"/>
              </a:rPr>
              <a:t>https://us04web.zoom.us/j/3752287039?pwd=TTFKNittZWJTUEhHREovckl0VTVYUT09</a:t>
            </a:r>
            <a:endParaRPr lang="en-US" dirty="0"/>
          </a:p>
          <a:p>
            <a:pPr lvl="1"/>
            <a:r>
              <a:rPr lang="en-US" dirty="0"/>
              <a:t>Meeting ID: 375 228 7039</a:t>
            </a:r>
          </a:p>
          <a:p>
            <a:pPr lvl="1"/>
            <a:r>
              <a:rPr lang="en-US" dirty="0"/>
              <a:t>Passcode: 5AXMNd</a:t>
            </a:r>
          </a:p>
          <a:p>
            <a:r>
              <a:rPr lang="en-US" dirty="0"/>
              <a:t>For your questions and consultations about the course, make an appointment </a:t>
            </a:r>
            <a:r>
              <a:rPr lang="en-US" b="1" dirty="0">
                <a:solidFill>
                  <a:srgbClr val="FFFF00"/>
                </a:solidFill>
              </a:rPr>
              <a:t>AT LEAST 1 (ONE) DAY BEFORE</a:t>
            </a:r>
            <a:r>
              <a:rPr lang="en-US" dirty="0"/>
              <a:t> via the link below.</a:t>
            </a:r>
          </a:p>
          <a:p>
            <a:pPr lvl="1"/>
            <a:r>
              <a:rPr lang="en-US" dirty="0">
                <a:hlinkClick r:id="rId5"/>
              </a:rPr>
              <a:t>https://fcakmak.simplybook.it/v2/</a:t>
            </a:r>
            <a:r>
              <a:rPr lang="en-US" dirty="0"/>
              <a:t> </a:t>
            </a:r>
          </a:p>
          <a:p>
            <a:pPr lvl="1"/>
            <a:r>
              <a:rPr lang="en-US" u="sng" dirty="0"/>
              <a:t>No appointment will be made by e-mail.</a:t>
            </a:r>
          </a:p>
          <a:p>
            <a:pPr lvl="1"/>
            <a:r>
              <a:rPr lang="en-US" dirty="0"/>
              <a:t>Please be at the above mentioned Zoom room at the appointment time.</a:t>
            </a: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C962FD9D-9BA2-5748-921E-7FADB530F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Ring </a:t>
            </a:r>
            <a:r>
              <a:rPr lang="tr-TR" dirty="0" err="1"/>
              <a:t>Topology</a:t>
            </a:r>
            <a:endParaRPr lang="tr-T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A6D1EC2-2CD7-884B-9BB9-4309E403D9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96300" y="1988941"/>
            <a:ext cx="8421976" cy="4437285"/>
            <a:chOff x="2679" y="7410"/>
            <a:chExt cx="5780" cy="30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187D4CE-00FE-DD43-BD1C-8611E00F46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92" y="7980"/>
              <a:ext cx="4845" cy="13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20" name="Picture 19" descr="BS00091_">
              <a:extLst>
                <a:ext uri="{FF2B5EF4-FFF2-40B4-BE49-F238E27FC236}">
                  <a16:creationId xmlns:a16="http://schemas.microsoft.com/office/drawing/2014/main" xmlns="" id="{4B67E008-2316-7E4D-A26C-54CF9A42CE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" y="7524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BS00091_">
              <a:extLst>
                <a:ext uri="{FF2B5EF4-FFF2-40B4-BE49-F238E27FC236}">
                  <a16:creationId xmlns:a16="http://schemas.microsoft.com/office/drawing/2014/main" xmlns="" id="{D62A1BA9-8977-6548-9B0B-E108F114B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" y="7410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BS00091_">
              <a:extLst>
                <a:ext uri="{FF2B5EF4-FFF2-40B4-BE49-F238E27FC236}">
                  <a16:creationId xmlns:a16="http://schemas.microsoft.com/office/drawing/2014/main" xmlns="" id="{E2D686A0-0B84-3841-B0F9-753767588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" y="9056"/>
              <a:ext cx="1562" cy="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912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Mesh </a:t>
            </a:r>
            <a:r>
              <a:rPr lang="tr-TR" dirty="0" err="1"/>
              <a:t>Topology</a:t>
            </a:r>
            <a:endParaRPr lang="tr-TR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79FCD581-0848-214B-B79E-056082A5D5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858" y="2086154"/>
            <a:ext cx="7618859" cy="4555059"/>
            <a:chOff x="5473" y="13335"/>
            <a:chExt cx="5081" cy="3037"/>
          </a:xfrm>
        </p:grpSpPr>
        <p:pic>
          <p:nvPicPr>
            <p:cNvPr id="27" name="Picture 26" descr="BS00091_">
              <a:extLst>
                <a:ext uri="{FF2B5EF4-FFF2-40B4-BE49-F238E27FC236}">
                  <a16:creationId xmlns:a16="http://schemas.microsoft.com/office/drawing/2014/main" xmlns="" id="{7EF2FC96-FCD0-7645-95E1-551496930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8" y="15253"/>
              <a:ext cx="1250" cy="1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FCFA3B2A-5AC8-5643-ABA9-761701F30E6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73" y="13335"/>
              <a:ext cx="5081" cy="2507"/>
              <a:chOff x="2328" y="7571"/>
              <a:chExt cx="6350" cy="3135"/>
            </a:xfrm>
          </p:grpSpPr>
          <p:pic>
            <p:nvPicPr>
              <p:cNvPr id="31" name="Picture 30" descr="BS00091_">
                <a:extLst>
                  <a:ext uri="{FF2B5EF4-FFF2-40B4-BE49-F238E27FC236}">
                    <a16:creationId xmlns:a16="http://schemas.microsoft.com/office/drawing/2014/main" xmlns="" id="{97F52338-66FF-9E4E-BD2A-87DB99500C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" y="8768"/>
                <a:ext cx="1562" cy="1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1" descr="BS00091_">
                <a:extLst>
                  <a:ext uri="{FF2B5EF4-FFF2-40B4-BE49-F238E27FC236}">
                    <a16:creationId xmlns:a16="http://schemas.microsoft.com/office/drawing/2014/main" xmlns="" id="{61D71AE2-2099-6448-8E81-85393CDD12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5" y="7571"/>
                <a:ext cx="1562" cy="1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32" descr="BS00091_">
                <a:extLst>
                  <a:ext uri="{FF2B5EF4-FFF2-40B4-BE49-F238E27FC236}">
                    <a16:creationId xmlns:a16="http://schemas.microsoft.com/office/drawing/2014/main" xmlns="" id="{0C54FEB7-8F9F-374A-A0CE-5149CC9DAF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" y="8711"/>
                <a:ext cx="1562" cy="1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4" name="Line 767">
                <a:extLst>
                  <a:ext uri="{FF2B5EF4-FFF2-40B4-BE49-F238E27FC236}">
                    <a16:creationId xmlns:a16="http://schemas.microsoft.com/office/drawing/2014/main" xmlns="" id="{08433038-82F5-BE4B-92DB-9BAFB30B4FD3}"/>
                  </a:ext>
                </a:extLst>
              </p:cNvPr>
              <p:cNvCxnSpPr/>
              <p:nvPr/>
            </p:nvCxnSpPr>
            <p:spPr bwMode="auto">
              <a:xfrm>
                <a:off x="3354" y="9908"/>
                <a:ext cx="1824" cy="7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Line 768">
                <a:extLst>
                  <a:ext uri="{FF2B5EF4-FFF2-40B4-BE49-F238E27FC236}">
                    <a16:creationId xmlns:a16="http://schemas.microsoft.com/office/drawing/2014/main" xmlns="" id="{C881B091-ADF9-9646-8B98-8804209E6AD6}"/>
                  </a:ext>
                </a:extLst>
              </p:cNvPr>
              <p:cNvCxnSpPr/>
              <p:nvPr/>
            </p:nvCxnSpPr>
            <p:spPr bwMode="auto">
              <a:xfrm flipV="1">
                <a:off x="3354" y="8531"/>
                <a:ext cx="1596" cy="9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769">
                <a:extLst>
                  <a:ext uri="{FF2B5EF4-FFF2-40B4-BE49-F238E27FC236}">
                    <a16:creationId xmlns:a16="http://schemas.microsoft.com/office/drawing/2014/main" xmlns="" id="{34D2FE1B-6858-4344-90AC-EB1E43A453F3}"/>
                  </a:ext>
                </a:extLst>
              </p:cNvPr>
              <p:cNvCxnSpPr/>
              <p:nvPr/>
            </p:nvCxnSpPr>
            <p:spPr bwMode="auto">
              <a:xfrm>
                <a:off x="5691" y="8312"/>
                <a:ext cx="1767" cy="10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Line 770">
                <a:extLst>
                  <a:ext uri="{FF2B5EF4-FFF2-40B4-BE49-F238E27FC236}">
                    <a16:creationId xmlns:a16="http://schemas.microsoft.com/office/drawing/2014/main" xmlns="" id="{5EE1A9BE-2882-A145-B1F2-60DC962E5FEC}"/>
                  </a:ext>
                </a:extLst>
              </p:cNvPr>
              <p:cNvCxnSpPr/>
              <p:nvPr/>
            </p:nvCxnSpPr>
            <p:spPr bwMode="auto">
              <a:xfrm flipH="1">
                <a:off x="5805" y="9395"/>
                <a:ext cx="1653" cy="1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" name="Line 1375">
              <a:extLst>
                <a:ext uri="{FF2B5EF4-FFF2-40B4-BE49-F238E27FC236}">
                  <a16:creationId xmlns:a16="http://schemas.microsoft.com/office/drawing/2014/main" xmlns="" id="{A7715FDD-2355-0241-A107-4BD31A9F580D}"/>
                </a:ext>
              </a:extLst>
            </p:cNvPr>
            <p:cNvCxnSpPr/>
            <p:nvPr/>
          </p:nvCxnSpPr>
          <p:spPr bwMode="auto">
            <a:xfrm>
              <a:off x="7923" y="14193"/>
              <a:ext cx="0" cy="1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1378">
              <a:extLst>
                <a:ext uri="{FF2B5EF4-FFF2-40B4-BE49-F238E27FC236}">
                  <a16:creationId xmlns:a16="http://schemas.microsoft.com/office/drawing/2014/main" xmlns="" id="{41CE4C0A-F3C0-5E41-8B1A-E3CFEBCDF351}"/>
                </a:ext>
              </a:extLst>
            </p:cNvPr>
            <p:cNvCxnSpPr/>
            <p:nvPr/>
          </p:nvCxnSpPr>
          <p:spPr bwMode="auto">
            <a:xfrm>
              <a:off x="6261" y="14868"/>
              <a:ext cx="3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8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222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Hybrid</a:t>
            </a:r>
            <a:r>
              <a:rPr lang="tr-TR" dirty="0"/>
              <a:t> </a:t>
            </a:r>
            <a:r>
              <a:rPr lang="tr-TR" dirty="0" err="1"/>
              <a:t>Topology</a:t>
            </a:r>
            <a:endParaRPr lang="tr-TR" dirty="0"/>
          </a:p>
        </p:txBody>
      </p:sp>
      <p:grpSp>
        <p:nvGrpSpPr>
          <p:cNvPr id="18" name="Grup 82">
            <a:extLst>
              <a:ext uri="{FF2B5EF4-FFF2-40B4-BE49-F238E27FC236}">
                <a16:creationId xmlns:a16="http://schemas.microsoft.com/office/drawing/2014/main" xmlns="" id="{C8CCD2F8-B124-634F-BD5B-652A96E22C02}"/>
              </a:ext>
            </a:extLst>
          </p:cNvPr>
          <p:cNvGrpSpPr>
            <a:grpSpLocks/>
          </p:cNvGrpSpPr>
          <p:nvPr/>
        </p:nvGrpSpPr>
        <p:grpSpPr>
          <a:xfrm>
            <a:off x="2690590" y="2008874"/>
            <a:ext cx="6810820" cy="4849126"/>
            <a:chOff x="0" y="0"/>
            <a:chExt cx="4428291" cy="2790654"/>
          </a:xfrm>
        </p:grpSpPr>
        <p:grpSp>
          <p:nvGrpSpPr>
            <p:cNvPr id="19" name="Grup 81">
              <a:extLst>
                <a:ext uri="{FF2B5EF4-FFF2-40B4-BE49-F238E27FC236}">
                  <a16:creationId xmlns:a16="http://schemas.microsoft.com/office/drawing/2014/main" xmlns="" id="{C8BAA93E-8B58-E546-B48D-448FB9EBCE52}"/>
                </a:ext>
              </a:extLst>
            </p:cNvPr>
            <p:cNvGrpSpPr/>
            <p:nvPr/>
          </p:nvGrpSpPr>
          <p:grpSpPr>
            <a:xfrm>
              <a:off x="1944806" y="1405720"/>
              <a:ext cx="2483485" cy="1384934"/>
              <a:chOff x="0" y="0"/>
              <a:chExt cx="2483892" cy="138524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917271F7-E7D6-3749-93F9-FABF85DD93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211541"/>
                <a:ext cx="2283479" cy="6447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66" name="Picture 65" descr="BS00091_">
                <a:extLst>
                  <a:ext uri="{FF2B5EF4-FFF2-40B4-BE49-F238E27FC236}">
                    <a16:creationId xmlns:a16="http://schemas.microsoft.com/office/drawing/2014/main" xmlns="" id="{A7403148-E309-AC47-9549-5A12DFC01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6913" y="0"/>
                <a:ext cx="736979" cy="661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66" descr="BS00091_">
                <a:extLst>
                  <a:ext uri="{FF2B5EF4-FFF2-40B4-BE49-F238E27FC236}">
                    <a16:creationId xmlns:a16="http://schemas.microsoft.com/office/drawing/2014/main" xmlns="" id="{5FC3E08E-B3C8-1348-B2AA-61FD3D932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808" y="723332"/>
                <a:ext cx="736980" cy="661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" name="Picture 19" descr="BS00091_">
              <a:extLst>
                <a:ext uri="{FF2B5EF4-FFF2-40B4-BE49-F238E27FC236}">
                  <a16:creationId xmlns:a16="http://schemas.microsoft.com/office/drawing/2014/main" xmlns="" id="{FC4526CD-EE5A-BB4A-AF7A-D006A48DB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576" y="0"/>
              <a:ext cx="634621" cy="566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BS00091_">
              <a:extLst>
                <a:ext uri="{FF2B5EF4-FFF2-40B4-BE49-F238E27FC236}">
                  <a16:creationId xmlns:a16="http://schemas.microsoft.com/office/drawing/2014/main" xmlns="" id="{AEF58AEF-A7FD-B040-BCB0-4710847B0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5373" y="0"/>
              <a:ext cx="634621" cy="566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1" descr="BS00091_">
              <a:extLst>
                <a:ext uri="{FF2B5EF4-FFF2-40B4-BE49-F238E27FC236}">
                  <a16:creationId xmlns:a16="http://schemas.microsoft.com/office/drawing/2014/main" xmlns="" id="{E0684485-A9E8-9247-99FA-99044FA1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836" y="818866"/>
              <a:ext cx="593678" cy="53226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FF0000"/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rgbClr val="FF0000"/>
              </a:extrusionClr>
              <a:contourClr>
                <a:sysClr val="windowText" lastClr="000000"/>
              </a:contourClr>
            </a:sp3d>
          </p:spPr>
        </p:pic>
        <p:pic>
          <p:nvPicPr>
            <p:cNvPr id="23" name="Picture 22" descr="BS01739_">
              <a:extLst>
                <a:ext uri="{FF2B5EF4-FFF2-40B4-BE49-F238E27FC236}">
                  <a16:creationId xmlns:a16="http://schemas.microsoft.com/office/drawing/2014/main" xmlns="" id="{A0B4BBE7-4E19-3C41-8BBE-AF1537F6E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719" y="921225"/>
              <a:ext cx="607325" cy="21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 descr="BS01739_">
              <a:extLst>
                <a:ext uri="{FF2B5EF4-FFF2-40B4-BE49-F238E27FC236}">
                  <a16:creationId xmlns:a16="http://schemas.microsoft.com/office/drawing/2014/main" xmlns="" id="{1EC2D97D-0E26-E54F-AB87-2460735C5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30" y="1228299"/>
              <a:ext cx="607326" cy="211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4" descr="BS00091_">
              <a:extLst>
                <a:ext uri="{FF2B5EF4-FFF2-40B4-BE49-F238E27FC236}">
                  <a16:creationId xmlns:a16="http://schemas.microsoft.com/office/drawing/2014/main" xmlns="" id="{CBCD266A-4857-F84A-87A3-5C41A0D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51129"/>
              <a:ext cx="593678" cy="5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7" descr="BS00091_">
              <a:extLst>
                <a:ext uri="{FF2B5EF4-FFF2-40B4-BE49-F238E27FC236}">
                  <a16:creationId xmlns:a16="http://schemas.microsoft.com/office/drawing/2014/main" xmlns="" id="{2C4EFE78-AE9B-8D4F-9F23-0B0291E51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827" y="1351129"/>
              <a:ext cx="593678" cy="5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" name="Line 55">
              <a:extLst>
                <a:ext uri="{FF2B5EF4-FFF2-40B4-BE49-F238E27FC236}">
                  <a16:creationId xmlns:a16="http://schemas.microsoft.com/office/drawing/2014/main" xmlns="" id="{A3BA88EB-60F3-0944-8987-A2671BC2823C}"/>
                </a:ext>
              </a:extLst>
            </p:cNvPr>
            <p:cNvCxnSpPr/>
            <p:nvPr/>
          </p:nvCxnSpPr>
          <p:spPr bwMode="auto">
            <a:xfrm flipH="1">
              <a:off x="388962" y="1419367"/>
              <a:ext cx="280444" cy="1941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56">
              <a:extLst>
                <a:ext uri="{FF2B5EF4-FFF2-40B4-BE49-F238E27FC236}">
                  <a16:creationId xmlns:a16="http://schemas.microsoft.com/office/drawing/2014/main" xmlns="" id="{A3F26A7C-F50D-A74C-AC01-75A33AE6D6B3}"/>
                </a:ext>
              </a:extLst>
            </p:cNvPr>
            <p:cNvCxnSpPr/>
            <p:nvPr/>
          </p:nvCxnSpPr>
          <p:spPr bwMode="auto">
            <a:xfrm>
              <a:off x="1057702" y="1419367"/>
              <a:ext cx="280444" cy="215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57">
              <a:extLst>
                <a:ext uri="{FF2B5EF4-FFF2-40B4-BE49-F238E27FC236}">
                  <a16:creationId xmlns:a16="http://schemas.microsoft.com/office/drawing/2014/main" xmlns="" id="{4397E2ED-36D3-0D40-AD8A-801326C8550B}"/>
                </a:ext>
              </a:extLst>
            </p:cNvPr>
            <p:cNvCxnSpPr/>
            <p:nvPr/>
          </p:nvCxnSpPr>
          <p:spPr bwMode="auto">
            <a:xfrm flipH="1">
              <a:off x="1016759" y="1091821"/>
              <a:ext cx="453025" cy="129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58">
              <a:extLst>
                <a:ext uri="{FF2B5EF4-FFF2-40B4-BE49-F238E27FC236}">
                  <a16:creationId xmlns:a16="http://schemas.microsoft.com/office/drawing/2014/main" xmlns="" id="{11D5CD44-76B2-204C-8F64-BEDE248BB890}"/>
                </a:ext>
              </a:extLst>
            </p:cNvPr>
            <p:cNvCxnSpPr/>
            <p:nvPr/>
          </p:nvCxnSpPr>
          <p:spPr bwMode="auto">
            <a:xfrm>
              <a:off x="1815153" y="1139588"/>
              <a:ext cx="215726" cy="366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59">
              <a:extLst>
                <a:ext uri="{FF2B5EF4-FFF2-40B4-BE49-F238E27FC236}">
                  <a16:creationId xmlns:a16="http://schemas.microsoft.com/office/drawing/2014/main" xmlns="" id="{76ADA59E-02DC-8F41-97D0-62605411C80D}"/>
                </a:ext>
              </a:extLst>
            </p:cNvPr>
            <p:cNvCxnSpPr/>
            <p:nvPr/>
          </p:nvCxnSpPr>
          <p:spPr bwMode="auto">
            <a:xfrm>
              <a:off x="1985750" y="1030406"/>
              <a:ext cx="539315" cy="64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Grup 78">
              <a:extLst>
                <a:ext uri="{FF2B5EF4-FFF2-40B4-BE49-F238E27FC236}">
                  <a16:creationId xmlns:a16="http://schemas.microsoft.com/office/drawing/2014/main" xmlns="" id="{819302A4-EFA3-0F4D-8D35-16766FC13DEB}"/>
                </a:ext>
              </a:extLst>
            </p:cNvPr>
            <p:cNvGrpSpPr/>
            <p:nvPr/>
          </p:nvGrpSpPr>
          <p:grpSpPr>
            <a:xfrm>
              <a:off x="1480782" y="470848"/>
              <a:ext cx="2540713" cy="346653"/>
              <a:chOff x="0" y="0"/>
              <a:chExt cx="2540713" cy="346653"/>
            </a:xfrm>
          </p:grpSpPr>
          <p:grpSp>
            <p:nvGrpSpPr>
              <p:cNvPr id="46" name="Grup 77">
                <a:extLst>
                  <a:ext uri="{FF2B5EF4-FFF2-40B4-BE49-F238E27FC236}">
                    <a16:creationId xmlns:a16="http://schemas.microsoft.com/office/drawing/2014/main" xmlns="" id="{4E710CB3-FE46-C844-9940-C5F5A4BFC2FC}"/>
                  </a:ext>
                </a:extLst>
              </p:cNvPr>
              <p:cNvGrpSpPr/>
              <p:nvPr/>
            </p:nvGrpSpPr>
            <p:grpSpPr>
              <a:xfrm>
                <a:off x="0" y="136478"/>
                <a:ext cx="2540713" cy="92386"/>
                <a:chOff x="0" y="0"/>
                <a:chExt cx="2540713" cy="92386"/>
              </a:xfrm>
            </p:grpSpPr>
            <p:cxnSp>
              <p:nvCxnSpPr>
                <p:cNvPr id="62" name="Line 33">
                  <a:extLst>
                    <a:ext uri="{FF2B5EF4-FFF2-40B4-BE49-F238E27FC236}">
                      <a16:creationId xmlns:a16="http://schemas.microsoft.com/office/drawing/2014/main" xmlns="" id="{451D51EA-F7EA-F14E-9FCE-A57C52FEE134}"/>
                    </a:ext>
                  </a:extLst>
                </p:cNvPr>
                <p:cNvCxnSpPr/>
                <p:nvPr/>
              </p:nvCxnSpPr>
              <p:spPr bwMode="auto">
                <a:xfrm>
                  <a:off x="20472" y="40943"/>
                  <a:ext cx="24949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xmlns="" id="{BF8AB57C-5C36-294E-95F5-5BF8AAC88D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23106" cy="9238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xmlns="" id="{8BD9DA99-EF95-8549-89D3-27C5A7C9AA0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518012" y="0"/>
                  <a:ext cx="22701" cy="9238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7" name="Grup 66">
                <a:extLst>
                  <a:ext uri="{FF2B5EF4-FFF2-40B4-BE49-F238E27FC236}">
                    <a16:creationId xmlns:a16="http://schemas.microsoft.com/office/drawing/2014/main" xmlns="" id="{21029005-B099-694D-ABCF-AF72BF8F6889}"/>
                  </a:ext>
                </a:extLst>
              </p:cNvPr>
              <p:cNvGrpSpPr/>
              <p:nvPr/>
            </p:nvGrpSpPr>
            <p:grpSpPr>
              <a:xfrm>
                <a:off x="279780" y="0"/>
                <a:ext cx="92425" cy="183200"/>
                <a:chOff x="0" y="0"/>
                <a:chExt cx="92425" cy="18320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xmlns="" id="{EE94FA9A-EEF8-F747-9537-373D2009870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>
                  <a:off x="11568" y="102342"/>
                  <a:ext cx="69290" cy="92425"/>
                  <a:chOff x="2739" y="5016"/>
                  <a:chExt cx="159" cy="173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xmlns="" id="{448A110A-3D05-5648-96AD-F3A3EA929CF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39" y="5016"/>
                    <a:ext cx="56" cy="17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xmlns="" id="{5BFBD349-4C64-C24C-8A12-2AC05FD52A6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073"/>
                    <a:ext cx="114" cy="5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9" name="Line 41">
                  <a:extLst>
                    <a:ext uri="{FF2B5EF4-FFF2-40B4-BE49-F238E27FC236}">
                      <a16:creationId xmlns:a16="http://schemas.microsoft.com/office/drawing/2014/main" xmlns="" id="{CCB149FE-43FA-D944-AAB6-DEA9E9244B04}"/>
                    </a:ext>
                  </a:extLst>
                </p:cNvPr>
                <p:cNvCxnSpPr/>
                <p:nvPr/>
              </p:nvCxnSpPr>
              <p:spPr bwMode="auto">
                <a:xfrm flipV="1">
                  <a:off x="45688" y="0"/>
                  <a:ext cx="0" cy="1154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8" name="Grup 67">
                <a:extLst>
                  <a:ext uri="{FF2B5EF4-FFF2-40B4-BE49-F238E27FC236}">
                    <a16:creationId xmlns:a16="http://schemas.microsoft.com/office/drawing/2014/main" xmlns="" id="{827A79C9-95C0-1C42-8857-7022E7EAA1CE}"/>
                  </a:ext>
                </a:extLst>
              </p:cNvPr>
              <p:cNvGrpSpPr/>
              <p:nvPr/>
            </p:nvGrpSpPr>
            <p:grpSpPr>
              <a:xfrm flipV="1">
                <a:off x="1262418" y="163789"/>
                <a:ext cx="92075" cy="182864"/>
                <a:chOff x="0" y="0"/>
                <a:chExt cx="92425" cy="1832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xmlns="" id="{1017CE9B-12E8-9943-B869-7637CD424C6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>
                  <a:off x="11568" y="102342"/>
                  <a:ext cx="69290" cy="92425"/>
                  <a:chOff x="2739" y="5016"/>
                  <a:chExt cx="159" cy="173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xmlns="" id="{31CDCC93-1D2A-5649-BBA4-8FF19E822A3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39" y="5016"/>
                    <a:ext cx="56" cy="17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xmlns="" id="{C2BCA6D7-96C0-B44A-A416-C0968617D9C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073"/>
                    <a:ext cx="114" cy="5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5" name="Line 41">
                  <a:extLst>
                    <a:ext uri="{FF2B5EF4-FFF2-40B4-BE49-F238E27FC236}">
                      <a16:creationId xmlns:a16="http://schemas.microsoft.com/office/drawing/2014/main" xmlns="" id="{7E0BFB75-6B74-AB49-8BAE-E78473F78DD2}"/>
                    </a:ext>
                  </a:extLst>
                </p:cNvPr>
                <p:cNvCxnSpPr/>
                <p:nvPr/>
              </p:nvCxnSpPr>
              <p:spPr bwMode="auto">
                <a:xfrm flipV="1">
                  <a:off x="45688" y="0"/>
                  <a:ext cx="0" cy="1154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9" name="Grup 72">
                <a:extLst>
                  <a:ext uri="{FF2B5EF4-FFF2-40B4-BE49-F238E27FC236}">
                    <a16:creationId xmlns:a16="http://schemas.microsoft.com/office/drawing/2014/main" xmlns="" id="{3E62A164-D419-C14B-9248-C1FD7E36CE53}"/>
                  </a:ext>
                </a:extLst>
              </p:cNvPr>
              <p:cNvGrpSpPr/>
              <p:nvPr/>
            </p:nvGrpSpPr>
            <p:grpSpPr>
              <a:xfrm>
                <a:off x="1958454" y="6824"/>
                <a:ext cx="92075" cy="182864"/>
                <a:chOff x="0" y="0"/>
                <a:chExt cx="92425" cy="183200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xmlns="" id="{CD5F8E17-5EA2-B745-859E-A3215F02945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16200000">
                  <a:off x="11568" y="102342"/>
                  <a:ext cx="69290" cy="92425"/>
                  <a:chOff x="2739" y="5016"/>
                  <a:chExt cx="159" cy="173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xmlns="" id="{179817AA-2009-1746-8A0D-F75FAD311D4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39" y="5016"/>
                    <a:ext cx="56" cy="173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xmlns="" id="{A4B8F0B1-289D-7441-88C1-D964FC72781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073"/>
                    <a:ext cx="114" cy="57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1" name="Line 41">
                  <a:extLst>
                    <a:ext uri="{FF2B5EF4-FFF2-40B4-BE49-F238E27FC236}">
                      <a16:creationId xmlns:a16="http://schemas.microsoft.com/office/drawing/2014/main" xmlns="" id="{17C5E0D0-38CC-A348-A27F-6F0DA71EE252}"/>
                    </a:ext>
                  </a:extLst>
                </p:cNvPr>
                <p:cNvCxnSpPr/>
                <p:nvPr/>
              </p:nvCxnSpPr>
              <p:spPr bwMode="auto">
                <a:xfrm flipV="1">
                  <a:off x="45688" y="0"/>
                  <a:ext cx="0" cy="1154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pic>
          <p:nvPicPr>
            <p:cNvPr id="45" name="Picture 44" descr="BS00091_">
              <a:extLst>
                <a:ext uri="{FF2B5EF4-FFF2-40B4-BE49-F238E27FC236}">
                  <a16:creationId xmlns:a16="http://schemas.microsoft.com/office/drawing/2014/main" xmlns="" id="{097C1FF7-7D1D-3946-A678-47AC0BC5D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039" y="1310185"/>
              <a:ext cx="593678" cy="532263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FF0000"/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rgbClr val="FF0000"/>
              </a:extrusionClr>
              <a:contourClr>
                <a:sysClr val="windowText" lastClr="000000"/>
              </a:contourClr>
            </a:sp3d>
          </p:spPr>
        </p:pic>
      </p:grp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68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3251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Transmission</a:t>
            </a:r>
            <a:r>
              <a:rPr lang="tr-TR" dirty="0"/>
              <a:t> Model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68" name="İçerik Yer Tutucusu 2">
            <a:extLst>
              <a:ext uri="{FF2B5EF4-FFF2-40B4-BE49-F238E27FC236}">
                <a16:creationId xmlns:a16="http://schemas.microsoft.com/office/drawing/2014/main" xmlns="" id="{BBD7F815-803B-9A45-9CE7-FB162220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Simplex</a:t>
            </a:r>
            <a:r>
              <a:rPr lang="tr-TR" dirty="0"/>
              <a:t> </a:t>
            </a:r>
          </a:p>
          <a:p>
            <a:pPr lvl="1" algn="just"/>
            <a:r>
              <a:rPr lang="tr-TR" dirty="0"/>
              <a:t>Mouse </a:t>
            </a:r>
          </a:p>
          <a:p>
            <a:pPr lvl="1" algn="just"/>
            <a:r>
              <a:rPr lang="tr-TR" dirty="0"/>
              <a:t>Bar </a:t>
            </a:r>
            <a:r>
              <a:rPr lang="tr-TR" dirty="0" err="1"/>
              <a:t>Code</a:t>
            </a:r>
            <a:r>
              <a:rPr lang="tr-TR" dirty="0"/>
              <a:t> Reader</a:t>
            </a:r>
          </a:p>
          <a:p>
            <a:pPr algn="just"/>
            <a:r>
              <a:rPr lang="tr-TR" dirty="0" err="1"/>
              <a:t>Half-Duplex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Radio</a:t>
            </a:r>
            <a:endParaRPr lang="tr-TR" dirty="0"/>
          </a:p>
          <a:p>
            <a:pPr algn="just"/>
            <a:r>
              <a:rPr lang="tr-TR" dirty="0" err="1"/>
              <a:t>Duplex</a:t>
            </a:r>
            <a:r>
              <a:rPr lang="tr-TR" dirty="0"/>
              <a:t> </a:t>
            </a:r>
          </a:p>
          <a:p>
            <a:pPr lvl="1" algn="just"/>
            <a:r>
              <a:rPr lang="tr-TR" dirty="0"/>
              <a:t>LAN</a:t>
            </a:r>
          </a:p>
        </p:txBody>
      </p:sp>
      <p:sp>
        <p:nvSpPr>
          <p:cNvPr id="8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464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Addressing</a:t>
            </a:r>
            <a:r>
              <a:rPr lang="tr-TR" dirty="0"/>
              <a:t> Model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68" name="İçerik Yer Tutucusu 2">
            <a:extLst>
              <a:ext uri="{FF2B5EF4-FFF2-40B4-BE49-F238E27FC236}">
                <a16:creationId xmlns:a16="http://schemas.microsoft.com/office/drawing/2014/main" xmlns="" id="{BBD7F815-803B-9A45-9CE7-FB162220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Broadcast</a:t>
            </a:r>
          </a:p>
          <a:p>
            <a:pPr lvl="1" algn="just"/>
            <a:r>
              <a:rPr lang="tr-TR" dirty="0"/>
              <a:t>TV</a:t>
            </a:r>
          </a:p>
          <a:p>
            <a:pPr algn="just"/>
            <a:r>
              <a:rPr lang="tr-TR" dirty="0"/>
              <a:t>Multicast</a:t>
            </a:r>
          </a:p>
          <a:p>
            <a:pPr lvl="1" algn="just"/>
            <a:r>
              <a:rPr lang="tr-TR" dirty="0" err="1"/>
              <a:t>Stream</a:t>
            </a:r>
            <a:r>
              <a:rPr lang="tr-TR" dirty="0"/>
              <a:t> Video</a:t>
            </a:r>
          </a:p>
          <a:p>
            <a:pPr algn="just"/>
            <a:r>
              <a:rPr lang="tr-TR" dirty="0" err="1"/>
              <a:t>Anycast</a:t>
            </a:r>
            <a:endParaRPr lang="tr-TR" dirty="0"/>
          </a:p>
          <a:p>
            <a:pPr lvl="1" algn="just"/>
            <a:r>
              <a:rPr lang="tr-TR" dirty="0"/>
              <a:t>DNS</a:t>
            </a:r>
          </a:p>
          <a:p>
            <a:pPr algn="just"/>
            <a:r>
              <a:rPr lang="tr-TR" dirty="0" err="1"/>
              <a:t>Unicast</a:t>
            </a:r>
            <a:endParaRPr lang="tr-TR" dirty="0"/>
          </a:p>
          <a:p>
            <a:pPr lvl="1" algn="just"/>
            <a:r>
              <a:rPr lang="tr-TR" dirty="0" err="1"/>
              <a:t>Letter</a:t>
            </a:r>
            <a:endParaRPr lang="tr-TR" dirty="0"/>
          </a:p>
          <a:p>
            <a:pPr algn="just"/>
            <a:endParaRPr lang="tr-TR" dirty="0"/>
          </a:p>
        </p:txBody>
      </p:sp>
      <p:sp>
        <p:nvSpPr>
          <p:cNvPr id="8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378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Flow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, Bit Rate, </a:t>
            </a:r>
            <a:r>
              <a:rPr lang="tr-TR" dirty="0" err="1"/>
              <a:t>Throughput</a:t>
            </a:r>
            <a:r>
              <a:rPr lang="tr-TR" dirty="0"/>
              <a:t> 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68" name="İçerik Yer Tutucusu 2">
            <a:extLst>
              <a:ext uri="{FF2B5EF4-FFF2-40B4-BE49-F238E27FC236}">
                <a16:creationId xmlns:a16="http://schemas.microsoft.com/office/drawing/2014/main" xmlns="" id="{BBD7F815-803B-9A45-9CE7-FB162220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Symmetric</a:t>
            </a:r>
            <a:endParaRPr lang="tr-TR" dirty="0"/>
          </a:p>
          <a:p>
            <a:pPr algn="just"/>
            <a:r>
              <a:rPr lang="tr-TR" dirty="0" err="1"/>
              <a:t>Asymmetric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bps</a:t>
            </a:r>
            <a:r>
              <a:rPr lang="tr-TR" dirty="0"/>
              <a:t> (bit-</a:t>
            </a:r>
            <a:r>
              <a:rPr lang="tr-TR" dirty="0" err="1"/>
              <a:t>ps</a:t>
            </a:r>
            <a:r>
              <a:rPr lang="tr-TR" dirty="0"/>
              <a:t>), </a:t>
            </a:r>
            <a:r>
              <a:rPr lang="tr-TR" dirty="0" err="1"/>
              <a:t>Bps</a:t>
            </a:r>
            <a:r>
              <a:rPr lang="tr-TR" dirty="0"/>
              <a:t> (</a:t>
            </a:r>
            <a:r>
              <a:rPr lang="tr-TR" dirty="0" err="1"/>
              <a:t>Byte-ps</a:t>
            </a:r>
            <a:r>
              <a:rPr lang="tr-TR" dirty="0"/>
              <a:t>)</a:t>
            </a:r>
          </a:p>
          <a:p>
            <a:pPr lvl="1" algn="just"/>
            <a:r>
              <a:rPr lang="tr-TR" dirty="0">
                <a:solidFill>
                  <a:srgbClr val="FFFF00"/>
                </a:solidFill>
              </a:rPr>
              <a:t>Kilo (k), </a:t>
            </a:r>
            <a:r>
              <a:rPr lang="tr-TR" dirty="0"/>
              <a:t>Mega (M), </a:t>
            </a:r>
            <a:r>
              <a:rPr lang="tr-TR" dirty="0" err="1"/>
              <a:t>Giga</a:t>
            </a:r>
            <a:r>
              <a:rPr lang="tr-TR" dirty="0"/>
              <a:t> (G), </a:t>
            </a:r>
            <a:r>
              <a:rPr lang="tr-TR" dirty="0" err="1"/>
              <a:t>Tera</a:t>
            </a:r>
            <a:r>
              <a:rPr lang="tr-TR" dirty="0"/>
              <a:t> (T), </a:t>
            </a:r>
            <a:r>
              <a:rPr lang="tr-TR" dirty="0" err="1"/>
              <a:t>Peta</a:t>
            </a:r>
            <a:r>
              <a:rPr lang="tr-TR" dirty="0"/>
              <a:t> (P), </a:t>
            </a:r>
            <a:r>
              <a:rPr lang="tr-TR" dirty="0" err="1"/>
              <a:t>Exa</a:t>
            </a:r>
            <a:r>
              <a:rPr lang="tr-TR" dirty="0"/>
              <a:t> (E), </a:t>
            </a:r>
            <a:r>
              <a:rPr lang="tr-TR" dirty="0" err="1"/>
              <a:t>Zetta</a:t>
            </a:r>
            <a:r>
              <a:rPr lang="tr-TR" dirty="0"/>
              <a:t> (Z) ve </a:t>
            </a:r>
            <a:r>
              <a:rPr lang="tr-TR" dirty="0" err="1"/>
              <a:t>Yotta</a:t>
            </a:r>
            <a:r>
              <a:rPr lang="tr-TR" dirty="0"/>
              <a:t> (Y)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Throughput</a:t>
            </a:r>
            <a:endParaRPr lang="tr-TR" dirty="0"/>
          </a:p>
          <a:p>
            <a:pPr algn="just"/>
            <a:r>
              <a:rPr lang="tr-TR" dirty="0" err="1"/>
              <a:t>Response</a:t>
            </a:r>
            <a:r>
              <a:rPr lang="tr-TR" dirty="0"/>
              <a:t> time</a:t>
            </a:r>
          </a:p>
          <a:p>
            <a:pPr algn="just"/>
            <a:r>
              <a:rPr lang="tr-TR" dirty="0" err="1"/>
              <a:t>Jitter</a:t>
            </a:r>
            <a:endParaRPr lang="tr-TR" dirty="0"/>
          </a:p>
        </p:txBody>
      </p:sp>
      <p:sp>
        <p:nvSpPr>
          <p:cNvPr id="8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18846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Reference Model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7B305186-A86C-C048-8D4C-CF0C9DF1564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513012" y="2394023"/>
          <a:ext cx="4868862" cy="3627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1675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3917187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b="0" dirty="0"/>
                        <a:t>Application </a:t>
                      </a:r>
                      <a:r>
                        <a:rPr lang="tr-TR" sz="2800" b="0" dirty="0" err="1"/>
                        <a:t>Layer</a:t>
                      </a:r>
                      <a:r>
                        <a:rPr lang="tr-TR" sz="28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/>
                        <a:t>Presentation </a:t>
                      </a:r>
                      <a:r>
                        <a:rPr lang="tr-TR" sz="2800" dirty="0" err="1"/>
                        <a:t>Layer</a:t>
                      </a:r>
                      <a:r>
                        <a:rPr lang="tr-TR" sz="2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 err="1"/>
                        <a:t>Session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Layer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/>
                        <a:t>Transport </a:t>
                      </a:r>
                      <a:r>
                        <a:rPr lang="tr-TR" sz="2800" dirty="0" err="1"/>
                        <a:t>Layer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/>
                        <a:t>Network </a:t>
                      </a:r>
                      <a:r>
                        <a:rPr lang="tr-TR" sz="2800" dirty="0" err="1"/>
                        <a:t>Layer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/>
                        <a:t>Data Link </a:t>
                      </a:r>
                      <a:r>
                        <a:rPr lang="tr-TR" sz="2800" dirty="0" err="1"/>
                        <a:t>Layer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800" dirty="0" err="1"/>
                        <a:t>Physical</a:t>
                      </a:r>
                      <a:r>
                        <a:rPr lang="tr-TR" sz="2800" dirty="0"/>
                        <a:t> </a:t>
                      </a:r>
                      <a:r>
                        <a:rPr lang="tr-TR" sz="2800" dirty="0" err="1"/>
                        <a:t>Layer</a:t>
                      </a:r>
                      <a:endParaRPr lang="tr-T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xmlns="" id="{6F89FD74-6B66-8942-8EA2-E00C6F582D54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11310574" cy="4244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ISO – 1984</a:t>
            </a:r>
          </a:p>
          <a:p>
            <a:pPr algn="just"/>
            <a:r>
              <a:rPr lang="tr-TR" dirty="0"/>
              <a:t>De </a:t>
            </a:r>
            <a:r>
              <a:rPr lang="tr-TR" dirty="0" err="1"/>
              <a:t>Jure</a:t>
            </a:r>
            <a:endParaRPr lang="tr-TR" dirty="0"/>
          </a:p>
          <a:p>
            <a:pPr algn="just"/>
            <a:r>
              <a:rPr lang="tr-TR" dirty="0" err="1"/>
              <a:t>Features</a:t>
            </a:r>
            <a:endParaRPr lang="tr-TR" dirty="0"/>
          </a:p>
          <a:p>
            <a:pPr lvl="1" algn="just"/>
            <a:r>
              <a:rPr lang="tr-TR" dirty="0"/>
              <a:t>Open</a:t>
            </a:r>
          </a:p>
          <a:p>
            <a:pPr lvl="1" algn="just"/>
            <a:r>
              <a:rPr lang="tr-TR" dirty="0" err="1"/>
              <a:t>Flexible</a:t>
            </a:r>
            <a:endParaRPr lang="tr-TR" dirty="0"/>
          </a:p>
          <a:p>
            <a:pPr lvl="1" algn="just"/>
            <a:r>
              <a:rPr lang="tr-TR" dirty="0" err="1"/>
              <a:t>Robust</a:t>
            </a:r>
            <a:endParaRPr lang="tr-TR" dirty="0"/>
          </a:p>
          <a:p>
            <a:pPr lvl="1" algn="just"/>
            <a:r>
              <a:rPr lang="tr-TR" dirty="0" err="1"/>
              <a:t>Interoperable</a:t>
            </a:r>
            <a:endParaRPr lang="tr-TR" dirty="0"/>
          </a:p>
          <a:p>
            <a:pPr lvl="1" algn="just"/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explain</a:t>
            </a:r>
            <a:endParaRPr lang="tr-TR" dirty="0"/>
          </a:p>
          <a:p>
            <a:pPr lvl="1" algn="just"/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understand</a:t>
            </a:r>
            <a:endParaRPr lang="tr-TR" dirty="0"/>
          </a:p>
          <a:p>
            <a:pPr algn="just"/>
            <a:r>
              <a:rPr lang="tr-TR" dirty="0"/>
              <a:t>7-layers</a:t>
            </a:r>
          </a:p>
          <a:p>
            <a:pPr algn="just"/>
            <a:r>
              <a:rPr lang="tr-TR" dirty="0" err="1"/>
              <a:t>Never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 / </a:t>
            </a:r>
            <a:r>
              <a:rPr lang="tr-TR" dirty="0" err="1"/>
              <a:t>Ideal</a:t>
            </a:r>
            <a:r>
              <a:rPr lang="tr-TR" dirty="0"/>
              <a:t> Model</a:t>
            </a:r>
          </a:p>
        </p:txBody>
      </p:sp>
      <p:sp>
        <p:nvSpPr>
          <p:cNvPr id="10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3829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Reference Model –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xmlns="" id="{6F89FD74-6B66-8942-8EA2-E00C6F582D54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11310574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8AC3FD6-4724-4341-A0B5-1CBF3AE47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6" y="2081590"/>
            <a:ext cx="10294182" cy="4446360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xmlns="" id="{17684888-6B31-9F4B-9192-FEC20974FE12}"/>
              </a:ext>
            </a:extLst>
          </p:cNvPr>
          <p:cNvSpPr/>
          <p:nvPr/>
        </p:nvSpPr>
        <p:spPr>
          <a:xfrm>
            <a:off x="1384300" y="2489200"/>
            <a:ext cx="412966" cy="15875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BC48828-7A72-C142-8B5B-CC4B316DEA63}"/>
              </a:ext>
            </a:extLst>
          </p:cNvPr>
          <p:cNvSpPr txBox="1"/>
          <p:nvPr/>
        </p:nvSpPr>
        <p:spPr>
          <a:xfrm>
            <a:off x="431247" y="2769714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User </a:t>
            </a:r>
          </a:p>
          <a:p>
            <a:pPr algn="ctr"/>
            <a:r>
              <a:rPr lang="tr-TR" dirty="0" err="1"/>
              <a:t>Support</a:t>
            </a:r>
            <a:endParaRPr lang="tr-TR" dirty="0"/>
          </a:p>
          <a:p>
            <a:pPr algn="ctr"/>
            <a:r>
              <a:rPr lang="tr-TR" dirty="0" err="1"/>
              <a:t>Layers</a:t>
            </a:r>
            <a:endParaRPr lang="tr-TR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xmlns="" id="{94BFDA3F-F499-C640-B2D6-86BB3D544820}"/>
              </a:ext>
            </a:extLst>
          </p:cNvPr>
          <p:cNvSpPr/>
          <p:nvPr/>
        </p:nvSpPr>
        <p:spPr>
          <a:xfrm>
            <a:off x="1384300" y="4229027"/>
            <a:ext cx="412966" cy="27699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2198B63-F767-6E42-849F-D692DC2BED26}"/>
              </a:ext>
            </a:extLst>
          </p:cNvPr>
          <p:cNvSpPr txBox="1"/>
          <p:nvPr/>
        </p:nvSpPr>
        <p:spPr>
          <a:xfrm>
            <a:off x="450045" y="4021526"/>
            <a:ext cx="9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Service</a:t>
            </a:r>
          </a:p>
          <a:p>
            <a:pPr algn="ctr"/>
            <a:r>
              <a:rPr lang="tr-TR" dirty="0" err="1"/>
              <a:t>Layer</a:t>
            </a:r>
            <a:endParaRPr lang="tr-TR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xmlns="" id="{693CB7E3-8725-4B4E-8B8B-670F9B3ECDDE}"/>
              </a:ext>
            </a:extLst>
          </p:cNvPr>
          <p:cNvSpPr/>
          <p:nvPr/>
        </p:nvSpPr>
        <p:spPr>
          <a:xfrm>
            <a:off x="1384300" y="4628592"/>
            <a:ext cx="412966" cy="15875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D6D4564-3866-EA4E-91DA-230E85FC0B4C}"/>
              </a:ext>
            </a:extLst>
          </p:cNvPr>
          <p:cNvSpPr txBox="1"/>
          <p:nvPr/>
        </p:nvSpPr>
        <p:spPr>
          <a:xfrm>
            <a:off x="355466" y="4909106"/>
            <a:ext cx="1120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Network </a:t>
            </a:r>
          </a:p>
          <a:p>
            <a:pPr algn="ctr"/>
            <a:r>
              <a:rPr lang="tr-TR" dirty="0" err="1"/>
              <a:t>Support</a:t>
            </a:r>
            <a:endParaRPr lang="tr-TR" dirty="0"/>
          </a:p>
          <a:p>
            <a:pPr algn="ctr"/>
            <a:r>
              <a:rPr lang="tr-TR" dirty="0" err="1"/>
              <a:t>Layers</a:t>
            </a:r>
            <a:endParaRPr lang="tr-TR" dirty="0"/>
          </a:p>
        </p:txBody>
      </p:sp>
      <p:sp>
        <p:nvSpPr>
          <p:cNvPr id="15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1428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Reference Model –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xmlns="" id="{6F89FD74-6B66-8942-8EA2-E00C6F582D54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11310574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a </a:t>
            </a:r>
            <a:r>
              <a:rPr lang="tr-TR" b="1" dirty="0" err="1">
                <a:solidFill>
                  <a:srgbClr val="FFFF00"/>
                </a:solidFill>
              </a:rPr>
              <a:t>header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(Data link) </a:t>
            </a:r>
            <a:r>
              <a:rPr lang="tr-TR" dirty="0" err="1"/>
              <a:t>add</a:t>
            </a:r>
            <a:r>
              <a:rPr lang="tr-TR" dirty="0"/>
              <a:t> a </a:t>
            </a:r>
            <a:r>
              <a:rPr lang="tr-TR" b="1" dirty="0" err="1">
                <a:solidFill>
                  <a:srgbClr val="FFFF00"/>
                </a:solidFill>
              </a:rPr>
              <a:t>trailer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.</a:t>
            </a:r>
          </a:p>
          <a:p>
            <a:pPr lvl="1" algn="just"/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control</a:t>
            </a:r>
            <a:endParaRPr lang="tr-TR" dirty="0"/>
          </a:p>
          <a:p>
            <a:pPr algn="just"/>
            <a:r>
              <a:rPr lang="tr-TR" dirty="0" err="1"/>
              <a:t>Encapsulation</a:t>
            </a:r>
            <a:endParaRPr lang="tr-TR" dirty="0"/>
          </a:p>
          <a:p>
            <a:pPr algn="just"/>
            <a:endParaRPr lang="tr-TR" dirty="0"/>
          </a:p>
        </p:txBody>
      </p:sp>
      <p:pic>
        <p:nvPicPr>
          <p:cNvPr id="2050" name="Picture 2" descr="50bir Ahşap Matruşka Bebek 7'li Set Fiyatı - Taksit Seçenekleri">
            <a:extLst>
              <a:ext uri="{FF2B5EF4-FFF2-40B4-BE49-F238E27FC236}">
                <a16:creationId xmlns:a16="http://schemas.microsoft.com/office/drawing/2014/main" xmlns="" id="{5555D04F-95E1-8C41-BB13-AFD2B8670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4" b="20864"/>
          <a:stretch/>
        </p:blipFill>
        <p:spPr bwMode="auto">
          <a:xfrm>
            <a:off x="7312063" y="4003106"/>
            <a:ext cx="4315714" cy="251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8F78FB2-A0FB-F04C-9572-11897B2D3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6" y="4271249"/>
            <a:ext cx="6292744" cy="1978594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84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</a:t>
            </a:r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357806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trasmitting</a:t>
            </a:r>
            <a:r>
              <a:rPr lang="tr-TR" b="1" dirty="0">
                <a:solidFill>
                  <a:srgbClr val="FFFF00"/>
                </a:solidFill>
              </a:rPr>
              <a:t> bit </a:t>
            </a:r>
            <a:r>
              <a:rPr lang="tr-TR" b="1" dirty="0" err="1">
                <a:solidFill>
                  <a:srgbClr val="FFFF00"/>
                </a:solidFill>
              </a:rPr>
              <a:t>arrays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peers</a:t>
            </a:r>
            <a:r>
              <a:rPr lang="tr-TR" dirty="0"/>
              <a:t>. </a:t>
            </a:r>
          </a:p>
          <a:p>
            <a:pPr algn="just"/>
            <a:r>
              <a:rPr lang="tr-TR" dirty="0"/>
              <a:t>General </a:t>
            </a:r>
            <a:r>
              <a:rPr lang="tr-TR" dirty="0" err="1"/>
              <a:t>functions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;</a:t>
            </a:r>
          </a:p>
          <a:p>
            <a:pPr lvl="1" algn="just"/>
            <a:r>
              <a:rPr lang="tr-TR" dirty="0" err="1"/>
              <a:t>Electromechanic</a:t>
            </a:r>
            <a:endParaRPr lang="tr-TR" dirty="0"/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Direction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package</a:t>
            </a:r>
            <a:endParaRPr lang="tr-TR" dirty="0"/>
          </a:p>
          <a:p>
            <a:pPr lvl="1" algn="just"/>
            <a:r>
              <a:rPr lang="tr-TR" dirty="0" err="1"/>
              <a:t>Determining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magnitudes</a:t>
            </a:r>
            <a:r>
              <a:rPr lang="tr-TR" dirty="0"/>
              <a:t> of </a:t>
            </a:r>
            <a:r>
              <a:rPr lang="tr-TR" dirty="0" err="1"/>
              <a:t>signals</a:t>
            </a:r>
            <a:endParaRPr lang="tr-TR" dirty="0"/>
          </a:p>
          <a:p>
            <a:pPr lvl="2" algn="just"/>
            <a:r>
              <a:rPr lang="tr-TR" dirty="0" err="1"/>
              <a:t>Amplitude</a:t>
            </a:r>
            <a:r>
              <a:rPr lang="tr-TR" dirty="0"/>
              <a:t>, </a:t>
            </a:r>
            <a:r>
              <a:rPr lang="tr-TR" dirty="0" err="1"/>
              <a:t>Wavelength</a:t>
            </a:r>
            <a:r>
              <a:rPr lang="tr-TR" dirty="0"/>
              <a:t>, </a:t>
            </a:r>
            <a:r>
              <a:rPr lang="tr-TR" dirty="0" err="1"/>
              <a:t>Frequency</a:t>
            </a:r>
            <a:endParaRPr lang="tr-TR" dirty="0"/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Initiation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termination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.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/>
                        <a:t>Application </a:t>
                      </a:r>
                      <a:r>
                        <a:rPr lang="tr-TR" sz="1100" b="0" dirty="0" err="1"/>
                        <a:t>Layer</a:t>
                      </a:r>
                      <a:r>
                        <a:rPr lang="tr-TR" sz="11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Presentation </a:t>
                      </a:r>
                      <a:r>
                        <a:rPr lang="tr-TR" sz="1100" dirty="0" err="1"/>
                        <a:t>Layer</a:t>
                      </a:r>
                      <a:r>
                        <a:rPr lang="tr-T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err="1"/>
                        <a:t>Session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Transport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Network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Data Link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Physical</a:t>
                      </a: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endParaRPr lang="tr-TR" sz="11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27810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Lecture</a:t>
            </a:r>
            <a:r>
              <a:rPr lang="tr-TR" dirty="0"/>
              <a:t> Information - 2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Students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ask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lesson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out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loud</a:t>
            </a:r>
            <a:r>
              <a:rPr lang="tr-TR" dirty="0"/>
              <a:t>, </a:t>
            </a:r>
            <a:r>
              <a:rPr lang="tr-TR" b="1" dirty="0">
                <a:solidFill>
                  <a:srgbClr val="FFFF00"/>
                </a:solidFill>
              </a:rPr>
              <a:t>NOT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writing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ask </a:t>
            </a:r>
            <a:r>
              <a:rPr lang="tr-TR" dirty="0" err="1"/>
              <a:t>questions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himself</a:t>
            </a:r>
            <a:r>
              <a:rPr lang="tr-TR" dirty="0"/>
              <a:t>/</a:t>
            </a:r>
            <a:r>
              <a:rPr lang="tr-TR" dirty="0" err="1"/>
              <a:t>herself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visible</a:t>
            </a:r>
            <a:r>
              <a:rPr lang="tr-TR" dirty="0"/>
              <a:t>.</a:t>
            </a:r>
          </a:p>
          <a:p>
            <a:pPr algn="just"/>
            <a:r>
              <a:rPr lang="tr-TR" u="sng" dirty="0" err="1"/>
              <a:t>Students</a:t>
            </a:r>
            <a:r>
              <a:rPr lang="tr-TR" u="sng" dirty="0"/>
              <a:t> </a:t>
            </a:r>
            <a:r>
              <a:rPr lang="tr-TR" u="sng" dirty="0" err="1"/>
              <a:t>should</a:t>
            </a:r>
            <a:r>
              <a:rPr lang="tr-TR" u="sng" dirty="0"/>
              <a:t> </a:t>
            </a:r>
            <a:r>
              <a:rPr lang="tr-TR" u="sng" dirty="0" err="1"/>
              <a:t>keep</a:t>
            </a:r>
            <a:r>
              <a:rPr lang="tr-TR" u="sng" dirty="0"/>
              <a:t> </a:t>
            </a:r>
            <a:r>
              <a:rPr lang="tr-TR" u="sng" dirty="0" err="1"/>
              <a:t>their</a:t>
            </a:r>
            <a:r>
              <a:rPr lang="tr-TR" u="sng" dirty="0"/>
              <a:t> </a:t>
            </a:r>
            <a:r>
              <a:rPr lang="tr-TR" u="sng" dirty="0" err="1"/>
              <a:t>microphones</a:t>
            </a:r>
            <a:r>
              <a:rPr lang="tr-TR" u="sng" dirty="0"/>
              <a:t> </a:t>
            </a:r>
            <a:r>
              <a:rPr lang="tr-TR" b="1" u="sng" dirty="0">
                <a:solidFill>
                  <a:srgbClr val="FFFF00"/>
                </a:solidFill>
              </a:rPr>
              <a:t>OFF</a:t>
            </a:r>
            <a:r>
              <a:rPr lang="tr-TR" u="sng" dirty="0"/>
              <a:t> </a:t>
            </a:r>
            <a:r>
              <a:rPr lang="tr-TR" u="sng" dirty="0" err="1"/>
              <a:t>while</a:t>
            </a:r>
            <a:r>
              <a:rPr lang="tr-TR" u="sng" dirty="0"/>
              <a:t> </a:t>
            </a:r>
            <a:r>
              <a:rPr lang="tr-TR" u="sng" dirty="0" err="1"/>
              <a:t>listening</a:t>
            </a:r>
            <a:r>
              <a:rPr lang="tr-TR" u="sng" dirty="0"/>
              <a:t>, </a:t>
            </a:r>
            <a:r>
              <a:rPr lang="tr-TR" u="sng" dirty="0" err="1"/>
              <a:t>except</a:t>
            </a:r>
            <a:r>
              <a:rPr lang="tr-TR" u="sng" dirty="0"/>
              <a:t> </a:t>
            </a:r>
            <a:r>
              <a:rPr lang="tr-TR" u="sng" dirty="0" err="1"/>
              <a:t>when</a:t>
            </a:r>
            <a:r>
              <a:rPr lang="tr-TR" u="sng" dirty="0"/>
              <a:t> </a:t>
            </a:r>
            <a:r>
              <a:rPr lang="tr-TR" u="sng" dirty="0" err="1"/>
              <a:t>they</a:t>
            </a:r>
            <a:r>
              <a:rPr lang="tr-TR" u="sng" dirty="0"/>
              <a:t> ask.</a:t>
            </a:r>
          </a:p>
          <a:p>
            <a:pPr algn="just"/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 of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long-term</a:t>
            </a:r>
            <a:r>
              <a:rPr lang="tr-TR" dirty="0"/>
              <a:t> (&gt; 1min) </a:t>
            </a:r>
            <a:r>
              <a:rPr lang="tr-TR" dirty="0" err="1"/>
              <a:t>disconnection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announcement</a:t>
            </a:r>
            <a:r>
              <a:rPr lang="tr-TR" dirty="0"/>
              <a:t> </a:t>
            </a:r>
            <a:r>
              <a:rPr lang="tr-TR" dirty="0" err="1"/>
              <a:t>regarding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continuation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course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immediately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>
                <a:solidFill>
                  <a:srgbClr val="FFFF00"/>
                </a:solidFill>
              </a:rPr>
              <a:t>Google </a:t>
            </a:r>
            <a:r>
              <a:rPr lang="tr-TR" b="1" dirty="0" err="1">
                <a:solidFill>
                  <a:srgbClr val="FFFF00"/>
                </a:solidFill>
              </a:rPr>
              <a:t>Classroom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dirty="0" err="1"/>
              <a:t>page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Students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record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lecture</a:t>
            </a:r>
            <a:r>
              <a:rPr lang="tr-TR" dirty="0"/>
              <a:t> </a:t>
            </a:r>
            <a:r>
              <a:rPr lang="tr-TR" dirty="0" err="1"/>
              <a:t>externally</a:t>
            </a:r>
            <a:r>
              <a:rPr lang="tr-TR" dirty="0"/>
              <a:t>.</a:t>
            </a:r>
          </a:p>
          <a:p>
            <a:pPr lvl="1" algn="just"/>
            <a:r>
              <a:rPr lang="tr-TR" dirty="0" err="1"/>
              <a:t>Lecture</a:t>
            </a:r>
            <a:r>
              <a:rPr lang="tr-TR" dirty="0"/>
              <a:t> </a:t>
            </a:r>
            <a:r>
              <a:rPr lang="tr-TR" dirty="0" err="1"/>
              <a:t>presentations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b="1" dirty="0">
                <a:solidFill>
                  <a:srgbClr val="FFFF00"/>
                </a:solidFill>
              </a:rPr>
              <a:t>NOT</a:t>
            </a:r>
            <a:r>
              <a:rPr lang="tr-TR" dirty="0"/>
              <a:t> be </a:t>
            </a:r>
            <a:r>
              <a:rPr lang="tr-TR" dirty="0" err="1"/>
              <a:t>shared</a:t>
            </a:r>
            <a:r>
              <a:rPr lang="tr-TR" dirty="0"/>
              <a:t>.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0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1835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Data Link </a:t>
            </a:r>
            <a:r>
              <a:rPr lang="tr-TR" dirty="0" err="1"/>
              <a:t>Layer</a:t>
            </a:r>
            <a:r>
              <a:rPr lang="x-none" dirty="0"/>
              <a:t> 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357806" cy="42441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dirty="0" err="1"/>
              <a:t>Extract</a:t>
            </a:r>
            <a:r>
              <a:rPr lang="tr-TR" dirty="0"/>
              <a:t>/</a:t>
            </a:r>
            <a:r>
              <a:rPr lang="tr-TR" dirty="0" err="1"/>
              <a:t>divide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frames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messages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Send</a:t>
            </a:r>
            <a:r>
              <a:rPr lang="tr-TR" dirty="0"/>
              <a:t> </a:t>
            </a:r>
            <a:r>
              <a:rPr lang="tr-TR" dirty="0" err="1"/>
              <a:t>frames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receiver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b="1" dirty="0">
                <a:solidFill>
                  <a:srgbClr val="FFFF00"/>
                </a:solidFill>
              </a:rPr>
              <a:t>in an </a:t>
            </a:r>
            <a:r>
              <a:rPr lang="tr-TR" b="1" dirty="0" err="1">
                <a:solidFill>
                  <a:srgbClr val="FFFF00"/>
                </a:solidFill>
              </a:rPr>
              <a:t>order</a:t>
            </a:r>
            <a:r>
              <a:rPr lang="tr-TR" b="1" dirty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tr-TR" dirty="0"/>
              <a:t>Using </a:t>
            </a:r>
            <a:r>
              <a:rPr lang="tr-TR" dirty="0" err="1"/>
              <a:t>acknowledgment</a:t>
            </a:r>
            <a:r>
              <a:rPr lang="tr-TR" dirty="0"/>
              <a:t> (ACK) </a:t>
            </a:r>
            <a:r>
              <a:rPr lang="tr-TR" dirty="0" err="1"/>
              <a:t>info</a:t>
            </a:r>
            <a:r>
              <a:rPr lang="tr-TR" dirty="0"/>
              <a:t>;</a:t>
            </a:r>
          </a:p>
          <a:p>
            <a:pPr lvl="1" algn="just"/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of an </a:t>
            </a:r>
            <a:r>
              <a:rPr lang="tr-TR" b="1" dirty="0" err="1">
                <a:solidFill>
                  <a:srgbClr val="FFFF00"/>
                </a:solidFill>
              </a:rPr>
              <a:t>error</a:t>
            </a:r>
            <a:r>
              <a:rPr lang="tr-TR" b="1" dirty="0">
                <a:solidFill>
                  <a:srgbClr val="FFFF00"/>
                </a:solidFill>
              </a:rPr>
              <a:t>,</a:t>
            </a:r>
          </a:p>
          <a:p>
            <a:pPr lvl="1" algn="just"/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of </a:t>
            </a:r>
            <a:r>
              <a:rPr lang="tr-TR" b="1" dirty="0">
                <a:solidFill>
                  <a:srgbClr val="FFFF00"/>
                </a:solidFill>
              </a:rPr>
              <a:t>not </a:t>
            </a:r>
            <a:r>
              <a:rPr lang="tr-TR" b="1" dirty="0" err="1">
                <a:solidFill>
                  <a:srgbClr val="FFFF00"/>
                </a:solidFill>
              </a:rPr>
              <a:t>receive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,</a:t>
            </a:r>
          </a:p>
          <a:p>
            <a:pPr lvl="1" algn="just"/>
            <a:r>
              <a:rPr lang="tr-TR" b="1" dirty="0">
                <a:solidFill>
                  <a:srgbClr val="FFFF00"/>
                </a:solidFill>
              </a:rPr>
              <a:t>Re-</a:t>
            </a:r>
            <a:r>
              <a:rPr lang="tr-TR" b="1" dirty="0" err="1">
                <a:solidFill>
                  <a:srgbClr val="FFFF00"/>
                </a:solidFill>
              </a:rPr>
              <a:t>transmission</a:t>
            </a:r>
            <a:endParaRPr lang="x-none" b="1" dirty="0">
              <a:solidFill>
                <a:srgbClr val="FFFF00"/>
              </a:solidFill>
            </a:endParaRPr>
          </a:p>
          <a:p>
            <a:pPr algn="just"/>
            <a:r>
              <a:rPr lang="x-none" dirty="0"/>
              <a:t>Add </a:t>
            </a:r>
            <a:r>
              <a:rPr lang="x-none" b="1" dirty="0">
                <a:solidFill>
                  <a:srgbClr val="FFFF00"/>
                </a:solidFill>
              </a:rPr>
              <a:t>header </a:t>
            </a:r>
            <a:r>
              <a:rPr lang="x-none" dirty="0"/>
              <a:t>and </a:t>
            </a:r>
            <a:r>
              <a:rPr lang="x-none" b="1" dirty="0">
                <a:solidFill>
                  <a:srgbClr val="FFFF00"/>
                </a:solidFill>
              </a:rPr>
              <a:t>trailer</a:t>
            </a:r>
            <a:r>
              <a:rPr lang="x-none" dirty="0"/>
              <a:t> data to frames.</a:t>
            </a:r>
            <a:endParaRPr lang="en-US" dirty="0"/>
          </a:p>
          <a:p>
            <a:pPr lvl="1" algn="just"/>
            <a:r>
              <a:rPr lang="en-US" dirty="0"/>
              <a:t>To determine the </a:t>
            </a:r>
            <a:r>
              <a:rPr lang="en-US" b="1" dirty="0">
                <a:solidFill>
                  <a:srgbClr val="FFFF00"/>
                </a:solidFill>
              </a:rPr>
              <a:t>starting and ending points </a:t>
            </a:r>
            <a:r>
              <a:rPr lang="en-US" dirty="0"/>
              <a:t>of the frame.</a:t>
            </a:r>
          </a:p>
          <a:p>
            <a:pPr algn="just"/>
            <a:r>
              <a:rPr lang="en-US" dirty="0"/>
              <a:t>Header includes;</a:t>
            </a:r>
          </a:p>
          <a:p>
            <a:pPr lvl="1" algn="just"/>
            <a:r>
              <a:rPr lang="tr-TR" dirty="0" err="1"/>
              <a:t>Sender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,</a:t>
            </a:r>
          </a:p>
          <a:p>
            <a:pPr lvl="1" algn="just"/>
            <a:r>
              <a:rPr lang="tr-TR" dirty="0" err="1"/>
              <a:t>Receiver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,</a:t>
            </a:r>
          </a:p>
          <a:p>
            <a:pPr lvl="1" algn="just"/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info</a:t>
            </a:r>
            <a:endParaRPr lang="tr-TR" dirty="0"/>
          </a:p>
          <a:p>
            <a:pPr algn="just"/>
            <a:r>
              <a:rPr lang="tr-TR" dirty="0" err="1"/>
              <a:t>Trailer</a:t>
            </a:r>
            <a:r>
              <a:rPr lang="tr-TR" dirty="0"/>
              <a:t> </a:t>
            </a:r>
            <a:r>
              <a:rPr lang="tr-TR" dirty="0" err="1"/>
              <a:t>includes</a:t>
            </a:r>
            <a:r>
              <a:rPr lang="tr-TR" dirty="0"/>
              <a:t>;</a:t>
            </a:r>
          </a:p>
          <a:p>
            <a:pPr lvl="1" algn="just"/>
            <a:r>
              <a:rPr lang="tr-TR" dirty="0"/>
              <a:t>A </a:t>
            </a:r>
            <a:r>
              <a:rPr lang="tr-TR" dirty="0" err="1"/>
              <a:t>code</a:t>
            </a:r>
            <a:r>
              <a:rPr lang="tr-TR" dirty="0"/>
              <a:t> (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)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/>
                        <a:t>Application </a:t>
                      </a:r>
                      <a:r>
                        <a:rPr lang="tr-TR" sz="1100" b="0" dirty="0" err="1"/>
                        <a:t>Layer</a:t>
                      </a:r>
                      <a:r>
                        <a:rPr lang="tr-TR" sz="11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Presentation </a:t>
                      </a:r>
                      <a:r>
                        <a:rPr lang="tr-TR" sz="1100" dirty="0" err="1"/>
                        <a:t>Layer</a:t>
                      </a:r>
                      <a:r>
                        <a:rPr lang="tr-T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err="1"/>
                        <a:t>Session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Transport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Network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Data Link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endParaRPr lang="tr-TR" sz="11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Physical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51248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Data Link </a:t>
            </a:r>
            <a:r>
              <a:rPr lang="tr-TR" dirty="0" err="1"/>
              <a:t>Layer</a:t>
            </a:r>
            <a:r>
              <a:rPr lang="tr-TR" dirty="0"/>
              <a:t> – </a:t>
            </a:r>
            <a:r>
              <a:rPr lang="tr-TR" dirty="0" err="1"/>
              <a:t>Con’t</a:t>
            </a:r>
            <a:r>
              <a:rPr lang="x-none" dirty="0"/>
              <a:t> 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357806" cy="42441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General </a:t>
            </a:r>
            <a:r>
              <a:rPr lang="tr-TR" dirty="0" err="1"/>
              <a:t>functions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Data Link </a:t>
            </a:r>
            <a:r>
              <a:rPr lang="tr-TR" dirty="0" err="1"/>
              <a:t>Layer</a:t>
            </a:r>
            <a:r>
              <a:rPr lang="tr-TR" dirty="0"/>
              <a:t>;</a:t>
            </a:r>
          </a:p>
          <a:p>
            <a:pPr lvl="1" algn="just"/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error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free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dirty="0" err="1"/>
              <a:t>delivery</a:t>
            </a:r>
            <a:endParaRPr lang="tr-TR" dirty="0"/>
          </a:p>
          <a:p>
            <a:pPr lvl="1" algn="just"/>
            <a:r>
              <a:rPr lang="tr-TR" dirty="0" err="1"/>
              <a:t>Addressing</a:t>
            </a:r>
            <a:r>
              <a:rPr lang="tr-TR" dirty="0"/>
              <a:t> (in </a:t>
            </a:r>
            <a:r>
              <a:rPr lang="tr-TR" dirty="0" err="1"/>
              <a:t>header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)</a:t>
            </a:r>
          </a:p>
          <a:p>
            <a:pPr lvl="2" algn="just"/>
            <a:r>
              <a:rPr lang="tr-TR" dirty="0"/>
              <a:t>MAC </a:t>
            </a:r>
            <a:r>
              <a:rPr lang="tr-TR" dirty="0" err="1"/>
              <a:t>Address</a:t>
            </a:r>
            <a:endParaRPr lang="tr-TR" dirty="0"/>
          </a:p>
          <a:p>
            <a:pPr lvl="1" algn="just"/>
            <a:r>
              <a:rPr lang="en-US" dirty="0"/>
              <a:t>Access Control</a:t>
            </a:r>
          </a:p>
          <a:p>
            <a:pPr lvl="1" algn="just"/>
            <a:r>
              <a:rPr lang="en-US" dirty="0"/>
              <a:t>Flow Control </a:t>
            </a:r>
          </a:p>
          <a:p>
            <a:pPr lvl="1" algn="just"/>
            <a:r>
              <a:rPr lang="en-US" dirty="0"/>
              <a:t>Error Handling</a:t>
            </a:r>
          </a:p>
          <a:p>
            <a:pPr lvl="1" algn="just"/>
            <a:r>
              <a:rPr lang="en-US" dirty="0"/>
              <a:t>Synchronization</a:t>
            </a:r>
          </a:p>
          <a:p>
            <a:pPr algn="just"/>
            <a:r>
              <a:rPr lang="en-US" dirty="0"/>
              <a:t>In Local Area Network (LAN)</a:t>
            </a:r>
          </a:p>
          <a:p>
            <a:pPr lvl="1" algn="just"/>
            <a:r>
              <a:rPr lang="en-US" dirty="0"/>
              <a:t>DLL divides into 2 different layers;</a:t>
            </a:r>
          </a:p>
          <a:p>
            <a:pPr lvl="2" algn="just"/>
            <a:r>
              <a:rPr lang="en-US" dirty="0"/>
              <a:t>LLC (Logical Link Control)</a:t>
            </a:r>
          </a:p>
          <a:p>
            <a:pPr lvl="2" algn="just"/>
            <a:r>
              <a:rPr lang="en-US" dirty="0"/>
              <a:t>MAC (Media Access Control) </a:t>
            </a:r>
          </a:p>
          <a:p>
            <a:pPr algn="just"/>
            <a:r>
              <a:rPr lang="tr-TR" dirty="0" err="1"/>
              <a:t>Communication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data link </a:t>
            </a:r>
            <a:r>
              <a:rPr lang="tr-TR" dirty="0" err="1"/>
              <a:t>layer</a:t>
            </a:r>
            <a:r>
              <a:rPr lang="tr-TR" dirty="0"/>
              <a:t> is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same</a:t>
            </a:r>
            <a:r>
              <a:rPr lang="tr-TR" b="1" dirty="0">
                <a:solidFill>
                  <a:srgbClr val="FFFF00"/>
                </a:solidFill>
              </a:rPr>
              <a:t> network</a:t>
            </a:r>
            <a:r>
              <a:rPr lang="tr-TR" dirty="0"/>
              <a:t>.</a:t>
            </a:r>
            <a:r>
              <a:rPr lang="en-US" dirty="0"/>
              <a:t> 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/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/>
                        <a:t>Application </a:t>
                      </a:r>
                      <a:r>
                        <a:rPr lang="tr-TR" sz="1100" b="0" dirty="0" err="1"/>
                        <a:t>Layer</a:t>
                      </a:r>
                      <a:r>
                        <a:rPr lang="tr-TR" sz="11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Presentation </a:t>
                      </a:r>
                      <a:r>
                        <a:rPr lang="tr-TR" sz="1100" dirty="0" err="1"/>
                        <a:t>Layer</a:t>
                      </a:r>
                      <a:r>
                        <a:rPr lang="tr-T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err="1"/>
                        <a:t>Session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Transport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Network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Data Link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endParaRPr lang="tr-TR" sz="11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Physical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4318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Network </a:t>
            </a:r>
            <a:r>
              <a:rPr lang="tr-TR" dirty="0" err="1"/>
              <a:t>Layer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357806" cy="42441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Network </a:t>
            </a:r>
            <a:r>
              <a:rPr lang="tr-TR" dirty="0" err="1"/>
              <a:t>layer</a:t>
            </a:r>
            <a:r>
              <a:rPr lang="tr-TR" dirty="0"/>
              <a:t> is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;</a:t>
            </a: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Efficiently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accurately</a:t>
            </a:r>
            <a:r>
              <a:rPr lang="tr-TR" dirty="0"/>
              <a:t> </a:t>
            </a:r>
            <a:r>
              <a:rPr lang="tr-TR" dirty="0" err="1"/>
              <a:t>forwarding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packet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over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different</a:t>
            </a:r>
            <a:r>
              <a:rPr lang="tr-TR" b="1" dirty="0">
                <a:solidFill>
                  <a:srgbClr val="FFFF00"/>
                </a:solidFill>
              </a:rPr>
              <a:t> network </a:t>
            </a:r>
            <a:r>
              <a:rPr lang="tr-TR" b="1" dirty="0" err="1">
                <a:solidFill>
                  <a:srgbClr val="FFFF00"/>
                </a:solidFill>
              </a:rPr>
              <a:t>links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Communication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network </a:t>
            </a:r>
            <a:r>
              <a:rPr lang="tr-TR" dirty="0" err="1"/>
              <a:t>layer</a:t>
            </a:r>
            <a:r>
              <a:rPr lang="tr-TR" dirty="0"/>
              <a:t> is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different</a:t>
            </a:r>
            <a:r>
              <a:rPr lang="tr-TR" b="1" dirty="0">
                <a:solidFill>
                  <a:srgbClr val="FFFF00"/>
                </a:solidFill>
              </a:rPr>
              <a:t> network</a:t>
            </a: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Router</a:t>
            </a:r>
            <a:r>
              <a:rPr lang="tr-TR" b="1" dirty="0">
                <a:solidFill>
                  <a:srgbClr val="FFFF00"/>
                </a:solidFill>
              </a:rPr>
              <a:t> (3rd </a:t>
            </a:r>
            <a:r>
              <a:rPr lang="tr-TR" b="1" dirty="0" err="1">
                <a:solidFill>
                  <a:srgbClr val="FFFF00"/>
                </a:solidFill>
              </a:rPr>
              <a:t>level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devices</a:t>
            </a:r>
            <a:r>
              <a:rPr lang="tr-TR" b="1" dirty="0">
                <a:solidFill>
                  <a:srgbClr val="FFFF00"/>
                </a:solidFill>
              </a:rPr>
              <a:t>)</a:t>
            </a:r>
          </a:p>
          <a:p>
            <a:pPr algn="just"/>
            <a:r>
              <a:rPr lang="tr-TR" b="1" dirty="0" err="1">
                <a:solidFill>
                  <a:srgbClr val="FFFF00"/>
                </a:solidFill>
              </a:rPr>
              <a:t>Switching</a:t>
            </a:r>
            <a:endParaRPr lang="tr-TR" b="1" dirty="0">
              <a:solidFill>
                <a:srgbClr val="FFFF00"/>
              </a:solidFill>
            </a:endParaRPr>
          </a:p>
          <a:p>
            <a:pPr lvl="1" algn="just"/>
            <a:r>
              <a:rPr lang="tr-TR" dirty="0"/>
              <a:t>Connection </a:t>
            </a:r>
            <a:r>
              <a:rPr lang="tr-TR" dirty="0" err="1"/>
              <a:t>oriented</a:t>
            </a:r>
            <a:r>
              <a:rPr lang="tr-TR" dirty="0"/>
              <a:t> </a:t>
            </a:r>
          </a:p>
          <a:p>
            <a:pPr lvl="2" algn="just"/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telephone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  <a:p>
            <a:pPr algn="just"/>
            <a:r>
              <a:rPr lang="tr-TR" b="1" dirty="0">
                <a:solidFill>
                  <a:srgbClr val="FFFF00"/>
                </a:solidFill>
              </a:rPr>
              <a:t>Routing</a:t>
            </a:r>
          </a:p>
          <a:p>
            <a:pPr lvl="1" algn="just"/>
            <a:r>
              <a:rPr lang="tr-TR" b="1" dirty="0" err="1"/>
              <a:t>Determining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path</a:t>
            </a:r>
            <a:r>
              <a:rPr lang="tr-TR" b="1" dirty="0"/>
              <a:t> </a:t>
            </a:r>
            <a:r>
              <a:rPr lang="tr-TR" b="1" dirty="0" err="1"/>
              <a:t>between</a:t>
            </a:r>
            <a:r>
              <a:rPr lang="tr-TR" b="1" dirty="0"/>
              <a:t> </a:t>
            </a:r>
            <a:r>
              <a:rPr lang="tr-TR" b="1" dirty="0" err="1"/>
              <a:t>sender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receiver</a:t>
            </a:r>
            <a:endParaRPr lang="tr-TR" b="1" dirty="0"/>
          </a:p>
          <a:p>
            <a:pPr lvl="1" algn="just"/>
            <a:r>
              <a:rPr lang="tr-TR" b="1" dirty="0" err="1"/>
              <a:t>Connectionless</a:t>
            </a:r>
            <a:endParaRPr lang="tr-TR" b="1" dirty="0"/>
          </a:p>
          <a:p>
            <a:pPr lvl="2" algn="just"/>
            <a:r>
              <a:rPr lang="tr-TR" b="1" dirty="0" err="1"/>
              <a:t>Delivering</a:t>
            </a:r>
            <a:r>
              <a:rPr lang="tr-TR" b="1" dirty="0"/>
              <a:t> </a:t>
            </a:r>
            <a:r>
              <a:rPr lang="tr-TR" b="1" dirty="0" err="1"/>
              <a:t>packages</a:t>
            </a:r>
            <a:endParaRPr lang="tr-TR" b="1" dirty="0"/>
          </a:p>
          <a:p>
            <a:pPr lvl="1" algn="just"/>
            <a:r>
              <a:rPr lang="tr-TR" b="1" dirty="0" err="1"/>
              <a:t>In</a:t>
            </a:r>
            <a:r>
              <a:rPr lang="tr-TR" b="1" dirty="0"/>
              <a:t> DLL, </a:t>
            </a:r>
            <a:r>
              <a:rPr lang="tr-TR" b="1" dirty="0">
                <a:solidFill>
                  <a:srgbClr val="FFFF00"/>
                </a:solidFill>
              </a:rPr>
              <a:t>data transfer </a:t>
            </a:r>
            <a:r>
              <a:rPr lang="tr-TR" b="1" dirty="0" err="1">
                <a:solidFill>
                  <a:srgbClr val="FFFF00"/>
                </a:solidFill>
              </a:rPr>
              <a:t>occurs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between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nodes</a:t>
            </a:r>
            <a:endParaRPr lang="tr-TR" b="1" dirty="0">
              <a:solidFill>
                <a:srgbClr val="FFFF00"/>
              </a:solidFill>
            </a:endParaRPr>
          </a:p>
          <a:p>
            <a:pPr algn="just"/>
            <a:endParaRPr lang="tr-TR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/>
                        <a:t>Application </a:t>
                      </a:r>
                      <a:r>
                        <a:rPr lang="tr-TR" sz="1100" b="0" dirty="0" err="1"/>
                        <a:t>Layer</a:t>
                      </a:r>
                      <a:r>
                        <a:rPr lang="tr-TR" sz="11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Presentation </a:t>
                      </a:r>
                      <a:r>
                        <a:rPr lang="tr-TR" sz="1100" dirty="0" err="1"/>
                        <a:t>Layer</a:t>
                      </a:r>
                      <a:r>
                        <a:rPr lang="tr-T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err="1"/>
                        <a:t>Session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Transport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Network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endParaRPr lang="tr-TR" sz="11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Data Link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Physical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1269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Network </a:t>
            </a:r>
            <a:r>
              <a:rPr lang="tr-TR" dirty="0" err="1"/>
              <a:t>Layer</a:t>
            </a:r>
            <a:r>
              <a:rPr lang="tr-TR" dirty="0"/>
              <a:t> –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0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DLL’s</a:t>
            </a:r>
            <a:r>
              <a:rPr lang="tr-TR" dirty="0"/>
              <a:t> </a:t>
            </a:r>
            <a:r>
              <a:rPr lang="tr-TR" dirty="0" err="1"/>
              <a:t>addresses</a:t>
            </a:r>
            <a:r>
              <a:rPr lang="tr-TR" dirty="0"/>
              <a:t>.</a:t>
            </a:r>
          </a:p>
          <a:p>
            <a:pPr lvl="1" algn="just"/>
            <a:r>
              <a:rPr lang="tr-TR" dirty="0" err="1"/>
              <a:t>Logical</a:t>
            </a:r>
            <a:r>
              <a:rPr lang="tr-TR" dirty="0"/>
              <a:t> </a:t>
            </a:r>
            <a:r>
              <a:rPr lang="tr-TR" dirty="0" err="1"/>
              <a:t>Address</a:t>
            </a:r>
            <a:endParaRPr lang="tr-TR" dirty="0"/>
          </a:p>
          <a:p>
            <a:pPr algn="just"/>
            <a:r>
              <a:rPr lang="tr-TR" b="1" dirty="0">
                <a:solidFill>
                  <a:srgbClr val="FFFF00"/>
                </a:solidFill>
              </a:rPr>
              <a:t>Data transfer </a:t>
            </a:r>
            <a:r>
              <a:rPr lang="tr-TR" b="1" dirty="0" err="1">
                <a:solidFill>
                  <a:srgbClr val="FFFF00"/>
                </a:solidFill>
              </a:rPr>
              <a:t>occurs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between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the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source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and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the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destination</a:t>
            </a:r>
            <a:r>
              <a:rPr lang="tr-TR" b="1" dirty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tr-TR" dirty="0"/>
              <a:t>General </a:t>
            </a:r>
            <a:r>
              <a:rPr lang="tr-TR" dirty="0" err="1"/>
              <a:t>functions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Network </a:t>
            </a:r>
            <a:r>
              <a:rPr lang="tr-TR" dirty="0" err="1"/>
              <a:t>Layer</a:t>
            </a:r>
            <a:r>
              <a:rPr lang="tr-TR" dirty="0"/>
              <a:t>;</a:t>
            </a:r>
          </a:p>
          <a:p>
            <a:pPr lvl="1" algn="just"/>
            <a:r>
              <a:rPr lang="tr-TR" b="1" dirty="0">
                <a:solidFill>
                  <a:srgbClr val="FFFF00"/>
                </a:solidFill>
              </a:rPr>
              <a:t>Source </a:t>
            </a:r>
            <a:r>
              <a:rPr lang="tr-TR" b="1" dirty="0" err="1">
                <a:solidFill>
                  <a:srgbClr val="FFFF00"/>
                </a:solidFill>
              </a:rPr>
              <a:t>to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Destination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packet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delivery</a:t>
            </a:r>
            <a:endParaRPr lang="tr-TR" b="1" dirty="0">
              <a:solidFill>
                <a:srgbClr val="FFFF00"/>
              </a:solidFill>
            </a:endParaRP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Logical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addressing</a:t>
            </a:r>
            <a:r>
              <a:rPr lang="tr-TR" b="1" dirty="0">
                <a:solidFill>
                  <a:srgbClr val="FFFF00"/>
                </a:solidFill>
              </a:rPr>
              <a:t> </a:t>
            </a:r>
          </a:p>
          <a:p>
            <a:pPr lvl="1" algn="just"/>
            <a:r>
              <a:rPr lang="tr-TR" b="1" dirty="0">
                <a:solidFill>
                  <a:srgbClr val="FFFF00"/>
                </a:solidFill>
              </a:rPr>
              <a:t>Routing</a:t>
            </a: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Address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transformation</a:t>
            </a:r>
            <a:r>
              <a:rPr lang="tr-TR" b="1" dirty="0">
                <a:solidFill>
                  <a:srgbClr val="FFFF00"/>
                </a:solidFill>
              </a:rPr>
              <a:t> </a:t>
            </a:r>
          </a:p>
          <a:p>
            <a:pPr lvl="2" algn="just"/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logical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addresses</a:t>
            </a:r>
            <a:endParaRPr lang="tr-TR" dirty="0"/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Multiplexing</a:t>
            </a:r>
            <a:r>
              <a:rPr lang="tr-TR" b="1" dirty="0">
                <a:solidFill>
                  <a:srgbClr val="FFFF00"/>
                </a:solidFill>
              </a:rPr>
              <a:t> </a:t>
            </a:r>
          </a:p>
          <a:p>
            <a:pPr lvl="2" algn="just"/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connections</a:t>
            </a:r>
            <a:r>
              <a:rPr lang="tr-TR" dirty="0"/>
              <a:t> on 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newtwork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time</a:t>
            </a:r>
          </a:p>
          <a:p>
            <a:pPr algn="just"/>
            <a:endParaRPr lang="tr-TR" b="1" dirty="0">
              <a:solidFill>
                <a:srgbClr val="FFFF00"/>
              </a:solidFill>
            </a:endParaRPr>
          </a:p>
          <a:p>
            <a:pPr lvl="1"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/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/>
                        <a:t>Application </a:t>
                      </a:r>
                      <a:r>
                        <a:rPr lang="tr-TR" sz="1100" b="0" dirty="0" err="1"/>
                        <a:t>Layer</a:t>
                      </a:r>
                      <a:r>
                        <a:rPr lang="tr-TR" sz="11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Presentation </a:t>
                      </a:r>
                      <a:r>
                        <a:rPr lang="tr-TR" sz="1100" dirty="0" err="1"/>
                        <a:t>Layer</a:t>
                      </a:r>
                      <a:r>
                        <a:rPr lang="tr-T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err="1"/>
                        <a:t>Session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Transport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Network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endParaRPr lang="tr-TR" sz="11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Data Link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Physical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5144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Transport </a:t>
            </a:r>
            <a:r>
              <a:rPr lang="tr-TR" dirty="0" err="1"/>
              <a:t>Layer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378079" cy="42441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transmission</a:t>
            </a:r>
            <a:r>
              <a:rPr lang="tr-TR" b="1" dirty="0">
                <a:solidFill>
                  <a:srgbClr val="FFFF00"/>
                </a:solidFill>
              </a:rPr>
              <a:t> of data </a:t>
            </a:r>
          </a:p>
          <a:p>
            <a:pPr lvl="1" algn="just"/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destination</a:t>
            </a:r>
            <a:endParaRPr lang="tr-TR" dirty="0"/>
          </a:p>
          <a:p>
            <a:pPr algn="just"/>
            <a:r>
              <a:rPr lang="tr-TR" dirty="0"/>
              <a:t>Network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delivering</a:t>
            </a:r>
            <a:r>
              <a:rPr lang="tr-TR" dirty="0"/>
              <a:t> data</a:t>
            </a:r>
          </a:p>
          <a:p>
            <a:pPr algn="just"/>
            <a:r>
              <a:rPr lang="tr-TR" dirty="0"/>
              <a:t>Transport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delivering</a:t>
            </a:r>
            <a:r>
              <a:rPr lang="tr-TR" dirty="0"/>
              <a:t> </a:t>
            </a:r>
            <a:r>
              <a:rPr lang="tr-TR" dirty="0" err="1"/>
              <a:t>packages</a:t>
            </a:r>
            <a:endParaRPr lang="tr-TR" dirty="0"/>
          </a:p>
          <a:p>
            <a:pPr lvl="1" algn="just"/>
            <a:r>
              <a:rPr lang="tr-TR" dirty="0"/>
              <a:t>data = </a:t>
            </a:r>
            <a:r>
              <a:rPr lang="tr-TR" dirty="0" err="1"/>
              <a:t>package</a:t>
            </a:r>
            <a:r>
              <a:rPr lang="tr-TR" dirty="0"/>
              <a:t>[]</a:t>
            </a:r>
          </a:p>
          <a:p>
            <a:pPr algn="just"/>
            <a:r>
              <a:rPr lang="tr-TR" dirty="0"/>
              <a:t>Data </a:t>
            </a:r>
            <a:r>
              <a:rPr lang="tr-TR" dirty="0" err="1"/>
              <a:t>transmission</a:t>
            </a:r>
            <a:r>
              <a:rPr lang="tr-TR" dirty="0"/>
              <a:t> is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,  not </a:t>
            </a:r>
            <a:r>
              <a:rPr lang="tr-TR" dirty="0" err="1"/>
              <a:t>computers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An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addressing</a:t>
            </a:r>
            <a:r>
              <a:rPr lang="tr-TR" dirty="0"/>
              <a:t> </a:t>
            </a:r>
            <a:r>
              <a:rPr lang="tr-TR" dirty="0" err="1"/>
              <a:t>mechanism</a:t>
            </a:r>
            <a:r>
              <a:rPr lang="tr-TR" dirty="0"/>
              <a:t> is </a:t>
            </a:r>
            <a:r>
              <a:rPr lang="tr-TR" dirty="0" err="1"/>
              <a:t>required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distinguish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the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applications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from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each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other</a:t>
            </a:r>
            <a:r>
              <a:rPr lang="tr-TR" dirty="0"/>
              <a:t>.</a:t>
            </a:r>
          </a:p>
          <a:p>
            <a:pPr lvl="1" algn="just"/>
            <a:r>
              <a:rPr lang="tr-TR" b="1" dirty="0">
                <a:solidFill>
                  <a:srgbClr val="FFFF00"/>
                </a:solidFill>
              </a:rPr>
              <a:t>Service Access Point – SAP</a:t>
            </a:r>
            <a:r>
              <a:rPr lang="x-none" b="1" dirty="0">
                <a:solidFill>
                  <a:srgbClr val="FFFF00"/>
                </a:solidFill>
              </a:rPr>
              <a:t> </a:t>
            </a:r>
          </a:p>
          <a:p>
            <a:pPr lvl="2" algn="just"/>
            <a:r>
              <a:rPr lang="tr-TR" dirty="0" err="1"/>
              <a:t>Ports</a:t>
            </a:r>
            <a:r>
              <a:rPr lang="x-none" dirty="0"/>
              <a:t>, Sockets</a:t>
            </a:r>
          </a:p>
          <a:p>
            <a:pPr algn="just"/>
            <a:r>
              <a:rPr lang="tr-TR" dirty="0"/>
              <a:t>Transport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divides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the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incoming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information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into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pieces</a:t>
            </a:r>
            <a:r>
              <a:rPr lang="tr-TR" b="1" dirty="0">
                <a:solidFill>
                  <a:srgbClr val="FFFF00"/>
                </a:solidFill>
              </a:rPr>
              <a:t> (</a:t>
            </a:r>
            <a:r>
              <a:rPr lang="tr-TR" b="1" i="1" u="sng" dirty="0" err="1">
                <a:solidFill>
                  <a:srgbClr val="FFFF00"/>
                </a:solidFill>
              </a:rPr>
              <a:t>segment</a:t>
            </a:r>
            <a:r>
              <a:rPr lang="tr-TR" b="1" dirty="0">
                <a:solidFill>
                  <a:srgbClr val="FFFF00"/>
                </a:solidFill>
              </a:rPr>
              <a:t>) </a:t>
            </a:r>
            <a:r>
              <a:rPr lang="tr-TR" dirty="0"/>
              <a:t>in </a:t>
            </a:r>
            <a:r>
              <a:rPr lang="tr-TR" dirty="0" err="1"/>
              <a:t>sizes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supported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by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the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infrastructure</a:t>
            </a:r>
            <a:r>
              <a:rPr lang="tr-TR" dirty="0"/>
              <a:t>.</a:t>
            </a:r>
          </a:p>
          <a:p>
            <a:pPr lvl="1" algn="just"/>
            <a:r>
              <a:rPr lang="tr-TR" dirty="0" err="1"/>
              <a:t>Segmentation</a:t>
            </a:r>
            <a:endParaRPr lang="tr-TR" dirty="0"/>
          </a:p>
          <a:p>
            <a:pPr lvl="2" algn="just"/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number</a:t>
            </a:r>
            <a:endParaRPr lang="tr-TR" dirty="0"/>
          </a:p>
          <a:p>
            <a:pPr lvl="2" algn="just"/>
            <a:r>
              <a:rPr lang="tr-TR" dirty="0"/>
              <a:t>Re-</a:t>
            </a:r>
            <a:r>
              <a:rPr lang="tr-TR" dirty="0" err="1"/>
              <a:t>assembly</a:t>
            </a:r>
            <a:endParaRPr lang="tr-TR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/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/>
                        <a:t>Application </a:t>
                      </a:r>
                      <a:r>
                        <a:rPr lang="tr-TR" sz="1100" b="0" dirty="0" err="1"/>
                        <a:t>Layer</a:t>
                      </a:r>
                      <a:r>
                        <a:rPr lang="tr-TR" sz="11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Presentation </a:t>
                      </a:r>
                      <a:r>
                        <a:rPr lang="tr-TR" sz="1100" dirty="0" err="1"/>
                        <a:t>Layer</a:t>
                      </a:r>
                      <a:r>
                        <a:rPr lang="tr-T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err="1"/>
                        <a:t>Session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Transport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endParaRPr lang="tr-TR" sz="11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Network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Data Link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Physical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9197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Transport </a:t>
            </a:r>
            <a:r>
              <a:rPr lang="tr-TR" dirty="0" err="1"/>
              <a:t>Layer</a:t>
            </a:r>
            <a:r>
              <a:rPr lang="tr-TR" dirty="0"/>
              <a:t> –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41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two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types</a:t>
            </a:r>
            <a:r>
              <a:rPr lang="tr-TR" dirty="0"/>
              <a:t> of </a:t>
            </a:r>
            <a:r>
              <a:rPr lang="tr-TR" dirty="0" err="1"/>
              <a:t>services</a:t>
            </a:r>
            <a:r>
              <a:rPr lang="tr-TR" dirty="0"/>
              <a:t>.</a:t>
            </a: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Connectionless</a:t>
            </a:r>
            <a:endParaRPr lang="tr-TR" b="1" dirty="0">
              <a:solidFill>
                <a:srgbClr val="FFFF00"/>
              </a:solidFill>
            </a:endParaRPr>
          </a:p>
          <a:p>
            <a:pPr lvl="2" algn="just"/>
            <a:r>
              <a:rPr lang="tr-TR" dirty="0" err="1"/>
              <a:t>Like</a:t>
            </a:r>
            <a:r>
              <a:rPr lang="tr-TR" dirty="0"/>
              <a:t> post </a:t>
            </a:r>
            <a:r>
              <a:rPr lang="tr-TR" dirty="0" err="1"/>
              <a:t>services</a:t>
            </a:r>
            <a:endParaRPr lang="tr-TR" dirty="0"/>
          </a:p>
          <a:p>
            <a:pPr lvl="1" algn="just"/>
            <a:r>
              <a:rPr lang="tr-TR" b="1" dirty="0">
                <a:solidFill>
                  <a:srgbClr val="FFFF00"/>
                </a:solidFill>
              </a:rPr>
              <a:t>Connection </a:t>
            </a:r>
            <a:r>
              <a:rPr lang="tr-TR" b="1" dirty="0" err="1">
                <a:solidFill>
                  <a:srgbClr val="FFFF00"/>
                </a:solidFill>
              </a:rPr>
              <a:t>oriented</a:t>
            </a:r>
            <a:endParaRPr lang="tr-TR" b="1" dirty="0">
              <a:solidFill>
                <a:srgbClr val="FFFF00"/>
              </a:solidFill>
            </a:endParaRPr>
          </a:p>
          <a:p>
            <a:pPr lvl="2" algn="just"/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phone</a:t>
            </a:r>
            <a:r>
              <a:rPr lang="tr-TR" dirty="0"/>
              <a:t> </a:t>
            </a:r>
            <a:r>
              <a:rPr lang="tr-TR" dirty="0" err="1"/>
              <a:t>services</a:t>
            </a:r>
            <a:endParaRPr lang="tr-TR" dirty="0"/>
          </a:p>
          <a:p>
            <a:pPr lvl="3" algn="just"/>
            <a:r>
              <a:rPr lang="tr-TR" dirty="0" err="1"/>
              <a:t>Establish</a:t>
            </a:r>
            <a:r>
              <a:rPr lang="tr-TR" dirty="0"/>
              <a:t> </a:t>
            </a:r>
            <a:r>
              <a:rPr lang="tr-TR" dirty="0" err="1"/>
              <a:t>connection</a:t>
            </a:r>
            <a:endParaRPr lang="tr-TR" dirty="0"/>
          </a:p>
          <a:p>
            <a:pPr lvl="3" algn="just"/>
            <a:r>
              <a:rPr lang="tr-TR" dirty="0"/>
              <a:t>Data </a:t>
            </a:r>
            <a:r>
              <a:rPr lang="tr-TR" dirty="0" err="1"/>
              <a:t>transmission</a:t>
            </a:r>
            <a:endParaRPr lang="tr-TR" dirty="0"/>
          </a:p>
          <a:p>
            <a:pPr lvl="3" algn="just"/>
            <a:r>
              <a:rPr lang="tr-TR" dirty="0" err="1"/>
              <a:t>Terminate</a:t>
            </a:r>
            <a:r>
              <a:rPr lang="tr-TR" dirty="0"/>
              <a:t> </a:t>
            </a:r>
            <a:r>
              <a:rPr lang="tr-TR" dirty="0" err="1"/>
              <a:t>connection</a:t>
            </a:r>
            <a:endParaRPr lang="tr-TR" dirty="0"/>
          </a:p>
          <a:p>
            <a:pPr lvl="2" algn="just"/>
            <a:r>
              <a:rPr lang="tr-TR" b="1" dirty="0" err="1">
                <a:solidFill>
                  <a:srgbClr val="FFFF00"/>
                </a:solidFill>
              </a:rPr>
              <a:t>More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control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over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the</a:t>
            </a:r>
            <a:r>
              <a:rPr lang="tr-TR" b="1" dirty="0">
                <a:solidFill>
                  <a:srgbClr val="FFFF00"/>
                </a:solidFill>
              </a:rPr>
              <a:t> data </a:t>
            </a:r>
            <a:r>
              <a:rPr lang="tr-TR" b="1" dirty="0" err="1">
                <a:solidFill>
                  <a:srgbClr val="FFFF00"/>
                </a:solidFill>
              </a:rPr>
              <a:t>to</a:t>
            </a:r>
            <a:r>
              <a:rPr lang="tr-TR" b="1" dirty="0">
                <a:solidFill>
                  <a:srgbClr val="FFFF00"/>
                </a:solidFill>
              </a:rPr>
              <a:t> be </a:t>
            </a:r>
            <a:r>
              <a:rPr lang="tr-TR" b="1" dirty="0" err="1">
                <a:solidFill>
                  <a:srgbClr val="FFFF00"/>
                </a:solidFill>
              </a:rPr>
              <a:t>transferred</a:t>
            </a:r>
            <a:endParaRPr lang="tr-TR" b="1" dirty="0">
              <a:solidFill>
                <a:srgbClr val="FFFF00"/>
              </a:solidFill>
            </a:endParaRPr>
          </a:p>
          <a:p>
            <a:pPr algn="just"/>
            <a:r>
              <a:rPr lang="tr-TR" dirty="0"/>
              <a:t>General </a:t>
            </a:r>
            <a:r>
              <a:rPr lang="tr-TR" dirty="0" err="1"/>
              <a:t>functions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Transport </a:t>
            </a:r>
            <a:r>
              <a:rPr lang="tr-TR" dirty="0" err="1"/>
              <a:t>Layer</a:t>
            </a:r>
            <a:r>
              <a:rPr lang="tr-TR" dirty="0"/>
              <a:t>;</a:t>
            </a:r>
          </a:p>
          <a:p>
            <a:pPr lvl="1" algn="just"/>
            <a:r>
              <a:rPr lang="tr-TR" dirty="0"/>
              <a:t>Data </a:t>
            </a:r>
            <a:r>
              <a:rPr lang="tr-TR" dirty="0" err="1"/>
              <a:t>transmission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destionation</a:t>
            </a:r>
            <a:r>
              <a:rPr lang="tr-TR" dirty="0"/>
              <a:t> </a:t>
            </a:r>
            <a:r>
              <a:rPr lang="tr-TR" dirty="0" err="1"/>
              <a:t>nodes</a:t>
            </a:r>
            <a:endParaRPr lang="tr-TR" dirty="0"/>
          </a:p>
          <a:p>
            <a:pPr lvl="1" algn="just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provide</a:t>
            </a:r>
            <a:r>
              <a:rPr lang="tr-TR" b="1" dirty="0">
                <a:solidFill>
                  <a:srgbClr val="FFFF00"/>
                </a:solidFill>
              </a:rPr>
              <a:t> data </a:t>
            </a:r>
            <a:r>
              <a:rPr lang="tr-TR" b="1" dirty="0" err="1">
                <a:solidFill>
                  <a:srgbClr val="FFFF00"/>
                </a:solidFill>
              </a:rPr>
              <a:t>flow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the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help</a:t>
            </a:r>
            <a:r>
              <a:rPr lang="tr-TR" b="1" dirty="0">
                <a:solidFill>
                  <a:srgbClr val="FFFF00"/>
                </a:solidFill>
              </a:rPr>
              <a:t> of service </a:t>
            </a:r>
            <a:r>
              <a:rPr lang="tr-TR" b="1" dirty="0" err="1">
                <a:solidFill>
                  <a:srgbClr val="FFFF00"/>
                </a:solidFill>
              </a:rPr>
              <a:t>points</a:t>
            </a:r>
            <a:endParaRPr lang="tr-TR" b="1" dirty="0">
              <a:solidFill>
                <a:srgbClr val="FFFF00"/>
              </a:solidFill>
            </a:endParaRP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Segmentation</a:t>
            </a:r>
            <a:r>
              <a:rPr lang="tr-TR" b="1" dirty="0">
                <a:solidFill>
                  <a:srgbClr val="FFFF00"/>
                </a:solidFill>
              </a:rPr>
              <a:t> &amp; Re-</a:t>
            </a:r>
            <a:r>
              <a:rPr lang="tr-TR" b="1" dirty="0" err="1">
                <a:solidFill>
                  <a:srgbClr val="FFFF00"/>
                </a:solidFill>
              </a:rPr>
              <a:t>assembling</a:t>
            </a:r>
            <a:endParaRPr lang="tr-TR" b="1" dirty="0">
              <a:solidFill>
                <a:srgbClr val="FFFF00"/>
              </a:solidFill>
            </a:endParaRPr>
          </a:p>
          <a:p>
            <a:pPr lvl="1" algn="just"/>
            <a:r>
              <a:rPr lang="tr-TR" dirty="0" err="1"/>
              <a:t>Ensuring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control</a:t>
            </a:r>
            <a:endParaRPr lang="tr-TR" dirty="0"/>
          </a:p>
          <a:p>
            <a:pPr lvl="2" algn="just"/>
            <a:r>
              <a:rPr lang="tr-TR" dirty="0" err="1"/>
              <a:t>Connectionless</a:t>
            </a:r>
            <a:r>
              <a:rPr lang="tr-TR" dirty="0"/>
              <a:t> | Connection </a:t>
            </a:r>
            <a:r>
              <a:rPr lang="tr-TR" dirty="0" err="1"/>
              <a:t>oriented</a:t>
            </a:r>
            <a:endParaRPr lang="tr-TR" dirty="0"/>
          </a:p>
          <a:p>
            <a:pPr algn="just"/>
            <a:endParaRPr lang="tr-TR" b="1" dirty="0">
              <a:solidFill>
                <a:srgbClr val="FFFF00"/>
              </a:solidFill>
            </a:endParaRPr>
          </a:p>
          <a:p>
            <a:pPr lvl="2" algn="just"/>
            <a:endParaRPr lang="tr-TR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/>
                        <a:t>Application </a:t>
                      </a:r>
                      <a:r>
                        <a:rPr lang="tr-TR" sz="1100" b="0" dirty="0" err="1"/>
                        <a:t>Layer</a:t>
                      </a:r>
                      <a:r>
                        <a:rPr lang="tr-TR" sz="11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Presentation </a:t>
                      </a:r>
                      <a:r>
                        <a:rPr lang="tr-TR" sz="1100" dirty="0" err="1"/>
                        <a:t>Layer</a:t>
                      </a:r>
                      <a:r>
                        <a:rPr lang="tr-T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err="1"/>
                        <a:t>Session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Layer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Transport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endParaRPr lang="tr-TR" sz="11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Network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Data Link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Physical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73180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378079" cy="4244128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is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ensuring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continuity</a:t>
            </a:r>
            <a:r>
              <a:rPr lang="tr-TR" dirty="0"/>
              <a:t>.</a:t>
            </a:r>
          </a:p>
          <a:p>
            <a:pPr lvl="1" algn="just"/>
            <a:r>
              <a:rPr lang="tr-TR" dirty="0" err="1"/>
              <a:t>Synchronization</a:t>
            </a:r>
            <a:endParaRPr lang="tr-TR" dirty="0"/>
          </a:p>
          <a:p>
            <a:pPr algn="just"/>
            <a:r>
              <a:rPr lang="tr-TR" dirty="0" err="1"/>
              <a:t>Choosing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lvl="1" algn="just"/>
            <a:r>
              <a:rPr lang="tr-TR" dirty="0" err="1"/>
              <a:t>Half-duplex</a:t>
            </a:r>
            <a:endParaRPr lang="tr-TR" dirty="0"/>
          </a:p>
          <a:p>
            <a:pPr lvl="1" algn="just"/>
            <a:r>
              <a:rPr lang="tr-TR" dirty="0" err="1"/>
              <a:t>Duplex</a:t>
            </a:r>
            <a:endParaRPr lang="tr-TR" dirty="0"/>
          </a:p>
          <a:p>
            <a:pPr algn="just"/>
            <a:r>
              <a:rPr lang="tr-TR" dirty="0" err="1"/>
              <a:t>Session</a:t>
            </a:r>
            <a:r>
              <a:rPr lang="tr-TR" dirty="0"/>
              <a:t> data </a:t>
            </a:r>
            <a:r>
              <a:rPr lang="tr-TR" dirty="0" err="1"/>
              <a:t>transfering</a:t>
            </a:r>
            <a:endParaRPr lang="tr-TR" dirty="0"/>
          </a:p>
          <a:p>
            <a:pPr lvl="1" algn="just"/>
            <a:r>
              <a:rPr lang="tr-TR" dirty="0" err="1"/>
              <a:t>Password</a:t>
            </a:r>
            <a:endParaRPr lang="tr-TR" dirty="0"/>
          </a:p>
          <a:p>
            <a:pPr lvl="1" algn="just"/>
            <a:r>
              <a:rPr lang="tr-TR" dirty="0"/>
              <a:t>Logon </a:t>
            </a:r>
            <a:r>
              <a:rPr lang="tr-TR" dirty="0" err="1"/>
              <a:t>verification</a:t>
            </a:r>
            <a:endParaRPr lang="tr-TR" dirty="0"/>
          </a:p>
          <a:p>
            <a:pPr algn="just"/>
            <a:r>
              <a:rPr lang="tr-TR" b="1" dirty="0" err="1">
                <a:solidFill>
                  <a:srgbClr val="FFFF00"/>
                </a:solidFill>
              </a:rPr>
              <a:t>Sessions</a:t>
            </a:r>
            <a:r>
              <a:rPr lang="tr-TR" dirty="0"/>
              <a:t> can </a:t>
            </a:r>
            <a:r>
              <a:rPr lang="tr-TR" b="1" dirty="0">
                <a:solidFill>
                  <a:srgbClr val="FFFF00"/>
                </a:solidFill>
              </a:rPr>
              <a:t>be </a:t>
            </a:r>
            <a:r>
              <a:rPr lang="tr-TR" b="1" dirty="0" err="1">
                <a:solidFill>
                  <a:srgbClr val="FFFF00"/>
                </a:solidFill>
              </a:rPr>
              <a:t>split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into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sub-sessions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ensure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reliability</a:t>
            </a:r>
            <a:r>
              <a:rPr lang="tr-TR" b="1" dirty="0">
                <a:solidFill>
                  <a:srgbClr val="FFFF00"/>
                </a:solidFill>
              </a:rPr>
              <a:t> of </a:t>
            </a:r>
            <a:r>
              <a:rPr lang="tr-TR" b="1" dirty="0" err="1">
                <a:solidFill>
                  <a:srgbClr val="FFFF00"/>
                </a:solidFill>
              </a:rPr>
              <a:t>the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connection</a:t>
            </a:r>
            <a:endParaRPr lang="tr-TR" b="1" dirty="0">
              <a:solidFill>
                <a:srgbClr val="FFFF00"/>
              </a:solidFill>
            </a:endParaRPr>
          </a:p>
          <a:p>
            <a:pPr algn="just"/>
            <a:r>
              <a:rPr lang="tr-TR" dirty="0" err="1"/>
              <a:t>Sub-sessions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provided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checkpoint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.</a:t>
            </a:r>
          </a:p>
          <a:p>
            <a:pPr lvl="1" algn="just"/>
            <a:endParaRPr lang="tr-TR" dirty="0"/>
          </a:p>
          <a:p>
            <a:pPr algn="just"/>
            <a:endParaRPr lang="tr-TR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/>
                        <a:t>Application </a:t>
                      </a:r>
                      <a:r>
                        <a:rPr lang="tr-TR" sz="1100" b="0" dirty="0" err="1"/>
                        <a:t>Layer</a:t>
                      </a:r>
                      <a:r>
                        <a:rPr lang="tr-TR" sz="11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Presentation </a:t>
                      </a:r>
                      <a:r>
                        <a:rPr lang="tr-TR" sz="1100" dirty="0" err="1"/>
                        <a:t>Layer</a:t>
                      </a:r>
                      <a:r>
                        <a:rPr lang="tr-T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Session</a:t>
                      </a: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endParaRPr lang="tr-TR" sz="11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Transport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Network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Data Link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Physical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4430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–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378079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General </a:t>
            </a:r>
            <a:r>
              <a:rPr lang="tr-TR" dirty="0" err="1"/>
              <a:t>functions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;</a:t>
            </a: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Managing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the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session</a:t>
            </a:r>
            <a:endParaRPr lang="tr-TR" b="1" dirty="0">
              <a:solidFill>
                <a:srgbClr val="FFFF00"/>
              </a:solidFill>
            </a:endParaRP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Communication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control</a:t>
            </a:r>
            <a:endParaRPr lang="tr-TR" b="1" dirty="0">
              <a:solidFill>
                <a:srgbClr val="FFFF00"/>
              </a:solidFill>
            </a:endParaRPr>
          </a:p>
          <a:p>
            <a:pPr lvl="2" algn="just"/>
            <a:r>
              <a:rPr lang="tr-TR" dirty="0" err="1"/>
              <a:t>if</a:t>
            </a:r>
            <a:r>
              <a:rPr lang="tr-TR" dirty="0"/>
              <a:t> it is </a:t>
            </a:r>
            <a:r>
              <a:rPr lang="tr-TR" dirty="0" err="1"/>
              <a:t>half-duplex</a:t>
            </a:r>
            <a:endParaRPr lang="tr-TR" dirty="0"/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Ensuring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synchronization</a:t>
            </a:r>
            <a:endParaRPr lang="tr-TR" b="1" dirty="0">
              <a:solidFill>
                <a:srgbClr val="FFFF00"/>
              </a:solidFill>
            </a:endParaRP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Gracefull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close</a:t>
            </a:r>
            <a:endParaRPr lang="tr-TR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/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/>
                        <a:t>Application </a:t>
                      </a:r>
                      <a:r>
                        <a:rPr lang="tr-TR" sz="1100" b="0" dirty="0" err="1"/>
                        <a:t>Layer</a:t>
                      </a:r>
                      <a:r>
                        <a:rPr lang="tr-TR" sz="11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Presentation </a:t>
                      </a:r>
                      <a:r>
                        <a:rPr lang="tr-TR" sz="1100" dirty="0" err="1"/>
                        <a:t>Layer</a:t>
                      </a:r>
                      <a:r>
                        <a:rPr lang="tr-TR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Session</a:t>
                      </a: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endParaRPr lang="tr-TR" sz="11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Transport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Network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Data Link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Physical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211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Presentation </a:t>
            </a:r>
            <a:r>
              <a:rPr lang="tr-TR" dirty="0" err="1"/>
              <a:t>Layer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378079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General </a:t>
            </a:r>
            <a:r>
              <a:rPr lang="tr-TR" dirty="0" err="1"/>
              <a:t>functions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Presentation </a:t>
            </a:r>
            <a:r>
              <a:rPr lang="tr-TR" dirty="0" err="1"/>
              <a:t>Layer</a:t>
            </a:r>
            <a:r>
              <a:rPr lang="tr-TR" dirty="0"/>
              <a:t>;</a:t>
            </a:r>
            <a:endParaRPr lang="tr-TR" b="1" dirty="0">
              <a:solidFill>
                <a:srgbClr val="FFFF00"/>
              </a:solidFill>
            </a:endParaRP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Provides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interoperability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eliminating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possible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differences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dirty="0"/>
              <a:t>in </a:t>
            </a:r>
            <a:r>
              <a:rPr lang="tr-TR" b="1" dirty="0" err="1">
                <a:solidFill>
                  <a:srgbClr val="FFFF00"/>
                </a:solidFill>
              </a:rPr>
              <a:t>information</a:t>
            </a:r>
            <a:r>
              <a:rPr lang="tr-TR" b="1" dirty="0">
                <a:solidFill>
                  <a:srgbClr val="FFFF00"/>
                </a:solidFill>
              </a:rPr>
              <a:t> </a:t>
            </a:r>
            <a:r>
              <a:rPr lang="tr-TR" b="1" dirty="0" err="1">
                <a:solidFill>
                  <a:srgbClr val="FFFF00"/>
                </a:solidFill>
              </a:rPr>
              <a:t>representation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devices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data </a:t>
            </a:r>
            <a:r>
              <a:rPr lang="tr-TR" dirty="0" err="1"/>
              <a:t>communication</a:t>
            </a:r>
            <a:endParaRPr lang="tr-TR" dirty="0"/>
          </a:p>
          <a:p>
            <a:pPr lvl="2" algn="just"/>
            <a:r>
              <a:rPr lang="tr-TR" dirty="0" err="1"/>
              <a:t>Abstract</a:t>
            </a:r>
            <a:r>
              <a:rPr lang="tr-TR" dirty="0"/>
              <a:t> data </a:t>
            </a:r>
            <a:r>
              <a:rPr lang="tr-TR" dirty="0" err="1"/>
              <a:t>syntax</a:t>
            </a:r>
            <a:endParaRPr lang="tr-TR" dirty="0"/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Encryption</a:t>
            </a:r>
            <a:r>
              <a:rPr lang="tr-TR" b="1" dirty="0">
                <a:solidFill>
                  <a:srgbClr val="FFFF00"/>
                </a:solidFill>
              </a:rPr>
              <a:t>  &amp; </a:t>
            </a:r>
            <a:r>
              <a:rPr lang="tr-TR" b="1" dirty="0" err="1">
                <a:solidFill>
                  <a:srgbClr val="FFFF00"/>
                </a:solidFill>
              </a:rPr>
              <a:t>Decryption</a:t>
            </a:r>
            <a:endParaRPr lang="tr-TR" b="1" dirty="0">
              <a:solidFill>
                <a:srgbClr val="FFFF00"/>
              </a:solidFill>
            </a:endParaRPr>
          </a:p>
          <a:p>
            <a:pPr lvl="1" algn="just"/>
            <a:r>
              <a:rPr lang="tr-TR" b="1" dirty="0" err="1">
                <a:solidFill>
                  <a:srgbClr val="FFFF00"/>
                </a:solidFill>
              </a:rPr>
              <a:t>Compression</a:t>
            </a:r>
            <a:r>
              <a:rPr lang="tr-TR" b="1" dirty="0">
                <a:solidFill>
                  <a:srgbClr val="FFFF00"/>
                </a:solidFill>
              </a:rPr>
              <a:t> &amp; </a:t>
            </a:r>
            <a:r>
              <a:rPr lang="tr-TR" b="1" dirty="0" err="1">
                <a:solidFill>
                  <a:srgbClr val="FFFF00"/>
                </a:solidFill>
              </a:rPr>
              <a:t>Decompression</a:t>
            </a:r>
            <a:r>
              <a:rPr lang="x-none" b="1" dirty="0">
                <a:solidFill>
                  <a:srgbClr val="FFFF00"/>
                </a:solidFill>
              </a:rPr>
              <a:t> </a:t>
            </a:r>
            <a:endParaRPr lang="tr-TR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/>
                        <a:t>Application </a:t>
                      </a:r>
                      <a:r>
                        <a:rPr lang="tr-TR" sz="1100" b="0" dirty="0" err="1"/>
                        <a:t>Layer</a:t>
                      </a:r>
                      <a:r>
                        <a:rPr lang="tr-TR" sz="11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Presentation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Session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Transport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Network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Data Link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Physical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0310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– Application </a:t>
            </a:r>
            <a:r>
              <a:rPr lang="tr-TR" dirty="0" err="1"/>
              <a:t>Layer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378079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User </a:t>
            </a:r>
            <a:r>
              <a:rPr lang="tr-TR" dirty="0" err="1"/>
              <a:t>Interfaces</a:t>
            </a:r>
            <a:endParaRPr lang="tr-TR" dirty="0"/>
          </a:p>
          <a:p>
            <a:pPr lvl="1" algn="just"/>
            <a:r>
              <a:rPr lang="tr-TR" dirty="0" err="1"/>
              <a:t>Electronical</a:t>
            </a:r>
            <a:r>
              <a:rPr lang="tr-TR" dirty="0"/>
              <a:t> mail (e-mail)</a:t>
            </a:r>
          </a:p>
          <a:p>
            <a:pPr lvl="1" algn="just"/>
            <a:r>
              <a:rPr lang="tr-TR" dirty="0"/>
              <a:t>File </a:t>
            </a:r>
            <a:r>
              <a:rPr lang="tr-TR" dirty="0" err="1"/>
              <a:t>transfering</a:t>
            </a:r>
            <a:endParaRPr lang="tr-TR" dirty="0"/>
          </a:p>
          <a:p>
            <a:pPr lvl="1" algn="just"/>
            <a:r>
              <a:rPr lang="tr-TR" dirty="0"/>
              <a:t>Remote </a:t>
            </a:r>
            <a:r>
              <a:rPr lang="tr-TR" dirty="0" err="1"/>
              <a:t>desktop</a:t>
            </a:r>
            <a:r>
              <a:rPr lang="tr-TR" dirty="0"/>
              <a:t> </a:t>
            </a:r>
            <a:r>
              <a:rPr lang="tr-TR" dirty="0" err="1"/>
              <a:t>control</a:t>
            </a:r>
            <a:endParaRPr lang="tr-TR" dirty="0"/>
          </a:p>
          <a:p>
            <a:pPr lvl="1" algn="just"/>
            <a:r>
              <a:rPr lang="tr-TR" dirty="0"/>
              <a:t>Internet </a:t>
            </a:r>
            <a:r>
              <a:rPr lang="tr-TR" dirty="0" err="1"/>
              <a:t>explorer</a:t>
            </a:r>
            <a:endParaRPr lang="tr-TR" dirty="0"/>
          </a:p>
          <a:p>
            <a:pPr lvl="1" algn="just"/>
            <a:r>
              <a:rPr lang="tr-TR" dirty="0"/>
              <a:t>vb.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5CC79E88-58B0-174C-AE6D-C376109844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199278" y="2372020"/>
          <a:ext cx="1862931" cy="1813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4131">
                  <a:extLst>
                    <a:ext uri="{9D8B030D-6E8A-4147-A177-3AD203B41FA5}">
                      <a16:colId xmlns:a16="http://schemas.microsoft.com/office/drawing/2014/main" xmlns="" val="509411009"/>
                    </a:ext>
                  </a:extLst>
                </a:gridCol>
                <a:gridCol w="1498800">
                  <a:extLst>
                    <a:ext uri="{9D8B030D-6E8A-4147-A177-3AD203B41FA5}">
                      <a16:colId xmlns:a16="http://schemas.microsoft.com/office/drawing/2014/main" xmlns="" val="1235550683"/>
                    </a:ext>
                  </a:extLst>
                </a:gridCol>
              </a:tblGrid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Application </a:t>
                      </a:r>
                      <a:r>
                        <a:rPr lang="tr-TR" sz="1100" b="1" dirty="0" err="1">
                          <a:solidFill>
                            <a:srgbClr val="00B050"/>
                          </a:solidFill>
                        </a:rPr>
                        <a:t>Layer</a:t>
                      </a:r>
                      <a:r>
                        <a:rPr lang="tr-TR" sz="11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5496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Presentation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290974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Session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6148303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Transport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792688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Network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064935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Data Link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790726"/>
                  </a:ext>
                </a:extLst>
              </a:tr>
              <a:tr h="147854">
                <a:tc>
                  <a:txBody>
                    <a:bodyPr/>
                    <a:lstStyle/>
                    <a:p>
                      <a:pPr algn="ctr"/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Physical</a:t>
                      </a:r>
                      <a:r>
                        <a:rPr lang="tr-TR" sz="11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1100" b="0" dirty="0" err="1">
                          <a:solidFill>
                            <a:srgbClr val="0070C0"/>
                          </a:solidFill>
                        </a:rPr>
                        <a:t>Layer</a:t>
                      </a:r>
                      <a:endParaRPr lang="tr-TR" sz="11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072074"/>
                  </a:ext>
                </a:extLst>
              </a:tr>
            </a:tbl>
          </a:graphicData>
        </a:graphic>
      </p:graphicFrame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3870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70246AE9-454D-40F5-86F4-D3A83FE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Information Form - Weekly Subjects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785506"/>
              </p:ext>
            </p:extLst>
          </p:nvPr>
        </p:nvGraphicFramePr>
        <p:xfrm>
          <a:off x="488296" y="2028539"/>
          <a:ext cx="113714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4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31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Hafta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Tarih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Konular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20.02.2024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Introduction to Data Communication Standards Used on Data Communication, Architectural models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27.02.2024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OSI Reference Model , Layers and Their Functions, Signaling and Signal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/>
                        <a:t>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05.03.2024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Parallel and Serial Transmission, Communication Media and Their Technical Specs., Multiplexing (TDM, FDM)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chemeClr val="bg1"/>
                          </a:solidFill>
                        </a:rPr>
                        <a:t>12.03.2024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Error Detection and Error Correction Techniques, Data Link Control Techniques,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0" dirty="0" smtClean="0">
                          <a:solidFill>
                            <a:schemeClr val="bg1"/>
                          </a:solidFill>
                        </a:rPr>
                        <a:t>19.03.2024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Asynchronous and Synchronous Data Link Protocols (BSC, HDLC)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0" dirty="0" smtClean="0">
                          <a:solidFill>
                            <a:schemeClr val="bg1"/>
                          </a:solidFill>
                        </a:rPr>
                        <a:t>26.03.2024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LAN Technologies Continued, IEEE 802.4, 802.5, 802.11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/>
                        <a:t>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02.04.2024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Connectionless and Connection Oriented Services, Switching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rgbClr val="FF0000"/>
                          </a:solidFill>
                        </a:rPr>
                        <a:t>09.04.2024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Tatil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Ramazan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Bayramı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Arifesi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rgbClr val="00B050"/>
                          </a:solidFill>
                        </a:rPr>
                        <a:t>16.04.2024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>
                          <a:solidFill>
                            <a:srgbClr val="00B050"/>
                          </a:solidFill>
                        </a:rPr>
                        <a:t>1. Ara</a:t>
                      </a:r>
                      <a:r>
                        <a:rPr lang="tr-TR" sz="12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tr-TR" sz="1200" baseline="0" dirty="0" smtClean="0">
                          <a:solidFill>
                            <a:srgbClr val="00B050"/>
                          </a:solidFill>
                        </a:rPr>
                        <a:t>Sınav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rgbClr val="FF0000"/>
                          </a:solidFill>
                        </a:rPr>
                        <a:t>23.04.2024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Tatil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tr-TR" sz="12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r>
                        <a:rPr lang="tr-TR" sz="1200" baseline="0" dirty="0" smtClean="0">
                          <a:solidFill>
                            <a:srgbClr val="FF0000"/>
                          </a:solidFill>
                        </a:rPr>
                        <a:t> Nisan Ulusal Egemenlik ve Çocuk Bayramı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chemeClr val="bg1"/>
                          </a:solidFill>
                        </a:rPr>
                        <a:t>30.04.2024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and Dynamic Routing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Congestion in the Network Layer, Its Causes and Solutions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/>
                        <a:t>12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07.05.2024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 (Internetworking Protocol)</a:t>
                      </a:r>
                      <a:r>
                        <a:rPr lang="tr-TR" sz="1200" dirty="0" smtClean="0"/>
                        <a:t>, ICMP, BOOTP, DHCP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US" sz="12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rgbClr val="00B050"/>
                          </a:solidFill>
                        </a:rPr>
                        <a:t>14.05.2024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>
                          <a:solidFill>
                            <a:srgbClr val="00B050"/>
                          </a:solidFill>
                        </a:rPr>
                        <a:t>2. Ara Sınav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chemeClr val="bg1"/>
                          </a:solidFill>
                        </a:rPr>
                        <a:t>21.05.2024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UDP (User Datagram Protocol)</a:t>
                      </a:r>
                      <a:r>
                        <a:rPr lang="tr-TR" sz="1200" dirty="0" smtClean="0"/>
                        <a:t>, TCP (</a:t>
                      </a:r>
                      <a:r>
                        <a:rPr lang="tr-TR" sz="1200" dirty="0" err="1" smtClean="0"/>
                        <a:t>Transmisson</a:t>
                      </a:r>
                      <a:r>
                        <a:rPr lang="tr-TR" sz="1200" dirty="0" smtClean="0"/>
                        <a:t> Control Protocol)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  <p:sp>
        <p:nvSpPr>
          <p:cNvPr id="8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="" xmlns:a16="http://schemas.microsoft.com/office/drawing/2014/main" id="{7E60D79A-B9B3-4698-9BB6-2E29FA39F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DE0A45D-B330-FE47-9084-C5A6304A8E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203" y="2663408"/>
            <a:ext cx="3241570" cy="260440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Other</a:t>
            </a:r>
            <a:r>
              <a:rPr lang="tr-TR" dirty="0"/>
              <a:t> Network </a:t>
            </a:r>
            <a:r>
              <a:rPr lang="tr-TR" dirty="0" err="1"/>
              <a:t>Models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5374503-B75C-844D-BA42-D353E4DAA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21" y="2663408"/>
            <a:ext cx="6451282" cy="2604406"/>
          </a:xfr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0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8734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87102FDA-0BB3-4F43-A4D2-0E90DE67E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14" y="2610676"/>
            <a:ext cx="2335172" cy="2335172"/>
          </a:xfrm>
        </p:spPr>
      </p:pic>
      <p:sp>
        <p:nvSpPr>
          <p:cNvPr id="7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586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70246AE9-454D-40F5-86F4-D3A83FE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Information Form– Coursebook</a:t>
            </a:r>
            <a:endParaRPr lang="tr-TR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199116"/>
              </p:ext>
            </p:extLst>
          </p:nvPr>
        </p:nvGraphicFramePr>
        <p:xfrm>
          <a:off x="2154955" y="3169635"/>
          <a:ext cx="78820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0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Coursebooks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Data Communications &amp; Networking, Behrouz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Foruzan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2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 Networks 2e, Andrew S. Tanenbaum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3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Networks:Concepts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Theory and Practice,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Uyless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D.Black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/>
                        <a:t>4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Routing &amp; Switching: Time of convergence,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Puzmanova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0" name="Resim 9">
            <a:extLst>
              <a:ext uri="{FF2B5EF4-FFF2-40B4-BE49-F238E27FC236}">
                <a16:creationId xmlns:a16="http://schemas.microsoft.com/office/drawing/2014/main" xmlns="" id="{7E60D79A-B9B3-4698-9BB6-2E29FA39F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9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047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70246AE9-454D-40F5-86F4-D3A83FE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Information Form– Evaluation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182535"/>
              </p:ext>
            </p:extLst>
          </p:nvPr>
        </p:nvGraphicFramePr>
        <p:xfrm>
          <a:off x="1289050" y="2391664"/>
          <a:ext cx="96139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rowSpan="9"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Evaluation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Impact 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Quizs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-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tr-TR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-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Laboratory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-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-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0" name="Resim 9">
            <a:extLst>
              <a:ext uri="{FF2B5EF4-FFF2-40B4-BE49-F238E27FC236}">
                <a16:creationId xmlns:a16="http://schemas.microsoft.com/office/drawing/2014/main" xmlns="" id="{7E60D79A-B9B3-4698-9BB6-2E29FA39F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8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535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Communication</a:t>
            </a:r>
            <a:r>
              <a:rPr lang="tr-TR" dirty="0"/>
              <a:t>?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Sharing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/data</a:t>
            </a:r>
          </a:p>
          <a:p>
            <a:pPr algn="just"/>
            <a:r>
              <a:rPr lang="tr-TR" dirty="0" err="1"/>
              <a:t>Telecommunication</a:t>
            </a:r>
            <a:r>
              <a:rPr lang="tr-TR" dirty="0"/>
              <a:t> (Tele -&gt; far *</a:t>
            </a:r>
            <a:r>
              <a:rPr lang="tr-TR" dirty="0" err="1"/>
              <a:t>Greek</a:t>
            </a:r>
            <a:r>
              <a:rPr lang="tr-TR" dirty="0"/>
              <a:t>)</a:t>
            </a:r>
          </a:p>
          <a:p>
            <a:pPr algn="just"/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: </a:t>
            </a:r>
            <a:r>
              <a:rPr lang="tr-TR" dirty="0" err="1"/>
              <a:t>Trafic</a:t>
            </a:r>
            <a:r>
              <a:rPr lang="tr-TR" dirty="0"/>
              <a:t> data</a:t>
            </a:r>
          </a:p>
          <a:p>
            <a:pPr algn="just"/>
            <a:r>
              <a:rPr lang="tr-TR" dirty="0"/>
              <a:t>Telephone, </a:t>
            </a:r>
            <a:r>
              <a:rPr lang="tr-TR" dirty="0" err="1"/>
              <a:t>Television</a:t>
            </a:r>
            <a:r>
              <a:rPr lang="tr-TR" dirty="0"/>
              <a:t>, vb.</a:t>
            </a:r>
          </a:p>
          <a:p>
            <a:pPr lvl="1" algn="just"/>
            <a:r>
              <a:rPr lang="tr-TR" dirty="0"/>
              <a:t>Ses, video, resim</a:t>
            </a:r>
          </a:p>
          <a:p>
            <a:pPr algn="just"/>
            <a:r>
              <a:rPr lang="tr-TR" dirty="0" err="1"/>
              <a:t>Computer</a:t>
            </a:r>
            <a:endParaRPr lang="tr-TR" dirty="0"/>
          </a:p>
          <a:p>
            <a:pPr lvl="1" algn="just"/>
            <a:r>
              <a:rPr lang="tr-TR" dirty="0" err="1"/>
              <a:t>Medium</a:t>
            </a:r>
            <a:r>
              <a:rPr lang="tr-TR" dirty="0"/>
              <a:t>/Media -&gt; 0/1</a:t>
            </a:r>
          </a:p>
          <a:p>
            <a:pPr algn="just"/>
            <a:r>
              <a:rPr lang="tr-TR" dirty="0"/>
              <a:t>Protocol </a:t>
            </a:r>
            <a:r>
              <a:rPr lang="tr-TR" dirty="0" err="1"/>
              <a:t>Stack</a:t>
            </a:r>
            <a:r>
              <a:rPr lang="tr-TR" dirty="0"/>
              <a:t>: Software </a:t>
            </a:r>
            <a:r>
              <a:rPr lang="tr-TR" dirty="0" err="1"/>
              <a:t>and</a:t>
            </a:r>
            <a:r>
              <a:rPr lang="tr-TR" dirty="0"/>
              <a:t> Hardware 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0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13788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Communication</a:t>
            </a:r>
            <a:r>
              <a:rPr lang="tr-TR" dirty="0"/>
              <a:t>? – </a:t>
            </a:r>
            <a:r>
              <a:rPr lang="tr-TR" dirty="0" err="1"/>
              <a:t>Con’t</a:t>
            </a:r>
            <a:endParaRPr lang="tr-TR" dirty="0"/>
          </a:p>
        </p:txBody>
      </p:sp>
      <p:pic>
        <p:nvPicPr>
          <p:cNvPr id="17" name="Resim 124">
            <a:extLst>
              <a:ext uri="{FF2B5EF4-FFF2-40B4-BE49-F238E27FC236}">
                <a16:creationId xmlns:a16="http://schemas.microsoft.com/office/drawing/2014/main" xmlns="" id="{DCB7937A-5FFA-544C-9642-EDA89E6CF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82" y="2336873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Resim 9450">
            <a:extLst>
              <a:ext uri="{FF2B5EF4-FFF2-40B4-BE49-F238E27FC236}">
                <a16:creationId xmlns:a16="http://schemas.microsoft.com/office/drawing/2014/main" xmlns="" id="{E254D886-3B63-5B4E-BD0B-7B5F9C3CF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34" y="2337446"/>
            <a:ext cx="2391045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Resim 9443">
            <a:extLst>
              <a:ext uri="{FF2B5EF4-FFF2-40B4-BE49-F238E27FC236}">
                <a16:creationId xmlns:a16="http://schemas.microsoft.com/office/drawing/2014/main" xmlns="" id="{750B09C4-C94D-AF49-BB55-0C4EA2AE64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591" y="4298243"/>
            <a:ext cx="2056567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Resim 9451">
            <a:extLst>
              <a:ext uri="{FF2B5EF4-FFF2-40B4-BE49-F238E27FC236}">
                <a16:creationId xmlns:a16="http://schemas.microsoft.com/office/drawing/2014/main" xmlns="" id="{07C28A31-2637-194D-88B6-E263C01BC3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95" y="4307376"/>
            <a:ext cx="266129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İçerik Yer Tutucusu 2">
            <a:extLst>
              <a:ext uri="{FF2B5EF4-FFF2-40B4-BE49-F238E27FC236}">
                <a16:creationId xmlns:a16="http://schemas.microsoft.com/office/drawing/2014/main" xmlns="" id="{EF7DAF03-69CC-BF47-A846-A0B0BCFD8FF1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11310574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Humanity</a:t>
            </a:r>
            <a:r>
              <a:rPr lang="tr-TR" dirty="0"/>
              <a:t> </a:t>
            </a:r>
            <a:r>
              <a:rPr lang="tr-TR" dirty="0" err="1"/>
              <a:t>History</a:t>
            </a:r>
            <a:r>
              <a:rPr lang="tr-TR" dirty="0"/>
              <a:t>: 200k</a:t>
            </a:r>
          </a:p>
          <a:p>
            <a:pPr algn="just"/>
            <a:r>
              <a:rPr lang="tr-TR" dirty="0" err="1"/>
              <a:t>Sumerians</a:t>
            </a:r>
            <a:r>
              <a:rPr lang="tr-TR" dirty="0"/>
              <a:t>: B.C 4000</a:t>
            </a:r>
          </a:p>
          <a:p>
            <a:pPr algn="just"/>
            <a:r>
              <a:rPr lang="tr-TR" b="1" i="1" dirty="0">
                <a:solidFill>
                  <a:srgbClr val="FFFF00"/>
                </a:solidFill>
              </a:rPr>
              <a:t>«</a:t>
            </a:r>
            <a:r>
              <a:rPr lang="tr-TR" b="1" i="1" dirty="0" err="1">
                <a:solidFill>
                  <a:srgbClr val="FFFF00"/>
                </a:solidFill>
              </a:rPr>
              <a:t>Verba</a:t>
            </a:r>
            <a:r>
              <a:rPr lang="tr-TR" b="1" i="1" dirty="0">
                <a:solidFill>
                  <a:srgbClr val="FFFF00"/>
                </a:solidFill>
              </a:rPr>
              <a:t> </a:t>
            </a:r>
            <a:r>
              <a:rPr lang="tr-TR" b="1" i="1" dirty="0" err="1">
                <a:solidFill>
                  <a:srgbClr val="FFFF00"/>
                </a:solidFill>
              </a:rPr>
              <a:t>volant</a:t>
            </a:r>
            <a:r>
              <a:rPr lang="tr-TR" b="1" i="1" dirty="0">
                <a:solidFill>
                  <a:srgbClr val="FFFF00"/>
                </a:solidFill>
              </a:rPr>
              <a:t>, </a:t>
            </a:r>
            <a:r>
              <a:rPr lang="tr-TR" b="1" i="1" dirty="0" err="1">
                <a:solidFill>
                  <a:srgbClr val="FFFF00"/>
                </a:solidFill>
              </a:rPr>
              <a:t>scripta</a:t>
            </a:r>
            <a:r>
              <a:rPr lang="tr-TR" b="1" i="1" dirty="0">
                <a:solidFill>
                  <a:srgbClr val="FFFF00"/>
                </a:solidFill>
              </a:rPr>
              <a:t> </a:t>
            </a:r>
            <a:r>
              <a:rPr lang="tr-TR" b="1" i="1" dirty="0" err="1">
                <a:solidFill>
                  <a:srgbClr val="FFFF00"/>
                </a:solidFill>
              </a:rPr>
              <a:t>manent</a:t>
            </a:r>
            <a:r>
              <a:rPr lang="tr-TR" b="1" i="1" dirty="0">
                <a:solidFill>
                  <a:srgbClr val="FFFF00"/>
                </a:solidFill>
              </a:rPr>
              <a:t>»</a:t>
            </a:r>
          </a:p>
          <a:p>
            <a:pPr algn="just"/>
            <a:r>
              <a:rPr lang="tr-TR" dirty="0" err="1"/>
              <a:t>Copper</a:t>
            </a:r>
            <a:r>
              <a:rPr lang="tr-TR" dirty="0"/>
              <a:t> Cable</a:t>
            </a:r>
          </a:p>
          <a:p>
            <a:pPr lvl="1" algn="just"/>
            <a:r>
              <a:rPr lang="tr-TR" dirty="0" err="1"/>
              <a:t>Telegraph</a:t>
            </a:r>
            <a:r>
              <a:rPr lang="tr-TR" dirty="0"/>
              <a:t>: 1837-1838</a:t>
            </a:r>
          </a:p>
          <a:p>
            <a:pPr lvl="1" algn="just"/>
            <a:r>
              <a:rPr lang="tr-TR" dirty="0"/>
              <a:t>Telephone: 1876</a:t>
            </a:r>
          </a:p>
          <a:p>
            <a:pPr algn="just"/>
            <a:endParaRPr lang="tr-TR" dirty="0"/>
          </a:p>
        </p:txBody>
      </p:sp>
      <p:pic>
        <p:nvPicPr>
          <p:cNvPr id="22" name="Resim 9458">
            <a:extLst>
              <a:ext uri="{FF2B5EF4-FFF2-40B4-BE49-F238E27FC236}">
                <a16:creationId xmlns:a16="http://schemas.microsoft.com/office/drawing/2014/main" xmlns="" id="{088C2445-0F30-594F-85B9-D8DB1B7B0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4781001"/>
            <a:ext cx="3174725" cy="1800000"/>
          </a:xfrm>
          <a:prstGeom prst="rect">
            <a:avLst/>
          </a:prstGeom>
        </p:spPr>
      </p:pic>
      <p:pic>
        <p:nvPicPr>
          <p:cNvPr id="23" name="Resim 9459">
            <a:extLst>
              <a:ext uri="{FF2B5EF4-FFF2-40B4-BE49-F238E27FC236}">
                <a16:creationId xmlns:a16="http://schemas.microsoft.com/office/drawing/2014/main" xmlns="" id="{8B20BD10-7276-F540-A6C4-E6D4419152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45" y="4781001"/>
            <a:ext cx="120580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5198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Essentials of Data </a:t>
            </a:r>
            <a:r>
              <a:rPr lang="tr-TR" dirty="0" err="1"/>
              <a:t>Communication</a:t>
            </a:r>
            <a:endParaRPr lang="tr-TR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920D9408-15EA-4DBD-A7F3-38779142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10574" cy="424412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Message</a:t>
            </a:r>
          </a:p>
          <a:p>
            <a:pPr algn="just"/>
            <a:r>
              <a:rPr lang="tr-TR" dirty="0" err="1"/>
              <a:t>Sender</a:t>
            </a:r>
            <a:endParaRPr lang="tr-TR" dirty="0"/>
          </a:p>
          <a:p>
            <a:pPr algn="just"/>
            <a:r>
              <a:rPr lang="tr-TR" dirty="0" err="1"/>
              <a:t>Receiver</a:t>
            </a:r>
            <a:endParaRPr lang="tr-TR" dirty="0"/>
          </a:p>
          <a:p>
            <a:pPr algn="just"/>
            <a:r>
              <a:rPr lang="tr-TR" dirty="0" err="1"/>
              <a:t>Medium</a:t>
            </a:r>
            <a:endParaRPr lang="tr-TR" dirty="0"/>
          </a:p>
          <a:p>
            <a:pPr algn="just"/>
            <a:r>
              <a:rPr lang="tr-TR" dirty="0"/>
              <a:t>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09C6AA-0214-2345-97AA-11B9BF928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41" y="2336873"/>
            <a:ext cx="4466754" cy="792329"/>
          </a:xfrm>
          <a:prstGeom prst="rect">
            <a:avLst/>
          </a:prstGeom>
        </p:spPr>
      </p:pic>
      <p:pic>
        <p:nvPicPr>
          <p:cNvPr id="2050" name="Picture 2" descr="kezban adlı kullanıcının komik panosundaki Pin | Karikatür, Komik, Mizah">
            <a:extLst>
              <a:ext uri="{FF2B5EF4-FFF2-40B4-BE49-F238E27FC236}">
                <a16:creationId xmlns:a16="http://schemas.microsoft.com/office/drawing/2014/main" xmlns="" id="{4C22AA50-1D67-744C-A226-79583ABD4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" t="31497" r="53440" b="22923"/>
          <a:stretch/>
        </p:blipFill>
        <p:spPr bwMode="auto">
          <a:xfrm>
            <a:off x="10395128" y="3217786"/>
            <a:ext cx="155957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rikatür | Derin Strateji | Sayfa 5">
            <a:extLst>
              <a:ext uri="{FF2B5EF4-FFF2-40B4-BE49-F238E27FC236}">
                <a16:creationId xmlns:a16="http://schemas.microsoft.com/office/drawing/2014/main" xmlns="" id="{3D7437DA-9CAD-FF4C-B32D-731E623A7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7" t="16396" r="12783" b="3501"/>
          <a:stretch/>
        </p:blipFill>
        <p:spPr bwMode="auto">
          <a:xfrm>
            <a:off x="5476643" y="2353747"/>
            <a:ext cx="1347261" cy="269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EEE 802.11 wifi">
            <a:extLst>
              <a:ext uri="{FF2B5EF4-FFF2-40B4-BE49-F238E27FC236}">
                <a16:creationId xmlns:a16="http://schemas.microsoft.com/office/drawing/2014/main" xmlns="" id="{830EC20A-1743-6F41-B4FD-8BB372DF3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10982" r="11015" b="27132"/>
          <a:stretch/>
        </p:blipFill>
        <p:spPr bwMode="auto">
          <a:xfrm>
            <a:off x="6989213" y="3217786"/>
            <a:ext cx="320927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EEE 802.11 Wi-Fi standards | McGrandles IT Solutions">
            <a:extLst>
              <a:ext uri="{FF2B5EF4-FFF2-40B4-BE49-F238E27FC236}">
                <a16:creationId xmlns:a16="http://schemas.microsoft.com/office/drawing/2014/main" xmlns="" id="{8F946254-826F-7B48-8D1B-C08D312BE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7" y="23537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  <p:sp>
        <p:nvSpPr>
          <p:cNvPr id="12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- 1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Furkan 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7663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{48F77DEF-BCCD-7A47-BD22-084FBB65EBAF}tf10001057</Template>
  <TotalTime>2192</TotalTime>
  <Words>2557</Words>
  <Application>Microsoft Office PowerPoint</Application>
  <PresentationFormat>Geniş ekran</PresentationFormat>
  <Paragraphs>734</Paragraphs>
  <Slides>41</Slides>
  <Notes>40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7" baseType="lpstr">
      <vt:lpstr>Arial</vt:lpstr>
      <vt:lpstr>Calibri</vt:lpstr>
      <vt:lpstr>Times New Roman</vt:lpstr>
      <vt:lpstr>Trebuchet MS</vt:lpstr>
      <vt:lpstr>Wingdings</vt:lpstr>
      <vt:lpstr>Berlin</vt:lpstr>
      <vt:lpstr>Data Communication and Computer Network BLM3051</vt:lpstr>
      <vt:lpstr>Lecture Information</vt:lpstr>
      <vt:lpstr>Lecture Information - 2</vt:lpstr>
      <vt:lpstr>Lecture Information Form - Weekly Subjects</vt:lpstr>
      <vt:lpstr>Lecture Information Form– Coursebook</vt:lpstr>
      <vt:lpstr>Lecture Information Form– Evaluation</vt:lpstr>
      <vt:lpstr>What is Communication?</vt:lpstr>
      <vt:lpstr>What is Communication? – Con’t</vt:lpstr>
      <vt:lpstr>Essentials of Data Communication</vt:lpstr>
      <vt:lpstr>Data Communication</vt:lpstr>
      <vt:lpstr>Data Comm. Features</vt:lpstr>
      <vt:lpstr>Pros of Computer Network</vt:lpstr>
      <vt:lpstr>Evaluation Criteria for Computer Networks</vt:lpstr>
      <vt:lpstr>Network Standards</vt:lpstr>
      <vt:lpstr>Computer Network (CN)</vt:lpstr>
      <vt:lpstr>Topology</vt:lpstr>
      <vt:lpstr>Bus Topology</vt:lpstr>
      <vt:lpstr>Star Topology</vt:lpstr>
      <vt:lpstr>Tree Topology</vt:lpstr>
      <vt:lpstr>Ring Topology</vt:lpstr>
      <vt:lpstr>Mesh Topology</vt:lpstr>
      <vt:lpstr>Hybrid Topology</vt:lpstr>
      <vt:lpstr>Transmission Model</vt:lpstr>
      <vt:lpstr>Addressing Model</vt:lpstr>
      <vt:lpstr>Data Flow Density, Bit Rate, Throughput </vt:lpstr>
      <vt:lpstr>OSI Reference Model</vt:lpstr>
      <vt:lpstr>OSI Reference Model – Con’t</vt:lpstr>
      <vt:lpstr>OSI Reference Model – Con’t</vt:lpstr>
      <vt:lpstr>OSI – Physical Layer </vt:lpstr>
      <vt:lpstr>OSI – Data Link Layer </vt:lpstr>
      <vt:lpstr>OSI – Data Link Layer – Con’t </vt:lpstr>
      <vt:lpstr>OSI – Network Layer</vt:lpstr>
      <vt:lpstr>OSI – Network Layer – Con’t</vt:lpstr>
      <vt:lpstr>OSI – Transport Layer</vt:lpstr>
      <vt:lpstr>OSI – Transport Layer – Con’t</vt:lpstr>
      <vt:lpstr>OSI – Session Layer</vt:lpstr>
      <vt:lpstr>OSI – Session Layer – Con’t</vt:lpstr>
      <vt:lpstr>OSI – Presentation Layer</vt:lpstr>
      <vt:lpstr>OSI – Application Layer</vt:lpstr>
      <vt:lpstr>Other Network Models</vt:lpstr>
      <vt:lpstr>Thank you for your listening.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 Seviye Programlama BLM2021</dc:title>
  <dc:subject/>
  <dc:creator>Furkan Çakmak</dc:creator>
  <cp:keywords/>
  <dc:description/>
  <cp:lastModifiedBy>FÇ</cp:lastModifiedBy>
  <cp:revision>179</cp:revision>
  <cp:lastPrinted>2020-09-29T13:15:23Z</cp:lastPrinted>
  <dcterms:created xsi:type="dcterms:W3CDTF">2018-09-21T17:55:59Z</dcterms:created>
  <dcterms:modified xsi:type="dcterms:W3CDTF">2024-01-31T11:24:11Z</dcterms:modified>
  <cp:category/>
</cp:coreProperties>
</file>