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36"/>
  </p:notesMasterIdLst>
  <p:sldIdLst>
    <p:sldId id="351" r:id="rId2"/>
    <p:sldId id="352" r:id="rId3"/>
    <p:sldId id="304" r:id="rId4"/>
    <p:sldId id="306" r:id="rId5"/>
    <p:sldId id="305" r:id="rId6"/>
    <p:sldId id="307" r:id="rId7"/>
    <p:sldId id="308" r:id="rId8"/>
    <p:sldId id="309" r:id="rId9"/>
    <p:sldId id="310" r:id="rId10"/>
    <p:sldId id="311" r:id="rId11"/>
    <p:sldId id="342" r:id="rId12"/>
    <p:sldId id="343" r:id="rId13"/>
    <p:sldId id="344" r:id="rId14"/>
    <p:sldId id="345" r:id="rId15"/>
    <p:sldId id="346" r:id="rId16"/>
    <p:sldId id="347" r:id="rId17"/>
    <p:sldId id="348" r:id="rId18"/>
    <p:sldId id="312" r:id="rId19"/>
    <p:sldId id="313" r:id="rId20"/>
    <p:sldId id="353" r:id="rId21"/>
    <p:sldId id="354" r:id="rId22"/>
    <p:sldId id="355" r:id="rId23"/>
    <p:sldId id="356" r:id="rId24"/>
    <p:sldId id="357" r:id="rId25"/>
    <p:sldId id="358" r:id="rId26"/>
    <p:sldId id="359" r:id="rId27"/>
    <p:sldId id="360" r:id="rId28"/>
    <p:sldId id="361" r:id="rId29"/>
    <p:sldId id="362" r:id="rId30"/>
    <p:sldId id="363" r:id="rId31"/>
    <p:sldId id="364" r:id="rId32"/>
    <p:sldId id="365" r:id="rId33"/>
    <p:sldId id="366" r:id="rId34"/>
    <p:sldId id="283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til Yok, Tablo Kılavuz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Stil Yok, Kılavuz Yok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Açık Stil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581" autoAdjust="0"/>
    <p:restoredTop sz="95770"/>
  </p:normalViewPr>
  <p:slideViewPr>
    <p:cSldViewPr snapToGrid="0">
      <p:cViewPr>
        <p:scale>
          <a:sx n="100" d="100"/>
          <a:sy n="100" d="100"/>
        </p:scale>
        <p:origin x="-138" y="-1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8" d="100"/>
          <a:sy n="118" d="100"/>
        </p:scale>
        <p:origin x="4200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3B9078-1FF0-4699-88E2-59AF8E51EDEA}" type="datetimeFigureOut">
              <a:rPr lang="tr-TR" smtClean="0"/>
              <a:t>31.01.2024</a:t>
            </a:fld>
            <a:endParaRPr lang="tr-TR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49B9A3-A92B-4178-9791-65D4ECBE934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418380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49B9A3-A92B-4178-9791-65D4ECBE934F}" type="slidenum">
              <a:rPr lang="tr-TR" smtClean="0"/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211556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err="1"/>
              <a:t>Contention</a:t>
            </a:r>
            <a:r>
              <a:rPr lang="tr-TR" dirty="0"/>
              <a:t>: Çekişmeli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6E5AF-6CA3-4096-874B-DC808E41FC0E}" type="slidenum">
              <a:rPr lang="tr-TR" smtClean="0"/>
              <a:t>10</a:t>
            </a:fld>
            <a:endParaRPr lang="tr-TR"/>
          </a:p>
        </p:txBody>
      </p:sp>
      <p:sp>
        <p:nvSpPr>
          <p:cNvPr id="5" name="Veri Yer Tutucusu 4">
            <a:extLst>
              <a:ext uri="{FF2B5EF4-FFF2-40B4-BE49-F238E27FC236}">
                <a16:creationId xmlns="" xmlns:a16="http://schemas.microsoft.com/office/drawing/2014/main" id="{B2FD7BD3-91A9-473B-B03D-FBA90891D7BB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708111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6E5AF-6CA3-4096-874B-DC808E41FC0E}" type="slidenum">
              <a:rPr lang="tr-TR" smtClean="0"/>
              <a:t>11</a:t>
            </a:fld>
            <a:endParaRPr lang="tr-TR"/>
          </a:p>
        </p:txBody>
      </p:sp>
      <p:sp>
        <p:nvSpPr>
          <p:cNvPr id="5" name="Veri Yer Tutucusu 4">
            <a:extLst>
              <a:ext uri="{FF2B5EF4-FFF2-40B4-BE49-F238E27FC236}">
                <a16:creationId xmlns="" xmlns:a16="http://schemas.microsoft.com/office/drawing/2014/main" id="{B2FD7BD3-91A9-473B-B03D-FBA90891D7BB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183397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6E5AF-6CA3-4096-874B-DC808E41FC0E}" type="slidenum">
              <a:rPr lang="tr-TR" smtClean="0"/>
              <a:t>12</a:t>
            </a:fld>
            <a:endParaRPr lang="tr-TR"/>
          </a:p>
        </p:txBody>
      </p:sp>
      <p:sp>
        <p:nvSpPr>
          <p:cNvPr id="5" name="Veri Yer Tutucusu 4">
            <a:extLst>
              <a:ext uri="{FF2B5EF4-FFF2-40B4-BE49-F238E27FC236}">
                <a16:creationId xmlns="" xmlns:a16="http://schemas.microsoft.com/office/drawing/2014/main" id="{B2FD7BD3-91A9-473B-B03D-FBA90891D7BB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43240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6E5AF-6CA3-4096-874B-DC808E41FC0E}" type="slidenum">
              <a:rPr lang="tr-TR" smtClean="0"/>
              <a:t>13</a:t>
            </a:fld>
            <a:endParaRPr lang="tr-TR"/>
          </a:p>
        </p:txBody>
      </p:sp>
      <p:sp>
        <p:nvSpPr>
          <p:cNvPr id="5" name="Veri Yer Tutucusu 4">
            <a:extLst>
              <a:ext uri="{FF2B5EF4-FFF2-40B4-BE49-F238E27FC236}">
                <a16:creationId xmlns="" xmlns:a16="http://schemas.microsoft.com/office/drawing/2014/main" id="{B2FD7BD3-91A9-473B-B03D-FBA90891D7BB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066860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6E5AF-6CA3-4096-874B-DC808E41FC0E}" type="slidenum">
              <a:rPr lang="tr-TR" smtClean="0"/>
              <a:t>14</a:t>
            </a:fld>
            <a:endParaRPr lang="tr-TR"/>
          </a:p>
        </p:txBody>
      </p:sp>
      <p:sp>
        <p:nvSpPr>
          <p:cNvPr id="5" name="Veri Yer Tutucusu 4">
            <a:extLst>
              <a:ext uri="{FF2B5EF4-FFF2-40B4-BE49-F238E27FC236}">
                <a16:creationId xmlns="" xmlns:a16="http://schemas.microsoft.com/office/drawing/2014/main" id="{B2FD7BD3-91A9-473B-B03D-FBA90891D7BB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357457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6E5AF-6CA3-4096-874B-DC808E41FC0E}" type="slidenum">
              <a:rPr lang="tr-TR" smtClean="0"/>
              <a:t>15</a:t>
            </a:fld>
            <a:endParaRPr lang="tr-TR"/>
          </a:p>
        </p:txBody>
      </p:sp>
      <p:sp>
        <p:nvSpPr>
          <p:cNvPr id="5" name="Veri Yer Tutucusu 4">
            <a:extLst>
              <a:ext uri="{FF2B5EF4-FFF2-40B4-BE49-F238E27FC236}">
                <a16:creationId xmlns="" xmlns:a16="http://schemas.microsoft.com/office/drawing/2014/main" id="{B2FD7BD3-91A9-473B-B03D-FBA90891D7BB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380156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6E5AF-6CA3-4096-874B-DC808E41FC0E}" type="slidenum">
              <a:rPr lang="tr-TR" smtClean="0"/>
              <a:t>16</a:t>
            </a:fld>
            <a:endParaRPr lang="tr-TR"/>
          </a:p>
        </p:txBody>
      </p:sp>
      <p:sp>
        <p:nvSpPr>
          <p:cNvPr id="5" name="Veri Yer Tutucusu 4">
            <a:extLst>
              <a:ext uri="{FF2B5EF4-FFF2-40B4-BE49-F238E27FC236}">
                <a16:creationId xmlns="" xmlns:a16="http://schemas.microsoft.com/office/drawing/2014/main" id="{B2FD7BD3-91A9-473B-B03D-FBA90891D7BB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271361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6E5AF-6CA3-4096-874B-DC808E41FC0E}" type="slidenum">
              <a:rPr lang="tr-TR" smtClean="0"/>
              <a:t>17</a:t>
            </a:fld>
            <a:endParaRPr lang="tr-TR"/>
          </a:p>
        </p:txBody>
      </p:sp>
      <p:sp>
        <p:nvSpPr>
          <p:cNvPr id="5" name="Veri Yer Tutucusu 4">
            <a:extLst>
              <a:ext uri="{FF2B5EF4-FFF2-40B4-BE49-F238E27FC236}">
                <a16:creationId xmlns="" xmlns:a16="http://schemas.microsoft.com/office/drawing/2014/main" id="{B2FD7BD3-91A9-473B-B03D-FBA90891D7BB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283129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6E5AF-6CA3-4096-874B-DC808E41FC0E}" type="slidenum">
              <a:rPr lang="tr-TR" smtClean="0"/>
              <a:t>18</a:t>
            </a:fld>
            <a:endParaRPr lang="tr-TR"/>
          </a:p>
        </p:txBody>
      </p:sp>
      <p:sp>
        <p:nvSpPr>
          <p:cNvPr id="5" name="Veri Yer Tutucusu 4">
            <a:extLst>
              <a:ext uri="{FF2B5EF4-FFF2-40B4-BE49-F238E27FC236}">
                <a16:creationId xmlns="" xmlns:a16="http://schemas.microsoft.com/office/drawing/2014/main" id="{B2FD7BD3-91A9-473B-B03D-FBA90891D7BB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5514541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6E5AF-6CA3-4096-874B-DC808E41FC0E}" type="slidenum">
              <a:rPr lang="tr-TR" smtClean="0"/>
              <a:t>19</a:t>
            </a:fld>
            <a:endParaRPr lang="tr-TR"/>
          </a:p>
        </p:txBody>
      </p:sp>
      <p:sp>
        <p:nvSpPr>
          <p:cNvPr id="5" name="Veri Yer Tutucusu 4">
            <a:extLst>
              <a:ext uri="{FF2B5EF4-FFF2-40B4-BE49-F238E27FC236}">
                <a16:creationId xmlns="" xmlns:a16="http://schemas.microsoft.com/office/drawing/2014/main" id="{B2FD7BD3-91A9-473B-B03D-FBA90891D7BB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625126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49B9A3-A92B-4178-9791-65D4ECBE934F}" type="slidenum">
              <a:rPr lang="tr-TR" smtClean="0"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3022338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6E5AF-6CA3-4096-874B-DC808E41FC0E}" type="slidenum">
              <a:rPr lang="tr-TR" smtClean="0"/>
              <a:t>20</a:t>
            </a:fld>
            <a:endParaRPr lang="tr-TR"/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xmlns="" id="{B2FD7BD3-91A9-473B-B03D-FBA90891D7BB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4694678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6E5AF-6CA3-4096-874B-DC808E41FC0E}" type="slidenum">
              <a:rPr lang="tr-TR" smtClean="0"/>
              <a:t>21</a:t>
            </a:fld>
            <a:endParaRPr lang="tr-TR"/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xmlns="" id="{B2FD7BD3-91A9-473B-B03D-FBA90891D7BB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4304739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6E5AF-6CA3-4096-874B-DC808E41FC0E}" type="slidenum">
              <a:rPr lang="tr-TR" smtClean="0"/>
              <a:t>22</a:t>
            </a:fld>
            <a:endParaRPr lang="tr-TR"/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xmlns="" id="{B2FD7BD3-91A9-473B-B03D-FBA90891D7BB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2905214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6E5AF-6CA3-4096-874B-DC808E41FC0E}" type="slidenum">
              <a:rPr lang="tr-TR" smtClean="0"/>
              <a:t>23</a:t>
            </a:fld>
            <a:endParaRPr lang="tr-TR"/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xmlns="" id="{B2FD7BD3-91A9-473B-B03D-FBA90891D7BB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6178954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6E5AF-6CA3-4096-874B-DC808E41FC0E}" type="slidenum">
              <a:rPr lang="tr-TR" smtClean="0"/>
              <a:t>24</a:t>
            </a:fld>
            <a:endParaRPr lang="tr-TR"/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xmlns="" id="{B2FD7BD3-91A9-473B-B03D-FBA90891D7BB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6290097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6E5AF-6CA3-4096-874B-DC808E41FC0E}" type="slidenum">
              <a:rPr lang="tr-TR" smtClean="0"/>
              <a:t>25</a:t>
            </a:fld>
            <a:endParaRPr lang="tr-TR"/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xmlns="" id="{B2FD7BD3-91A9-473B-B03D-FBA90891D7BB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3283617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6E5AF-6CA3-4096-874B-DC808E41FC0E}" type="slidenum">
              <a:rPr lang="tr-TR" smtClean="0"/>
              <a:t>26</a:t>
            </a:fld>
            <a:endParaRPr lang="tr-TR"/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xmlns="" id="{B2FD7BD3-91A9-473B-B03D-FBA90891D7BB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1937939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6E5AF-6CA3-4096-874B-DC808E41FC0E}" type="slidenum">
              <a:rPr lang="tr-TR" smtClean="0"/>
              <a:t>27</a:t>
            </a:fld>
            <a:endParaRPr lang="tr-TR"/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xmlns="" id="{B2FD7BD3-91A9-473B-B03D-FBA90891D7BB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9230444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6E5AF-6CA3-4096-874B-DC808E41FC0E}" type="slidenum">
              <a:rPr lang="tr-TR" smtClean="0"/>
              <a:t>28</a:t>
            </a:fld>
            <a:endParaRPr lang="tr-TR"/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xmlns="" id="{B2FD7BD3-91A9-473B-B03D-FBA90891D7BB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5002851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6E5AF-6CA3-4096-874B-DC808E41FC0E}" type="slidenum">
              <a:rPr lang="tr-TR" smtClean="0"/>
              <a:t>29</a:t>
            </a:fld>
            <a:endParaRPr lang="tr-TR"/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xmlns="" id="{B2FD7BD3-91A9-473B-B03D-FBA90891D7BB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981564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err="1"/>
              <a:t>Contention</a:t>
            </a:r>
            <a:r>
              <a:rPr lang="tr-TR" dirty="0"/>
              <a:t>: Çekişmeli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6E5AF-6CA3-4096-874B-DC808E41FC0E}" type="slidenum">
              <a:rPr lang="tr-TR" smtClean="0"/>
              <a:t>3</a:t>
            </a:fld>
            <a:endParaRPr lang="tr-TR"/>
          </a:p>
        </p:txBody>
      </p:sp>
      <p:sp>
        <p:nvSpPr>
          <p:cNvPr id="5" name="Veri Yer Tutucusu 4">
            <a:extLst>
              <a:ext uri="{FF2B5EF4-FFF2-40B4-BE49-F238E27FC236}">
                <a16:creationId xmlns="" xmlns:a16="http://schemas.microsoft.com/office/drawing/2014/main" id="{B2FD7BD3-91A9-473B-B03D-FBA90891D7BB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1833979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6E5AF-6CA3-4096-874B-DC808E41FC0E}" type="slidenum">
              <a:rPr lang="tr-TR" smtClean="0"/>
              <a:t>30</a:t>
            </a:fld>
            <a:endParaRPr lang="tr-TR"/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xmlns="" id="{B2FD7BD3-91A9-473B-B03D-FBA90891D7BB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2906458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6E5AF-6CA3-4096-874B-DC808E41FC0E}" type="slidenum">
              <a:rPr lang="tr-TR" smtClean="0"/>
              <a:t>31</a:t>
            </a:fld>
            <a:endParaRPr lang="tr-TR"/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xmlns="" id="{B2FD7BD3-91A9-473B-B03D-FBA90891D7BB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8650165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6E5AF-6CA3-4096-874B-DC808E41FC0E}" type="slidenum">
              <a:rPr lang="tr-TR" smtClean="0"/>
              <a:t>32</a:t>
            </a:fld>
            <a:endParaRPr lang="tr-TR"/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xmlns="" id="{B2FD7BD3-91A9-473B-B03D-FBA90891D7BB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4889463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6E5AF-6CA3-4096-874B-DC808E41FC0E}" type="slidenum">
              <a:rPr lang="tr-TR" smtClean="0"/>
              <a:t>33</a:t>
            </a:fld>
            <a:endParaRPr lang="tr-TR"/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xmlns="" id="{B2FD7BD3-91A9-473B-B03D-FBA90891D7BB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335434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err="1"/>
              <a:t>Contention</a:t>
            </a:r>
            <a:r>
              <a:rPr lang="tr-TR" dirty="0"/>
              <a:t>: Çekişmeli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6E5AF-6CA3-4096-874B-DC808E41FC0E}" type="slidenum">
              <a:rPr lang="tr-TR" smtClean="0"/>
              <a:t>4</a:t>
            </a:fld>
            <a:endParaRPr lang="tr-TR"/>
          </a:p>
        </p:txBody>
      </p:sp>
      <p:sp>
        <p:nvSpPr>
          <p:cNvPr id="5" name="Veri Yer Tutucusu 4">
            <a:extLst>
              <a:ext uri="{FF2B5EF4-FFF2-40B4-BE49-F238E27FC236}">
                <a16:creationId xmlns="" xmlns:a16="http://schemas.microsoft.com/office/drawing/2014/main" id="{B2FD7BD3-91A9-473B-B03D-FBA90891D7BB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640474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err="1"/>
              <a:t>Contention</a:t>
            </a:r>
            <a:r>
              <a:rPr lang="tr-TR" dirty="0"/>
              <a:t>: Çekişmeli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6E5AF-6CA3-4096-874B-DC808E41FC0E}" type="slidenum">
              <a:rPr lang="tr-TR" smtClean="0"/>
              <a:t>5</a:t>
            </a:fld>
            <a:endParaRPr lang="tr-TR"/>
          </a:p>
        </p:txBody>
      </p:sp>
      <p:sp>
        <p:nvSpPr>
          <p:cNvPr id="5" name="Veri Yer Tutucusu 4">
            <a:extLst>
              <a:ext uri="{FF2B5EF4-FFF2-40B4-BE49-F238E27FC236}">
                <a16:creationId xmlns="" xmlns:a16="http://schemas.microsoft.com/office/drawing/2014/main" id="{B2FD7BD3-91A9-473B-B03D-FBA90891D7BB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259429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err="1"/>
              <a:t>Contention</a:t>
            </a:r>
            <a:r>
              <a:rPr lang="tr-TR" dirty="0"/>
              <a:t>: Çekişmeli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6E5AF-6CA3-4096-874B-DC808E41FC0E}" type="slidenum">
              <a:rPr lang="tr-TR" smtClean="0"/>
              <a:t>6</a:t>
            </a:fld>
            <a:endParaRPr lang="tr-TR"/>
          </a:p>
        </p:txBody>
      </p:sp>
      <p:sp>
        <p:nvSpPr>
          <p:cNvPr id="5" name="Veri Yer Tutucusu 4">
            <a:extLst>
              <a:ext uri="{FF2B5EF4-FFF2-40B4-BE49-F238E27FC236}">
                <a16:creationId xmlns="" xmlns:a16="http://schemas.microsoft.com/office/drawing/2014/main" id="{B2FD7BD3-91A9-473B-B03D-FBA90891D7BB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294270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err="1"/>
              <a:t>Contention</a:t>
            </a:r>
            <a:r>
              <a:rPr lang="tr-TR" dirty="0"/>
              <a:t>: Çekişmeli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6E5AF-6CA3-4096-874B-DC808E41FC0E}" type="slidenum">
              <a:rPr lang="tr-TR" smtClean="0"/>
              <a:t>7</a:t>
            </a:fld>
            <a:endParaRPr lang="tr-TR"/>
          </a:p>
        </p:txBody>
      </p:sp>
      <p:sp>
        <p:nvSpPr>
          <p:cNvPr id="5" name="Veri Yer Tutucusu 4">
            <a:extLst>
              <a:ext uri="{FF2B5EF4-FFF2-40B4-BE49-F238E27FC236}">
                <a16:creationId xmlns="" xmlns:a16="http://schemas.microsoft.com/office/drawing/2014/main" id="{B2FD7BD3-91A9-473B-B03D-FBA90891D7BB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370824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err="1"/>
              <a:t>Contention</a:t>
            </a:r>
            <a:r>
              <a:rPr lang="tr-TR" dirty="0"/>
              <a:t>: Çekişmeli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6E5AF-6CA3-4096-874B-DC808E41FC0E}" type="slidenum">
              <a:rPr lang="tr-TR" smtClean="0"/>
              <a:t>8</a:t>
            </a:fld>
            <a:endParaRPr lang="tr-TR"/>
          </a:p>
        </p:txBody>
      </p:sp>
      <p:sp>
        <p:nvSpPr>
          <p:cNvPr id="5" name="Veri Yer Tutucusu 4">
            <a:extLst>
              <a:ext uri="{FF2B5EF4-FFF2-40B4-BE49-F238E27FC236}">
                <a16:creationId xmlns="" xmlns:a16="http://schemas.microsoft.com/office/drawing/2014/main" id="{B2FD7BD3-91A9-473B-B03D-FBA90891D7BB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3316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err="1"/>
              <a:t>Contention</a:t>
            </a:r>
            <a:r>
              <a:rPr lang="tr-TR" dirty="0"/>
              <a:t>: Çekişmeli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6E5AF-6CA3-4096-874B-DC808E41FC0E}" type="slidenum">
              <a:rPr lang="tr-TR" smtClean="0"/>
              <a:t>9</a:t>
            </a:fld>
            <a:endParaRPr lang="tr-TR"/>
          </a:p>
        </p:txBody>
      </p:sp>
      <p:sp>
        <p:nvSpPr>
          <p:cNvPr id="5" name="Veri Yer Tutucusu 4">
            <a:extLst>
              <a:ext uri="{FF2B5EF4-FFF2-40B4-BE49-F238E27FC236}">
                <a16:creationId xmlns="" xmlns:a16="http://schemas.microsoft.com/office/drawing/2014/main" id="{B2FD7BD3-91A9-473B-B03D-FBA90891D7BB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056841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12FC3-561B-403E-AEAB-E0B21CCD5604}" type="datetimeFigureOut">
              <a:rPr lang="tr-TR" smtClean="0"/>
              <a:t>31.01.2024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F3B51AC6-EB13-4278-B65B-BBADB782EFD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77674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12FC3-561B-403E-AEAB-E0B21CCD5604}" type="datetimeFigureOut">
              <a:rPr lang="tr-TR" smtClean="0"/>
              <a:t>31.01.2024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F3B51AC6-EB13-4278-B65B-BBADB782EFD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48120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12FC3-561B-403E-AEAB-E0B21CCD5604}" type="datetimeFigureOut">
              <a:rPr lang="tr-TR" smtClean="0"/>
              <a:t>31.01.2024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F3B51AC6-EB13-4278-B65B-BBADB782EFD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547299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12FC3-561B-403E-AEAB-E0B21CCD5604}" type="datetimeFigureOut">
              <a:rPr lang="tr-TR" smtClean="0"/>
              <a:t>31.01.2024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F3B51AC6-EB13-4278-B65B-BBADB782EFD1}" type="slidenum">
              <a:rPr lang="tr-TR" smtClean="0"/>
              <a:t>‹#›</a:t>
            </a:fld>
            <a:endParaRPr lang="tr-TR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104908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12FC3-561B-403E-AEAB-E0B21CCD5604}" type="datetimeFigureOut">
              <a:rPr lang="tr-TR" smtClean="0"/>
              <a:t>31.01.2024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F3B51AC6-EB13-4278-B65B-BBADB782EFD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368713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12FC3-561B-403E-AEAB-E0B21CCD5604}" type="datetimeFigureOut">
              <a:rPr lang="tr-TR" smtClean="0"/>
              <a:t>31.01.2024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51AC6-EB13-4278-B65B-BBADB782EFD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689194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12FC3-561B-403E-AEAB-E0B21CCD5604}" type="datetimeFigureOut">
              <a:rPr lang="tr-TR" smtClean="0"/>
              <a:t>31.01.2024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51AC6-EB13-4278-B65B-BBADB782EFD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35719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12FC3-561B-403E-AEAB-E0B21CCD5604}" type="datetimeFigureOut">
              <a:rPr lang="tr-TR" smtClean="0"/>
              <a:t>31.01.2024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51AC6-EB13-4278-B65B-BBADB782EFD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089653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EAF12FC3-561B-403E-AEAB-E0B21CCD5604}" type="datetimeFigureOut">
              <a:rPr lang="tr-TR" smtClean="0"/>
              <a:t>31.01.2024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F3B51AC6-EB13-4278-B65B-BBADB782EFD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55340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12FC3-561B-403E-AEAB-E0B21CCD5604}" type="datetimeFigureOut">
              <a:rPr lang="tr-TR" smtClean="0"/>
              <a:t>31.01.2024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51AC6-EB13-4278-B65B-BBADB782EFD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72152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12FC3-561B-403E-AEAB-E0B21CCD5604}" type="datetimeFigureOut">
              <a:rPr lang="tr-TR" smtClean="0"/>
              <a:t>31.01.2024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F3B51AC6-EB13-4278-B65B-BBADB782EFD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85769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12FC3-561B-403E-AEAB-E0B21CCD5604}" type="datetimeFigureOut">
              <a:rPr lang="tr-TR" smtClean="0"/>
              <a:t>31.01.2024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51AC6-EB13-4278-B65B-BBADB782EFD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00709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12FC3-561B-403E-AEAB-E0B21CCD5604}" type="datetimeFigureOut">
              <a:rPr lang="tr-TR" smtClean="0"/>
              <a:t>31.01.2024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51AC6-EB13-4278-B65B-BBADB782EFD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83854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12FC3-561B-403E-AEAB-E0B21CCD5604}" type="datetimeFigureOut">
              <a:rPr lang="tr-TR" smtClean="0"/>
              <a:t>31.01.2024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51AC6-EB13-4278-B65B-BBADB782EFD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81622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12FC3-561B-403E-AEAB-E0B21CCD5604}" type="datetimeFigureOut">
              <a:rPr lang="tr-TR" smtClean="0"/>
              <a:t>31.01.2024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51AC6-EB13-4278-B65B-BBADB782EFD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59205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12FC3-561B-403E-AEAB-E0B21CCD5604}" type="datetimeFigureOut">
              <a:rPr lang="tr-TR" smtClean="0"/>
              <a:t>31.01.2024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51AC6-EB13-4278-B65B-BBADB782EFD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49694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12FC3-561B-403E-AEAB-E0B21CCD5604}" type="datetimeFigureOut">
              <a:rPr lang="tr-TR" smtClean="0"/>
              <a:t>31.01.2024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51AC6-EB13-4278-B65B-BBADB782EFD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04376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F12FC3-561B-403E-AEAB-E0B21CCD5604}" type="datetimeFigureOut">
              <a:rPr lang="tr-TR" smtClean="0"/>
              <a:t>31.01.2024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B51AC6-EB13-4278-B65B-BBADB782EFD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50332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2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2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 Başlık 2">
            <a:extLst>
              <a:ext uri="{FF2B5EF4-FFF2-40B4-BE49-F238E27FC236}">
                <a16:creationId xmlns:a16="http://schemas.microsoft.com/office/drawing/2014/main" xmlns="" id="{CAB974F7-9645-4190-98F7-468DC284AC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 smtClean="0"/>
              <a:t>Dr. </a:t>
            </a:r>
            <a:r>
              <a:rPr lang="tr-TR" dirty="0" err="1" smtClean="0"/>
              <a:t>Öğr</a:t>
            </a:r>
            <a:r>
              <a:rPr lang="tr-TR" dirty="0" smtClean="0"/>
              <a:t>. Üyesi Furkan </a:t>
            </a:r>
            <a:r>
              <a:rPr lang="tr-TR" dirty="0"/>
              <a:t>ÇAKMAK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xmlns="" id="{AA795226-8C7D-4575-AD50-B52374E505D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6921" y="1903191"/>
            <a:ext cx="2864958" cy="3051617"/>
          </a:xfrm>
          <a:prstGeom prst="rect">
            <a:avLst/>
          </a:prstGeom>
        </p:spPr>
      </p:pic>
      <p:sp>
        <p:nvSpPr>
          <p:cNvPr id="6" name="Unvan 1">
            <a:extLst>
              <a:ext uri="{FF2B5EF4-FFF2-40B4-BE49-F238E27FC236}">
                <a16:creationId xmlns:a16="http://schemas.microsoft.com/office/drawing/2014/main" xmlns="" id="{1FA19C6F-2922-4005-B83C-997B6D5FBC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6942" y="2588216"/>
            <a:ext cx="8979464" cy="1658319"/>
          </a:xfrm>
        </p:spPr>
        <p:txBody>
          <a:bodyPr/>
          <a:lstStyle/>
          <a:p>
            <a:r>
              <a:rPr lang="tr-TR" sz="3200" dirty="0"/>
              <a:t>Data </a:t>
            </a:r>
            <a:r>
              <a:rPr lang="tr-TR" sz="3200" dirty="0" smtClean="0"/>
              <a:t>Communication and Computer Network</a:t>
            </a:r>
            <a:r>
              <a:rPr lang="tr-TR" dirty="0"/>
              <a:t/>
            </a:r>
            <a:br>
              <a:rPr lang="tr-TR" dirty="0"/>
            </a:br>
            <a:r>
              <a:rPr lang="tr-TR" dirty="0"/>
              <a:t>BLM3051</a:t>
            </a:r>
          </a:p>
        </p:txBody>
      </p:sp>
    </p:spTree>
    <p:extLst>
      <p:ext uri="{BB962C8B-B14F-4D97-AF65-F5344CB8AC3E}">
        <p14:creationId xmlns:p14="http://schemas.microsoft.com/office/powerpoint/2010/main" val="445081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tr-TR" dirty="0"/>
              <a:t>Metro Ethernet, </a:t>
            </a:r>
            <a:r>
              <a:rPr lang="tr-TR" b="1" i="1" dirty="0" err="1"/>
              <a:t>Power</a:t>
            </a:r>
            <a:r>
              <a:rPr lang="tr-TR" b="1" i="1" dirty="0"/>
              <a:t> </a:t>
            </a:r>
            <a:r>
              <a:rPr lang="tr-TR" b="1" i="1" dirty="0" err="1"/>
              <a:t>over</a:t>
            </a:r>
            <a:r>
              <a:rPr lang="tr-TR" b="1" i="1" dirty="0"/>
              <a:t> Ethernet (</a:t>
            </a:r>
            <a:r>
              <a:rPr lang="tr-TR" b="1" i="1" dirty="0" err="1"/>
              <a:t>PoE</a:t>
            </a:r>
            <a:r>
              <a:rPr lang="tr-TR" b="1" i="1" dirty="0"/>
              <a:t>)</a:t>
            </a:r>
            <a:endParaRPr lang="tr-TR" dirty="0"/>
          </a:p>
        </p:txBody>
      </p:sp>
      <p:sp>
        <p:nvSpPr>
          <p:cNvPr id="12" name="Rectangle 4">
            <a:extLst>
              <a:ext uri="{FF2B5EF4-FFF2-40B4-BE49-F238E27FC236}">
                <a16:creationId xmlns="" xmlns:a16="http://schemas.microsoft.com/office/drawing/2014/main" id="{90E75E46-E916-9346-B562-A07B68C36F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0088" y="343167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15" name="Rectangle 6">
            <a:extLst>
              <a:ext uri="{FF2B5EF4-FFF2-40B4-BE49-F238E27FC236}">
                <a16:creationId xmlns="" xmlns:a16="http://schemas.microsoft.com/office/drawing/2014/main" id="{67D28E0C-9D3F-394A-AD05-1AAA4D0122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18" name="İçerik Yer Tutucusu 2">
            <a:extLst>
              <a:ext uri="{FF2B5EF4-FFF2-40B4-BE49-F238E27FC236}">
                <a16:creationId xmlns="" xmlns:a16="http://schemas.microsoft.com/office/drawing/2014/main" id="{C9289067-4EA2-EE41-AF9D-BDACADADFB8D}"/>
              </a:ext>
            </a:extLst>
          </p:cNvPr>
          <p:cNvSpPr txBox="1">
            <a:spLocks/>
          </p:cNvSpPr>
          <p:nvPr/>
        </p:nvSpPr>
        <p:spPr>
          <a:xfrm>
            <a:off x="767143" y="2155379"/>
            <a:ext cx="10971775" cy="4425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hangingPunct="0"/>
            <a:endParaRPr lang="x-none" b="1" dirty="0"/>
          </a:p>
        </p:txBody>
      </p:sp>
      <p:pic>
        <p:nvPicPr>
          <p:cNvPr id="7" name="Resim 9">
            <a:extLst>
              <a:ext uri="{FF2B5EF4-FFF2-40B4-BE49-F238E27FC236}">
                <a16:creationId xmlns="" xmlns:a16="http://schemas.microsoft.com/office/drawing/2014/main" id="{77B86469-520E-4B40-AE12-04D34F5B0D7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6343" y="1594827"/>
            <a:ext cx="5099314" cy="5431547"/>
          </a:xfrm>
          <a:prstGeom prst="rect">
            <a:avLst/>
          </a:prstGeom>
        </p:spPr>
      </p:pic>
      <p:sp>
        <p:nvSpPr>
          <p:cNvPr id="11" name="Metin kutusu 4">
            <a:extLst>
              <a:ext uri="{FF2B5EF4-FFF2-40B4-BE49-F238E27FC236}">
                <a16:creationId xmlns:a16="http://schemas.microsoft.com/office/drawing/2014/main" xmlns="" id="{551E48AB-E4D1-3D40-A991-1CF10D903EC4}"/>
              </a:ext>
            </a:extLst>
          </p:cNvPr>
          <p:cNvSpPr txBox="1"/>
          <p:nvPr/>
        </p:nvSpPr>
        <p:spPr>
          <a:xfrm>
            <a:off x="10481912" y="551211"/>
            <a:ext cx="1799924" cy="14773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tr-TR" dirty="0"/>
              <a:t>BLM3051</a:t>
            </a:r>
          </a:p>
          <a:p>
            <a:pPr algn="ctr"/>
            <a:r>
              <a:rPr lang="tr-TR" dirty="0"/>
              <a:t>Data </a:t>
            </a:r>
            <a:r>
              <a:rPr lang="tr-TR" dirty="0" smtClean="0"/>
              <a:t>Communication and Computer Network - </a:t>
            </a:r>
            <a:r>
              <a:rPr lang="tr-TR" dirty="0"/>
              <a:t>6</a:t>
            </a:r>
            <a:endParaRPr lang="tr-TR" dirty="0"/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xmlns="" id="{9E448760-493E-44BC-B40E-D932D74019BD}"/>
              </a:ext>
            </a:extLst>
          </p:cNvPr>
          <p:cNvSpPr txBox="1"/>
          <p:nvPr/>
        </p:nvSpPr>
        <p:spPr>
          <a:xfrm>
            <a:off x="22576" y="6581001"/>
            <a:ext cx="12169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200" dirty="0" smtClean="0"/>
              <a:t>Dr. </a:t>
            </a:r>
            <a:r>
              <a:rPr lang="tr-TR" sz="1200" dirty="0" err="1" smtClean="0"/>
              <a:t>Öğr</a:t>
            </a:r>
            <a:r>
              <a:rPr lang="tr-TR" sz="1200" dirty="0" smtClean="0"/>
              <a:t>. Üyesi </a:t>
            </a:r>
            <a:r>
              <a:rPr lang="tr-TR" sz="1200" dirty="0"/>
              <a:t>Furkan </a:t>
            </a:r>
            <a:r>
              <a:rPr lang="tr-TR" sz="1200" dirty="0" smtClean="0"/>
              <a:t>ÇAKMAK</a:t>
            </a:r>
            <a:endParaRPr lang="tr-TR" sz="1200" dirty="0"/>
          </a:p>
        </p:txBody>
      </p:sp>
    </p:spTree>
    <p:extLst>
      <p:ext uri="{BB962C8B-B14F-4D97-AF65-F5344CB8AC3E}">
        <p14:creationId xmlns:p14="http://schemas.microsoft.com/office/powerpoint/2010/main" val="352313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Resim 9">
            <a:extLst>
              <a:ext uri="{FF2B5EF4-FFF2-40B4-BE49-F238E27FC236}">
                <a16:creationId xmlns="" xmlns:a16="http://schemas.microsoft.com/office/drawing/2014/main" id="{77B86469-520E-4B40-AE12-04D34F5B0D7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6343" y="1594827"/>
            <a:ext cx="5099314" cy="5431547"/>
          </a:xfrm>
          <a:prstGeom prst="rect">
            <a:avLst/>
          </a:prstGeom>
        </p:spPr>
      </p:pic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tr-TR" dirty="0"/>
              <a:t>IEEE 802.4-Token </a:t>
            </a:r>
            <a:r>
              <a:rPr lang="tr-TR" dirty="0" err="1"/>
              <a:t>Bus</a:t>
            </a:r>
            <a:endParaRPr lang="en-US" b="1" dirty="0"/>
          </a:p>
        </p:txBody>
      </p:sp>
      <p:sp>
        <p:nvSpPr>
          <p:cNvPr id="12" name="Rectangle 4">
            <a:extLst>
              <a:ext uri="{FF2B5EF4-FFF2-40B4-BE49-F238E27FC236}">
                <a16:creationId xmlns="" xmlns:a16="http://schemas.microsoft.com/office/drawing/2014/main" id="{90E75E46-E916-9346-B562-A07B68C36F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0088" y="343167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15" name="Rectangle 6">
            <a:extLst>
              <a:ext uri="{FF2B5EF4-FFF2-40B4-BE49-F238E27FC236}">
                <a16:creationId xmlns="" xmlns:a16="http://schemas.microsoft.com/office/drawing/2014/main" id="{67D28E0C-9D3F-394A-AD05-1AAA4D0122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18" name="İçerik Yer Tutucusu 2">
            <a:extLst>
              <a:ext uri="{FF2B5EF4-FFF2-40B4-BE49-F238E27FC236}">
                <a16:creationId xmlns="" xmlns:a16="http://schemas.microsoft.com/office/drawing/2014/main" id="{C9289067-4EA2-EE41-AF9D-BDACADADFB8D}"/>
              </a:ext>
            </a:extLst>
          </p:cNvPr>
          <p:cNvSpPr txBox="1">
            <a:spLocks/>
          </p:cNvSpPr>
          <p:nvPr/>
        </p:nvSpPr>
        <p:spPr>
          <a:xfrm>
            <a:off x="767143" y="2336873"/>
            <a:ext cx="10971775" cy="4244128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/>
              <a:t>In worst case scenarios, some computers seem to </a:t>
            </a:r>
            <a:r>
              <a:rPr lang="en-US" dirty="0">
                <a:solidFill>
                  <a:srgbClr val="FFFF00"/>
                </a:solidFill>
              </a:rPr>
              <a:t>wait too long to transmit</a:t>
            </a:r>
            <a:r>
              <a:rPr lang="en-US" dirty="0"/>
              <a:t>.</a:t>
            </a:r>
          </a:p>
          <a:p>
            <a:pPr lvl="1" algn="just"/>
            <a:r>
              <a:rPr lang="tr-TR" dirty="0"/>
              <a:t>General </a:t>
            </a:r>
            <a:r>
              <a:rPr lang="tr-TR" dirty="0" err="1"/>
              <a:t>Motors</a:t>
            </a:r>
            <a:endParaRPr lang="tr-TR" dirty="0"/>
          </a:p>
          <a:p>
            <a:pPr lvl="1" algn="just"/>
            <a:r>
              <a:rPr lang="tr-TR" dirty="0"/>
              <a:t>1980</a:t>
            </a:r>
            <a:r>
              <a:rPr lang="x-none" dirty="0"/>
              <a:t>s</a:t>
            </a:r>
          </a:p>
          <a:p>
            <a:pPr algn="just"/>
            <a:r>
              <a:rPr lang="x-none" dirty="0"/>
              <a:t>Bus and Tree Topology</a:t>
            </a:r>
          </a:p>
          <a:p>
            <a:pPr algn="just"/>
            <a:r>
              <a:rPr lang="en-US" dirty="0">
                <a:solidFill>
                  <a:srgbClr val="FFFF00"/>
                </a:solidFill>
              </a:rPr>
              <a:t>Each computer recognizes </a:t>
            </a:r>
            <a:r>
              <a:rPr lang="en-US" dirty="0"/>
              <a:t>the computers </a:t>
            </a:r>
            <a:r>
              <a:rPr lang="en-US" dirty="0">
                <a:solidFill>
                  <a:srgbClr val="FFFF00"/>
                </a:solidFill>
              </a:rPr>
              <a:t>on its right and left</a:t>
            </a:r>
            <a:r>
              <a:rPr lang="en-US" dirty="0"/>
              <a:t>.</a:t>
            </a:r>
          </a:p>
          <a:p>
            <a:pPr algn="just"/>
            <a:r>
              <a:rPr lang="en-US" dirty="0"/>
              <a:t>After the logical ring is established, </a:t>
            </a:r>
            <a:r>
              <a:rPr lang="en-US" dirty="0">
                <a:solidFill>
                  <a:srgbClr val="FFFF00"/>
                </a:solidFill>
              </a:rPr>
              <a:t>the computer with the highest number will transmit</a:t>
            </a:r>
          </a:p>
          <a:p>
            <a:pPr algn="just"/>
            <a:r>
              <a:rPr lang="en-US" dirty="0">
                <a:solidFill>
                  <a:srgbClr val="FFFF00"/>
                </a:solidFill>
              </a:rPr>
              <a:t>Gives the control frame (Token) to its neighbor</a:t>
            </a:r>
          </a:p>
          <a:p>
            <a:pPr algn="just"/>
            <a:r>
              <a:rPr lang="tr-TR" dirty="0" err="1"/>
              <a:t>Collision</a:t>
            </a:r>
            <a:r>
              <a:rPr lang="x-none" dirty="0"/>
              <a:t> is impossible</a:t>
            </a:r>
          </a:p>
          <a:p>
            <a:pPr algn="just"/>
            <a:r>
              <a:rPr lang="en-US" dirty="0"/>
              <a:t>New computers can be added or removed.</a:t>
            </a:r>
          </a:p>
          <a:p>
            <a:pPr algn="just"/>
            <a:r>
              <a:rPr lang="en-US" dirty="0"/>
              <a:t>IEEE 802.4 MAC protocol is quite complex</a:t>
            </a:r>
          </a:p>
          <a:p>
            <a:pPr lvl="1" algn="just"/>
            <a:r>
              <a:rPr lang="en-US" dirty="0"/>
              <a:t>Each computer included in the system must </a:t>
            </a:r>
            <a:r>
              <a:rPr lang="en-US" dirty="0">
                <a:solidFill>
                  <a:srgbClr val="FFFF00"/>
                </a:solidFill>
              </a:rPr>
              <a:t>keep up to 10 different time information </a:t>
            </a:r>
            <a:r>
              <a:rPr lang="en-US" dirty="0"/>
              <a:t>and </a:t>
            </a:r>
          </a:p>
          <a:p>
            <a:pPr lvl="1" algn="just"/>
            <a:r>
              <a:rPr lang="en-US" dirty="0">
                <a:solidFill>
                  <a:srgbClr val="FFFF00"/>
                </a:solidFill>
              </a:rPr>
              <a:t>Evaluate approximately 24 status information</a:t>
            </a:r>
            <a:r>
              <a:rPr lang="en-US" dirty="0"/>
              <a:t>.</a:t>
            </a:r>
          </a:p>
          <a:p>
            <a:pPr algn="just"/>
            <a:r>
              <a:rPr lang="tr-TR" dirty="0"/>
              <a:t>75</a:t>
            </a:r>
            <a:r>
              <a:rPr lang="tr-TR" dirty="0">
                <a:sym typeface="Symbol" pitchFamily="2" charset="2"/>
              </a:rPr>
              <a:t></a:t>
            </a:r>
            <a:r>
              <a:rPr lang="tr-TR" dirty="0"/>
              <a:t> </a:t>
            </a:r>
            <a:r>
              <a:rPr lang="tr-TR" dirty="0" err="1"/>
              <a:t>Coaxial</a:t>
            </a:r>
            <a:r>
              <a:rPr lang="tr-TR" dirty="0"/>
              <a:t> Cable</a:t>
            </a:r>
          </a:p>
          <a:p>
            <a:pPr algn="just"/>
            <a:r>
              <a:rPr lang="tr-TR" dirty="0"/>
              <a:t>3 </a:t>
            </a:r>
            <a:r>
              <a:rPr lang="tr-TR" dirty="0" err="1"/>
              <a:t>Different</a:t>
            </a:r>
            <a:r>
              <a:rPr lang="tr-TR" dirty="0"/>
              <a:t> </a:t>
            </a:r>
            <a:r>
              <a:rPr lang="tr-TR" dirty="0" err="1"/>
              <a:t>Modulation</a:t>
            </a:r>
            <a:r>
              <a:rPr lang="tr-TR" dirty="0"/>
              <a:t> </a:t>
            </a:r>
            <a:r>
              <a:rPr lang="tr-TR" dirty="0" err="1"/>
              <a:t>Techniques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used</a:t>
            </a:r>
            <a:endParaRPr lang="tr-TR" dirty="0"/>
          </a:p>
          <a:p>
            <a:pPr lvl="1" algn="just"/>
            <a:r>
              <a:rPr lang="tr-TR" dirty="0" err="1"/>
              <a:t>Phase</a:t>
            </a:r>
            <a:r>
              <a:rPr lang="tr-TR" dirty="0"/>
              <a:t> </a:t>
            </a:r>
            <a:r>
              <a:rPr lang="tr-TR" dirty="0" err="1"/>
              <a:t>continious</a:t>
            </a:r>
            <a:r>
              <a:rPr lang="tr-TR" dirty="0"/>
              <a:t> </a:t>
            </a:r>
            <a:r>
              <a:rPr lang="tr-TR" dirty="0" err="1"/>
              <a:t>frequency</a:t>
            </a:r>
            <a:r>
              <a:rPr lang="tr-TR" dirty="0"/>
              <a:t> </a:t>
            </a:r>
            <a:r>
              <a:rPr lang="tr-TR" dirty="0" err="1"/>
              <a:t>shift</a:t>
            </a:r>
            <a:r>
              <a:rPr lang="tr-TR" dirty="0"/>
              <a:t> </a:t>
            </a:r>
            <a:r>
              <a:rPr lang="tr-TR" dirty="0" err="1"/>
              <a:t>keying</a:t>
            </a:r>
            <a:r>
              <a:rPr lang="x-none" dirty="0"/>
              <a:t> </a:t>
            </a:r>
          </a:p>
          <a:p>
            <a:pPr lvl="1" algn="just"/>
            <a:r>
              <a:rPr lang="tr-TR" dirty="0" err="1"/>
              <a:t>Phase</a:t>
            </a:r>
            <a:r>
              <a:rPr lang="tr-TR" dirty="0"/>
              <a:t> </a:t>
            </a:r>
            <a:r>
              <a:rPr lang="tr-TR" dirty="0" err="1"/>
              <a:t>coherent</a:t>
            </a:r>
            <a:r>
              <a:rPr lang="tr-TR" dirty="0"/>
              <a:t> </a:t>
            </a:r>
            <a:r>
              <a:rPr lang="tr-TR" dirty="0" err="1"/>
              <a:t>frequency</a:t>
            </a:r>
            <a:r>
              <a:rPr lang="tr-TR" dirty="0"/>
              <a:t> </a:t>
            </a:r>
            <a:r>
              <a:rPr lang="tr-TR" dirty="0" err="1"/>
              <a:t>shift</a:t>
            </a:r>
            <a:r>
              <a:rPr lang="tr-TR" dirty="0"/>
              <a:t> </a:t>
            </a:r>
            <a:r>
              <a:rPr lang="tr-TR" dirty="0" err="1"/>
              <a:t>keying</a:t>
            </a:r>
            <a:r>
              <a:rPr lang="x-none" dirty="0"/>
              <a:t> </a:t>
            </a:r>
            <a:endParaRPr lang="tr-TR" dirty="0"/>
          </a:p>
          <a:p>
            <a:pPr lvl="1" algn="just"/>
            <a:r>
              <a:rPr lang="tr-TR" dirty="0" err="1"/>
              <a:t>Multilevel</a:t>
            </a:r>
            <a:r>
              <a:rPr lang="tr-TR" dirty="0"/>
              <a:t> </a:t>
            </a:r>
            <a:r>
              <a:rPr lang="tr-TR" dirty="0" err="1"/>
              <a:t>duobinary</a:t>
            </a:r>
            <a:r>
              <a:rPr lang="tr-TR" dirty="0"/>
              <a:t> amplitude </a:t>
            </a:r>
            <a:r>
              <a:rPr lang="tr-TR" dirty="0" err="1"/>
              <a:t>modulated</a:t>
            </a:r>
            <a:r>
              <a:rPr lang="tr-TR" dirty="0"/>
              <a:t> </a:t>
            </a:r>
            <a:r>
              <a:rPr lang="tr-TR" dirty="0" err="1"/>
              <a:t>shift</a:t>
            </a:r>
            <a:r>
              <a:rPr lang="tr-TR" dirty="0"/>
              <a:t> </a:t>
            </a:r>
            <a:r>
              <a:rPr lang="tr-TR" dirty="0" err="1"/>
              <a:t>keying</a:t>
            </a:r>
            <a:endParaRPr lang="tr-TR" dirty="0"/>
          </a:p>
          <a:p>
            <a:pPr algn="just"/>
            <a:r>
              <a:rPr lang="tr-TR" dirty="0" err="1"/>
              <a:t>Max</a:t>
            </a:r>
            <a:r>
              <a:rPr lang="tr-TR" dirty="0"/>
              <a:t> </a:t>
            </a:r>
            <a:r>
              <a:rPr lang="tr-TR" dirty="0" err="1"/>
              <a:t>speeds</a:t>
            </a:r>
            <a:r>
              <a:rPr lang="tr-TR" dirty="0"/>
              <a:t>: 1,5 ve 10 </a:t>
            </a:r>
            <a:r>
              <a:rPr lang="tr-TR" dirty="0" err="1"/>
              <a:t>Mbps</a:t>
            </a:r>
            <a:r>
              <a:rPr lang="tr-TR" dirty="0"/>
              <a:t> </a:t>
            </a:r>
            <a:endParaRPr lang="en-US" dirty="0"/>
          </a:p>
        </p:txBody>
      </p:sp>
      <p:sp>
        <p:nvSpPr>
          <p:cNvPr id="11" name="Metin kutusu 4">
            <a:extLst>
              <a:ext uri="{FF2B5EF4-FFF2-40B4-BE49-F238E27FC236}">
                <a16:creationId xmlns:a16="http://schemas.microsoft.com/office/drawing/2014/main" xmlns="" id="{551E48AB-E4D1-3D40-A991-1CF10D903EC4}"/>
              </a:ext>
            </a:extLst>
          </p:cNvPr>
          <p:cNvSpPr txBox="1"/>
          <p:nvPr/>
        </p:nvSpPr>
        <p:spPr>
          <a:xfrm>
            <a:off x="10481912" y="551211"/>
            <a:ext cx="1799924" cy="14773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tr-TR" dirty="0"/>
              <a:t>BLM3051</a:t>
            </a:r>
          </a:p>
          <a:p>
            <a:pPr algn="ctr"/>
            <a:r>
              <a:rPr lang="tr-TR" dirty="0"/>
              <a:t>Data </a:t>
            </a:r>
            <a:r>
              <a:rPr lang="tr-TR" dirty="0" smtClean="0"/>
              <a:t>Communication and Computer Network - </a:t>
            </a:r>
            <a:r>
              <a:rPr lang="tr-TR" dirty="0"/>
              <a:t>6</a:t>
            </a:r>
            <a:endParaRPr lang="tr-TR" dirty="0"/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xmlns="" id="{9E448760-493E-44BC-B40E-D932D74019BD}"/>
              </a:ext>
            </a:extLst>
          </p:cNvPr>
          <p:cNvSpPr txBox="1"/>
          <p:nvPr/>
        </p:nvSpPr>
        <p:spPr>
          <a:xfrm>
            <a:off x="22576" y="6581001"/>
            <a:ext cx="12169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200" dirty="0" smtClean="0"/>
              <a:t>Dr. </a:t>
            </a:r>
            <a:r>
              <a:rPr lang="tr-TR" sz="1200" dirty="0" err="1" smtClean="0"/>
              <a:t>Öğr</a:t>
            </a:r>
            <a:r>
              <a:rPr lang="tr-TR" sz="1200" dirty="0" smtClean="0"/>
              <a:t>. Üyesi </a:t>
            </a:r>
            <a:r>
              <a:rPr lang="tr-TR" sz="1200" dirty="0"/>
              <a:t>Furkan </a:t>
            </a:r>
            <a:r>
              <a:rPr lang="tr-TR" sz="1200" dirty="0" smtClean="0"/>
              <a:t>ÇAKMAK</a:t>
            </a:r>
            <a:endParaRPr lang="tr-TR" sz="1200" dirty="0"/>
          </a:p>
        </p:txBody>
      </p:sp>
    </p:spTree>
    <p:extLst>
      <p:ext uri="{BB962C8B-B14F-4D97-AF65-F5344CB8AC3E}">
        <p14:creationId xmlns:p14="http://schemas.microsoft.com/office/powerpoint/2010/main" val="3284391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tr-TR" dirty="0"/>
              <a:t>IEEE 802.4-Token </a:t>
            </a:r>
            <a:r>
              <a:rPr lang="tr-TR" dirty="0" err="1"/>
              <a:t>Bus</a:t>
            </a:r>
            <a:r>
              <a:rPr lang="tr-TR" dirty="0"/>
              <a:t> - </a:t>
            </a:r>
            <a:r>
              <a:rPr lang="tr-TR" dirty="0" err="1"/>
              <a:t>Framing</a:t>
            </a:r>
            <a:endParaRPr lang="en-US" b="1" dirty="0"/>
          </a:p>
        </p:txBody>
      </p:sp>
      <p:sp>
        <p:nvSpPr>
          <p:cNvPr id="12" name="Rectangle 4">
            <a:extLst>
              <a:ext uri="{FF2B5EF4-FFF2-40B4-BE49-F238E27FC236}">
                <a16:creationId xmlns="" xmlns:a16="http://schemas.microsoft.com/office/drawing/2014/main" id="{90E75E46-E916-9346-B562-A07B68C36F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0088" y="343167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15" name="Rectangle 6">
            <a:extLst>
              <a:ext uri="{FF2B5EF4-FFF2-40B4-BE49-F238E27FC236}">
                <a16:creationId xmlns="" xmlns:a16="http://schemas.microsoft.com/office/drawing/2014/main" id="{67D28E0C-9D3F-394A-AD05-1AAA4D0122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18" name="İçerik Yer Tutucusu 2">
            <a:extLst>
              <a:ext uri="{FF2B5EF4-FFF2-40B4-BE49-F238E27FC236}">
                <a16:creationId xmlns="" xmlns:a16="http://schemas.microsoft.com/office/drawing/2014/main" id="{C9289067-4EA2-EE41-AF9D-BDACADADFB8D}"/>
              </a:ext>
            </a:extLst>
          </p:cNvPr>
          <p:cNvSpPr txBox="1">
            <a:spLocks/>
          </p:cNvSpPr>
          <p:nvPr/>
        </p:nvSpPr>
        <p:spPr>
          <a:xfrm>
            <a:off x="767143" y="2336873"/>
            <a:ext cx="10971775" cy="42441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/>
              <a:t>SD: </a:t>
            </a:r>
            <a:r>
              <a:rPr lang="tr-TR" dirty="0" err="1"/>
              <a:t>Starting</a:t>
            </a:r>
            <a:r>
              <a:rPr lang="tr-TR" dirty="0"/>
              <a:t> </a:t>
            </a:r>
            <a:r>
              <a:rPr lang="tr-TR" dirty="0" err="1"/>
              <a:t>Delimitter</a:t>
            </a:r>
            <a:endParaRPr lang="x-none" dirty="0"/>
          </a:p>
          <a:p>
            <a:pPr algn="just"/>
            <a:r>
              <a:rPr lang="x-none" dirty="0"/>
              <a:t>FC: </a:t>
            </a:r>
            <a:r>
              <a:rPr lang="tr-TR" dirty="0" err="1"/>
              <a:t>Frame</a:t>
            </a:r>
            <a:r>
              <a:rPr lang="tr-TR" dirty="0"/>
              <a:t> Control</a:t>
            </a:r>
            <a:endParaRPr lang="x-none" dirty="0"/>
          </a:p>
          <a:p>
            <a:pPr algn="just"/>
            <a:r>
              <a:rPr lang="tr-TR" dirty="0"/>
              <a:t>ED: </a:t>
            </a:r>
            <a:r>
              <a:rPr lang="tr-TR" dirty="0" err="1"/>
              <a:t>Ending</a:t>
            </a:r>
            <a:r>
              <a:rPr lang="tr-TR" dirty="0"/>
              <a:t> </a:t>
            </a:r>
            <a:r>
              <a:rPr lang="tr-TR" dirty="0" err="1"/>
              <a:t>Delimitter</a:t>
            </a:r>
            <a:endParaRPr lang="tr-TR" dirty="0"/>
          </a:p>
          <a:p>
            <a:pPr algn="just"/>
            <a:r>
              <a:rPr lang="tr-TR" dirty="0" err="1"/>
              <a:t>Frame</a:t>
            </a:r>
            <a:r>
              <a:rPr lang="tr-TR" dirty="0"/>
              <a:t> size is </a:t>
            </a:r>
            <a:r>
              <a:rPr lang="tr-TR" dirty="0" err="1"/>
              <a:t>almost</a:t>
            </a:r>
            <a:r>
              <a:rPr lang="tr-TR" dirty="0"/>
              <a:t> 5 </a:t>
            </a:r>
            <a:r>
              <a:rPr lang="tr-TR" dirty="0" err="1"/>
              <a:t>times</a:t>
            </a:r>
            <a:r>
              <a:rPr lang="tr-TR" dirty="0"/>
              <a:t> </a:t>
            </a:r>
            <a:r>
              <a:rPr lang="tr-TR" dirty="0" err="1"/>
              <a:t>bigger</a:t>
            </a:r>
            <a:r>
              <a:rPr lang="tr-TR" dirty="0"/>
              <a:t> </a:t>
            </a:r>
            <a:r>
              <a:rPr lang="tr-TR" dirty="0" err="1"/>
              <a:t>than</a:t>
            </a:r>
            <a:r>
              <a:rPr lang="tr-TR" dirty="0"/>
              <a:t> 802.3.</a:t>
            </a:r>
          </a:p>
          <a:p>
            <a:pPr algn="just"/>
            <a:r>
              <a:rPr lang="en-US" dirty="0"/>
              <a:t>Priority mechanism:</a:t>
            </a:r>
          </a:p>
          <a:p>
            <a:pPr lvl="1" algn="just"/>
            <a:r>
              <a:rPr lang="en-US" dirty="0"/>
              <a:t>4 levels priority: 0, 2, 4, 6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A388C430-47AD-7841-8D01-C3402D876F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112" y="5434400"/>
            <a:ext cx="9448800" cy="1041400"/>
          </a:xfrm>
          <a:prstGeom prst="rect">
            <a:avLst/>
          </a:prstGeom>
        </p:spPr>
      </p:pic>
      <p:pic>
        <p:nvPicPr>
          <p:cNvPr id="7" name="Resim 9">
            <a:extLst>
              <a:ext uri="{FF2B5EF4-FFF2-40B4-BE49-F238E27FC236}">
                <a16:creationId xmlns="" xmlns:a16="http://schemas.microsoft.com/office/drawing/2014/main" id="{77B86469-520E-4B40-AE12-04D34F5B0D7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6343" y="1594827"/>
            <a:ext cx="5099314" cy="5431547"/>
          </a:xfrm>
          <a:prstGeom prst="rect">
            <a:avLst/>
          </a:prstGeom>
        </p:spPr>
      </p:pic>
      <p:sp>
        <p:nvSpPr>
          <p:cNvPr id="11" name="Metin kutusu 4">
            <a:extLst>
              <a:ext uri="{FF2B5EF4-FFF2-40B4-BE49-F238E27FC236}">
                <a16:creationId xmlns:a16="http://schemas.microsoft.com/office/drawing/2014/main" xmlns="" id="{551E48AB-E4D1-3D40-A991-1CF10D903EC4}"/>
              </a:ext>
            </a:extLst>
          </p:cNvPr>
          <p:cNvSpPr txBox="1"/>
          <p:nvPr/>
        </p:nvSpPr>
        <p:spPr>
          <a:xfrm>
            <a:off x="10481912" y="551211"/>
            <a:ext cx="1799924" cy="14773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tr-TR" dirty="0"/>
              <a:t>BLM3051</a:t>
            </a:r>
          </a:p>
          <a:p>
            <a:pPr algn="ctr"/>
            <a:r>
              <a:rPr lang="tr-TR" dirty="0"/>
              <a:t>Data </a:t>
            </a:r>
            <a:r>
              <a:rPr lang="tr-TR" dirty="0" smtClean="0"/>
              <a:t>Communication and Computer Network - </a:t>
            </a:r>
            <a:r>
              <a:rPr lang="tr-TR" dirty="0"/>
              <a:t>6</a:t>
            </a:r>
            <a:endParaRPr lang="tr-TR" dirty="0"/>
          </a:p>
        </p:txBody>
      </p:sp>
      <p:sp>
        <p:nvSpPr>
          <p:cNvPr id="13" name="Metin kutusu 12">
            <a:extLst>
              <a:ext uri="{FF2B5EF4-FFF2-40B4-BE49-F238E27FC236}">
                <a16:creationId xmlns:a16="http://schemas.microsoft.com/office/drawing/2014/main" xmlns="" id="{9E448760-493E-44BC-B40E-D932D74019BD}"/>
              </a:ext>
            </a:extLst>
          </p:cNvPr>
          <p:cNvSpPr txBox="1"/>
          <p:nvPr/>
        </p:nvSpPr>
        <p:spPr>
          <a:xfrm>
            <a:off x="22576" y="6581001"/>
            <a:ext cx="12169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200" dirty="0" smtClean="0"/>
              <a:t>Dr. </a:t>
            </a:r>
            <a:r>
              <a:rPr lang="tr-TR" sz="1200" dirty="0" err="1" smtClean="0"/>
              <a:t>Öğr</a:t>
            </a:r>
            <a:r>
              <a:rPr lang="tr-TR" sz="1200" dirty="0" smtClean="0"/>
              <a:t>. Üyesi </a:t>
            </a:r>
            <a:r>
              <a:rPr lang="tr-TR" sz="1200" dirty="0"/>
              <a:t>Furkan </a:t>
            </a:r>
            <a:r>
              <a:rPr lang="tr-TR" sz="1200" dirty="0" smtClean="0"/>
              <a:t>ÇAKMAK</a:t>
            </a:r>
            <a:endParaRPr lang="tr-TR" sz="1200" dirty="0"/>
          </a:p>
        </p:txBody>
      </p:sp>
    </p:spTree>
    <p:extLst>
      <p:ext uri="{BB962C8B-B14F-4D97-AF65-F5344CB8AC3E}">
        <p14:creationId xmlns:p14="http://schemas.microsoft.com/office/powerpoint/2010/main" val="2292582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tr-TR" dirty="0"/>
              <a:t>IEEE 802.5-Token Ring</a:t>
            </a:r>
            <a:endParaRPr lang="en-US" b="1" dirty="0"/>
          </a:p>
        </p:txBody>
      </p:sp>
      <p:sp>
        <p:nvSpPr>
          <p:cNvPr id="12" name="Rectangle 4">
            <a:extLst>
              <a:ext uri="{FF2B5EF4-FFF2-40B4-BE49-F238E27FC236}">
                <a16:creationId xmlns="" xmlns:a16="http://schemas.microsoft.com/office/drawing/2014/main" id="{90E75E46-E916-9346-B562-A07B68C36F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0088" y="343167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15" name="Rectangle 6">
            <a:extLst>
              <a:ext uri="{FF2B5EF4-FFF2-40B4-BE49-F238E27FC236}">
                <a16:creationId xmlns="" xmlns:a16="http://schemas.microsoft.com/office/drawing/2014/main" id="{67D28E0C-9D3F-394A-AD05-1AAA4D0122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İçerik Yer Tutucusu 2">
                <a:extLst>
                  <a:ext uri="{FF2B5EF4-FFF2-40B4-BE49-F238E27FC236}">
                    <a16:creationId xmlns="" xmlns:a16="http://schemas.microsoft.com/office/drawing/2014/main" id="{C9289067-4EA2-EE41-AF9D-BDACADADFB8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67143" y="2336873"/>
                <a:ext cx="10971775" cy="424412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/>
                <a:r>
                  <a:rPr lang="en-US" dirty="0"/>
                  <a:t>It uses a technique based on the principle that the computers to be </a:t>
                </a:r>
                <a:r>
                  <a:rPr lang="en-US" dirty="0">
                    <a:solidFill>
                      <a:srgbClr val="FFFF00"/>
                    </a:solidFill>
                  </a:rPr>
                  <a:t>transmitted send their data sequentially.</a:t>
                </a:r>
              </a:p>
              <a:p>
                <a:pPr algn="just"/>
                <a:r>
                  <a:rPr lang="en-US" dirty="0"/>
                  <a:t>Token size: 3 bytes </a:t>
                </a:r>
                <a:r>
                  <a:rPr lang="en-US" dirty="0">
                    <a:solidFill>
                      <a:srgbClr val="FFFF00"/>
                    </a:solidFill>
                  </a:rPr>
                  <a:t>(even if the line is empty)</a:t>
                </a:r>
              </a:p>
              <a:p>
                <a:pPr algn="just"/>
                <a:r>
                  <a:rPr lang="tr-TR" dirty="0" err="1"/>
                  <a:t>Token</a:t>
                </a:r>
                <a:r>
                  <a:rPr lang="tr-TR" dirty="0"/>
                  <a:t> Re-</a:t>
                </a:r>
                <a:r>
                  <a:rPr lang="tr-TR" dirty="0" err="1"/>
                  <a:t>Sizing</a:t>
                </a:r>
                <a:endParaRPr lang="tr-TR" dirty="0"/>
              </a:p>
              <a:p>
                <a:pPr algn="just"/>
                <a:r>
                  <a:rPr lang="tr-TR" dirty="0" err="1"/>
                  <a:t>Physical</a:t>
                </a:r>
                <a:r>
                  <a:rPr lang="tr-TR" dirty="0"/>
                  <a:t> </a:t>
                </a:r>
                <a:r>
                  <a:rPr lang="tr-TR" dirty="0" err="1"/>
                  <a:t>Length</a:t>
                </a:r>
                <a:r>
                  <a:rPr lang="tr-TR" dirty="0"/>
                  <a:t> of a Bit</a:t>
                </a:r>
              </a:p>
              <a:p>
                <a:pPr algn="just"/>
                <a:endParaRPr lang="tr-TR" dirty="0">
                  <a:solidFill>
                    <a:srgbClr val="FFFF00"/>
                  </a:solidFill>
                </a:endParaRPr>
              </a:p>
              <a:p>
                <a:pPr algn="just"/>
                <a:r>
                  <a:rPr lang="tr-TR" dirty="0" err="1"/>
                  <a:t>Example</a:t>
                </a:r>
                <a:r>
                  <a:rPr lang="tr-TR" dirty="0"/>
                  <a:t>: 	</a:t>
                </a:r>
                <a:r>
                  <a:rPr lang="tr-TR" dirty="0" err="1"/>
                  <a:t>Transmission</a:t>
                </a:r>
                <a:r>
                  <a:rPr lang="tr-TR" dirty="0"/>
                  <a:t> </a:t>
                </a:r>
                <a:r>
                  <a:rPr lang="tr-TR" dirty="0" err="1"/>
                  <a:t>speed</a:t>
                </a:r>
                <a:r>
                  <a:rPr lang="tr-TR" dirty="0"/>
                  <a:t>: </a:t>
                </a:r>
                <a:r>
                  <a:rPr lang="tr-TR" dirty="0">
                    <a:solidFill>
                      <a:srgbClr val="FFFF00"/>
                    </a:solidFill>
                  </a:rPr>
                  <a:t>		</a:t>
                </a:r>
                <a:r>
                  <a:rPr lang="tr-TR" dirty="0"/>
                  <a:t>R </a:t>
                </a:r>
                <a:r>
                  <a:rPr lang="tr-TR" dirty="0" err="1"/>
                  <a:t>Mbps</a:t>
                </a:r>
                <a:endParaRPr lang="tr-TR" dirty="0"/>
              </a:p>
              <a:p>
                <a:pPr algn="just"/>
                <a:r>
                  <a:rPr lang="tr-TR" dirty="0"/>
                  <a:t> 		Bit </a:t>
                </a:r>
                <a:r>
                  <a:rPr lang="tr-TR" dirty="0" err="1"/>
                  <a:t>extraction</a:t>
                </a:r>
                <a:r>
                  <a:rPr lang="tr-TR" dirty="0"/>
                  <a:t> rate: 		1/R </a:t>
                </a:r>
                <a:r>
                  <a:rPr lang="tr-TR" dirty="0">
                    <a:sym typeface="Symbol" pitchFamily="2" charset="2"/>
                  </a:rPr>
                  <a:t></a:t>
                </a:r>
                <a:r>
                  <a:rPr lang="tr-TR" dirty="0" err="1"/>
                  <a:t>sec</a:t>
                </a:r>
                <a:r>
                  <a:rPr lang="tr-TR" dirty="0"/>
                  <a:t> </a:t>
                </a:r>
              </a:p>
              <a:p>
                <a:pPr algn="just"/>
                <a:r>
                  <a:rPr lang="tr-TR" dirty="0"/>
                  <a:t> 		</a:t>
                </a:r>
                <a:r>
                  <a:rPr lang="tr-TR" dirty="0" err="1"/>
                  <a:t>Signal</a:t>
                </a:r>
                <a:r>
                  <a:rPr lang="tr-TR" dirty="0"/>
                  <a:t> </a:t>
                </a:r>
                <a:r>
                  <a:rPr lang="tr-TR" dirty="0" err="1"/>
                  <a:t>propagation</a:t>
                </a:r>
                <a:r>
                  <a:rPr lang="tr-TR" dirty="0"/>
                  <a:t> rate:	SP m/</a:t>
                </a:r>
                <a:r>
                  <a:rPr lang="tr-TR" dirty="0">
                    <a:sym typeface="Symbol" pitchFamily="2" charset="2"/>
                  </a:rPr>
                  <a:t></a:t>
                </a:r>
                <a:r>
                  <a:rPr lang="tr-TR" dirty="0" err="1"/>
                  <a:t>sec</a:t>
                </a:r>
                <a:endParaRPr lang="tr-TR" dirty="0"/>
              </a:p>
              <a:p>
                <a:pPr algn="just"/>
                <a:r>
                  <a:rPr lang="tr-TR" dirty="0"/>
                  <a:t> 		</a:t>
                </a:r>
                <a:r>
                  <a:rPr lang="tr-TR" dirty="0" err="1"/>
                  <a:t>Every</a:t>
                </a:r>
                <a:r>
                  <a:rPr lang="tr-TR" dirty="0"/>
                  <a:t> bit </a:t>
                </a:r>
                <a:r>
                  <a:rPr lang="tr-TR" dirty="0" err="1"/>
                  <a:t>occupies</a:t>
                </a:r>
                <a:r>
                  <a:rPr lang="tr-TR" dirty="0"/>
                  <a:t> on ring:	SP/R m</a:t>
                </a:r>
              </a:p>
              <a:p>
                <a:pPr algn="just"/>
                <a:r>
                  <a:rPr lang="tr-TR" dirty="0" err="1"/>
                  <a:t>What</a:t>
                </a:r>
                <a:r>
                  <a:rPr lang="tr-TR" dirty="0"/>
                  <a:t> is </a:t>
                </a:r>
                <a:r>
                  <a:rPr lang="tr-TR" dirty="0" err="1"/>
                  <a:t>the</a:t>
                </a:r>
                <a:r>
                  <a:rPr lang="tr-TR" dirty="0"/>
                  <a:t> </a:t>
                </a:r>
                <a:r>
                  <a:rPr lang="tr-TR" dirty="0" err="1"/>
                  <a:t>number</a:t>
                </a:r>
                <a:r>
                  <a:rPr lang="tr-TR" dirty="0"/>
                  <a:t> of </a:t>
                </a:r>
                <a:r>
                  <a:rPr lang="tr-TR" dirty="0" err="1"/>
                  <a:t>bits</a:t>
                </a:r>
                <a:r>
                  <a:rPr lang="tr-TR" dirty="0"/>
                  <a:t> (b) </a:t>
                </a:r>
                <a:r>
                  <a:rPr lang="tr-TR" dirty="0" err="1"/>
                  <a:t>that</a:t>
                </a:r>
                <a:r>
                  <a:rPr lang="tr-TR" dirty="0"/>
                  <a:t> can be </a:t>
                </a:r>
                <a:r>
                  <a:rPr lang="tr-TR" dirty="0" err="1"/>
                  <a:t>simultaneously</a:t>
                </a:r>
                <a:r>
                  <a:rPr lang="tr-TR" dirty="0"/>
                  <a:t> on an L-</a:t>
                </a:r>
                <a:r>
                  <a:rPr lang="tr-TR" dirty="0" err="1"/>
                  <a:t>meter</a:t>
                </a:r>
                <a:r>
                  <a:rPr lang="tr-TR" dirty="0"/>
                  <a:t> ring?</a:t>
                </a:r>
              </a:p>
              <a:p>
                <a:pPr algn="just"/>
                <a14:m>
                  <m:oMath xmlns:m="http://schemas.openxmlformats.org/officeDocument/2006/math">
                    <m:r>
                      <a:rPr lang="tr-TR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tr-TR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tr-TR" i="1" dirty="0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tr-TR" i="1" dirty="0" smtClean="0">
                        <a:latin typeface="Cambria Math" panose="02040503050406030204" pitchFamily="18" charset="0"/>
                      </a:rPr>
                      <m:t> ∗ </m:t>
                    </m:r>
                    <m:r>
                      <a:rPr lang="tr-TR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tr-TR" i="1" dirty="0" smtClean="0">
                        <a:latin typeface="Cambria Math" panose="02040503050406030204" pitchFamily="18" charset="0"/>
                      </a:rPr>
                      <m:t> / </m:t>
                    </m:r>
                    <m:r>
                      <a:rPr lang="tr-TR" i="1" dirty="0" smtClean="0">
                        <a:latin typeface="Cambria Math" panose="02040503050406030204" pitchFamily="18" charset="0"/>
                      </a:rPr>
                      <m:t>𝑆𝑃</m:t>
                    </m:r>
                  </m:oMath>
                </a14:m>
                <a:r>
                  <a:rPr lang="tr-TR" dirty="0"/>
                  <a:t>	</a:t>
                </a:r>
              </a:p>
            </p:txBody>
          </p:sp>
        </mc:Choice>
        <mc:Fallback xmlns="">
          <p:sp>
            <p:nvSpPr>
              <p:cNvPr id="18" name="İçerik Yer Tutucusu 2">
                <a:extLst>
                  <a:ext uri="{FF2B5EF4-FFF2-40B4-BE49-F238E27FC236}">
                    <a16:creationId xmlns:a16="http://schemas.microsoft.com/office/drawing/2014/main" id="{C9289067-4EA2-EE41-AF9D-BDACADADFB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143" y="2336873"/>
                <a:ext cx="10971775" cy="4244128"/>
              </a:xfrm>
              <a:prstGeom prst="rect">
                <a:avLst/>
              </a:prstGeom>
              <a:blipFill>
                <a:blip r:embed="rId3"/>
                <a:stretch>
                  <a:fillRect l="-694" t="-2976" r="-694" b="-1190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Resim 9">
            <a:extLst>
              <a:ext uri="{FF2B5EF4-FFF2-40B4-BE49-F238E27FC236}">
                <a16:creationId xmlns="" xmlns:a16="http://schemas.microsoft.com/office/drawing/2014/main" id="{77B86469-520E-4B40-AE12-04D34F5B0D7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6343" y="1594827"/>
            <a:ext cx="5099314" cy="5431547"/>
          </a:xfrm>
          <a:prstGeom prst="rect">
            <a:avLst/>
          </a:prstGeom>
        </p:spPr>
      </p:pic>
      <p:sp>
        <p:nvSpPr>
          <p:cNvPr id="11" name="Metin kutusu 4">
            <a:extLst>
              <a:ext uri="{FF2B5EF4-FFF2-40B4-BE49-F238E27FC236}">
                <a16:creationId xmlns:a16="http://schemas.microsoft.com/office/drawing/2014/main" xmlns="" id="{551E48AB-E4D1-3D40-A991-1CF10D903EC4}"/>
              </a:ext>
            </a:extLst>
          </p:cNvPr>
          <p:cNvSpPr txBox="1"/>
          <p:nvPr/>
        </p:nvSpPr>
        <p:spPr>
          <a:xfrm>
            <a:off x="10481912" y="551211"/>
            <a:ext cx="1799924" cy="14773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tr-TR" dirty="0"/>
              <a:t>BLM3051</a:t>
            </a:r>
          </a:p>
          <a:p>
            <a:pPr algn="ctr"/>
            <a:r>
              <a:rPr lang="tr-TR" dirty="0"/>
              <a:t>Data </a:t>
            </a:r>
            <a:r>
              <a:rPr lang="tr-TR" dirty="0" smtClean="0"/>
              <a:t>Communication and Computer Network - </a:t>
            </a:r>
            <a:r>
              <a:rPr lang="tr-TR" dirty="0"/>
              <a:t>6</a:t>
            </a:r>
            <a:endParaRPr lang="tr-TR" dirty="0"/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xmlns="" id="{9E448760-493E-44BC-B40E-D932D74019BD}"/>
              </a:ext>
            </a:extLst>
          </p:cNvPr>
          <p:cNvSpPr txBox="1"/>
          <p:nvPr/>
        </p:nvSpPr>
        <p:spPr>
          <a:xfrm>
            <a:off x="22576" y="6581001"/>
            <a:ext cx="12169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200" dirty="0" smtClean="0"/>
              <a:t>Dr. </a:t>
            </a:r>
            <a:r>
              <a:rPr lang="tr-TR" sz="1200" dirty="0" err="1" smtClean="0"/>
              <a:t>Öğr</a:t>
            </a:r>
            <a:r>
              <a:rPr lang="tr-TR" sz="1200" dirty="0" smtClean="0"/>
              <a:t>. Üyesi </a:t>
            </a:r>
            <a:r>
              <a:rPr lang="tr-TR" sz="1200" dirty="0"/>
              <a:t>Furkan </a:t>
            </a:r>
            <a:r>
              <a:rPr lang="tr-TR" sz="1200" dirty="0" smtClean="0"/>
              <a:t>ÇAKMAK</a:t>
            </a:r>
            <a:endParaRPr lang="tr-TR" sz="1200" dirty="0"/>
          </a:p>
        </p:txBody>
      </p:sp>
    </p:spTree>
    <p:extLst>
      <p:ext uri="{BB962C8B-B14F-4D97-AF65-F5344CB8AC3E}">
        <p14:creationId xmlns:p14="http://schemas.microsoft.com/office/powerpoint/2010/main" val="4208869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69333" y="753228"/>
            <a:ext cx="10124849" cy="1080938"/>
          </a:xfrm>
        </p:spPr>
        <p:txBody>
          <a:bodyPr/>
          <a:lstStyle/>
          <a:p>
            <a:pPr algn="just"/>
            <a:r>
              <a:rPr lang="tr-TR" dirty="0"/>
              <a:t>IEEE 802.5-Token Ring - </a:t>
            </a:r>
            <a:r>
              <a:rPr lang="tr-TR" dirty="0" err="1"/>
              <a:t>Priority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Reservation</a:t>
            </a:r>
            <a:r>
              <a:rPr lang="x-none" dirty="0"/>
              <a:t> </a:t>
            </a:r>
            <a:endParaRPr lang="en-US" b="1" dirty="0"/>
          </a:p>
        </p:txBody>
      </p:sp>
      <p:sp>
        <p:nvSpPr>
          <p:cNvPr id="12" name="Rectangle 4">
            <a:extLst>
              <a:ext uri="{FF2B5EF4-FFF2-40B4-BE49-F238E27FC236}">
                <a16:creationId xmlns="" xmlns:a16="http://schemas.microsoft.com/office/drawing/2014/main" id="{90E75E46-E916-9346-B562-A07B68C36F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0088" y="343167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15" name="Rectangle 6">
            <a:extLst>
              <a:ext uri="{FF2B5EF4-FFF2-40B4-BE49-F238E27FC236}">
                <a16:creationId xmlns="" xmlns:a16="http://schemas.microsoft.com/office/drawing/2014/main" id="{67D28E0C-9D3F-394A-AD05-1AAA4D0122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18" name="İçerik Yer Tutucusu 2">
            <a:extLst>
              <a:ext uri="{FF2B5EF4-FFF2-40B4-BE49-F238E27FC236}">
                <a16:creationId xmlns="" xmlns:a16="http://schemas.microsoft.com/office/drawing/2014/main" id="{C9289067-4EA2-EE41-AF9D-BDACADADFB8D}"/>
              </a:ext>
            </a:extLst>
          </p:cNvPr>
          <p:cNvSpPr txBox="1">
            <a:spLocks/>
          </p:cNvSpPr>
          <p:nvPr/>
        </p:nvSpPr>
        <p:spPr>
          <a:xfrm>
            <a:off x="767143" y="2336873"/>
            <a:ext cx="10971775" cy="42441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reservation</a:t>
            </a:r>
            <a:r>
              <a:rPr lang="tr-TR" dirty="0"/>
              <a:t>: AC (Access Control) is </a:t>
            </a:r>
            <a:r>
              <a:rPr lang="tr-TR" dirty="0" err="1"/>
              <a:t>used</a:t>
            </a:r>
            <a:r>
              <a:rPr lang="tr-TR" dirty="0"/>
              <a:t>.</a:t>
            </a:r>
          </a:p>
          <a:p>
            <a:pPr algn="just"/>
            <a:r>
              <a:rPr lang="tr-TR" dirty="0"/>
              <a:t>Time </a:t>
            </a:r>
            <a:r>
              <a:rPr lang="tr-TR" dirty="0" err="1"/>
              <a:t>Limitation</a:t>
            </a:r>
            <a:endParaRPr lang="tr-TR" dirty="0"/>
          </a:p>
          <a:p>
            <a:pPr algn="just"/>
            <a:r>
              <a:rPr lang="tr-TR" dirty="0" err="1"/>
              <a:t>Monitor</a:t>
            </a:r>
            <a:r>
              <a:rPr lang="tr-TR" dirty="0"/>
              <a:t> Station</a:t>
            </a:r>
          </a:p>
          <a:p>
            <a:pPr lvl="1" algn="just"/>
            <a:r>
              <a:rPr lang="tr-TR" dirty="0"/>
              <a:t>No </a:t>
            </a:r>
            <a:r>
              <a:rPr lang="tr-TR" dirty="0" err="1"/>
              <a:t>Token</a:t>
            </a:r>
            <a:r>
              <a:rPr lang="tr-TR" dirty="0"/>
              <a:t> </a:t>
            </a:r>
            <a:r>
              <a:rPr lang="tr-TR" dirty="0" err="1"/>
              <a:t>Frame</a:t>
            </a:r>
            <a:endParaRPr lang="tr-TR" dirty="0"/>
          </a:p>
          <a:p>
            <a:pPr lvl="1" algn="just"/>
            <a:r>
              <a:rPr lang="tr-TR" dirty="0" err="1"/>
              <a:t>Orphan</a:t>
            </a:r>
            <a:r>
              <a:rPr lang="tr-TR" dirty="0"/>
              <a:t> </a:t>
            </a:r>
            <a:r>
              <a:rPr lang="tr-TR" dirty="0" err="1"/>
              <a:t>Frame</a:t>
            </a:r>
            <a:endParaRPr lang="tr-TR" dirty="0"/>
          </a:p>
          <a:p>
            <a:pPr lvl="1" algn="just"/>
            <a:endParaRPr lang="tr-TR" dirty="0"/>
          </a:p>
          <a:p>
            <a:pPr algn="just"/>
            <a:endParaRPr lang="tr-TR" dirty="0"/>
          </a:p>
        </p:txBody>
      </p:sp>
      <p:pic>
        <p:nvPicPr>
          <p:cNvPr id="7" name="Resim 9">
            <a:extLst>
              <a:ext uri="{FF2B5EF4-FFF2-40B4-BE49-F238E27FC236}">
                <a16:creationId xmlns="" xmlns:a16="http://schemas.microsoft.com/office/drawing/2014/main" id="{77B86469-520E-4B40-AE12-04D34F5B0D7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6343" y="1594827"/>
            <a:ext cx="5099314" cy="5431547"/>
          </a:xfrm>
          <a:prstGeom prst="rect">
            <a:avLst/>
          </a:prstGeom>
        </p:spPr>
      </p:pic>
      <p:sp>
        <p:nvSpPr>
          <p:cNvPr id="11" name="Metin kutusu 4">
            <a:extLst>
              <a:ext uri="{FF2B5EF4-FFF2-40B4-BE49-F238E27FC236}">
                <a16:creationId xmlns:a16="http://schemas.microsoft.com/office/drawing/2014/main" xmlns="" id="{551E48AB-E4D1-3D40-A991-1CF10D903EC4}"/>
              </a:ext>
            </a:extLst>
          </p:cNvPr>
          <p:cNvSpPr txBox="1"/>
          <p:nvPr/>
        </p:nvSpPr>
        <p:spPr>
          <a:xfrm>
            <a:off x="10481912" y="551211"/>
            <a:ext cx="1799924" cy="14773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tr-TR" dirty="0"/>
              <a:t>BLM3051</a:t>
            </a:r>
          </a:p>
          <a:p>
            <a:pPr algn="ctr"/>
            <a:r>
              <a:rPr lang="tr-TR" dirty="0"/>
              <a:t>Data </a:t>
            </a:r>
            <a:r>
              <a:rPr lang="tr-TR" dirty="0" smtClean="0"/>
              <a:t>Communication and Computer Network - </a:t>
            </a:r>
            <a:r>
              <a:rPr lang="tr-TR" dirty="0"/>
              <a:t>6</a:t>
            </a:r>
            <a:endParaRPr lang="tr-TR" dirty="0"/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xmlns="" id="{9E448760-493E-44BC-B40E-D932D74019BD}"/>
              </a:ext>
            </a:extLst>
          </p:cNvPr>
          <p:cNvSpPr txBox="1"/>
          <p:nvPr/>
        </p:nvSpPr>
        <p:spPr>
          <a:xfrm>
            <a:off x="22576" y="6581001"/>
            <a:ext cx="12169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200" dirty="0" smtClean="0"/>
              <a:t>Dr. </a:t>
            </a:r>
            <a:r>
              <a:rPr lang="tr-TR" sz="1200" dirty="0" err="1" smtClean="0"/>
              <a:t>Öğr</a:t>
            </a:r>
            <a:r>
              <a:rPr lang="tr-TR" sz="1200" dirty="0" smtClean="0"/>
              <a:t>. Üyesi </a:t>
            </a:r>
            <a:r>
              <a:rPr lang="tr-TR" sz="1200" dirty="0"/>
              <a:t>Furkan </a:t>
            </a:r>
            <a:r>
              <a:rPr lang="tr-TR" sz="1200" dirty="0" smtClean="0"/>
              <a:t>ÇAKMAK</a:t>
            </a:r>
            <a:endParaRPr lang="tr-TR" sz="1200" dirty="0"/>
          </a:p>
        </p:txBody>
      </p:sp>
    </p:spTree>
    <p:extLst>
      <p:ext uri="{BB962C8B-B14F-4D97-AF65-F5344CB8AC3E}">
        <p14:creationId xmlns:p14="http://schemas.microsoft.com/office/powerpoint/2010/main" val="1325547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tr-TR" dirty="0"/>
              <a:t>IEEE 802.5-Token Ring - </a:t>
            </a:r>
            <a:r>
              <a:rPr lang="tr-TR" dirty="0" err="1"/>
              <a:t>Framing</a:t>
            </a:r>
            <a:endParaRPr lang="en-US" b="1" dirty="0"/>
          </a:p>
        </p:txBody>
      </p:sp>
      <p:sp>
        <p:nvSpPr>
          <p:cNvPr id="12" name="Rectangle 4">
            <a:extLst>
              <a:ext uri="{FF2B5EF4-FFF2-40B4-BE49-F238E27FC236}">
                <a16:creationId xmlns="" xmlns:a16="http://schemas.microsoft.com/office/drawing/2014/main" id="{90E75E46-E916-9346-B562-A07B68C36F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0088" y="343167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15" name="Rectangle 6">
            <a:extLst>
              <a:ext uri="{FF2B5EF4-FFF2-40B4-BE49-F238E27FC236}">
                <a16:creationId xmlns="" xmlns:a16="http://schemas.microsoft.com/office/drawing/2014/main" id="{67D28E0C-9D3F-394A-AD05-1AAA4D0122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18" name="İçerik Yer Tutucusu 2">
            <a:extLst>
              <a:ext uri="{FF2B5EF4-FFF2-40B4-BE49-F238E27FC236}">
                <a16:creationId xmlns="" xmlns:a16="http://schemas.microsoft.com/office/drawing/2014/main" id="{C9289067-4EA2-EE41-AF9D-BDACADADFB8D}"/>
              </a:ext>
            </a:extLst>
          </p:cNvPr>
          <p:cNvSpPr txBox="1">
            <a:spLocks/>
          </p:cNvSpPr>
          <p:nvPr/>
        </p:nvSpPr>
        <p:spPr>
          <a:xfrm>
            <a:off x="767143" y="2336873"/>
            <a:ext cx="10971775" cy="42441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tr-TR" dirty="0"/>
              <a:t>NIC (Network </a:t>
            </a:r>
            <a:r>
              <a:rPr lang="tr-TR" dirty="0" err="1"/>
              <a:t>Interface</a:t>
            </a:r>
            <a:r>
              <a:rPr lang="tr-TR" dirty="0"/>
              <a:t> </a:t>
            </a:r>
            <a:r>
              <a:rPr lang="tr-TR" dirty="0" err="1"/>
              <a:t>Card</a:t>
            </a:r>
            <a:r>
              <a:rPr lang="tr-TR" dirty="0"/>
              <a:t>) </a:t>
            </a:r>
            <a:r>
              <a:rPr lang="tr-TR" dirty="0" err="1"/>
              <a:t>Addresses</a:t>
            </a:r>
            <a:r>
              <a:rPr lang="tr-TR" dirty="0"/>
              <a:t> (6-byte)</a:t>
            </a:r>
          </a:p>
          <a:p>
            <a:pPr algn="just"/>
            <a:r>
              <a:rPr lang="tr-TR" dirty="0" err="1"/>
              <a:t>Differential</a:t>
            </a:r>
            <a:r>
              <a:rPr lang="tr-TR" dirty="0"/>
              <a:t> Manchester </a:t>
            </a:r>
            <a:r>
              <a:rPr lang="tr-TR" dirty="0" err="1"/>
              <a:t>Coding</a:t>
            </a:r>
            <a:endParaRPr lang="tr-TR" dirty="0"/>
          </a:p>
          <a:p>
            <a:pPr algn="just"/>
            <a:r>
              <a:rPr lang="tr-TR" dirty="0" err="1"/>
              <a:t>Max</a:t>
            </a:r>
            <a:r>
              <a:rPr lang="tr-TR" dirty="0"/>
              <a:t> </a:t>
            </a:r>
            <a:r>
              <a:rPr lang="tr-TR" dirty="0" err="1"/>
              <a:t>speeds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4 </a:t>
            </a:r>
            <a:r>
              <a:rPr lang="tr-TR" dirty="0" err="1"/>
              <a:t>and</a:t>
            </a:r>
            <a:r>
              <a:rPr lang="tr-TR" dirty="0"/>
              <a:t> 16 </a:t>
            </a:r>
            <a:r>
              <a:rPr lang="tr-TR" dirty="0" err="1"/>
              <a:t>Mbps</a:t>
            </a:r>
            <a:r>
              <a:rPr lang="tr-TR" dirty="0"/>
              <a:t> (</a:t>
            </a:r>
            <a:r>
              <a:rPr lang="tr-TR" dirty="0">
                <a:solidFill>
                  <a:srgbClr val="FFFF00"/>
                </a:solidFill>
              </a:rPr>
              <a:t>IEEE 802.5t: 100 </a:t>
            </a:r>
            <a:r>
              <a:rPr lang="tr-TR" dirty="0" err="1">
                <a:solidFill>
                  <a:srgbClr val="FFFF00"/>
                </a:solidFill>
              </a:rPr>
              <a:t>Mbps</a:t>
            </a:r>
            <a:r>
              <a:rPr lang="tr-TR" dirty="0">
                <a:solidFill>
                  <a:srgbClr val="FFFF00"/>
                </a:solidFill>
              </a:rPr>
              <a:t>, IEEE 802.5v: 1 </a:t>
            </a:r>
            <a:r>
              <a:rPr lang="tr-TR" dirty="0" err="1">
                <a:solidFill>
                  <a:srgbClr val="FFFF00"/>
                </a:solidFill>
              </a:rPr>
              <a:t>Gbps</a:t>
            </a:r>
            <a:r>
              <a:rPr lang="tr-TR" dirty="0"/>
              <a:t>) </a:t>
            </a:r>
          </a:p>
          <a:p>
            <a:pPr algn="just"/>
            <a:r>
              <a:rPr lang="tr-TR" dirty="0"/>
              <a:t>First </a:t>
            </a:r>
            <a:r>
              <a:rPr lang="tr-TR" dirty="0" err="1"/>
              <a:t>sending</a:t>
            </a:r>
            <a:r>
              <a:rPr lang="tr-TR" dirty="0"/>
              <a:t> bit is MSB (</a:t>
            </a:r>
            <a:r>
              <a:rPr lang="tr-TR" dirty="0" err="1"/>
              <a:t>different</a:t>
            </a:r>
            <a:r>
              <a:rPr lang="tr-TR" dirty="0"/>
              <a:t> </a:t>
            </a:r>
            <a:r>
              <a:rPr lang="tr-TR" dirty="0" err="1"/>
              <a:t>from</a:t>
            </a:r>
            <a:r>
              <a:rPr lang="tr-TR" dirty="0"/>
              <a:t> 802.3 </a:t>
            </a:r>
            <a:r>
              <a:rPr lang="tr-TR" dirty="0" err="1"/>
              <a:t>and</a:t>
            </a:r>
            <a:r>
              <a:rPr lang="tr-TR" dirty="0"/>
              <a:t> 802.4)</a:t>
            </a:r>
          </a:p>
          <a:p>
            <a:pPr algn="just"/>
            <a:endParaRPr lang="tr-TR" dirty="0"/>
          </a:p>
          <a:p>
            <a:pPr algn="just"/>
            <a:endParaRPr lang="tr-TR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594A064D-25FA-B645-9130-DEDCD00107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143" y="4122423"/>
            <a:ext cx="8629650" cy="254276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9B639DAC-212B-B347-A0CC-BE88334F1F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0186" y="4376143"/>
            <a:ext cx="2654300" cy="6477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251985A5-3BA0-8B47-8366-B4C39DACA78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7246" y="5480169"/>
            <a:ext cx="2654300" cy="6477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2A6D3136-9DCC-6F45-8C26-19A43ECB3616}"/>
              </a:ext>
            </a:extLst>
          </p:cNvPr>
          <p:cNvSpPr txBox="1"/>
          <p:nvPr/>
        </p:nvSpPr>
        <p:spPr>
          <a:xfrm>
            <a:off x="10316287" y="4022918"/>
            <a:ext cx="784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/>
              <a:t>Token</a:t>
            </a:r>
            <a:endParaRPr lang="tr-TR" dirty="0"/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90E6780B-09B6-4846-9117-7A9F85327EBF}"/>
              </a:ext>
            </a:extLst>
          </p:cNvPr>
          <p:cNvSpPr txBox="1"/>
          <p:nvPr/>
        </p:nvSpPr>
        <p:spPr>
          <a:xfrm>
            <a:off x="10326243" y="5107427"/>
            <a:ext cx="75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/>
              <a:t>Abort</a:t>
            </a:r>
            <a:endParaRPr lang="tr-TR" dirty="0"/>
          </a:p>
        </p:txBody>
      </p:sp>
      <p:pic>
        <p:nvPicPr>
          <p:cNvPr id="7" name="Resim 9">
            <a:extLst>
              <a:ext uri="{FF2B5EF4-FFF2-40B4-BE49-F238E27FC236}">
                <a16:creationId xmlns="" xmlns:a16="http://schemas.microsoft.com/office/drawing/2014/main" id="{77B86469-520E-4B40-AE12-04D34F5B0D7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6343" y="1594827"/>
            <a:ext cx="5099314" cy="5431547"/>
          </a:xfrm>
          <a:prstGeom prst="rect">
            <a:avLst/>
          </a:prstGeom>
        </p:spPr>
      </p:pic>
      <p:sp>
        <p:nvSpPr>
          <p:cNvPr id="17" name="Metin kutusu 4">
            <a:extLst>
              <a:ext uri="{FF2B5EF4-FFF2-40B4-BE49-F238E27FC236}">
                <a16:creationId xmlns:a16="http://schemas.microsoft.com/office/drawing/2014/main" xmlns="" id="{551E48AB-E4D1-3D40-A991-1CF10D903EC4}"/>
              </a:ext>
            </a:extLst>
          </p:cNvPr>
          <p:cNvSpPr txBox="1"/>
          <p:nvPr/>
        </p:nvSpPr>
        <p:spPr>
          <a:xfrm>
            <a:off x="10481912" y="551211"/>
            <a:ext cx="1799924" cy="14773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tr-TR" dirty="0"/>
              <a:t>BLM3051</a:t>
            </a:r>
          </a:p>
          <a:p>
            <a:pPr algn="ctr"/>
            <a:r>
              <a:rPr lang="tr-TR" dirty="0"/>
              <a:t>Data </a:t>
            </a:r>
            <a:r>
              <a:rPr lang="tr-TR" dirty="0" smtClean="0"/>
              <a:t>Communication and Computer Network - </a:t>
            </a:r>
            <a:r>
              <a:rPr lang="tr-TR" dirty="0"/>
              <a:t>6</a:t>
            </a:r>
            <a:endParaRPr lang="tr-TR" dirty="0"/>
          </a:p>
        </p:txBody>
      </p:sp>
      <p:sp>
        <p:nvSpPr>
          <p:cNvPr id="19" name="Metin kutusu 18">
            <a:extLst>
              <a:ext uri="{FF2B5EF4-FFF2-40B4-BE49-F238E27FC236}">
                <a16:creationId xmlns:a16="http://schemas.microsoft.com/office/drawing/2014/main" xmlns="" id="{9E448760-493E-44BC-B40E-D932D74019BD}"/>
              </a:ext>
            </a:extLst>
          </p:cNvPr>
          <p:cNvSpPr txBox="1"/>
          <p:nvPr/>
        </p:nvSpPr>
        <p:spPr>
          <a:xfrm>
            <a:off x="22576" y="6581001"/>
            <a:ext cx="12169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200" dirty="0" smtClean="0"/>
              <a:t>Dr. </a:t>
            </a:r>
            <a:r>
              <a:rPr lang="tr-TR" sz="1200" dirty="0" err="1" smtClean="0"/>
              <a:t>Öğr</a:t>
            </a:r>
            <a:r>
              <a:rPr lang="tr-TR" sz="1200" dirty="0" smtClean="0"/>
              <a:t>. Üyesi </a:t>
            </a:r>
            <a:r>
              <a:rPr lang="tr-TR" sz="1200" dirty="0"/>
              <a:t>Furkan </a:t>
            </a:r>
            <a:r>
              <a:rPr lang="tr-TR" sz="1200" dirty="0" smtClean="0"/>
              <a:t>ÇAKMAK</a:t>
            </a:r>
            <a:endParaRPr lang="tr-TR" sz="1200" dirty="0"/>
          </a:p>
        </p:txBody>
      </p:sp>
    </p:spTree>
    <p:extLst>
      <p:ext uri="{BB962C8B-B14F-4D97-AF65-F5344CB8AC3E}">
        <p14:creationId xmlns:p14="http://schemas.microsoft.com/office/powerpoint/2010/main" val="2068179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tr-TR" dirty="0"/>
              <a:t>FDDI (Fiber Distributed Data </a:t>
            </a:r>
            <a:r>
              <a:rPr lang="tr-TR" dirty="0" err="1"/>
              <a:t>Interface</a:t>
            </a:r>
            <a:r>
              <a:rPr lang="tr-TR" dirty="0"/>
              <a:t>)</a:t>
            </a:r>
          </a:p>
        </p:txBody>
      </p:sp>
      <p:sp>
        <p:nvSpPr>
          <p:cNvPr id="12" name="Rectangle 4">
            <a:extLst>
              <a:ext uri="{FF2B5EF4-FFF2-40B4-BE49-F238E27FC236}">
                <a16:creationId xmlns="" xmlns:a16="http://schemas.microsoft.com/office/drawing/2014/main" id="{90E75E46-E916-9346-B562-A07B68C36F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0088" y="343167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15" name="Rectangle 6">
            <a:extLst>
              <a:ext uri="{FF2B5EF4-FFF2-40B4-BE49-F238E27FC236}">
                <a16:creationId xmlns="" xmlns:a16="http://schemas.microsoft.com/office/drawing/2014/main" id="{67D28E0C-9D3F-394A-AD05-1AAA4D0122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18" name="İçerik Yer Tutucusu 2">
            <a:extLst>
              <a:ext uri="{FF2B5EF4-FFF2-40B4-BE49-F238E27FC236}">
                <a16:creationId xmlns="" xmlns:a16="http://schemas.microsoft.com/office/drawing/2014/main" id="{C9289067-4EA2-EE41-AF9D-BDACADADFB8D}"/>
              </a:ext>
            </a:extLst>
          </p:cNvPr>
          <p:cNvSpPr txBox="1">
            <a:spLocks/>
          </p:cNvSpPr>
          <p:nvPr/>
        </p:nvSpPr>
        <p:spPr>
          <a:xfrm>
            <a:off x="767143" y="2336873"/>
            <a:ext cx="10971775" cy="424412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tr-TR" dirty="0"/>
              <a:t>ANSI </a:t>
            </a:r>
            <a:r>
              <a:rPr lang="tr-TR" dirty="0" err="1"/>
              <a:t>and</a:t>
            </a:r>
            <a:r>
              <a:rPr lang="tr-TR" dirty="0"/>
              <a:t> ITU-U standart</a:t>
            </a:r>
          </a:p>
          <a:p>
            <a:pPr algn="just"/>
            <a:r>
              <a:rPr lang="tr-TR" dirty="0"/>
              <a:t>Fiber </a:t>
            </a:r>
            <a:r>
              <a:rPr lang="tr-TR" dirty="0" err="1"/>
              <a:t>optics</a:t>
            </a:r>
            <a:r>
              <a:rPr lang="tr-TR" dirty="0"/>
              <a:t>: 100 </a:t>
            </a:r>
            <a:r>
              <a:rPr lang="tr-TR" dirty="0" err="1"/>
              <a:t>Mbps</a:t>
            </a:r>
            <a:endParaRPr lang="tr-TR" dirty="0"/>
          </a:p>
          <a:p>
            <a:pPr algn="just"/>
            <a:r>
              <a:rPr lang="tr-TR" dirty="0" err="1"/>
              <a:t>Token</a:t>
            </a:r>
            <a:endParaRPr lang="tr-TR" dirty="0"/>
          </a:p>
          <a:p>
            <a:pPr algn="just"/>
            <a:r>
              <a:rPr lang="tr-TR" dirty="0"/>
              <a:t>S-</a:t>
            </a:r>
            <a:r>
              <a:rPr lang="tr-TR" dirty="0" err="1"/>
              <a:t>Frame</a:t>
            </a:r>
            <a:r>
              <a:rPr lang="tr-TR" dirty="0"/>
              <a:t> (</a:t>
            </a:r>
            <a:r>
              <a:rPr lang="tr-TR" dirty="0" err="1"/>
              <a:t>Synchronous</a:t>
            </a:r>
            <a:r>
              <a:rPr lang="tr-TR" dirty="0"/>
              <a:t> </a:t>
            </a:r>
            <a:r>
              <a:rPr lang="tr-TR" dirty="0" err="1"/>
              <a:t>Frame</a:t>
            </a:r>
            <a:r>
              <a:rPr lang="tr-TR" dirty="0"/>
              <a:t>) - </a:t>
            </a:r>
            <a:r>
              <a:rPr lang="tr-TR" dirty="0" err="1"/>
              <a:t>priority</a:t>
            </a:r>
            <a:endParaRPr lang="tr-TR" dirty="0"/>
          </a:p>
          <a:p>
            <a:pPr algn="just"/>
            <a:r>
              <a:rPr lang="tr-TR" dirty="0"/>
              <a:t>A-</a:t>
            </a:r>
            <a:r>
              <a:rPr lang="tr-TR" dirty="0" err="1"/>
              <a:t>Frame</a:t>
            </a:r>
            <a:r>
              <a:rPr lang="tr-TR" dirty="0"/>
              <a:t> (</a:t>
            </a:r>
            <a:r>
              <a:rPr lang="tr-TR" dirty="0" err="1"/>
              <a:t>Asynchronous</a:t>
            </a:r>
            <a:r>
              <a:rPr lang="tr-TR" dirty="0"/>
              <a:t> </a:t>
            </a:r>
            <a:r>
              <a:rPr lang="tr-TR" dirty="0" err="1"/>
              <a:t>Frame</a:t>
            </a:r>
            <a:r>
              <a:rPr lang="tr-TR" dirty="0"/>
              <a:t>)</a:t>
            </a:r>
          </a:p>
          <a:p>
            <a:pPr algn="just"/>
            <a:r>
              <a:rPr lang="tr-TR" dirty="0" err="1"/>
              <a:t>Timing</a:t>
            </a:r>
            <a:r>
              <a:rPr lang="tr-TR" dirty="0"/>
              <a:t> </a:t>
            </a:r>
            <a:r>
              <a:rPr lang="tr-TR" dirty="0" err="1"/>
              <a:t>Register</a:t>
            </a:r>
            <a:endParaRPr lang="tr-TR" dirty="0"/>
          </a:p>
          <a:p>
            <a:pPr lvl="1" algn="just"/>
            <a:r>
              <a:rPr lang="tr-TR" dirty="0"/>
              <a:t>SA (</a:t>
            </a:r>
            <a:r>
              <a:rPr lang="tr-TR" dirty="0" err="1"/>
              <a:t>Synch</a:t>
            </a:r>
            <a:r>
              <a:rPr lang="tr-TR" dirty="0"/>
              <a:t>. </a:t>
            </a:r>
            <a:r>
              <a:rPr lang="tr-TR" dirty="0" err="1"/>
              <a:t>Allocation</a:t>
            </a:r>
            <a:r>
              <a:rPr lang="tr-TR" dirty="0"/>
              <a:t>)</a:t>
            </a:r>
          </a:p>
          <a:p>
            <a:pPr lvl="1" algn="just"/>
            <a:r>
              <a:rPr lang="tr-TR" dirty="0"/>
              <a:t>TTRT (</a:t>
            </a:r>
            <a:r>
              <a:rPr lang="tr-TR" dirty="0" err="1"/>
              <a:t>Target</a:t>
            </a:r>
            <a:r>
              <a:rPr lang="tr-TR" dirty="0"/>
              <a:t> </a:t>
            </a:r>
            <a:r>
              <a:rPr lang="tr-TR" dirty="0" err="1"/>
              <a:t>Token</a:t>
            </a:r>
            <a:r>
              <a:rPr lang="tr-TR" dirty="0"/>
              <a:t> </a:t>
            </a:r>
            <a:r>
              <a:rPr lang="tr-TR" dirty="0" err="1"/>
              <a:t>Rotation</a:t>
            </a:r>
            <a:r>
              <a:rPr lang="tr-TR" dirty="0"/>
              <a:t> Time)</a:t>
            </a:r>
          </a:p>
          <a:p>
            <a:pPr lvl="1" algn="just"/>
            <a:r>
              <a:rPr lang="tr-TR" dirty="0"/>
              <a:t>AMT (</a:t>
            </a:r>
            <a:r>
              <a:rPr lang="tr-TR" dirty="0" err="1"/>
              <a:t>Absolute</a:t>
            </a:r>
            <a:r>
              <a:rPr lang="tr-TR" dirty="0"/>
              <a:t> Maximum Time)</a:t>
            </a:r>
          </a:p>
          <a:p>
            <a:pPr lvl="1" algn="just"/>
            <a:endParaRPr lang="tr-TR" dirty="0"/>
          </a:p>
          <a:p>
            <a:pPr lvl="1" algn="just"/>
            <a:r>
              <a:rPr lang="tr-TR" dirty="0"/>
              <a:t>TRT (</a:t>
            </a:r>
            <a:r>
              <a:rPr lang="tr-TR" dirty="0" err="1"/>
              <a:t>Token</a:t>
            </a:r>
            <a:r>
              <a:rPr lang="tr-TR" dirty="0"/>
              <a:t> </a:t>
            </a:r>
            <a:r>
              <a:rPr lang="tr-TR" dirty="0" err="1"/>
              <a:t>Rotation</a:t>
            </a:r>
            <a:r>
              <a:rPr lang="tr-TR" dirty="0"/>
              <a:t> </a:t>
            </a:r>
            <a:r>
              <a:rPr lang="tr-TR" dirty="0" err="1"/>
              <a:t>Timer</a:t>
            </a:r>
            <a:r>
              <a:rPr lang="tr-TR" dirty="0"/>
              <a:t>)</a:t>
            </a:r>
          </a:p>
          <a:p>
            <a:pPr lvl="1" algn="just"/>
            <a:r>
              <a:rPr lang="tr-TR" dirty="0"/>
              <a:t>THT (</a:t>
            </a:r>
            <a:r>
              <a:rPr lang="tr-TR" dirty="0" err="1"/>
              <a:t>Token</a:t>
            </a:r>
            <a:r>
              <a:rPr lang="tr-TR" dirty="0"/>
              <a:t> Holding Time)</a:t>
            </a:r>
          </a:p>
          <a:p>
            <a:pPr algn="just"/>
            <a:endParaRPr lang="tr-TR" dirty="0"/>
          </a:p>
          <a:p>
            <a:pPr algn="just"/>
            <a:endParaRPr lang="tr-TR" dirty="0"/>
          </a:p>
        </p:txBody>
      </p:sp>
      <p:pic>
        <p:nvPicPr>
          <p:cNvPr id="7" name="Resim 9">
            <a:extLst>
              <a:ext uri="{FF2B5EF4-FFF2-40B4-BE49-F238E27FC236}">
                <a16:creationId xmlns="" xmlns:a16="http://schemas.microsoft.com/office/drawing/2014/main" id="{77B86469-520E-4B40-AE12-04D34F5B0D7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6343" y="1594827"/>
            <a:ext cx="5099314" cy="5431547"/>
          </a:xfrm>
          <a:prstGeom prst="rect">
            <a:avLst/>
          </a:prstGeom>
        </p:spPr>
      </p:pic>
      <p:sp>
        <p:nvSpPr>
          <p:cNvPr id="11" name="Metin kutusu 4">
            <a:extLst>
              <a:ext uri="{FF2B5EF4-FFF2-40B4-BE49-F238E27FC236}">
                <a16:creationId xmlns:a16="http://schemas.microsoft.com/office/drawing/2014/main" xmlns="" id="{551E48AB-E4D1-3D40-A991-1CF10D903EC4}"/>
              </a:ext>
            </a:extLst>
          </p:cNvPr>
          <p:cNvSpPr txBox="1"/>
          <p:nvPr/>
        </p:nvSpPr>
        <p:spPr>
          <a:xfrm>
            <a:off x="10481912" y="551211"/>
            <a:ext cx="1799924" cy="14773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tr-TR" dirty="0"/>
              <a:t>BLM3051</a:t>
            </a:r>
          </a:p>
          <a:p>
            <a:pPr algn="ctr"/>
            <a:r>
              <a:rPr lang="tr-TR" dirty="0"/>
              <a:t>Data </a:t>
            </a:r>
            <a:r>
              <a:rPr lang="tr-TR" dirty="0" smtClean="0"/>
              <a:t>Communication and Computer Network - </a:t>
            </a:r>
            <a:r>
              <a:rPr lang="tr-TR" dirty="0"/>
              <a:t>6</a:t>
            </a:r>
            <a:endParaRPr lang="tr-TR" dirty="0"/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xmlns="" id="{9E448760-493E-44BC-B40E-D932D74019BD}"/>
              </a:ext>
            </a:extLst>
          </p:cNvPr>
          <p:cNvSpPr txBox="1"/>
          <p:nvPr/>
        </p:nvSpPr>
        <p:spPr>
          <a:xfrm>
            <a:off x="22576" y="6581001"/>
            <a:ext cx="12169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200" dirty="0" smtClean="0"/>
              <a:t>Dr. </a:t>
            </a:r>
            <a:r>
              <a:rPr lang="tr-TR" sz="1200" dirty="0" err="1" smtClean="0"/>
              <a:t>Öğr</a:t>
            </a:r>
            <a:r>
              <a:rPr lang="tr-TR" sz="1200" dirty="0" smtClean="0"/>
              <a:t>. Üyesi </a:t>
            </a:r>
            <a:r>
              <a:rPr lang="tr-TR" sz="1200" dirty="0"/>
              <a:t>Furkan </a:t>
            </a:r>
            <a:r>
              <a:rPr lang="tr-TR" sz="1200" dirty="0" smtClean="0"/>
              <a:t>ÇAKMAK</a:t>
            </a:r>
            <a:endParaRPr lang="tr-TR" sz="1200" dirty="0"/>
          </a:p>
        </p:txBody>
      </p:sp>
    </p:spTree>
    <p:extLst>
      <p:ext uri="{BB962C8B-B14F-4D97-AF65-F5344CB8AC3E}">
        <p14:creationId xmlns:p14="http://schemas.microsoft.com/office/powerpoint/2010/main" val="3433378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801591" cy="1080938"/>
          </a:xfrm>
        </p:spPr>
        <p:txBody>
          <a:bodyPr/>
          <a:lstStyle/>
          <a:p>
            <a:pPr algn="just"/>
            <a:r>
              <a:rPr lang="tr-TR" dirty="0"/>
              <a:t>FDDI (Fiber Distributed Data </a:t>
            </a:r>
            <a:r>
              <a:rPr lang="tr-TR" dirty="0" err="1"/>
              <a:t>Interface</a:t>
            </a:r>
            <a:r>
              <a:rPr lang="tr-TR" dirty="0"/>
              <a:t>) – </a:t>
            </a:r>
            <a:r>
              <a:rPr lang="tr-TR" dirty="0" err="1"/>
              <a:t>Con’t</a:t>
            </a:r>
            <a:endParaRPr lang="tr-TR" dirty="0"/>
          </a:p>
        </p:txBody>
      </p:sp>
      <p:sp>
        <p:nvSpPr>
          <p:cNvPr id="12" name="Rectangle 4">
            <a:extLst>
              <a:ext uri="{FF2B5EF4-FFF2-40B4-BE49-F238E27FC236}">
                <a16:creationId xmlns="" xmlns:a16="http://schemas.microsoft.com/office/drawing/2014/main" id="{90E75E46-E916-9346-B562-A07B68C36F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0088" y="343167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15" name="Rectangle 6">
            <a:extLst>
              <a:ext uri="{FF2B5EF4-FFF2-40B4-BE49-F238E27FC236}">
                <a16:creationId xmlns="" xmlns:a16="http://schemas.microsoft.com/office/drawing/2014/main" id="{67D28E0C-9D3F-394A-AD05-1AAA4D0122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18" name="İçerik Yer Tutucusu 2">
            <a:extLst>
              <a:ext uri="{FF2B5EF4-FFF2-40B4-BE49-F238E27FC236}">
                <a16:creationId xmlns="" xmlns:a16="http://schemas.microsoft.com/office/drawing/2014/main" id="{C9289067-4EA2-EE41-AF9D-BDACADADFB8D}"/>
              </a:ext>
            </a:extLst>
          </p:cNvPr>
          <p:cNvSpPr txBox="1">
            <a:spLocks/>
          </p:cNvSpPr>
          <p:nvPr/>
        </p:nvSpPr>
        <p:spPr>
          <a:xfrm>
            <a:off x="767143" y="2336873"/>
            <a:ext cx="10971775" cy="42441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tr-TR" dirty="0"/>
              <a:t>4B/5B </a:t>
            </a:r>
            <a:r>
              <a:rPr lang="tr-TR" dirty="0" err="1"/>
              <a:t>Coding</a:t>
            </a:r>
            <a:endParaRPr lang="tr-TR" dirty="0"/>
          </a:p>
          <a:p>
            <a:pPr lvl="1" algn="just"/>
            <a:r>
              <a:rPr lang="tr-TR" dirty="0"/>
              <a:t>Using NRZ-I </a:t>
            </a:r>
          </a:p>
          <a:p>
            <a:pPr lvl="1" algn="just"/>
            <a:endParaRPr lang="tr-TR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0CBD98E3-B821-5A4F-A55F-F1A75487BC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2759" y="2252948"/>
            <a:ext cx="3822700" cy="27178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4278B3EC-A829-4747-A51B-6A54A7080B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2716" y="2288541"/>
            <a:ext cx="4876800" cy="2717800"/>
          </a:xfrm>
          <a:prstGeom prst="rect">
            <a:avLst/>
          </a:prstGeom>
        </p:spPr>
      </p:pic>
      <p:pic>
        <p:nvPicPr>
          <p:cNvPr id="7" name="Resim 9">
            <a:extLst>
              <a:ext uri="{FF2B5EF4-FFF2-40B4-BE49-F238E27FC236}">
                <a16:creationId xmlns="" xmlns:a16="http://schemas.microsoft.com/office/drawing/2014/main" id="{77B86469-520E-4B40-AE12-04D34F5B0D7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6343" y="1594827"/>
            <a:ext cx="5099314" cy="5431547"/>
          </a:xfrm>
          <a:prstGeom prst="rect">
            <a:avLst/>
          </a:prstGeom>
        </p:spPr>
      </p:pic>
      <p:sp>
        <p:nvSpPr>
          <p:cNvPr id="13" name="Metin kutusu 4">
            <a:extLst>
              <a:ext uri="{FF2B5EF4-FFF2-40B4-BE49-F238E27FC236}">
                <a16:creationId xmlns:a16="http://schemas.microsoft.com/office/drawing/2014/main" xmlns="" id="{551E48AB-E4D1-3D40-A991-1CF10D903EC4}"/>
              </a:ext>
            </a:extLst>
          </p:cNvPr>
          <p:cNvSpPr txBox="1"/>
          <p:nvPr/>
        </p:nvSpPr>
        <p:spPr>
          <a:xfrm>
            <a:off x="10481912" y="551211"/>
            <a:ext cx="1799924" cy="14773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tr-TR" dirty="0"/>
              <a:t>BLM3051</a:t>
            </a:r>
          </a:p>
          <a:p>
            <a:pPr algn="ctr"/>
            <a:r>
              <a:rPr lang="tr-TR" dirty="0"/>
              <a:t>Data </a:t>
            </a:r>
            <a:r>
              <a:rPr lang="tr-TR" dirty="0" smtClean="0"/>
              <a:t>Communication and Computer Network - </a:t>
            </a:r>
            <a:r>
              <a:rPr lang="tr-TR" dirty="0"/>
              <a:t>6</a:t>
            </a:r>
            <a:endParaRPr lang="tr-TR" dirty="0"/>
          </a:p>
        </p:txBody>
      </p:sp>
      <p:sp>
        <p:nvSpPr>
          <p:cNvPr id="14" name="Metin kutusu 13">
            <a:extLst>
              <a:ext uri="{FF2B5EF4-FFF2-40B4-BE49-F238E27FC236}">
                <a16:creationId xmlns:a16="http://schemas.microsoft.com/office/drawing/2014/main" xmlns="" id="{9E448760-493E-44BC-B40E-D932D74019BD}"/>
              </a:ext>
            </a:extLst>
          </p:cNvPr>
          <p:cNvSpPr txBox="1"/>
          <p:nvPr/>
        </p:nvSpPr>
        <p:spPr>
          <a:xfrm>
            <a:off x="22576" y="6581001"/>
            <a:ext cx="12169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200" dirty="0" smtClean="0"/>
              <a:t>Dr. </a:t>
            </a:r>
            <a:r>
              <a:rPr lang="tr-TR" sz="1200" dirty="0" err="1" smtClean="0"/>
              <a:t>Öğr</a:t>
            </a:r>
            <a:r>
              <a:rPr lang="tr-TR" sz="1200" dirty="0" smtClean="0"/>
              <a:t>. Üyesi </a:t>
            </a:r>
            <a:r>
              <a:rPr lang="tr-TR" sz="1200" dirty="0"/>
              <a:t>Furkan </a:t>
            </a:r>
            <a:r>
              <a:rPr lang="tr-TR" sz="1200" dirty="0" smtClean="0"/>
              <a:t>ÇAKMAK</a:t>
            </a:r>
            <a:endParaRPr lang="tr-TR" sz="1200" dirty="0"/>
          </a:p>
        </p:txBody>
      </p:sp>
    </p:spTree>
    <p:extLst>
      <p:ext uri="{BB962C8B-B14F-4D97-AF65-F5344CB8AC3E}">
        <p14:creationId xmlns:p14="http://schemas.microsoft.com/office/powerpoint/2010/main" val="3348924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801591" cy="1080938"/>
          </a:xfrm>
        </p:spPr>
        <p:txBody>
          <a:bodyPr/>
          <a:lstStyle/>
          <a:p>
            <a:pPr algn="just"/>
            <a:r>
              <a:rPr lang="tr-TR" dirty="0"/>
              <a:t>FDDI – </a:t>
            </a:r>
            <a:r>
              <a:rPr lang="tr-TR" dirty="0" err="1"/>
              <a:t>Framing</a:t>
            </a:r>
            <a:endParaRPr lang="tr-TR" dirty="0"/>
          </a:p>
        </p:txBody>
      </p:sp>
      <p:sp>
        <p:nvSpPr>
          <p:cNvPr id="12" name="Rectangle 4">
            <a:extLst>
              <a:ext uri="{FF2B5EF4-FFF2-40B4-BE49-F238E27FC236}">
                <a16:creationId xmlns="" xmlns:a16="http://schemas.microsoft.com/office/drawing/2014/main" id="{90E75E46-E916-9346-B562-A07B68C36F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0088" y="343167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15" name="Rectangle 6">
            <a:extLst>
              <a:ext uri="{FF2B5EF4-FFF2-40B4-BE49-F238E27FC236}">
                <a16:creationId xmlns="" xmlns:a16="http://schemas.microsoft.com/office/drawing/2014/main" id="{67D28E0C-9D3F-394A-AD05-1AAA4D0122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49D04893-2F76-B946-A1E2-BD13E361BF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1150" y="2305050"/>
            <a:ext cx="9029700" cy="22479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AA372F93-B4B7-3F4E-B395-1774CC7E98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188" y="5137712"/>
            <a:ext cx="2616200" cy="584200"/>
          </a:xfrm>
          <a:prstGeom prst="rect">
            <a:avLst/>
          </a:prstGeom>
        </p:spPr>
      </p:pic>
      <p:pic>
        <p:nvPicPr>
          <p:cNvPr id="7" name="Resim 9">
            <a:extLst>
              <a:ext uri="{FF2B5EF4-FFF2-40B4-BE49-F238E27FC236}">
                <a16:creationId xmlns="" xmlns:a16="http://schemas.microsoft.com/office/drawing/2014/main" id="{77B86469-520E-4B40-AE12-04D34F5B0D7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6343" y="1594827"/>
            <a:ext cx="5099314" cy="5431547"/>
          </a:xfrm>
          <a:prstGeom prst="rect">
            <a:avLst/>
          </a:prstGeom>
        </p:spPr>
      </p:pic>
      <p:sp>
        <p:nvSpPr>
          <p:cNvPr id="11" name="Metin kutusu 4">
            <a:extLst>
              <a:ext uri="{FF2B5EF4-FFF2-40B4-BE49-F238E27FC236}">
                <a16:creationId xmlns:a16="http://schemas.microsoft.com/office/drawing/2014/main" xmlns="" id="{551E48AB-E4D1-3D40-A991-1CF10D903EC4}"/>
              </a:ext>
            </a:extLst>
          </p:cNvPr>
          <p:cNvSpPr txBox="1"/>
          <p:nvPr/>
        </p:nvSpPr>
        <p:spPr>
          <a:xfrm>
            <a:off x="10481912" y="551211"/>
            <a:ext cx="1799924" cy="14773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tr-TR" dirty="0"/>
              <a:t>BLM3051</a:t>
            </a:r>
          </a:p>
          <a:p>
            <a:pPr algn="ctr"/>
            <a:r>
              <a:rPr lang="tr-TR" dirty="0"/>
              <a:t>Data </a:t>
            </a:r>
            <a:r>
              <a:rPr lang="tr-TR" dirty="0" smtClean="0"/>
              <a:t>Communication and Computer Network - </a:t>
            </a:r>
            <a:r>
              <a:rPr lang="tr-TR" dirty="0"/>
              <a:t>6</a:t>
            </a:r>
            <a:endParaRPr lang="tr-TR" dirty="0"/>
          </a:p>
        </p:txBody>
      </p:sp>
      <p:sp>
        <p:nvSpPr>
          <p:cNvPr id="13" name="Metin kutusu 12">
            <a:extLst>
              <a:ext uri="{FF2B5EF4-FFF2-40B4-BE49-F238E27FC236}">
                <a16:creationId xmlns:a16="http://schemas.microsoft.com/office/drawing/2014/main" xmlns="" id="{9E448760-493E-44BC-B40E-D932D74019BD}"/>
              </a:ext>
            </a:extLst>
          </p:cNvPr>
          <p:cNvSpPr txBox="1"/>
          <p:nvPr/>
        </p:nvSpPr>
        <p:spPr>
          <a:xfrm>
            <a:off x="22576" y="6581001"/>
            <a:ext cx="12169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200" dirty="0" smtClean="0"/>
              <a:t>Dr. </a:t>
            </a:r>
            <a:r>
              <a:rPr lang="tr-TR" sz="1200" dirty="0" err="1" smtClean="0"/>
              <a:t>Öğr</a:t>
            </a:r>
            <a:r>
              <a:rPr lang="tr-TR" sz="1200" dirty="0" smtClean="0"/>
              <a:t>. Üyesi </a:t>
            </a:r>
            <a:r>
              <a:rPr lang="tr-TR" sz="1200" dirty="0"/>
              <a:t>Furkan </a:t>
            </a:r>
            <a:r>
              <a:rPr lang="tr-TR" sz="1200" dirty="0" smtClean="0"/>
              <a:t>ÇAKMAK</a:t>
            </a:r>
            <a:endParaRPr lang="tr-TR" sz="1200" dirty="0"/>
          </a:p>
        </p:txBody>
      </p:sp>
    </p:spTree>
    <p:extLst>
      <p:ext uri="{BB962C8B-B14F-4D97-AF65-F5344CB8AC3E}">
        <p14:creationId xmlns:p14="http://schemas.microsoft.com/office/powerpoint/2010/main" val="1258582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801591" cy="1080938"/>
          </a:xfrm>
        </p:spPr>
        <p:txBody>
          <a:bodyPr/>
          <a:lstStyle/>
          <a:p>
            <a:pPr algn="just"/>
            <a:r>
              <a:rPr lang="tr-TR" dirty="0"/>
              <a:t>FDDI – </a:t>
            </a:r>
            <a:r>
              <a:rPr lang="tr-TR" dirty="0" err="1"/>
              <a:t>Mechanism</a:t>
            </a:r>
            <a:endParaRPr lang="tr-TR" dirty="0"/>
          </a:p>
        </p:txBody>
      </p:sp>
      <p:sp>
        <p:nvSpPr>
          <p:cNvPr id="12" name="Rectangle 4">
            <a:extLst>
              <a:ext uri="{FF2B5EF4-FFF2-40B4-BE49-F238E27FC236}">
                <a16:creationId xmlns="" xmlns:a16="http://schemas.microsoft.com/office/drawing/2014/main" id="{90E75E46-E916-9346-B562-A07B68C36F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0088" y="343167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15" name="Rectangle 6">
            <a:extLst>
              <a:ext uri="{FF2B5EF4-FFF2-40B4-BE49-F238E27FC236}">
                <a16:creationId xmlns="" xmlns:a16="http://schemas.microsoft.com/office/drawing/2014/main" id="{67D28E0C-9D3F-394A-AD05-1AAA4D0122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32D3821F-FDB1-234C-AAAC-069A71F34B0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5613" y="2008813"/>
            <a:ext cx="6483350" cy="3054867"/>
          </a:xfrm>
          <a:prstGeom prst="rect">
            <a:avLst/>
          </a:prstGeom>
        </p:spPr>
      </p:pic>
      <p:pic>
        <p:nvPicPr>
          <p:cNvPr id="7" name="Resim 9">
            <a:extLst>
              <a:ext uri="{FF2B5EF4-FFF2-40B4-BE49-F238E27FC236}">
                <a16:creationId xmlns="" xmlns:a16="http://schemas.microsoft.com/office/drawing/2014/main" id="{77B86469-520E-4B40-AE12-04D34F5B0D7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6343" y="1594827"/>
            <a:ext cx="5099314" cy="5431547"/>
          </a:xfrm>
          <a:prstGeom prst="rect">
            <a:avLst/>
          </a:prstGeom>
        </p:spPr>
      </p:pic>
      <p:sp>
        <p:nvSpPr>
          <p:cNvPr id="11" name="Metin kutusu 4">
            <a:extLst>
              <a:ext uri="{FF2B5EF4-FFF2-40B4-BE49-F238E27FC236}">
                <a16:creationId xmlns:a16="http://schemas.microsoft.com/office/drawing/2014/main" xmlns="" id="{551E48AB-E4D1-3D40-A991-1CF10D903EC4}"/>
              </a:ext>
            </a:extLst>
          </p:cNvPr>
          <p:cNvSpPr txBox="1"/>
          <p:nvPr/>
        </p:nvSpPr>
        <p:spPr>
          <a:xfrm>
            <a:off x="10481912" y="551211"/>
            <a:ext cx="1799924" cy="14773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tr-TR" dirty="0"/>
              <a:t>BLM3051</a:t>
            </a:r>
          </a:p>
          <a:p>
            <a:pPr algn="ctr"/>
            <a:r>
              <a:rPr lang="tr-TR" dirty="0"/>
              <a:t>Data </a:t>
            </a:r>
            <a:r>
              <a:rPr lang="tr-TR" dirty="0" smtClean="0"/>
              <a:t>Communication and Computer Network - </a:t>
            </a:r>
            <a:r>
              <a:rPr lang="tr-TR" dirty="0"/>
              <a:t>6</a:t>
            </a:r>
            <a:endParaRPr lang="tr-TR" dirty="0"/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xmlns="" id="{9E448760-493E-44BC-B40E-D932D74019BD}"/>
              </a:ext>
            </a:extLst>
          </p:cNvPr>
          <p:cNvSpPr txBox="1"/>
          <p:nvPr/>
        </p:nvSpPr>
        <p:spPr>
          <a:xfrm>
            <a:off x="22576" y="6581001"/>
            <a:ext cx="12169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200" dirty="0" smtClean="0"/>
              <a:t>Dr. </a:t>
            </a:r>
            <a:r>
              <a:rPr lang="tr-TR" sz="1200" dirty="0" err="1" smtClean="0"/>
              <a:t>Öğr</a:t>
            </a:r>
            <a:r>
              <a:rPr lang="tr-TR" sz="1200" dirty="0" smtClean="0"/>
              <a:t>. Üyesi </a:t>
            </a:r>
            <a:r>
              <a:rPr lang="tr-TR" sz="1200" dirty="0"/>
              <a:t>Furkan </a:t>
            </a:r>
            <a:r>
              <a:rPr lang="tr-TR" sz="1200" dirty="0" smtClean="0"/>
              <a:t>ÇAKMAK</a:t>
            </a:r>
            <a:endParaRPr lang="tr-TR" sz="1200" dirty="0"/>
          </a:p>
        </p:txBody>
      </p:sp>
    </p:spTree>
    <p:extLst>
      <p:ext uri="{BB962C8B-B14F-4D97-AF65-F5344CB8AC3E}">
        <p14:creationId xmlns:p14="http://schemas.microsoft.com/office/powerpoint/2010/main" val="2306219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2000" fill="hold"/>
                                        <p:tgtEl>
                                          <p:spTgt spid="6"/>
                                        </p:tgtEl>
                                      </p:cBhvr>
                                      <p:by x="190000" y="19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xmlns="" id="{70246AE9-454D-40F5-86F4-D3A83FEE4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Information Form - Weekly Subjects</a:t>
            </a:r>
            <a:endParaRPr lang="tr-TR" dirty="0"/>
          </a:p>
        </p:txBody>
      </p:sp>
      <p:graphicFrame>
        <p:nvGraphicFramePr>
          <p:cNvPr id="6" name="İçerik Yer Tutucusu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09012553"/>
              </p:ext>
            </p:extLst>
          </p:nvPr>
        </p:nvGraphicFramePr>
        <p:xfrm>
          <a:off x="488296" y="2028539"/>
          <a:ext cx="11371471" cy="420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14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763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38097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29184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Hafta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/>
                        <a:t>Tarih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/>
                        <a:t>Konular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tr-TR" sz="1200" b="1">
                          <a:solidFill>
                            <a:srgbClr val="7030A0"/>
                          </a:solidFill>
                        </a:rPr>
                        <a:t>1</a:t>
                      </a:r>
                      <a:endParaRPr lang="en-US" sz="1200" b="1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200" b="1" dirty="0" smtClean="0">
                          <a:solidFill>
                            <a:srgbClr val="7030A0"/>
                          </a:solidFill>
                        </a:rPr>
                        <a:t>20.02.2024</a:t>
                      </a:r>
                      <a:endParaRPr lang="en-US" sz="12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rgbClr val="7030A0"/>
                          </a:solidFill>
                        </a:rPr>
                        <a:t>Introduction to Data Communication Standards Used on Data Communication, Architectural models</a:t>
                      </a:r>
                      <a:endParaRPr lang="en-US" sz="12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tr-TR" sz="1200" b="1">
                          <a:solidFill>
                            <a:srgbClr val="7030A0"/>
                          </a:solidFill>
                        </a:rPr>
                        <a:t>2</a:t>
                      </a:r>
                      <a:endParaRPr lang="en-US" sz="1200" b="1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200" b="1" dirty="0" smtClean="0">
                          <a:solidFill>
                            <a:srgbClr val="7030A0"/>
                          </a:solidFill>
                        </a:rPr>
                        <a:t>27.02.2024</a:t>
                      </a:r>
                      <a:endParaRPr lang="en-US" sz="12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rgbClr val="7030A0"/>
                          </a:solidFill>
                        </a:rPr>
                        <a:t>OSI Reference Model , Layers and Their Functions, Signaling and Signal Encoding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38742">
                <a:tc>
                  <a:txBody>
                    <a:bodyPr/>
                    <a:lstStyle/>
                    <a:p>
                      <a:pPr algn="ctr"/>
                      <a:r>
                        <a:rPr lang="tr-TR" sz="1200" b="1" dirty="0">
                          <a:solidFill>
                            <a:srgbClr val="7030A0"/>
                          </a:solidFill>
                        </a:rPr>
                        <a:t>3</a:t>
                      </a:r>
                      <a:endParaRPr lang="en-US" sz="12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200" b="1" dirty="0" smtClean="0">
                          <a:solidFill>
                            <a:srgbClr val="7030A0"/>
                          </a:solidFill>
                        </a:rPr>
                        <a:t>05.03.2024</a:t>
                      </a:r>
                      <a:endParaRPr lang="en-US" sz="12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dirty="0" smtClean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Parallel and Serial Transmission, Communication Media and Their Technical Specs., Multiplexing (TDM, FDM)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38742">
                <a:tc>
                  <a:txBody>
                    <a:bodyPr/>
                    <a:lstStyle/>
                    <a:p>
                      <a:pPr algn="ctr"/>
                      <a:r>
                        <a:rPr lang="tr-TR" sz="1200" b="1" dirty="0">
                          <a:solidFill>
                            <a:srgbClr val="7030A0"/>
                          </a:solidFill>
                        </a:rPr>
                        <a:t>4</a:t>
                      </a:r>
                      <a:endParaRPr lang="en-US" sz="12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200" b="1" dirty="0" smtClean="0">
                          <a:solidFill>
                            <a:srgbClr val="7030A0"/>
                          </a:solidFill>
                        </a:rPr>
                        <a:t>12.03.2024</a:t>
                      </a:r>
                      <a:endParaRPr lang="en-US" sz="12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rgbClr val="7030A0"/>
                          </a:solidFill>
                        </a:rPr>
                        <a:t>Error Detection and Error Correction Techniques, Data Link Control Techniques, Flow Control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38742">
                <a:tc>
                  <a:txBody>
                    <a:bodyPr/>
                    <a:lstStyle/>
                    <a:p>
                      <a:pPr algn="ctr"/>
                      <a:r>
                        <a:rPr lang="tr-TR" sz="1200" b="1" dirty="0">
                          <a:solidFill>
                            <a:srgbClr val="7030A0"/>
                          </a:solidFill>
                        </a:rPr>
                        <a:t>5</a:t>
                      </a:r>
                      <a:endParaRPr lang="en-US" sz="12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200" b="1" dirty="0" smtClean="0">
                          <a:solidFill>
                            <a:srgbClr val="7030A0"/>
                          </a:solidFill>
                        </a:rPr>
                        <a:t>19.03.2024</a:t>
                      </a:r>
                      <a:endParaRPr lang="en-US" sz="12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rgbClr val="7030A0"/>
                          </a:solidFill>
                        </a:rPr>
                        <a:t>Asynchronous and Synchronous Data Link Protocols (BSC, HDLC)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38742">
                <a:tc>
                  <a:txBody>
                    <a:bodyPr/>
                    <a:lstStyle/>
                    <a:p>
                      <a:pPr algn="ctr"/>
                      <a:r>
                        <a:rPr lang="tr-TR" sz="1200" b="1" dirty="0">
                          <a:solidFill>
                            <a:srgbClr val="00B050"/>
                          </a:solidFill>
                        </a:rPr>
                        <a:t>6</a:t>
                      </a:r>
                      <a:endParaRPr 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200" b="1" dirty="0" smtClean="0">
                          <a:solidFill>
                            <a:srgbClr val="00B050"/>
                          </a:solidFill>
                        </a:rPr>
                        <a:t>26.03.2024</a:t>
                      </a:r>
                      <a:endParaRPr 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rgbClr val="00B050"/>
                          </a:solidFill>
                        </a:rPr>
                        <a:t>LAN Technologies Continued, IEEE 802.4, 802.5, 802.11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38742">
                <a:tc>
                  <a:txBody>
                    <a:bodyPr/>
                    <a:lstStyle/>
                    <a:p>
                      <a:pPr algn="ctr"/>
                      <a:r>
                        <a:rPr lang="tr-TR" sz="1200"/>
                        <a:t>7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200" dirty="0" smtClean="0"/>
                        <a:t>02.04.2024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Connectionless and Connection Oriented Services, Switching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38742">
                <a:tc>
                  <a:txBody>
                    <a:bodyPr/>
                    <a:lstStyle/>
                    <a:p>
                      <a:pPr algn="ctr"/>
                      <a:r>
                        <a:rPr lang="tr-TR" sz="1200" dirty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200" dirty="0" smtClean="0">
                          <a:solidFill>
                            <a:srgbClr val="FF0000"/>
                          </a:solidFill>
                        </a:rPr>
                        <a:t>09.04.2024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solidFill>
                            <a:srgbClr val="FF0000"/>
                          </a:solidFill>
                        </a:rPr>
                        <a:t>Tatil</a:t>
                      </a:r>
                      <a:r>
                        <a:rPr lang="en-US" sz="1200" dirty="0" smtClean="0">
                          <a:solidFill>
                            <a:srgbClr val="FF0000"/>
                          </a:solidFill>
                        </a:rPr>
                        <a:t> – </a:t>
                      </a:r>
                      <a:r>
                        <a:rPr lang="en-US" sz="1200" dirty="0" err="1" smtClean="0">
                          <a:solidFill>
                            <a:srgbClr val="FF0000"/>
                          </a:solidFill>
                        </a:rPr>
                        <a:t>Ramazan</a:t>
                      </a:r>
                      <a:r>
                        <a:rPr lang="en-US" sz="120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1200" dirty="0" err="1" smtClean="0">
                          <a:solidFill>
                            <a:srgbClr val="FF0000"/>
                          </a:solidFill>
                        </a:rPr>
                        <a:t>Bayramı</a:t>
                      </a:r>
                      <a:r>
                        <a:rPr lang="en-US" sz="120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1200" dirty="0" err="1" smtClean="0">
                          <a:solidFill>
                            <a:srgbClr val="FF0000"/>
                          </a:solidFill>
                        </a:rPr>
                        <a:t>Arifesi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38742">
                <a:tc>
                  <a:txBody>
                    <a:bodyPr/>
                    <a:lstStyle/>
                    <a:p>
                      <a:pPr algn="ctr"/>
                      <a:r>
                        <a:rPr lang="tr-TR" sz="1200" dirty="0">
                          <a:solidFill>
                            <a:srgbClr val="00B050"/>
                          </a:solidFill>
                        </a:rPr>
                        <a:t>9</a:t>
                      </a:r>
                      <a:endParaRPr 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200" dirty="0" smtClean="0">
                          <a:solidFill>
                            <a:srgbClr val="00B050"/>
                          </a:solidFill>
                        </a:rPr>
                        <a:t>16.04.2024</a:t>
                      </a:r>
                      <a:endParaRPr 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 smtClean="0">
                          <a:solidFill>
                            <a:srgbClr val="00B050"/>
                          </a:solidFill>
                        </a:rPr>
                        <a:t>1. Ara</a:t>
                      </a:r>
                      <a:r>
                        <a:rPr lang="tr-TR" sz="1200" baseline="0" dirty="0" smtClean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tr-TR" sz="1200" baseline="0" dirty="0" smtClean="0">
                          <a:solidFill>
                            <a:srgbClr val="00B050"/>
                          </a:solidFill>
                        </a:rPr>
                        <a:t>Sınav</a:t>
                      </a:r>
                      <a:endParaRPr 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38742">
                <a:tc>
                  <a:txBody>
                    <a:bodyPr/>
                    <a:lstStyle/>
                    <a:p>
                      <a:pPr algn="ctr"/>
                      <a:r>
                        <a:rPr lang="tr-TR" sz="1200" dirty="0">
                          <a:solidFill>
                            <a:srgbClr val="FF0000"/>
                          </a:solidFill>
                        </a:rPr>
                        <a:t>10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200" dirty="0" smtClean="0">
                          <a:solidFill>
                            <a:srgbClr val="FF0000"/>
                          </a:solidFill>
                        </a:rPr>
                        <a:t>23.04.2024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>
                          <a:solidFill>
                            <a:srgbClr val="FF0000"/>
                          </a:solidFill>
                        </a:rPr>
                        <a:t>Tatil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 – </a:t>
                      </a:r>
                      <a:r>
                        <a:rPr lang="tr-TR" sz="1200" dirty="0" smtClean="0">
                          <a:solidFill>
                            <a:srgbClr val="FF0000"/>
                          </a:solidFill>
                        </a:rPr>
                        <a:t>23</a:t>
                      </a:r>
                      <a:r>
                        <a:rPr lang="tr-TR" sz="1200" baseline="0" dirty="0" smtClean="0">
                          <a:solidFill>
                            <a:srgbClr val="FF0000"/>
                          </a:solidFill>
                        </a:rPr>
                        <a:t> Nisan Ulusal Egemenlik ve Çocuk Bayramı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38742">
                <a:tc>
                  <a:txBody>
                    <a:bodyPr/>
                    <a:lstStyle/>
                    <a:p>
                      <a:pPr algn="ctr"/>
                      <a:r>
                        <a:rPr lang="tr-TR" sz="1200" dirty="0">
                          <a:solidFill>
                            <a:schemeClr val="bg1"/>
                          </a:solidFill>
                        </a:rPr>
                        <a:t>11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200" dirty="0" smtClean="0">
                          <a:solidFill>
                            <a:schemeClr val="bg1"/>
                          </a:solidFill>
                        </a:rPr>
                        <a:t>30.04.2024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Static and Dynamic Routing</a:t>
                      </a:r>
                      <a:r>
                        <a:rPr lang="tr-T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Congestion in the Network Layer, Its Causes and Solutions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38742">
                <a:tc>
                  <a:txBody>
                    <a:bodyPr/>
                    <a:lstStyle/>
                    <a:p>
                      <a:pPr algn="ctr"/>
                      <a:r>
                        <a:rPr lang="tr-TR" sz="1200"/>
                        <a:t>12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200" dirty="0" smtClean="0"/>
                        <a:t>07.05.2024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IP (Internetworking Protocol)</a:t>
                      </a:r>
                      <a:r>
                        <a:rPr lang="tr-TR" sz="1200" dirty="0" smtClean="0"/>
                        <a:t>, ICMP, BOOTP, DHCP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238742">
                <a:tc>
                  <a:txBody>
                    <a:bodyPr/>
                    <a:lstStyle/>
                    <a:p>
                      <a:pPr algn="ctr"/>
                      <a:r>
                        <a:rPr lang="tr-TR" sz="1200">
                          <a:solidFill>
                            <a:srgbClr val="00B050"/>
                          </a:solidFill>
                        </a:rPr>
                        <a:t>13</a:t>
                      </a:r>
                      <a:endParaRPr lang="en-US" sz="120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200" dirty="0" smtClean="0">
                          <a:solidFill>
                            <a:srgbClr val="00B050"/>
                          </a:solidFill>
                        </a:rPr>
                        <a:t>14.05.2024</a:t>
                      </a:r>
                      <a:endParaRPr 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 smtClean="0">
                          <a:solidFill>
                            <a:srgbClr val="00B050"/>
                          </a:solidFill>
                        </a:rPr>
                        <a:t>2. Ara  Sınav</a:t>
                      </a:r>
                      <a:endParaRPr 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238742">
                <a:tc>
                  <a:txBody>
                    <a:bodyPr/>
                    <a:lstStyle/>
                    <a:p>
                      <a:pPr algn="ctr"/>
                      <a:r>
                        <a:rPr lang="tr-TR" sz="1200" dirty="0">
                          <a:solidFill>
                            <a:schemeClr val="bg1"/>
                          </a:solidFill>
                        </a:rPr>
                        <a:t>14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200" dirty="0" smtClean="0">
                          <a:solidFill>
                            <a:schemeClr val="bg1"/>
                          </a:solidFill>
                        </a:rPr>
                        <a:t>21.05.2024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UDP (User Datagram Protocol)</a:t>
                      </a:r>
                      <a:r>
                        <a:rPr lang="tr-TR" sz="1200" dirty="0" smtClean="0"/>
                        <a:t>, TCP (</a:t>
                      </a:r>
                      <a:r>
                        <a:rPr lang="tr-TR" sz="1200" dirty="0" err="1" smtClean="0"/>
                        <a:t>Transmisson</a:t>
                      </a:r>
                      <a:r>
                        <a:rPr lang="tr-TR" sz="1200" dirty="0" smtClean="0"/>
                        <a:t> Control Protocol)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</a:tbl>
          </a:graphicData>
        </a:graphic>
      </p:graphicFrame>
      <p:sp>
        <p:nvSpPr>
          <p:cNvPr id="9" name="Metin kutusu 8">
            <a:extLst>
              <a:ext uri="{FF2B5EF4-FFF2-40B4-BE49-F238E27FC236}">
                <a16:creationId xmlns:a16="http://schemas.microsoft.com/office/drawing/2014/main" xmlns="" id="{9E448760-493E-44BC-B40E-D932D74019BD}"/>
              </a:ext>
            </a:extLst>
          </p:cNvPr>
          <p:cNvSpPr txBox="1"/>
          <p:nvPr/>
        </p:nvSpPr>
        <p:spPr>
          <a:xfrm>
            <a:off x="22576" y="6581001"/>
            <a:ext cx="12169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200" dirty="0" smtClean="0"/>
              <a:t>Dr. </a:t>
            </a:r>
            <a:r>
              <a:rPr lang="tr-TR" sz="1200" dirty="0" err="1" smtClean="0"/>
              <a:t>Öğr</a:t>
            </a:r>
            <a:r>
              <a:rPr lang="tr-TR" sz="1200" dirty="0" smtClean="0"/>
              <a:t>. Üyesi </a:t>
            </a:r>
            <a:r>
              <a:rPr lang="tr-TR" sz="1200" dirty="0"/>
              <a:t>Furkan </a:t>
            </a:r>
            <a:r>
              <a:rPr lang="tr-TR" sz="1200" dirty="0" smtClean="0"/>
              <a:t>ÇAKMAK</a:t>
            </a:r>
            <a:endParaRPr lang="tr-TR" sz="1200" dirty="0"/>
          </a:p>
        </p:txBody>
      </p:sp>
      <p:sp>
        <p:nvSpPr>
          <p:cNvPr id="8" name="Metin kutusu 4">
            <a:extLst>
              <a:ext uri="{FF2B5EF4-FFF2-40B4-BE49-F238E27FC236}">
                <a16:creationId xmlns="" xmlns:a16="http://schemas.microsoft.com/office/drawing/2014/main" id="{551E48AB-E4D1-3D40-A991-1CF10D903EC4}"/>
              </a:ext>
            </a:extLst>
          </p:cNvPr>
          <p:cNvSpPr txBox="1"/>
          <p:nvPr/>
        </p:nvSpPr>
        <p:spPr>
          <a:xfrm>
            <a:off x="10481912" y="551211"/>
            <a:ext cx="1799924" cy="14773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tr-TR" dirty="0"/>
              <a:t>BLM3051</a:t>
            </a:r>
          </a:p>
          <a:p>
            <a:pPr algn="ctr"/>
            <a:r>
              <a:rPr lang="tr-TR" dirty="0"/>
              <a:t>Data </a:t>
            </a:r>
            <a:r>
              <a:rPr lang="tr-TR" dirty="0" smtClean="0"/>
              <a:t>Communication and Computer Network - </a:t>
            </a:r>
            <a:r>
              <a:rPr lang="tr-TR" dirty="0"/>
              <a:t>6</a:t>
            </a:r>
            <a:endParaRPr lang="tr-TR" dirty="0"/>
          </a:p>
        </p:txBody>
      </p:sp>
      <p:pic>
        <p:nvPicPr>
          <p:cNvPr id="10" name="Resim 9">
            <a:extLst>
              <a:ext uri="{FF2B5EF4-FFF2-40B4-BE49-F238E27FC236}">
                <a16:creationId xmlns:a16="http://schemas.microsoft.com/office/drawing/2014/main" xmlns="" id="{7E60D79A-B9B3-4698-9BB6-2E29FA39FFF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6343" y="1582470"/>
            <a:ext cx="5099314" cy="5431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044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tr-TR" dirty="0"/>
              <a:t>IEEE 802.11 - </a:t>
            </a:r>
            <a:r>
              <a:rPr lang="tr-TR" dirty="0" err="1"/>
              <a:t>WiFi</a:t>
            </a:r>
            <a:endParaRPr lang="en-US" b="1" dirty="0"/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xmlns="" id="{90E75E46-E916-9346-B562-A07B68C36F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0088" y="343167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15" name="Rectangle 6">
            <a:extLst>
              <a:ext uri="{FF2B5EF4-FFF2-40B4-BE49-F238E27FC236}">
                <a16:creationId xmlns:a16="http://schemas.microsoft.com/office/drawing/2014/main" xmlns="" id="{67D28E0C-9D3F-394A-AD05-1AAA4D0122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18" name="İçerik Yer Tutucusu 2">
            <a:extLst>
              <a:ext uri="{FF2B5EF4-FFF2-40B4-BE49-F238E27FC236}">
                <a16:creationId xmlns:a16="http://schemas.microsoft.com/office/drawing/2014/main" xmlns="" id="{C9289067-4EA2-EE41-AF9D-BDACADADFB8D}"/>
              </a:ext>
            </a:extLst>
          </p:cNvPr>
          <p:cNvSpPr txBox="1">
            <a:spLocks/>
          </p:cNvSpPr>
          <p:nvPr/>
        </p:nvSpPr>
        <p:spPr>
          <a:xfrm>
            <a:off x="767143" y="2336873"/>
            <a:ext cx="10971775" cy="42441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tr-TR" dirty="0"/>
              <a:t>RF</a:t>
            </a:r>
            <a:endParaRPr lang="x-none" dirty="0"/>
          </a:p>
          <a:p>
            <a:pPr algn="just"/>
            <a:r>
              <a:rPr lang="en-US" dirty="0"/>
              <a:t>Infrared</a:t>
            </a:r>
          </a:p>
          <a:p>
            <a:pPr algn="just"/>
            <a:r>
              <a:rPr lang="en-US" dirty="0"/>
              <a:t>Static</a:t>
            </a:r>
          </a:p>
          <a:p>
            <a:pPr algn="just"/>
            <a:r>
              <a:rPr lang="en-US" dirty="0"/>
              <a:t>Mobile, </a:t>
            </a:r>
            <a:r>
              <a:rPr lang="tr-TR" dirty="0" err="1"/>
              <a:t>Nomadic</a:t>
            </a:r>
            <a:r>
              <a:rPr lang="tr-TR" dirty="0"/>
              <a:t> </a:t>
            </a:r>
          </a:p>
          <a:p>
            <a:pPr lvl="1" algn="just"/>
            <a:r>
              <a:rPr lang="tr-TR" dirty="0"/>
              <a:t>Roaming</a:t>
            </a:r>
            <a:r>
              <a:rPr lang="x-none" dirty="0"/>
              <a:t> </a:t>
            </a:r>
            <a:endParaRPr lang="tr-TR" dirty="0"/>
          </a:p>
          <a:p>
            <a:pPr algn="just"/>
            <a:r>
              <a:rPr lang="tr-TR" dirty="0"/>
              <a:t>Carrier</a:t>
            </a:r>
            <a:endParaRPr lang="x-none" dirty="0"/>
          </a:p>
          <a:p>
            <a:r>
              <a:rPr lang="en-US" dirty="0"/>
              <a:t>Non-Line-of-Sight Propagation (NLSP)</a:t>
            </a:r>
          </a:p>
          <a:p>
            <a:endParaRPr lang="en-US" dirty="0"/>
          </a:p>
          <a:p>
            <a:pPr algn="just"/>
            <a:endParaRPr lang="en-US" dirty="0"/>
          </a:p>
        </p:txBody>
      </p:sp>
      <p:pic>
        <p:nvPicPr>
          <p:cNvPr id="7" name="Resim 9">
            <a:extLst>
              <a:ext uri="{FF2B5EF4-FFF2-40B4-BE49-F238E27FC236}">
                <a16:creationId xmlns:a16="http://schemas.microsoft.com/office/drawing/2014/main" xmlns="" id="{77B86469-520E-4B40-AE12-04D34F5B0D7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6343" y="1594827"/>
            <a:ext cx="5099314" cy="5431547"/>
          </a:xfrm>
          <a:prstGeom prst="rect">
            <a:avLst/>
          </a:prstGeom>
        </p:spPr>
      </p:pic>
      <p:sp>
        <p:nvSpPr>
          <p:cNvPr id="11" name="Metin kutusu 4">
            <a:extLst>
              <a:ext uri="{FF2B5EF4-FFF2-40B4-BE49-F238E27FC236}">
                <a16:creationId xmlns="" xmlns:a16="http://schemas.microsoft.com/office/drawing/2014/main" id="{551E48AB-E4D1-3D40-A991-1CF10D903EC4}"/>
              </a:ext>
            </a:extLst>
          </p:cNvPr>
          <p:cNvSpPr txBox="1"/>
          <p:nvPr/>
        </p:nvSpPr>
        <p:spPr>
          <a:xfrm>
            <a:off x="10481912" y="551211"/>
            <a:ext cx="1799924" cy="14773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tr-TR" dirty="0"/>
              <a:t>BLM3051</a:t>
            </a:r>
          </a:p>
          <a:p>
            <a:pPr algn="ctr"/>
            <a:r>
              <a:rPr lang="tr-TR" dirty="0"/>
              <a:t>Data </a:t>
            </a:r>
            <a:r>
              <a:rPr lang="tr-TR" dirty="0" smtClean="0"/>
              <a:t>Communication and Computer Network - </a:t>
            </a:r>
            <a:r>
              <a:rPr lang="tr-TR" dirty="0"/>
              <a:t>6</a:t>
            </a:r>
            <a:endParaRPr lang="tr-TR" dirty="0"/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xmlns="" id="{9E448760-493E-44BC-B40E-D932D74019BD}"/>
              </a:ext>
            </a:extLst>
          </p:cNvPr>
          <p:cNvSpPr txBox="1"/>
          <p:nvPr/>
        </p:nvSpPr>
        <p:spPr>
          <a:xfrm>
            <a:off x="22576" y="6581001"/>
            <a:ext cx="12169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200" dirty="0" smtClean="0"/>
              <a:t>Dr. </a:t>
            </a:r>
            <a:r>
              <a:rPr lang="tr-TR" sz="1200" dirty="0" err="1" smtClean="0"/>
              <a:t>Öğr</a:t>
            </a:r>
            <a:r>
              <a:rPr lang="tr-TR" sz="1200" dirty="0" smtClean="0"/>
              <a:t>. Üyesi </a:t>
            </a:r>
            <a:r>
              <a:rPr lang="tr-TR" sz="1200" dirty="0"/>
              <a:t>Furkan </a:t>
            </a:r>
            <a:r>
              <a:rPr lang="tr-TR" sz="1200" dirty="0" smtClean="0"/>
              <a:t>ÇAKMAK</a:t>
            </a:r>
            <a:endParaRPr lang="tr-TR" sz="1200" dirty="0"/>
          </a:p>
        </p:txBody>
      </p:sp>
    </p:spTree>
    <p:extLst>
      <p:ext uri="{BB962C8B-B14F-4D97-AF65-F5344CB8AC3E}">
        <p14:creationId xmlns:p14="http://schemas.microsoft.com/office/powerpoint/2010/main" val="1813135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Resim 9">
            <a:extLst>
              <a:ext uri="{FF2B5EF4-FFF2-40B4-BE49-F238E27FC236}">
                <a16:creationId xmlns:a16="http://schemas.microsoft.com/office/drawing/2014/main" xmlns="" id="{77B86469-520E-4B40-AE12-04D34F5B0D7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6343" y="1594827"/>
            <a:ext cx="5099314" cy="5431547"/>
          </a:xfrm>
          <a:prstGeom prst="rect">
            <a:avLst/>
          </a:prstGeom>
        </p:spPr>
      </p:pic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tr-TR" dirty="0"/>
              <a:t>IEEE 802.11 – </a:t>
            </a:r>
            <a:r>
              <a:rPr lang="tr-TR" dirty="0" err="1"/>
              <a:t>WiFi</a:t>
            </a:r>
            <a:r>
              <a:rPr lang="tr-TR" dirty="0"/>
              <a:t> – </a:t>
            </a:r>
            <a:r>
              <a:rPr lang="tr-TR" dirty="0" err="1"/>
              <a:t>Con’t</a:t>
            </a:r>
            <a:endParaRPr lang="en-US" b="1" dirty="0"/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xmlns="" id="{90E75E46-E916-9346-B562-A07B68C36F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0088" y="343167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15" name="Rectangle 6">
            <a:extLst>
              <a:ext uri="{FF2B5EF4-FFF2-40B4-BE49-F238E27FC236}">
                <a16:creationId xmlns:a16="http://schemas.microsoft.com/office/drawing/2014/main" xmlns="" id="{67D28E0C-9D3F-394A-AD05-1AAA4D0122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18" name="İçerik Yer Tutucusu 2">
            <a:extLst>
              <a:ext uri="{FF2B5EF4-FFF2-40B4-BE49-F238E27FC236}">
                <a16:creationId xmlns:a16="http://schemas.microsoft.com/office/drawing/2014/main" xmlns="" id="{C9289067-4EA2-EE41-AF9D-BDACADADFB8D}"/>
              </a:ext>
            </a:extLst>
          </p:cNvPr>
          <p:cNvSpPr txBox="1">
            <a:spLocks/>
          </p:cNvSpPr>
          <p:nvPr/>
        </p:nvSpPr>
        <p:spPr>
          <a:xfrm>
            <a:off x="767143" y="2336873"/>
            <a:ext cx="10971775" cy="424412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tr-TR" dirty="0" err="1"/>
              <a:t>Continuation</a:t>
            </a:r>
            <a:r>
              <a:rPr lang="tr-TR" dirty="0"/>
              <a:t> of </a:t>
            </a:r>
            <a:r>
              <a:rPr lang="tr-TR" dirty="0" err="1"/>
              <a:t>the</a:t>
            </a:r>
            <a:r>
              <a:rPr lang="tr-TR" dirty="0"/>
              <a:t> Ethernet</a:t>
            </a:r>
          </a:p>
          <a:p>
            <a:pPr algn="just"/>
            <a:r>
              <a:rPr lang="tr-TR" dirty="0"/>
              <a:t>CSMA/CD -&gt; CSMA/CA (Carrier Sense </a:t>
            </a:r>
            <a:r>
              <a:rPr lang="tr-TR" dirty="0" err="1"/>
              <a:t>Multiple</a:t>
            </a:r>
            <a:r>
              <a:rPr lang="tr-TR" dirty="0"/>
              <a:t> Access/</a:t>
            </a:r>
            <a:r>
              <a:rPr lang="tr-TR" dirty="0" err="1"/>
              <a:t>Collision</a:t>
            </a:r>
            <a:r>
              <a:rPr lang="tr-TR" dirty="0"/>
              <a:t> </a:t>
            </a:r>
            <a:r>
              <a:rPr lang="tr-TR" dirty="0" err="1"/>
              <a:t>Avoidance</a:t>
            </a:r>
            <a:r>
              <a:rPr lang="tr-TR" dirty="0"/>
              <a:t>) </a:t>
            </a:r>
          </a:p>
          <a:p>
            <a:pPr lvl="1" algn="just"/>
            <a:r>
              <a:rPr lang="tr-TR" dirty="0" err="1"/>
              <a:t>Antenna</a:t>
            </a:r>
            <a:r>
              <a:rPr lang="tr-TR" dirty="0"/>
              <a:t> </a:t>
            </a:r>
            <a:r>
              <a:rPr lang="tr-TR" dirty="0" err="1"/>
              <a:t>type</a:t>
            </a:r>
            <a:r>
              <a:rPr lang="tr-TR" dirty="0"/>
              <a:t>: </a:t>
            </a:r>
            <a:r>
              <a:rPr lang="tr-TR" dirty="0" err="1"/>
              <a:t>half-duplex</a:t>
            </a:r>
            <a:endParaRPr lang="tr-TR" dirty="0"/>
          </a:p>
          <a:p>
            <a:pPr lvl="1" algn="just"/>
            <a:r>
              <a:rPr lang="tr-TR" dirty="0" err="1"/>
              <a:t>Fading</a:t>
            </a:r>
            <a:endParaRPr lang="tr-TR" dirty="0"/>
          </a:p>
          <a:p>
            <a:pPr lvl="2" algn="just"/>
            <a:r>
              <a:rPr lang="en-US" dirty="0"/>
              <a:t>The signal decreases inversely with the square of the distance</a:t>
            </a:r>
          </a:p>
          <a:p>
            <a:pPr lvl="1" algn="just"/>
            <a:r>
              <a:rPr lang="tr-TR" dirty="0" err="1"/>
              <a:t>Noise</a:t>
            </a:r>
            <a:endParaRPr lang="tr-TR" dirty="0"/>
          </a:p>
          <a:p>
            <a:pPr lvl="1" algn="just"/>
            <a:r>
              <a:rPr lang="en-US" dirty="0"/>
              <a:t>Detecting collisions is almost impossible</a:t>
            </a:r>
          </a:p>
          <a:p>
            <a:pPr algn="just"/>
            <a:r>
              <a:rPr lang="tr-TR" dirty="0"/>
              <a:t>IEEE 802.11 MAC</a:t>
            </a:r>
          </a:p>
          <a:p>
            <a:pPr lvl="1" algn="just"/>
            <a:r>
              <a:rPr lang="tr-TR" dirty="0"/>
              <a:t>DCF (Distributed </a:t>
            </a:r>
            <a:r>
              <a:rPr lang="tr-TR" dirty="0" err="1"/>
              <a:t>Coordination</a:t>
            </a:r>
            <a:r>
              <a:rPr lang="tr-TR" dirty="0"/>
              <a:t> </a:t>
            </a:r>
            <a:r>
              <a:rPr lang="tr-TR" dirty="0" err="1"/>
              <a:t>Function</a:t>
            </a:r>
            <a:r>
              <a:rPr lang="tr-TR" dirty="0"/>
              <a:t>) </a:t>
            </a:r>
          </a:p>
          <a:p>
            <a:pPr lvl="2" algn="just"/>
            <a:r>
              <a:rPr lang="tr-TR" dirty="0"/>
              <a:t>CMSA/CA </a:t>
            </a:r>
            <a:endParaRPr lang="x-none" dirty="0"/>
          </a:p>
          <a:p>
            <a:pPr lvl="1" algn="just"/>
            <a:r>
              <a:rPr lang="tr-TR" dirty="0"/>
              <a:t>PCF (Point </a:t>
            </a:r>
            <a:r>
              <a:rPr lang="tr-TR" dirty="0" err="1"/>
              <a:t>Coordination</a:t>
            </a:r>
            <a:r>
              <a:rPr lang="tr-TR" dirty="0"/>
              <a:t> </a:t>
            </a:r>
            <a:r>
              <a:rPr lang="tr-TR" dirty="0" err="1"/>
              <a:t>Function</a:t>
            </a:r>
            <a:r>
              <a:rPr lang="tr-TR" dirty="0"/>
              <a:t>)</a:t>
            </a:r>
            <a:r>
              <a:rPr lang="x-none" dirty="0"/>
              <a:t> </a:t>
            </a:r>
          </a:p>
          <a:p>
            <a:pPr lvl="2" algn="just"/>
            <a:r>
              <a:rPr lang="x-none" dirty="0"/>
              <a:t>Polling</a:t>
            </a:r>
            <a:endParaRPr lang="en-US" dirty="0"/>
          </a:p>
        </p:txBody>
      </p:sp>
      <p:sp>
        <p:nvSpPr>
          <p:cNvPr id="11" name="Metin kutusu 4">
            <a:extLst>
              <a:ext uri="{FF2B5EF4-FFF2-40B4-BE49-F238E27FC236}">
                <a16:creationId xmlns="" xmlns:a16="http://schemas.microsoft.com/office/drawing/2014/main" id="{551E48AB-E4D1-3D40-A991-1CF10D903EC4}"/>
              </a:ext>
            </a:extLst>
          </p:cNvPr>
          <p:cNvSpPr txBox="1"/>
          <p:nvPr/>
        </p:nvSpPr>
        <p:spPr>
          <a:xfrm>
            <a:off x="10481912" y="551211"/>
            <a:ext cx="1799924" cy="14773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tr-TR" dirty="0"/>
              <a:t>BLM3051</a:t>
            </a:r>
          </a:p>
          <a:p>
            <a:pPr algn="ctr"/>
            <a:r>
              <a:rPr lang="tr-TR" dirty="0"/>
              <a:t>Data </a:t>
            </a:r>
            <a:r>
              <a:rPr lang="tr-TR" dirty="0" smtClean="0"/>
              <a:t>Communication and Computer Network - </a:t>
            </a:r>
            <a:r>
              <a:rPr lang="tr-TR" dirty="0"/>
              <a:t>6</a:t>
            </a:r>
            <a:endParaRPr lang="tr-TR" dirty="0"/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xmlns="" id="{9E448760-493E-44BC-B40E-D932D74019BD}"/>
              </a:ext>
            </a:extLst>
          </p:cNvPr>
          <p:cNvSpPr txBox="1"/>
          <p:nvPr/>
        </p:nvSpPr>
        <p:spPr>
          <a:xfrm>
            <a:off x="22576" y="6581001"/>
            <a:ext cx="12169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200" dirty="0" smtClean="0"/>
              <a:t>Dr. </a:t>
            </a:r>
            <a:r>
              <a:rPr lang="tr-TR" sz="1200" dirty="0" err="1" smtClean="0"/>
              <a:t>Öğr</a:t>
            </a:r>
            <a:r>
              <a:rPr lang="tr-TR" sz="1200" dirty="0" smtClean="0"/>
              <a:t>. Üyesi </a:t>
            </a:r>
            <a:r>
              <a:rPr lang="tr-TR" sz="1200" dirty="0"/>
              <a:t>Furkan </a:t>
            </a:r>
            <a:r>
              <a:rPr lang="tr-TR" sz="1200" dirty="0" smtClean="0"/>
              <a:t>ÇAKMAK</a:t>
            </a:r>
            <a:endParaRPr lang="tr-TR" sz="1200" dirty="0"/>
          </a:p>
        </p:txBody>
      </p:sp>
    </p:spTree>
    <p:extLst>
      <p:ext uri="{BB962C8B-B14F-4D97-AF65-F5344CB8AC3E}">
        <p14:creationId xmlns:p14="http://schemas.microsoft.com/office/powerpoint/2010/main" val="2859869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Resim 9">
            <a:extLst>
              <a:ext uri="{FF2B5EF4-FFF2-40B4-BE49-F238E27FC236}">
                <a16:creationId xmlns:a16="http://schemas.microsoft.com/office/drawing/2014/main" xmlns="" id="{77B86469-520E-4B40-AE12-04D34F5B0D7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6343" y="1594827"/>
            <a:ext cx="5099314" cy="5431547"/>
          </a:xfrm>
          <a:prstGeom prst="rect">
            <a:avLst/>
          </a:prstGeom>
        </p:spPr>
      </p:pic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IEEE 802.11 – </a:t>
            </a:r>
            <a:br>
              <a:rPr lang="tr-TR" dirty="0"/>
            </a:br>
            <a:r>
              <a:rPr lang="tr-TR" dirty="0"/>
              <a:t>DCF-Distributed </a:t>
            </a:r>
            <a:r>
              <a:rPr lang="tr-TR" dirty="0" err="1"/>
              <a:t>Coordination</a:t>
            </a:r>
            <a:r>
              <a:rPr lang="tr-TR" dirty="0"/>
              <a:t> </a:t>
            </a:r>
            <a:r>
              <a:rPr lang="tr-TR" dirty="0" err="1"/>
              <a:t>Function</a:t>
            </a:r>
            <a:r>
              <a:rPr lang="tr-TR" dirty="0"/>
              <a:t> </a:t>
            </a:r>
            <a:endParaRPr lang="en-US" b="1" dirty="0"/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xmlns="" id="{90E75E46-E916-9346-B562-A07B68C36F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0088" y="343167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15" name="Rectangle 6">
            <a:extLst>
              <a:ext uri="{FF2B5EF4-FFF2-40B4-BE49-F238E27FC236}">
                <a16:creationId xmlns:a16="http://schemas.microsoft.com/office/drawing/2014/main" xmlns="" id="{67D28E0C-9D3F-394A-AD05-1AAA4D0122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18" name="İçerik Yer Tutucusu 2">
            <a:extLst>
              <a:ext uri="{FF2B5EF4-FFF2-40B4-BE49-F238E27FC236}">
                <a16:creationId xmlns:a16="http://schemas.microsoft.com/office/drawing/2014/main" xmlns="" id="{C9289067-4EA2-EE41-AF9D-BDACADADFB8D}"/>
              </a:ext>
            </a:extLst>
          </p:cNvPr>
          <p:cNvSpPr txBox="1">
            <a:spLocks/>
          </p:cNvSpPr>
          <p:nvPr/>
        </p:nvSpPr>
        <p:spPr>
          <a:xfrm>
            <a:off x="767143" y="2336873"/>
            <a:ext cx="10971775" cy="424412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/>
              <a:t>DCF basic access method</a:t>
            </a:r>
          </a:p>
          <a:p>
            <a:pPr lvl="1" algn="just"/>
            <a:r>
              <a:rPr lang="en-US" dirty="0"/>
              <a:t>Checks if the line is empty</a:t>
            </a:r>
          </a:p>
          <a:p>
            <a:pPr lvl="1" algn="just"/>
            <a:r>
              <a:rPr lang="en-US" dirty="0"/>
              <a:t>If it sees that the line is empty for DIFS (DCF Inter-Frame Space) time, it switches to transmission.</a:t>
            </a:r>
          </a:p>
          <a:p>
            <a:pPr lvl="1" algn="just"/>
            <a:r>
              <a:rPr lang="en-US" dirty="0"/>
              <a:t>If the line is busy, it delays its own transmission until the transmission is finished.</a:t>
            </a:r>
          </a:p>
          <a:p>
            <a:pPr lvl="2" algn="just"/>
            <a:r>
              <a:rPr lang="en-US" dirty="0"/>
              <a:t>Waits until DIFS (</a:t>
            </a:r>
            <a:r>
              <a:rPr lang="tr-TR" dirty="0" err="1"/>
              <a:t>back-off</a:t>
            </a:r>
            <a:r>
              <a:rPr lang="x-none" dirty="0"/>
              <a:t>) </a:t>
            </a:r>
            <a:r>
              <a:rPr lang="en-US" dirty="0"/>
              <a:t>times is up</a:t>
            </a:r>
          </a:p>
          <a:p>
            <a:pPr lvl="1" algn="just"/>
            <a:r>
              <a:rPr lang="en-US" dirty="0"/>
              <a:t>The back-off timer starts to decrease (DIFS)</a:t>
            </a:r>
          </a:p>
          <a:p>
            <a:pPr lvl="1" algn="just"/>
            <a:r>
              <a:rPr lang="en-US" dirty="0"/>
              <a:t>It transmits when the back-off time value is 0.</a:t>
            </a:r>
          </a:p>
          <a:p>
            <a:pPr lvl="1" algn="just"/>
            <a:r>
              <a:rPr lang="en-US" dirty="0"/>
              <a:t>Timing slots</a:t>
            </a:r>
          </a:p>
          <a:p>
            <a:pPr lvl="1" algn="just"/>
            <a:r>
              <a:rPr lang="en-US" dirty="0"/>
              <a:t>Receiving node sends acknowledgment (ACK) after waiting the time specified by SIFS (</a:t>
            </a:r>
            <a:r>
              <a:rPr lang="tr-TR" dirty="0" err="1"/>
              <a:t>Short</a:t>
            </a:r>
            <a:r>
              <a:rPr lang="tr-TR" dirty="0"/>
              <a:t> Inter </a:t>
            </a:r>
            <a:r>
              <a:rPr lang="tr-TR" dirty="0" err="1"/>
              <a:t>Frame</a:t>
            </a:r>
            <a:r>
              <a:rPr lang="tr-TR" dirty="0"/>
              <a:t> Space)</a:t>
            </a:r>
            <a:r>
              <a:rPr lang="en-US" dirty="0"/>
              <a:t>.</a:t>
            </a:r>
          </a:p>
          <a:p>
            <a:pPr lvl="2" algn="just"/>
            <a:r>
              <a:rPr lang="tr-TR" dirty="0"/>
              <a:t>SIFS&lt;DIFS</a:t>
            </a:r>
          </a:p>
          <a:p>
            <a:pPr lvl="1" algn="just"/>
            <a:r>
              <a:rPr lang="tr-TR" dirty="0" err="1"/>
              <a:t>In</a:t>
            </a:r>
            <a:r>
              <a:rPr lang="tr-TR" dirty="0"/>
              <a:t> </a:t>
            </a:r>
            <a:r>
              <a:rPr lang="tr-TR" dirty="0" err="1"/>
              <a:t>case</a:t>
            </a:r>
            <a:r>
              <a:rPr lang="tr-TR" dirty="0"/>
              <a:t> a </a:t>
            </a:r>
            <a:r>
              <a:rPr lang="tr-TR" dirty="0" err="1"/>
              <a:t>collision</a:t>
            </a:r>
            <a:r>
              <a:rPr lang="tr-TR" dirty="0"/>
              <a:t>;</a:t>
            </a:r>
          </a:p>
          <a:p>
            <a:pPr lvl="2" algn="just"/>
            <a:r>
              <a:rPr lang="tr-TR" dirty="0"/>
              <a:t>EIFS (</a:t>
            </a:r>
            <a:r>
              <a:rPr lang="tr-TR" dirty="0" err="1"/>
              <a:t>Extended</a:t>
            </a:r>
            <a:r>
              <a:rPr lang="tr-TR" dirty="0"/>
              <a:t> Inter </a:t>
            </a:r>
            <a:r>
              <a:rPr lang="tr-TR" dirty="0" err="1"/>
              <a:t>Frame</a:t>
            </a:r>
            <a:r>
              <a:rPr lang="tr-TR" dirty="0"/>
              <a:t> Space)</a:t>
            </a:r>
            <a:endParaRPr lang="en-US" dirty="0"/>
          </a:p>
        </p:txBody>
      </p:sp>
      <p:sp>
        <p:nvSpPr>
          <p:cNvPr id="11" name="Metin kutusu 4">
            <a:extLst>
              <a:ext uri="{FF2B5EF4-FFF2-40B4-BE49-F238E27FC236}">
                <a16:creationId xmlns="" xmlns:a16="http://schemas.microsoft.com/office/drawing/2014/main" id="{551E48AB-E4D1-3D40-A991-1CF10D903EC4}"/>
              </a:ext>
            </a:extLst>
          </p:cNvPr>
          <p:cNvSpPr txBox="1"/>
          <p:nvPr/>
        </p:nvSpPr>
        <p:spPr>
          <a:xfrm>
            <a:off x="10481912" y="551211"/>
            <a:ext cx="1799924" cy="14773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tr-TR" dirty="0"/>
              <a:t>BLM3051</a:t>
            </a:r>
          </a:p>
          <a:p>
            <a:pPr algn="ctr"/>
            <a:r>
              <a:rPr lang="tr-TR" dirty="0"/>
              <a:t>Data </a:t>
            </a:r>
            <a:r>
              <a:rPr lang="tr-TR" dirty="0" smtClean="0"/>
              <a:t>Communication and Computer Network - </a:t>
            </a:r>
            <a:r>
              <a:rPr lang="tr-TR" dirty="0" smtClean="0"/>
              <a:t>6</a:t>
            </a:r>
            <a:endParaRPr lang="tr-TR" dirty="0"/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xmlns="" id="{9E448760-493E-44BC-B40E-D932D74019BD}"/>
              </a:ext>
            </a:extLst>
          </p:cNvPr>
          <p:cNvSpPr txBox="1"/>
          <p:nvPr/>
        </p:nvSpPr>
        <p:spPr>
          <a:xfrm>
            <a:off x="22576" y="6581001"/>
            <a:ext cx="12169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200" dirty="0" smtClean="0"/>
              <a:t>Dr. </a:t>
            </a:r>
            <a:r>
              <a:rPr lang="tr-TR" sz="1200" dirty="0" err="1" smtClean="0"/>
              <a:t>Öğr</a:t>
            </a:r>
            <a:r>
              <a:rPr lang="tr-TR" sz="1200" dirty="0" smtClean="0"/>
              <a:t>. Üyesi </a:t>
            </a:r>
            <a:r>
              <a:rPr lang="tr-TR" sz="1200" dirty="0"/>
              <a:t>Furkan </a:t>
            </a:r>
            <a:r>
              <a:rPr lang="tr-TR" sz="1200" dirty="0" smtClean="0"/>
              <a:t>ÇAKMAK</a:t>
            </a:r>
            <a:endParaRPr lang="tr-TR" sz="1200" dirty="0"/>
          </a:p>
        </p:txBody>
      </p:sp>
    </p:spTree>
    <p:extLst>
      <p:ext uri="{BB962C8B-B14F-4D97-AF65-F5344CB8AC3E}">
        <p14:creationId xmlns:p14="http://schemas.microsoft.com/office/powerpoint/2010/main" val="213353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801591" cy="1080938"/>
          </a:xfrm>
        </p:spPr>
        <p:txBody>
          <a:bodyPr>
            <a:normAutofit/>
          </a:bodyPr>
          <a:lstStyle/>
          <a:p>
            <a:r>
              <a:rPr lang="tr-TR" dirty="0"/>
              <a:t>IEEE 802.11 – </a:t>
            </a:r>
            <a:br>
              <a:rPr lang="tr-TR" dirty="0"/>
            </a:br>
            <a:r>
              <a:rPr lang="tr-TR" dirty="0"/>
              <a:t>DCF-Distributed </a:t>
            </a:r>
            <a:r>
              <a:rPr lang="tr-TR" dirty="0" err="1"/>
              <a:t>Coordination</a:t>
            </a:r>
            <a:r>
              <a:rPr lang="tr-TR" dirty="0"/>
              <a:t> </a:t>
            </a:r>
            <a:r>
              <a:rPr lang="tr-TR" dirty="0" err="1"/>
              <a:t>Function</a:t>
            </a:r>
            <a:r>
              <a:rPr lang="tr-TR" dirty="0"/>
              <a:t> – </a:t>
            </a:r>
            <a:r>
              <a:rPr lang="tr-TR" dirty="0" err="1"/>
              <a:t>Con’t</a:t>
            </a:r>
            <a:r>
              <a:rPr lang="tr-TR" dirty="0"/>
              <a:t> </a:t>
            </a:r>
            <a:endParaRPr lang="en-US" b="1" dirty="0"/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xmlns="" id="{90E75E46-E916-9346-B562-A07B68C36F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0088" y="343167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15" name="Rectangle 6">
            <a:extLst>
              <a:ext uri="{FF2B5EF4-FFF2-40B4-BE49-F238E27FC236}">
                <a16:creationId xmlns:a16="http://schemas.microsoft.com/office/drawing/2014/main" xmlns="" id="{67D28E0C-9D3F-394A-AD05-1AAA4D0122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BBFD4C4F-018F-4E4F-B36B-0FE5CF1D8D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070" y="2340050"/>
            <a:ext cx="10800000" cy="3751140"/>
          </a:xfrm>
          <a:prstGeom prst="rect">
            <a:avLst/>
          </a:prstGeom>
        </p:spPr>
      </p:pic>
      <p:pic>
        <p:nvPicPr>
          <p:cNvPr id="7" name="Resim 9">
            <a:extLst>
              <a:ext uri="{FF2B5EF4-FFF2-40B4-BE49-F238E27FC236}">
                <a16:creationId xmlns:a16="http://schemas.microsoft.com/office/drawing/2014/main" xmlns="" id="{77B86469-520E-4B40-AE12-04D34F5B0D7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6343" y="1594827"/>
            <a:ext cx="5099314" cy="5431547"/>
          </a:xfrm>
          <a:prstGeom prst="rect">
            <a:avLst/>
          </a:prstGeom>
        </p:spPr>
      </p:pic>
      <p:sp>
        <p:nvSpPr>
          <p:cNvPr id="13" name="Metin kutusu 4">
            <a:extLst>
              <a:ext uri="{FF2B5EF4-FFF2-40B4-BE49-F238E27FC236}">
                <a16:creationId xmlns="" xmlns:a16="http://schemas.microsoft.com/office/drawing/2014/main" id="{551E48AB-E4D1-3D40-A991-1CF10D903EC4}"/>
              </a:ext>
            </a:extLst>
          </p:cNvPr>
          <p:cNvSpPr txBox="1"/>
          <p:nvPr/>
        </p:nvSpPr>
        <p:spPr>
          <a:xfrm>
            <a:off x="10481912" y="551211"/>
            <a:ext cx="1799924" cy="14773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tr-TR" dirty="0"/>
              <a:t>BLM3051</a:t>
            </a:r>
          </a:p>
          <a:p>
            <a:pPr algn="ctr"/>
            <a:r>
              <a:rPr lang="tr-TR" dirty="0"/>
              <a:t>Data </a:t>
            </a:r>
            <a:r>
              <a:rPr lang="tr-TR" dirty="0" smtClean="0"/>
              <a:t>Communication and Computer Network - </a:t>
            </a:r>
            <a:r>
              <a:rPr lang="tr-TR" dirty="0"/>
              <a:t>6</a:t>
            </a:r>
            <a:endParaRPr lang="tr-TR" dirty="0"/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xmlns="" id="{9E448760-493E-44BC-B40E-D932D74019BD}"/>
              </a:ext>
            </a:extLst>
          </p:cNvPr>
          <p:cNvSpPr txBox="1"/>
          <p:nvPr/>
        </p:nvSpPr>
        <p:spPr>
          <a:xfrm>
            <a:off x="22576" y="6581001"/>
            <a:ext cx="12169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200" dirty="0" smtClean="0"/>
              <a:t>Dr. </a:t>
            </a:r>
            <a:r>
              <a:rPr lang="tr-TR" sz="1200" dirty="0" err="1" smtClean="0"/>
              <a:t>Öğr</a:t>
            </a:r>
            <a:r>
              <a:rPr lang="tr-TR" sz="1200" dirty="0" smtClean="0"/>
              <a:t>. Üyesi </a:t>
            </a:r>
            <a:r>
              <a:rPr lang="tr-TR" sz="1200" dirty="0"/>
              <a:t>Furkan </a:t>
            </a:r>
            <a:r>
              <a:rPr lang="tr-TR" sz="1200" dirty="0" smtClean="0"/>
              <a:t>ÇAKMAK</a:t>
            </a:r>
            <a:endParaRPr lang="tr-TR" sz="1200" dirty="0"/>
          </a:p>
        </p:txBody>
      </p:sp>
    </p:spTree>
    <p:extLst>
      <p:ext uri="{BB962C8B-B14F-4D97-AF65-F5344CB8AC3E}">
        <p14:creationId xmlns:p14="http://schemas.microsoft.com/office/powerpoint/2010/main" val="2812553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801591" cy="1080938"/>
          </a:xfrm>
        </p:spPr>
        <p:txBody>
          <a:bodyPr>
            <a:normAutofit/>
          </a:bodyPr>
          <a:lstStyle/>
          <a:p>
            <a:r>
              <a:rPr lang="tr-TR" dirty="0"/>
              <a:t>IEEE 802.11 – </a:t>
            </a:r>
            <a:br>
              <a:rPr lang="tr-TR" dirty="0"/>
            </a:br>
            <a:r>
              <a:rPr lang="tr-TR" dirty="0"/>
              <a:t>DCF-Distributed </a:t>
            </a:r>
            <a:r>
              <a:rPr lang="tr-TR" dirty="0" err="1"/>
              <a:t>Coordination</a:t>
            </a:r>
            <a:r>
              <a:rPr lang="tr-TR" dirty="0"/>
              <a:t> </a:t>
            </a:r>
            <a:r>
              <a:rPr lang="tr-TR" dirty="0" err="1"/>
              <a:t>Function</a:t>
            </a:r>
            <a:r>
              <a:rPr lang="tr-TR" dirty="0"/>
              <a:t> – </a:t>
            </a:r>
            <a:r>
              <a:rPr lang="tr-TR" dirty="0" err="1"/>
              <a:t>Con’t</a:t>
            </a:r>
            <a:r>
              <a:rPr lang="tr-TR" dirty="0"/>
              <a:t> </a:t>
            </a:r>
            <a:endParaRPr lang="en-US" b="1" dirty="0"/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xmlns="" id="{90E75E46-E916-9346-B562-A07B68C36F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0088" y="343167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15" name="Rectangle 6">
            <a:extLst>
              <a:ext uri="{FF2B5EF4-FFF2-40B4-BE49-F238E27FC236}">
                <a16:creationId xmlns:a16="http://schemas.microsoft.com/office/drawing/2014/main" xmlns="" id="{67D28E0C-9D3F-394A-AD05-1AAA4D0122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FA78EBE5-459A-8A49-BE3D-08EA1B27E6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288" y="2411749"/>
            <a:ext cx="10800000" cy="3591669"/>
          </a:xfrm>
          <a:prstGeom prst="rect">
            <a:avLst/>
          </a:prstGeom>
        </p:spPr>
      </p:pic>
      <p:pic>
        <p:nvPicPr>
          <p:cNvPr id="7" name="Resim 9">
            <a:extLst>
              <a:ext uri="{FF2B5EF4-FFF2-40B4-BE49-F238E27FC236}">
                <a16:creationId xmlns:a16="http://schemas.microsoft.com/office/drawing/2014/main" xmlns="" id="{77B86469-520E-4B40-AE12-04D34F5B0D7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6343" y="1594827"/>
            <a:ext cx="5099314" cy="5431547"/>
          </a:xfrm>
          <a:prstGeom prst="rect">
            <a:avLst/>
          </a:prstGeom>
        </p:spPr>
      </p:pic>
      <p:sp>
        <p:nvSpPr>
          <p:cNvPr id="13" name="Metin kutusu 4">
            <a:extLst>
              <a:ext uri="{FF2B5EF4-FFF2-40B4-BE49-F238E27FC236}">
                <a16:creationId xmlns="" xmlns:a16="http://schemas.microsoft.com/office/drawing/2014/main" id="{551E48AB-E4D1-3D40-A991-1CF10D903EC4}"/>
              </a:ext>
            </a:extLst>
          </p:cNvPr>
          <p:cNvSpPr txBox="1"/>
          <p:nvPr/>
        </p:nvSpPr>
        <p:spPr>
          <a:xfrm>
            <a:off x="10481912" y="551211"/>
            <a:ext cx="1799924" cy="14773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tr-TR" dirty="0"/>
              <a:t>BLM3051</a:t>
            </a:r>
          </a:p>
          <a:p>
            <a:pPr algn="ctr"/>
            <a:r>
              <a:rPr lang="tr-TR" dirty="0"/>
              <a:t>Data </a:t>
            </a:r>
            <a:r>
              <a:rPr lang="tr-TR" dirty="0" smtClean="0"/>
              <a:t>Communication and Computer Network - </a:t>
            </a:r>
            <a:r>
              <a:rPr lang="tr-TR" dirty="0"/>
              <a:t>6</a:t>
            </a:r>
            <a:endParaRPr lang="tr-TR" dirty="0"/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xmlns="" id="{9E448760-493E-44BC-B40E-D932D74019BD}"/>
              </a:ext>
            </a:extLst>
          </p:cNvPr>
          <p:cNvSpPr txBox="1"/>
          <p:nvPr/>
        </p:nvSpPr>
        <p:spPr>
          <a:xfrm>
            <a:off x="22576" y="6581001"/>
            <a:ext cx="12169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200" dirty="0" smtClean="0"/>
              <a:t>Dr. </a:t>
            </a:r>
            <a:r>
              <a:rPr lang="tr-TR" sz="1200" dirty="0" err="1" smtClean="0"/>
              <a:t>Öğr</a:t>
            </a:r>
            <a:r>
              <a:rPr lang="tr-TR" sz="1200" dirty="0" smtClean="0"/>
              <a:t>. Üyesi </a:t>
            </a:r>
            <a:r>
              <a:rPr lang="tr-TR" sz="1200" dirty="0"/>
              <a:t>Furkan </a:t>
            </a:r>
            <a:r>
              <a:rPr lang="tr-TR" sz="1200" dirty="0" smtClean="0"/>
              <a:t>ÇAKMAK</a:t>
            </a:r>
            <a:endParaRPr lang="tr-TR" sz="1200" dirty="0"/>
          </a:p>
        </p:txBody>
      </p:sp>
    </p:spTree>
    <p:extLst>
      <p:ext uri="{BB962C8B-B14F-4D97-AF65-F5344CB8AC3E}">
        <p14:creationId xmlns:p14="http://schemas.microsoft.com/office/powerpoint/2010/main" val="2033809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801591" cy="1080938"/>
          </a:xfrm>
        </p:spPr>
        <p:txBody>
          <a:bodyPr>
            <a:normAutofit/>
          </a:bodyPr>
          <a:lstStyle/>
          <a:p>
            <a:r>
              <a:rPr lang="tr-TR" dirty="0"/>
              <a:t>IEEE 802.11 – </a:t>
            </a:r>
            <a:br>
              <a:rPr lang="tr-TR" dirty="0"/>
            </a:br>
            <a:r>
              <a:rPr lang="tr-TR" dirty="0"/>
              <a:t>DCF-Distributed </a:t>
            </a:r>
            <a:r>
              <a:rPr lang="tr-TR" dirty="0" err="1"/>
              <a:t>Coordination</a:t>
            </a:r>
            <a:r>
              <a:rPr lang="tr-TR" dirty="0"/>
              <a:t> </a:t>
            </a:r>
            <a:r>
              <a:rPr lang="tr-TR" dirty="0" err="1"/>
              <a:t>Function</a:t>
            </a:r>
            <a:r>
              <a:rPr lang="tr-TR" dirty="0"/>
              <a:t> – </a:t>
            </a:r>
            <a:r>
              <a:rPr lang="tr-TR" dirty="0" err="1"/>
              <a:t>Con’t</a:t>
            </a:r>
            <a:r>
              <a:rPr lang="tr-TR" dirty="0"/>
              <a:t> </a:t>
            </a:r>
            <a:endParaRPr lang="en-US" b="1" dirty="0"/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xmlns="" id="{90E75E46-E916-9346-B562-A07B68C36F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0088" y="343167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15" name="Rectangle 6">
            <a:extLst>
              <a:ext uri="{FF2B5EF4-FFF2-40B4-BE49-F238E27FC236}">
                <a16:creationId xmlns:a16="http://schemas.microsoft.com/office/drawing/2014/main" xmlns="" id="{67D28E0C-9D3F-394A-AD05-1AAA4D0122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44EC934C-A027-7747-8F40-3482153A56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288" y="2675765"/>
            <a:ext cx="10800000" cy="2858579"/>
          </a:xfrm>
          <a:prstGeom prst="rect">
            <a:avLst/>
          </a:prstGeom>
        </p:spPr>
      </p:pic>
      <p:pic>
        <p:nvPicPr>
          <p:cNvPr id="7" name="Resim 9">
            <a:extLst>
              <a:ext uri="{FF2B5EF4-FFF2-40B4-BE49-F238E27FC236}">
                <a16:creationId xmlns:a16="http://schemas.microsoft.com/office/drawing/2014/main" xmlns="" id="{77B86469-520E-4B40-AE12-04D34F5B0D7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6343" y="1594827"/>
            <a:ext cx="5099314" cy="5431547"/>
          </a:xfrm>
          <a:prstGeom prst="rect">
            <a:avLst/>
          </a:prstGeom>
        </p:spPr>
      </p:pic>
      <p:sp>
        <p:nvSpPr>
          <p:cNvPr id="13" name="Metin kutusu 4">
            <a:extLst>
              <a:ext uri="{FF2B5EF4-FFF2-40B4-BE49-F238E27FC236}">
                <a16:creationId xmlns="" xmlns:a16="http://schemas.microsoft.com/office/drawing/2014/main" id="{551E48AB-E4D1-3D40-A991-1CF10D903EC4}"/>
              </a:ext>
            </a:extLst>
          </p:cNvPr>
          <p:cNvSpPr txBox="1"/>
          <p:nvPr/>
        </p:nvSpPr>
        <p:spPr>
          <a:xfrm>
            <a:off x="10481912" y="551211"/>
            <a:ext cx="1799924" cy="14773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tr-TR" dirty="0"/>
              <a:t>BLM3051</a:t>
            </a:r>
          </a:p>
          <a:p>
            <a:pPr algn="ctr"/>
            <a:r>
              <a:rPr lang="tr-TR" dirty="0"/>
              <a:t>Data </a:t>
            </a:r>
            <a:r>
              <a:rPr lang="tr-TR" dirty="0" smtClean="0"/>
              <a:t>Communication and Computer Network - </a:t>
            </a:r>
            <a:r>
              <a:rPr lang="tr-TR" dirty="0"/>
              <a:t>6</a:t>
            </a:r>
            <a:endParaRPr lang="tr-TR" dirty="0"/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xmlns="" id="{9E448760-493E-44BC-B40E-D932D74019BD}"/>
              </a:ext>
            </a:extLst>
          </p:cNvPr>
          <p:cNvSpPr txBox="1"/>
          <p:nvPr/>
        </p:nvSpPr>
        <p:spPr>
          <a:xfrm>
            <a:off x="22576" y="6581001"/>
            <a:ext cx="12169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200" dirty="0" smtClean="0"/>
              <a:t>Dr. </a:t>
            </a:r>
            <a:r>
              <a:rPr lang="tr-TR" sz="1200" dirty="0" err="1" smtClean="0"/>
              <a:t>Öğr</a:t>
            </a:r>
            <a:r>
              <a:rPr lang="tr-TR" sz="1200" dirty="0" smtClean="0"/>
              <a:t>. Üyesi </a:t>
            </a:r>
            <a:r>
              <a:rPr lang="tr-TR" sz="1200" dirty="0"/>
              <a:t>Furkan </a:t>
            </a:r>
            <a:r>
              <a:rPr lang="tr-TR" sz="1200" dirty="0" smtClean="0"/>
              <a:t>ÇAKMAK</a:t>
            </a:r>
            <a:endParaRPr lang="tr-TR" sz="1200" dirty="0"/>
          </a:p>
        </p:txBody>
      </p:sp>
    </p:spTree>
    <p:extLst>
      <p:ext uri="{BB962C8B-B14F-4D97-AF65-F5344CB8AC3E}">
        <p14:creationId xmlns:p14="http://schemas.microsoft.com/office/powerpoint/2010/main" val="528610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801591" cy="1080938"/>
          </a:xfrm>
        </p:spPr>
        <p:txBody>
          <a:bodyPr>
            <a:normAutofit/>
          </a:bodyPr>
          <a:lstStyle/>
          <a:p>
            <a:r>
              <a:rPr lang="tr-TR" dirty="0"/>
              <a:t>IEEE 802.11 – </a:t>
            </a:r>
            <a:br>
              <a:rPr lang="tr-TR" dirty="0"/>
            </a:br>
            <a:r>
              <a:rPr lang="tr-TR" dirty="0"/>
              <a:t>DCF-Distributed </a:t>
            </a:r>
            <a:r>
              <a:rPr lang="tr-TR" dirty="0" err="1"/>
              <a:t>Coordination</a:t>
            </a:r>
            <a:r>
              <a:rPr lang="tr-TR" dirty="0"/>
              <a:t> </a:t>
            </a:r>
            <a:r>
              <a:rPr lang="tr-TR" dirty="0" err="1"/>
              <a:t>Function</a:t>
            </a:r>
            <a:r>
              <a:rPr lang="tr-TR" dirty="0"/>
              <a:t> – </a:t>
            </a:r>
            <a:r>
              <a:rPr lang="tr-TR" dirty="0" err="1"/>
              <a:t>Con’t</a:t>
            </a:r>
            <a:r>
              <a:rPr lang="tr-TR" dirty="0"/>
              <a:t> </a:t>
            </a:r>
            <a:endParaRPr lang="en-US" b="1" dirty="0"/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xmlns="" id="{90E75E46-E916-9346-B562-A07B68C36F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0088" y="343167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15" name="Rectangle 6">
            <a:extLst>
              <a:ext uri="{FF2B5EF4-FFF2-40B4-BE49-F238E27FC236}">
                <a16:creationId xmlns:a16="http://schemas.microsoft.com/office/drawing/2014/main" xmlns="" id="{67D28E0C-9D3F-394A-AD05-1AAA4D0122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18" name="İçerik Yer Tutucusu 2">
            <a:extLst>
              <a:ext uri="{FF2B5EF4-FFF2-40B4-BE49-F238E27FC236}">
                <a16:creationId xmlns:a16="http://schemas.microsoft.com/office/drawing/2014/main" xmlns="" id="{C9289067-4EA2-EE41-AF9D-BDACADADFB8D}"/>
              </a:ext>
            </a:extLst>
          </p:cNvPr>
          <p:cNvSpPr txBox="1">
            <a:spLocks/>
          </p:cNvSpPr>
          <p:nvPr/>
        </p:nvSpPr>
        <p:spPr>
          <a:xfrm>
            <a:off x="767143" y="2336873"/>
            <a:ext cx="10971775" cy="42441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tr-TR" dirty="0"/>
              <a:t>RTS (</a:t>
            </a:r>
            <a:r>
              <a:rPr lang="tr-TR" dirty="0" err="1"/>
              <a:t>Request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Send</a:t>
            </a:r>
            <a:r>
              <a:rPr lang="tr-TR" dirty="0"/>
              <a:t>) / CTS (</a:t>
            </a:r>
            <a:r>
              <a:rPr lang="tr-TR" dirty="0" err="1"/>
              <a:t>Clear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Send</a:t>
            </a:r>
            <a:r>
              <a:rPr lang="tr-TR" dirty="0"/>
              <a:t>)</a:t>
            </a:r>
          </a:p>
          <a:p>
            <a:pPr lvl="1" algn="just"/>
            <a:r>
              <a:rPr lang="tr-TR" dirty="0"/>
              <a:t>NAV (Network </a:t>
            </a:r>
            <a:r>
              <a:rPr lang="tr-TR" dirty="0" err="1"/>
              <a:t>Allocation</a:t>
            </a:r>
            <a:r>
              <a:rPr lang="tr-TR" dirty="0"/>
              <a:t> </a:t>
            </a:r>
            <a:r>
              <a:rPr lang="tr-TR" dirty="0" err="1"/>
              <a:t>Vector</a:t>
            </a:r>
            <a:r>
              <a:rPr lang="tr-TR" dirty="0"/>
              <a:t>) </a:t>
            </a:r>
          </a:p>
          <a:p>
            <a:pPr algn="just"/>
            <a:r>
              <a:rPr lang="en-US" dirty="0"/>
              <a:t>Hidden Node</a:t>
            </a:r>
          </a:p>
          <a:p>
            <a:pPr algn="just"/>
            <a:r>
              <a:rPr lang="en-US" dirty="0"/>
              <a:t>Exposed Node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42F48251-1FE5-1842-BA3F-E92AAF1B37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916" y="4085409"/>
            <a:ext cx="9042400" cy="17272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302D4DAD-65FD-3F43-8E16-37ADDC4484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916" y="4097284"/>
            <a:ext cx="9042400" cy="1727200"/>
          </a:xfrm>
          <a:prstGeom prst="rect">
            <a:avLst/>
          </a:prstGeom>
        </p:spPr>
      </p:pic>
      <p:pic>
        <p:nvPicPr>
          <p:cNvPr id="7" name="Resim 9">
            <a:extLst>
              <a:ext uri="{FF2B5EF4-FFF2-40B4-BE49-F238E27FC236}">
                <a16:creationId xmlns:a16="http://schemas.microsoft.com/office/drawing/2014/main" xmlns="" id="{77B86469-520E-4B40-AE12-04D34F5B0D7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6343" y="1594827"/>
            <a:ext cx="5099314" cy="5431547"/>
          </a:xfrm>
          <a:prstGeom prst="rect">
            <a:avLst/>
          </a:prstGeom>
        </p:spPr>
      </p:pic>
      <p:sp>
        <p:nvSpPr>
          <p:cNvPr id="13" name="Metin kutusu 4">
            <a:extLst>
              <a:ext uri="{FF2B5EF4-FFF2-40B4-BE49-F238E27FC236}">
                <a16:creationId xmlns="" xmlns:a16="http://schemas.microsoft.com/office/drawing/2014/main" id="{551E48AB-E4D1-3D40-A991-1CF10D903EC4}"/>
              </a:ext>
            </a:extLst>
          </p:cNvPr>
          <p:cNvSpPr txBox="1"/>
          <p:nvPr/>
        </p:nvSpPr>
        <p:spPr>
          <a:xfrm>
            <a:off x="10481912" y="551211"/>
            <a:ext cx="1799924" cy="14773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tr-TR" dirty="0"/>
              <a:t>BLM3051</a:t>
            </a:r>
          </a:p>
          <a:p>
            <a:pPr algn="ctr"/>
            <a:r>
              <a:rPr lang="tr-TR" dirty="0"/>
              <a:t>Data </a:t>
            </a:r>
            <a:r>
              <a:rPr lang="tr-TR" dirty="0" smtClean="0"/>
              <a:t>Communication and Computer Network - </a:t>
            </a:r>
            <a:r>
              <a:rPr lang="tr-TR" dirty="0"/>
              <a:t>6</a:t>
            </a:r>
            <a:endParaRPr lang="tr-TR" dirty="0"/>
          </a:p>
        </p:txBody>
      </p:sp>
      <p:sp>
        <p:nvSpPr>
          <p:cNvPr id="14" name="Metin kutusu 13">
            <a:extLst>
              <a:ext uri="{FF2B5EF4-FFF2-40B4-BE49-F238E27FC236}">
                <a16:creationId xmlns:a16="http://schemas.microsoft.com/office/drawing/2014/main" xmlns="" id="{9E448760-493E-44BC-B40E-D932D74019BD}"/>
              </a:ext>
            </a:extLst>
          </p:cNvPr>
          <p:cNvSpPr txBox="1"/>
          <p:nvPr/>
        </p:nvSpPr>
        <p:spPr>
          <a:xfrm>
            <a:off x="22576" y="6581001"/>
            <a:ext cx="12169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200" dirty="0" smtClean="0"/>
              <a:t>Dr. </a:t>
            </a:r>
            <a:r>
              <a:rPr lang="tr-TR" sz="1200" dirty="0" err="1" smtClean="0"/>
              <a:t>Öğr</a:t>
            </a:r>
            <a:r>
              <a:rPr lang="tr-TR" sz="1200" dirty="0" smtClean="0"/>
              <a:t>. Üyesi </a:t>
            </a:r>
            <a:r>
              <a:rPr lang="tr-TR" sz="1200" dirty="0"/>
              <a:t>Furkan </a:t>
            </a:r>
            <a:r>
              <a:rPr lang="tr-TR" sz="1200" dirty="0" smtClean="0"/>
              <a:t>ÇAKMAK</a:t>
            </a:r>
            <a:endParaRPr lang="tr-TR" sz="1200" dirty="0"/>
          </a:p>
        </p:txBody>
      </p:sp>
    </p:spTree>
    <p:extLst>
      <p:ext uri="{BB962C8B-B14F-4D97-AF65-F5344CB8AC3E}">
        <p14:creationId xmlns:p14="http://schemas.microsoft.com/office/powerpoint/2010/main" val="414138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801591" cy="1080938"/>
          </a:xfrm>
        </p:spPr>
        <p:txBody>
          <a:bodyPr>
            <a:normAutofit/>
          </a:bodyPr>
          <a:lstStyle/>
          <a:p>
            <a:r>
              <a:rPr lang="tr-TR" dirty="0"/>
              <a:t>Service </a:t>
            </a:r>
            <a:r>
              <a:rPr lang="tr-TR" dirty="0" err="1"/>
              <a:t>Area</a:t>
            </a:r>
            <a:endParaRPr lang="en-US" b="1" dirty="0"/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xmlns="" id="{90E75E46-E916-9346-B562-A07B68C36F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0088" y="343167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15" name="Rectangle 6">
            <a:extLst>
              <a:ext uri="{FF2B5EF4-FFF2-40B4-BE49-F238E27FC236}">
                <a16:creationId xmlns:a16="http://schemas.microsoft.com/office/drawing/2014/main" xmlns="" id="{67D28E0C-9D3F-394A-AD05-1AAA4D0122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18" name="İçerik Yer Tutucusu 2">
            <a:extLst>
              <a:ext uri="{FF2B5EF4-FFF2-40B4-BE49-F238E27FC236}">
                <a16:creationId xmlns:a16="http://schemas.microsoft.com/office/drawing/2014/main" xmlns="" id="{C9289067-4EA2-EE41-AF9D-BDACADADFB8D}"/>
              </a:ext>
            </a:extLst>
          </p:cNvPr>
          <p:cNvSpPr txBox="1">
            <a:spLocks/>
          </p:cNvSpPr>
          <p:nvPr/>
        </p:nvSpPr>
        <p:spPr>
          <a:xfrm>
            <a:off x="767143" y="2336873"/>
            <a:ext cx="10971775" cy="42441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tr-TR" dirty="0"/>
              <a:t>BSA - Basic Service </a:t>
            </a:r>
            <a:r>
              <a:rPr lang="tr-TR" dirty="0" err="1"/>
              <a:t>Area</a:t>
            </a:r>
            <a:endParaRPr lang="x-none" dirty="0"/>
          </a:p>
          <a:p>
            <a:pPr algn="just"/>
            <a:r>
              <a:rPr lang="en-US" dirty="0"/>
              <a:t>ESA - Extended Service Area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60E432C7-E478-A148-B2F3-616FA79FFD0C}"/>
              </a:ext>
            </a:extLst>
          </p:cNvPr>
          <p:cNvGrpSpPr>
            <a:grpSpLocks/>
          </p:cNvGrpSpPr>
          <p:nvPr/>
        </p:nvGrpSpPr>
        <p:grpSpPr bwMode="auto">
          <a:xfrm>
            <a:off x="6792474" y="2230556"/>
            <a:ext cx="4890770" cy="3286960"/>
            <a:chOff x="1957" y="3577"/>
            <a:chExt cx="5580" cy="2880"/>
          </a:xfrm>
        </p:grpSpPr>
        <p:sp>
          <p:nvSpPr>
            <p:cNvPr id="13" name="AutoShape 4816">
              <a:extLst>
                <a:ext uri="{FF2B5EF4-FFF2-40B4-BE49-F238E27FC236}">
                  <a16:creationId xmlns:a16="http://schemas.microsoft.com/office/drawing/2014/main" xmlns="" id="{DDEED059-8BA3-7D46-A3D0-22B3185457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7" y="3577"/>
              <a:ext cx="5580" cy="2880"/>
            </a:xfrm>
            <a:prstGeom prst="cloudCallout">
              <a:avLst>
                <a:gd name="adj1" fmla="val -26542"/>
                <a:gd name="adj2" fmla="val 40486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hangingPunct="0"/>
              <a:r>
                <a:rPr lang="tr-TR" sz="10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 </a:t>
              </a:r>
              <a:endParaRPr lang="x-none" sz="10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4" name="computr3">
              <a:extLst>
                <a:ext uri="{FF2B5EF4-FFF2-40B4-BE49-F238E27FC236}">
                  <a16:creationId xmlns:a16="http://schemas.microsoft.com/office/drawing/2014/main" xmlns="" id="{D4479597-4716-D442-8175-6840FA4C4D40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2857" y="4297"/>
              <a:ext cx="1012" cy="653"/>
            </a:xfrm>
            <a:custGeom>
              <a:avLst/>
              <a:gdLst>
                <a:gd name="T0" fmla="*/ 0 w 21600"/>
                <a:gd name="T1" fmla="*/ 10800 h 21600"/>
                <a:gd name="T2" fmla="*/ 10800 w 21600"/>
                <a:gd name="T3" fmla="*/ 0 h 21600"/>
                <a:gd name="T4" fmla="*/ 10800 w 21600"/>
                <a:gd name="T5" fmla="*/ 21600 h 21600"/>
                <a:gd name="T6" fmla="*/ 18135 w 21600"/>
                <a:gd name="T7" fmla="*/ 10800 h 21600"/>
                <a:gd name="T8" fmla="*/ 7811 w 21600"/>
                <a:gd name="T9" fmla="*/ 2584 h 21600"/>
                <a:gd name="T10" fmla="*/ 16359 w 21600"/>
                <a:gd name="T11" fmla="*/ 11764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8250" y="17743"/>
                  </a:moveTo>
                  <a:lnTo>
                    <a:pt x="17557" y="16971"/>
                  </a:lnTo>
                  <a:lnTo>
                    <a:pt x="5429" y="16971"/>
                  </a:lnTo>
                  <a:lnTo>
                    <a:pt x="4736" y="17743"/>
                  </a:lnTo>
                  <a:lnTo>
                    <a:pt x="18250" y="17743"/>
                  </a:lnTo>
                  <a:close/>
                </a:path>
                <a:path w="21600" h="21600" extrusionOk="0">
                  <a:moveTo>
                    <a:pt x="18250" y="17743"/>
                  </a:moveTo>
                  <a:moveTo>
                    <a:pt x="19405" y="19131"/>
                  </a:moveTo>
                  <a:lnTo>
                    <a:pt x="18712" y="18360"/>
                  </a:lnTo>
                  <a:lnTo>
                    <a:pt x="4274" y="18360"/>
                  </a:lnTo>
                  <a:lnTo>
                    <a:pt x="3581" y="19131"/>
                  </a:lnTo>
                  <a:lnTo>
                    <a:pt x="19405" y="19131"/>
                  </a:lnTo>
                  <a:close/>
                </a:path>
                <a:path w="21600" h="21600" extrusionOk="0">
                  <a:moveTo>
                    <a:pt x="19405" y="19131"/>
                  </a:moveTo>
                  <a:moveTo>
                    <a:pt x="20560" y="20520"/>
                  </a:moveTo>
                  <a:lnTo>
                    <a:pt x="19867" y="19749"/>
                  </a:lnTo>
                  <a:lnTo>
                    <a:pt x="3119" y="19749"/>
                  </a:lnTo>
                  <a:lnTo>
                    <a:pt x="2426" y="20520"/>
                  </a:lnTo>
                  <a:lnTo>
                    <a:pt x="20560" y="20520"/>
                  </a:lnTo>
                  <a:close/>
                </a:path>
                <a:path w="21600" h="21600" extrusionOk="0">
                  <a:moveTo>
                    <a:pt x="20560" y="20520"/>
                  </a:moveTo>
                  <a:moveTo>
                    <a:pt x="4620" y="16971"/>
                  </a:moveTo>
                  <a:lnTo>
                    <a:pt x="5313" y="16200"/>
                  </a:lnTo>
                  <a:lnTo>
                    <a:pt x="7624" y="16200"/>
                  </a:lnTo>
                  <a:lnTo>
                    <a:pt x="7624" y="14194"/>
                  </a:lnTo>
                  <a:lnTo>
                    <a:pt x="5891" y="14194"/>
                  </a:lnTo>
                  <a:lnTo>
                    <a:pt x="5891" y="0"/>
                  </a:lnTo>
                  <a:lnTo>
                    <a:pt x="12013" y="0"/>
                  </a:lnTo>
                  <a:lnTo>
                    <a:pt x="18135" y="0"/>
                  </a:lnTo>
                  <a:lnTo>
                    <a:pt x="18135" y="10800"/>
                  </a:lnTo>
                  <a:lnTo>
                    <a:pt x="18135" y="14194"/>
                  </a:lnTo>
                  <a:lnTo>
                    <a:pt x="16402" y="14194"/>
                  </a:lnTo>
                  <a:lnTo>
                    <a:pt x="16402" y="16200"/>
                  </a:lnTo>
                  <a:lnTo>
                    <a:pt x="17788" y="16200"/>
                  </a:lnTo>
                  <a:lnTo>
                    <a:pt x="19059" y="17743"/>
                  </a:lnTo>
                  <a:lnTo>
                    <a:pt x="21022" y="19903"/>
                  </a:lnTo>
                  <a:lnTo>
                    <a:pt x="21253" y="20057"/>
                  </a:lnTo>
                  <a:lnTo>
                    <a:pt x="21369" y="20366"/>
                  </a:lnTo>
                  <a:lnTo>
                    <a:pt x="21600" y="20674"/>
                  </a:lnTo>
                  <a:lnTo>
                    <a:pt x="21600" y="20829"/>
                  </a:lnTo>
                  <a:lnTo>
                    <a:pt x="21600" y="20983"/>
                  </a:lnTo>
                  <a:lnTo>
                    <a:pt x="21600" y="21137"/>
                  </a:lnTo>
                  <a:lnTo>
                    <a:pt x="21600" y="21291"/>
                  </a:lnTo>
                  <a:lnTo>
                    <a:pt x="21484" y="21446"/>
                  </a:lnTo>
                  <a:lnTo>
                    <a:pt x="21369" y="21446"/>
                  </a:lnTo>
                  <a:lnTo>
                    <a:pt x="21138" y="21600"/>
                  </a:lnTo>
                  <a:lnTo>
                    <a:pt x="21022" y="21600"/>
                  </a:lnTo>
                  <a:lnTo>
                    <a:pt x="10973" y="21600"/>
                  </a:lnTo>
                  <a:lnTo>
                    <a:pt x="2079" y="21600"/>
                  </a:lnTo>
                  <a:lnTo>
                    <a:pt x="1848" y="21600"/>
                  </a:lnTo>
                  <a:lnTo>
                    <a:pt x="1733" y="21446"/>
                  </a:lnTo>
                  <a:lnTo>
                    <a:pt x="1617" y="21446"/>
                  </a:lnTo>
                  <a:lnTo>
                    <a:pt x="1502" y="21291"/>
                  </a:lnTo>
                  <a:lnTo>
                    <a:pt x="1386" y="21291"/>
                  </a:lnTo>
                  <a:lnTo>
                    <a:pt x="1386" y="21137"/>
                  </a:lnTo>
                  <a:lnTo>
                    <a:pt x="1386" y="20983"/>
                  </a:lnTo>
                  <a:lnTo>
                    <a:pt x="1386" y="20829"/>
                  </a:lnTo>
                  <a:lnTo>
                    <a:pt x="1502" y="20674"/>
                  </a:lnTo>
                  <a:lnTo>
                    <a:pt x="1617" y="20366"/>
                  </a:lnTo>
                  <a:lnTo>
                    <a:pt x="1733" y="20057"/>
                  </a:lnTo>
                  <a:lnTo>
                    <a:pt x="1964" y="19903"/>
                  </a:lnTo>
                  <a:lnTo>
                    <a:pt x="0" y="19903"/>
                  </a:lnTo>
                  <a:lnTo>
                    <a:pt x="0" y="10800"/>
                  </a:lnTo>
                  <a:lnTo>
                    <a:pt x="0" y="2777"/>
                  </a:lnTo>
                  <a:lnTo>
                    <a:pt x="4620" y="2777"/>
                  </a:lnTo>
                  <a:lnTo>
                    <a:pt x="4620" y="16971"/>
                  </a:lnTo>
                  <a:moveTo>
                    <a:pt x="4620" y="16971"/>
                  </a:moveTo>
                  <a:moveTo>
                    <a:pt x="4620" y="16971"/>
                  </a:moveTo>
                  <a:lnTo>
                    <a:pt x="4158" y="17434"/>
                  </a:lnTo>
                  <a:lnTo>
                    <a:pt x="2541" y="19286"/>
                  </a:lnTo>
                  <a:lnTo>
                    <a:pt x="1964" y="19903"/>
                  </a:lnTo>
                  <a:lnTo>
                    <a:pt x="4620" y="16971"/>
                  </a:lnTo>
                  <a:close/>
                </a:path>
                <a:path w="21600" h="21600" extrusionOk="0">
                  <a:moveTo>
                    <a:pt x="7624" y="2314"/>
                  </a:moveTo>
                  <a:moveTo>
                    <a:pt x="16402" y="2314"/>
                  </a:moveTo>
                  <a:lnTo>
                    <a:pt x="16402" y="11880"/>
                  </a:lnTo>
                  <a:lnTo>
                    <a:pt x="7624" y="11880"/>
                  </a:lnTo>
                  <a:lnTo>
                    <a:pt x="7624" y="2314"/>
                  </a:lnTo>
                  <a:close/>
                </a:path>
                <a:path w="21600" h="21600" extrusionOk="0">
                  <a:moveTo>
                    <a:pt x="578" y="4011"/>
                  </a:moveTo>
                  <a:moveTo>
                    <a:pt x="4043" y="4011"/>
                  </a:moveTo>
                  <a:lnTo>
                    <a:pt x="4043" y="4320"/>
                  </a:lnTo>
                  <a:lnTo>
                    <a:pt x="578" y="4320"/>
                  </a:lnTo>
                  <a:lnTo>
                    <a:pt x="578" y="4011"/>
                  </a:lnTo>
                  <a:close/>
                  <a:moveTo>
                    <a:pt x="7624" y="14194"/>
                  </a:moveTo>
                  <a:lnTo>
                    <a:pt x="16402" y="14194"/>
                  </a:lnTo>
                  <a:lnTo>
                    <a:pt x="16402" y="16200"/>
                  </a:lnTo>
                  <a:lnTo>
                    <a:pt x="7624" y="16200"/>
                  </a:lnTo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6" name="computr3">
              <a:extLst>
                <a:ext uri="{FF2B5EF4-FFF2-40B4-BE49-F238E27FC236}">
                  <a16:creationId xmlns:a16="http://schemas.microsoft.com/office/drawing/2014/main" xmlns="" id="{41483534-C7E6-5C40-BCC8-1EC582AF1013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5587" y="4603"/>
              <a:ext cx="1012" cy="653"/>
            </a:xfrm>
            <a:custGeom>
              <a:avLst/>
              <a:gdLst>
                <a:gd name="T0" fmla="*/ 0 w 21600"/>
                <a:gd name="T1" fmla="*/ 10800 h 21600"/>
                <a:gd name="T2" fmla="*/ 10800 w 21600"/>
                <a:gd name="T3" fmla="*/ 0 h 21600"/>
                <a:gd name="T4" fmla="*/ 10800 w 21600"/>
                <a:gd name="T5" fmla="*/ 21600 h 21600"/>
                <a:gd name="T6" fmla="*/ 18135 w 21600"/>
                <a:gd name="T7" fmla="*/ 10800 h 21600"/>
                <a:gd name="T8" fmla="*/ 7811 w 21600"/>
                <a:gd name="T9" fmla="*/ 2584 h 21600"/>
                <a:gd name="T10" fmla="*/ 16359 w 21600"/>
                <a:gd name="T11" fmla="*/ 11764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8250" y="17743"/>
                  </a:moveTo>
                  <a:lnTo>
                    <a:pt x="17557" y="16971"/>
                  </a:lnTo>
                  <a:lnTo>
                    <a:pt x="5429" y="16971"/>
                  </a:lnTo>
                  <a:lnTo>
                    <a:pt x="4736" y="17743"/>
                  </a:lnTo>
                  <a:lnTo>
                    <a:pt x="18250" y="17743"/>
                  </a:lnTo>
                  <a:close/>
                </a:path>
                <a:path w="21600" h="21600" extrusionOk="0">
                  <a:moveTo>
                    <a:pt x="18250" y="17743"/>
                  </a:moveTo>
                  <a:moveTo>
                    <a:pt x="19405" y="19131"/>
                  </a:moveTo>
                  <a:lnTo>
                    <a:pt x="18712" y="18360"/>
                  </a:lnTo>
                  <a:lnTo>
                    <a:pt x="4274" y="18360"/>
                  </a:lnTo>
                  <a:lnTo>
                    <a:pt x="3581" y="19131"/>
                  </a:lnTo>
                  <a:lnTo>
                    <a:pt x="19405" y="19131"/>
                  </a:lnTo>
                  <a:close/>
                </a:path>
                <a:path w="21600" h="21600" extrusionOk="0">
                  <a:moveTo>
                    <a:pt x="19405" y="19131"/>
                  </a:moveTo>
                  <a:moveTo>
                    <a:pt x="20560" y="20520"/>
                  </a:moveTo>
                  <a:lnTo>
                    <a:pt x="19867" y="19749"/>
                  </a:lnTo>
                  <a:lnTo>
                    <a:pt x="3119" y="19749"/>
                  </a:lnTo>
                  <a:lnTo>
                    <a:pt x="2426" y="20520"/>
                  </a:lnTo>
                  <a:lnTo>
                    <a:pt x="20560" y="20520"/>
                  </a:lnTo>
                  <a:close/>
                </a:path>
                <a:path w="21600" h="21600" extrusionOk="0">
                  <a:moveTo>
                    <a:pt x="20560" y="20520"/>
                  </a:moveTo>
                  <a:moveTo>
                    <a:pt x="4620" y="16971"/>
                  </a:moveTo>
                  <a:lnTo>
                    <a:pt x="5313" y="16200"/>
                  </a:lnTo>
                  <a:lnTo>
                    <a:pt x="7624" y="16200"/>
                  </a:lnTo>
                  <a:lnTo>
                    <a:pt x="7624" y="14194"/>
                  </a:lnTo>
                  <a:lnTo>
                    <a:pt x="5891" y="14194"/>
                  </a:lnTo>
                  <a:lnTo>
                    <a:pt x="5891" y="0"/>
                  </a:lnTo>
                  <a:lnTo>
                    <a:pt x="12013" y="0"/>
                  </a:lnTo>
                  <a:lnTo>
                    <a:pt x="18135" y="0"/>
                  </a:lnTo>
                  <a:lnTo>
                    <a:pt x="18135" y="10800"/>
                  </a:lnTo>
                  <a:lnTo>
                    <a:pt x="18135" y="14194"/>
                  </a:lnTo>
                  <a:lnTo>
                    <a:pt x="16402" y="14194"/>
                  </a:lnTo>
                  <a:lnTo>
                    <a:pt x="16402" y="16200"/>
                  </a:lnTo>
                  <a:lnTo>
                    <a:pt x="17788" y="16200"/>
                  </a:lnTo>
                  <a:lnTo>
                    <a:pt x="19059" y="17743"/>
                  </a:lnTo>
                  <a:lnTo>
                    <a:pt x="21022" y="19903"/>
                  </a:lnTo>
                  <a:lnTo>
                    <a:pt x="21253" y="20057"/>
                  </a:lnTo>
                  <a:lnTo>
                    <a:pt x="21369" y="20366"/>
                  </a:lnTo>
                  <a:lnTo>
                    <a:pt x="21600" y="20674"/>
                  </a:lnTo>
                  <a:lnTo>
                    <a:pt x="21600" y="20829"/>
                  </a:lnTo>
                  <a:lnTo>
                    <a:pt x="21600" y="20983"/>
                  </a:lnTo>
                  <a:lnTo>
                    <a:pt x="21600" y="21137"/>
                  </a:lnTo>
                  <a:lnTo>
                    <a:pt x="21600" y="21291"/>
                  </a:lnTo>
                  <a:lnTo>
                    <a:pt x="21484" y="21446"/>
                  </a:lnTo>
                  <a:lnTo>
                    <a:pt x="21369" y="21446"/>
                  </a:lnTo>
                  <a:lnTo>
                    <a:pt x="21138" y="21600"/>
                  </a:lnTo>
                  <a:lnTo>
                    <a:pt x="21022" y="21600"/>
                  </a:lnTo>
                  <a:lnTo>
                    <a:pt x="10973" y="21600"/>
                  </a:lnTo>
                  <a:lnTo>
                    <a:pt x="2079" y="21600"/>
                  </a:lnTo>
                  <a:lnTo>
                    <a:pt x="1848" y="21600"/>
                  </a:lnTo>
                  <a:lnTo>
                    <a:pt x="1733" y="21446"/>
                  </a:lnTo>
                  <a:lnTo>
                    <a:pt x="1617" y="21446"/>
                  </a:lnTo>
                  <a:lnTo>
                    <a:pt x="1502" y="21291"/>
                  </a:lnTo>
                  <a:lnTo>
                    <a:pt x="1386" y="21291"/>
                  </a:lnTo>
                  <a:lnTo>
                    <a:pt x="1386" y="21137"/>
                  </a:lnTo>
                  <a:lnTo>
                    <a:pt x="1386" y="20983"/>
                  </a:lnTo>
                  <a:lnTo>
                    <a:pt x="1386" y="20829"/>
                  </a:lnTo>
                  <a:lnTo>
                    <a:pt x="1502" y="20674"/>
                  </a:lnTo>
                  <a:lnTo>
                    <a:pt x="1617" y="20366"/>
                  </a:lnTo>
                  <a:lnTo>
                    <a:pt x="1733" y="20057"/>
                  </a:lnTo>
                  <a:lnTo>
                    <a:pt x="1964" y="19903"/>
                  </a:lnTo>
                  <a:lnTo>
                    <a:pt x="0" y="19903"/>
                  </a:lnTo>
                  <a:lnTo>
                    <a:pt x="0" y="10800"/>
                  </a:lnTo>
                  <a:lnTo>
                    <a:pt x="0" y="2777"/>
                  </a:lnTo>
                  <a:lnTo>
                    <a:pt x="4620" y="2777"/>
                  </a:lnTo>
                  <a:lnTo>
                    <a:pt x="4620" y="16971"/>
                  </a:lnTo>
                  <a:moveTo>
                    <a:pt x="4620" y="16971"/>
                  </a:moveTo>
                  <a:moveTo>
                    <a:pt x="4620" y="16971"/>
                  </a:moveTo>
                  <a:lnTo>
                    <a:pt x="4158" y="17434"/>
                  </a:lnTo>
                  <a:lnTo>
                    <a:pt x="2541" y="19286"/>
                  </a:lnTo>
                  <a:lnTo>
                    <a:pt x="1964" y="19903"/>
                  </a:lnTo>
                  <a:lnTo>
                    <a:pt x="4620" y="16971"/>
                  </a:lnTo>
                  <a:close/>
                </a:path>
                <a:path w="21600" h="21600" extrusionOk="0">
                  <a:moveTo>
                    <a:pt x="7624" y="2314"/>
                  </a:moveTo>
                  <a:moveTo>
                    <a:pt x="16402" y="2314"/>
                  </a:moveTo>
                  <a:lnTo>
                    <a:pt x="16402" y="11880"/>
                  </a:lnTo>
                  <a:lnTo>
                    <a:pt x="7624" y="11880"/>
                  </a:lnTo>
                  <a:lnTo>
                    <a:pt x="7624" y="2314"/>
                  </a:lnTo>
                  <a:close/>
                </a:path>
                <a:path w="21600" h="21600" extrusionOk="0">
                  <a:moveTo>
                    <a:pt x="578" y="4011"/>
                  </a:moveTo>
                  <a:moveTo>
                    <a:pt x="4043" y="4011"/>
                  </a:moveTo>
                  <a:lnTo>
                    <a:pt x="4043" y="4320"/>
                  </a:lnTo>
                  <a:lnTo>
                    <a:pt x="578" y="4320"/>
                  </a:lnTo>
                  <a:lnTo>
                    <a:pt x="578" y="4011"/>
                  </a:lnTo>
                  <a:close/>
                  <a:moveTo>
                    <a:pt x="7624" y="14194"/>
                  </a:moveTo>
                  <a:lnTo>
                    <a:pt x="16402" y="14194"/>
                  </a:lnTo>
                  <a:lnTo>
                    <a:pt x="16402" y="16200"/>
                  </a:lnTo>
                  <a:lnTo>
                    <a:pt x="7624" y="16200"/>
                  </a:lnTo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7" name="computr3">
              <a:extLst>
                <a:ext uri="{FF2B5EF4-FFF2-40B4-BE49-F238E27FC236}">
                  <a16:creationId xmlns:a16="http://schemas.microsoft.com/office/drawing/2014/main" xmlns="" id="{31B5D26A-77AB-0F49-835A-44FE1EB5D076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4297" y="5377"/>
              <a:ext cx="1012" cy="653"/>
            </a:xfrm>
            <a:custGeom>
              <a:avLst/>
              <a:gdLst>
                <a:gd name="T0" fmla="*/ 0 w 21600"/>
                <a:gd name="T1" fmla="*/ 10800 h 21600"/>
                <a:gd name="T2" fmla="*/ 10800 w 21600"/>
                <a:gd name="T3" fmla="*/ 0 h 21600"/>
                <a:gd name="T4" fmla="*/ 10800 w 21600"/>
                <a:gd name="T5" fmla="*/ 21600 h 21600"/>
                <a:gd name="T6" fmla="*/ 18135 w 21600"/>
                <a:gd name="T7" fmla="*/ 10800 h 21600"/>
                <a:gd name="T8" fmla="*/ 7811 w 21600"/>
                <a:gd name="T9" fmla="*/ 2584 h 21600"/>
                <a:gd name="T10" fmla="*/ 16359 w 21600"/>
                <a:gd name="T11" fmla="*/ 11764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8250" y="17743"/>
                  </a:moveTo>
                  <a:lnTo>
                    <a:pt x="17557" y="16971"/>
                  </a:lnTo>
                  <a:lnTo>
                    <a:pt x="5429" y="16971"/>
                  </a:lnTo>
                  <a:lnTo>
                    <a:pt x="4736" y="17743"/>
                  </a:lnTo>
                  <a:lnTo>
                    <a:pt x="18250" y="17743"/>
                  </a:lnTo>
                  <a:close/>
                </a:path>
                <a:path w="21600" h="21600" extrusionOk="0">
                  <a:moveTo>
                    <a:pt x="18250" y="17743"/>
                  </a:moveTo>
                  <a:moveTo>
                    <a:pt x="19405" y="19131"/>
                  </a:moveTo>
                  <a:lnTo>
                    <a:pt x="18712" y="18360"/>
                  </a:lnTo>
                  <a:lnTo>
                    <a:pt x="4274" y="18360"/>
                  </a:lnTo>
                  <a:lnTo>
                    <a:pt x="3581" y="19131"/>
                  </a:lnTo>
                  <a:lnTo>
                    <a:pt x="19405" y="19131"/>
                  </a:lnTo>
                  <a:close/>
                </a:path>
                <a:path w="21600" h="21600" extrusionOk="0">
                  <a:moveTo>
                    <a:pt x="19405" y="19131"/>
                  </a:moveTo>
                  <a:moveTo>
                    <a:pt x="20560" y="20520"/>
                  </a:moveTo>
                  <a:lnTo>
                    <a:pt x="19867" y="19749"/>
                  </a:lnTo>
                  <a:lnTo>
                    <a:pt x="3119" y="19749"/>
                  </a:lnTo>
                  <a:lnTo>
                    <a:pt x="2426" y="20520"/>
                  </a:lnTo>
                  <a:lnTo>
                    <a:pt x="20560" y="20520"/>
                  </a:lnTo>
                  <a:close/>
                </a:path>
                <a:path w="21600" h="21600" extrusionOk="0">
                  <a:moveTo>
                    <a:pt x="20560" y="20520"/>
                  </a:moveTo>
                  <a:moveTo>
                    <a:pt x="4620" y="16971"/>
                  </a:moveTo>
                  <a:lnTo>
                    <a:pt x="5313" y="16200"/>
                  </a:lnTo>
                  <a:lnTo>
                    <a:pt x="7624" y="16200"/>
                  </a:lnTo>
                  <a:lnTo>
                    <a:pt x="7624" y="14194"/>
                  </a:lnTo>
                  <a:lnTo>
                    <a:pt x="5891" y="14194"/>
                  </a:lnTo>
                  <a:lnTo>
                    <a:pt x="5891" y="0"/>
                  </a:lnTo>
                  <a:lnTo>
                    <a:pt x="12013" y="0"/>
                  </a:lnTo>
                  <a:lnTo>
                    <a:pt x="18135" y="0"/>
                  </a:lnTo>
                  <a:lnTo>
                    <a:pt x="18135" y="10800"/>
                  </a:lnTo>
                  <a:lnTo>
                    <a:pt x="18135" y="14194"/>
                  </a:lnTo>
                  <a:lnTo>
                    <a:pt x="16402" y="14194"/>
                  </a:lnTo>
                  <a:lnTo>
                    <a:pt x="16402" y="16200"/>
                  </a:lnTo>
                  <a:lnTo>
                    <a:pt x="17788" y="16200"/>
                  </a:lnTo>
                  <a:lnTo>
                    <a:pt x="19059" y="17743"/>
                  </a:lnTo>
                  <a:lnTo>
                    <a:pt x="21022" y="19903"/>
                  </a:lnTo>
                  <a:lnTo>
                    <a:pt x="21253" y="20057"/>
                  </a:lnTo>
                  <a:lnTo>
                    <a:pt x="21369" y="20366"/>
                  </a:lnTo>
                  <a:lnTo>
                    <a:pt x="21600" y="20674"/>
                  </a:lnTo>
                  <a:lnTo>
                    <a:pt x="21600" y="20829"/>
                  </a:lnTo>
                  <a:lnTo>
                    <a:pt x="21600" y="20983"/>
                  </a:lnTo>
                  <a:lnTo>
                    <a:pt x="21600" y="21137"/>
                  </a:lnTo>
                  <a:lnTo>
                    <a:pt x="21600" y="21291"/>
                  </a:lnTo>
                  <a:lnTo>
                    <a:pt x="21484" y="21446"/>
                  </a:lnTo>
                  <a:lnTo>
                    <a:pt x="21369" y="21446"/>
                  </a:lnTo>
                  <a:lnTo>
                    <a:pt x="21138" y="21600"/>
                  </a:lnTo>
                  <a:lnTo>
                    <a:pt x="21022" y="21600"/>
                  </a:lnTo>
                  <a:lnTo>
                    <a:pt x="10973" y="21600"/>
                  </a:lnTo>
                  <a:lnTo>
                    <a:pt x="2079" y="21600"/>
                  </a:lnTo>
                  <a:lnTo>
                    <a:pt x="1848" y="21600"/>
                  </a:lnTo>
                  <a:lnTo>
                    <a:pt x="1733" y="21446"/>
                  </a:lnTo>
                  <a:lnTo>
                    <a:pt x="1617" y="21446"/>
                  </a:lnTo>
                  <a:lnTo>
                    <a:pt x="1502" y="21291"/>
                  </a:lnTo>
                  <a:lnTo>
                    <a:pt x="1386" y="21291"/>
                  </a:lnTo>
                  <a:lnTo>
                    <a:pt x="1386" y="21137"/>
                  </a:lnTo>
                  <a:lnTo>
                    <a:pt x="1386" y="20983"/>
                  </a:lnTo>
                  <a:lnTo>
                    <a:pt x="1386" y="20829"/>
                  </a:lnTo>
                  <a:lnTo>
                    <a:pt x="1502" y="20674"/>
                  </a:lnTo>
                  <a:lnTo>
                    <a:pt x="1617" y="20366"/>
                  </a:lnTo>
                  <a:lnTo>
                    <a:pt x="1733" y="20057"/>
                  </a:lnTo>
                  <a:lnTo>
                    <a:pt x="1964" y="19903"/>
                  </a:lnTo>
                  <a:lnTo>
                    <a:pt x="0" y="19903"/>
                  </a:lnTo>
                  <a:lnTo>
                    <a:pt x="0" y="10800"/>
                  </a:lnTo>
                  <a:lnTo>
                    <a:pt x="0" y="2777"/>
                  </a:lnTo>
                  <a:lnTo>
                    <a:pt x="4620" y="2777"/>
                  </a:lnTo>
                  <a:lnTo>
                    <a:pt x="4620" y="16971"/>
                  </a:lnTo>
                  <a:moveTo>
                    <a:pt x="4620" y="16971"/>
                  </a:moveTo>
                  <a:moveTo>
                    <a:pt x="4620" y="16971"/>
                  </a:moveTo>
                  <a:lnTo>
                    <a:pt x="4158" y="17434"/>
                  </a:lnTo>
                  <a:lnTo>
                    <a:pt x="2541" y="19286"/>
                  </a:lnTo>
                  <a:lnTo>
                    <a:pt x="1964" y="19903"/>
                  </a:lnTo>
                  <a:lnTo>
                    <a:pt x="4620" y="16971"/>
                  </a:lnTo>
                  <a:close/>
                </a:path>
                <a:path w="21600" h="21600" extrusionOk="0">
                  <a:moveTo>
                    <a:pt x="7624" y="2314"/>
                  </a:moveTo>
                  <a:moveTo>
                    <a:pt x="16402" y="2314"/>
                  </a:moveTo>
                  <a:lnTo>
                    <a:pt x="16402" y="11880"/>
                  </a:lnTo>
                  <a:lnTo>
                    <a:pt x="7624" y="11880"/>
                  </a:lnTo>
                  <a:lnTo>
                    <a:pt x="7624" y="2314"/>
                  </a:lnTo>
                  <a:close/>
                </a:path>
                <a:path w="21600" h="21600" extrusionOk="0">
                  <a:moveTo>
                    <a:pt x="578" y="4011"/>
                  </a:moveTo>
                  <a:moveTo>
                    <a:pt x="4043" y="4011"/>
                  </a:moveTo>
                  <a:lnTo>
                    <a:pt x="4043" y="4320"/>
                  </a:lnTo>
                  <a:lnTo>
                    <a:pt x="578" y="4320"/>
                  </a:lnTo>
                  <a:lnTo>
                    <a:pt x="578" y="4011"/>
                  </a:lnTo>
                  <a:close/>
                  <a:moveTo>
                    <a:pt x="7624" y="14194"/>
                  </a:moveTo>
                  <a:lnTo>
                    <a:pt x="16402" y="14194"/>
                  </a:lnTo>
                  <a:lnTo>
                    <a:pt x="16402" y="16200"/>
                  </a:lnTo>
                  <a:lnTo>
                    <a:pt x="7624" y="16200"/>
                  </a:lnTo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xmlns="" id="{F62DF658-C79A-B946-B6CA-BA35202499C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49" y="3949"/>
              <a:ext cx="254" cy="360"/>
              <a:chOff x="2083" y="1597"/>
              <a:chExt cx="254" cy="360"/>
            </a:xfrm>
          </p:grpSpPr>
          <p:sp>
            <p:nvSpPr>
              <p:cNvPr id="26" name="Freeform 25">
                <a:extLst>
                  <a:ext uri="{FF2B5EF4-FFF2-40B4-BE49-F238E27FC236}">
                    <a16:creationId xmlns:a16="http://schemas.microsoft.com/office/drawing/2014/main" xmlns="" id="{9B1F2D67-E890-C646-8341-8A718CADA7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83" y="1597"/>
                <a:ext cx="254" cy="180"/>
              </a:xfrm>
              <a:custGeom>
                <a:avLst/>
                <a:gdLst>
                  <a:gd name="T0" fmla="*/ 0 w 720"/>
                  <a:gd name="T1" fmla="*/ 0 h 180"/>
                  <a:gd name="T2" fmla="*/ 360 w 720"/>
                  <a:gd name="T3" fmla="*/ 180 h 180"/>
                  <a:gd name="T4" fmla="*/ 720 w 720"/>
                  <a:gd name="T5" fmla="*/ 0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20" h="180">
                    <a:moveTo>
                      <a:pt x="0" y="0"/>
                    </a:moveTo>
                    <a:cubicBezTo>
                      <a:pt x="120" y="90"/>
                      <a:pt x="240" y="180"/>
                      <a:pt x="360" y="180"/>
                    </a:cubicBezTo>
                    <a:cubicBezTo>
                      <a:pt x="480" y="180"/>
                      <a:pt x="660" y="30"/>
                      <a:pt x="720" y="0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US"/>
              </a:p>
            </p:txBody>
          </p:sp>
          <p:cxnSp>
            <p:nvCxnSpPr>
              <p:cNvPr id="27" name="Line 4822">
                <a:extLst>
                  <a:ext uri="{FF2B5EF4-FFF2-40B4-BE49-F238E27FC236}">
                    <a16:creationId xmlns:a16="http://schemas.microsoft.com/office/drawing/2014/main" xmlns="" id="{8562E76F-3EB2-FB40-9DEA-E6FC4519F714}"/>
                  </a:ext>
                </a:extLst>
              </p:cNvPr>
              <p:cNvCxnSpPr/>
              <p:nvPr/>
            </p:nvCxnSpPr>
            <p:spPr bwMode="auto">
              <a:xfrm>
                <a:off x="2209" y="1597"/>
                <a:ext cx="0" cy="36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xmlns="" id="{33E0CA5D-C08C-7148-BE1E-AEB980F5683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23" y="5005"/>
              <a:ext cx="254" cy="360"/>
              <a:chOff x="2083" y="1597"/>
              <a:chExt cx="254" cy="360"/>
            </a:xfrm>
          </p:grpSpPr>
          <p:sp>
            <p:nvSpPr>
              <p:cNvPr id="24" name="Freeform 23">
                <a:extLst>
                  <a:ext uri="{FF2B5EF4-FFF2-40B4-BE49-F238E27FC236}">
                    <a16:creationId xmlns:a16="http://schemas.microsoft.com/office/drawing/2014/main" xmlns="" id="{84F9B741-115E-3043-A0CF-3A29CDF8E5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83" y="1597"/>
                <a:ext cx="254" cy="180"/>
              </a:xfrm>
              <a:custGeom>
                <a:avLst/>
                <a:gdLst>
                  <a:gd name="T0" fmla="*/ 0 w 720"/>
                  <a:gd name="T1" fmla="*/ 0 h 180"/>
                  <a:gd name="T2" fmla="*/ 360 w 720"/>
                  <a:gd name="T3" fmla="*/ 180 h 180"/>
                  <a:gd name="T4" fmla="*/ 720 w 720"/>
                  <a:gd name="T5" fmla="*/ 0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20" h="180">
                    <a:moveTo>
                      <a:pt x="0" y="0"/>
                    </a:moveTo>
                    <a:cubicBezTo>
                      <a:pt x="120" y="90"/>
                      <a:pt x="240" y="180"/>
                      <a:pt x="360" y="180"/>
                    </a:cubicBezTo>
                    <a:cubicBezTo>
                      <a:pt x="480" y="180"/>
                      <a:pt x="660" y="30"/>
                      <a:pt x="720" y="0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US"/>
              </a:p>
            </p:txBody>
          </p:sp>
          <p:cxnSp>
            <p:nvCxnSpPr>
              <p:cNvPr id="25" name="Line 4825">
                <a:extLst>
                  <a:ext uri="{FF2B5EF4-FFF2-40B4-BE49-F238E27FC236}">
                    <a16:creationId xmlns:a16="http://schemas.microsoft.com/office/drawing/2014/main" xmlns="" id="{D7ABDF99-A2FB-1D42-ADB1-577E48D7C23C}"/>
                  </a:ext>
                </a:extLst>
              </p:cNvPr>
              <p:cNvCxnSpPr/>
              <p:nvPr/>
            </p:nvCxnSpPr>
            <p:spPr bwMode="auto">
              <a:xfrm>
                <a:off x="2209" y="1597"/>
                <a:ext cx="0" cy="36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xmlns="" id="{7F866523-7815-474E-8FBA-D738F2DA561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13" y="4225"/>
              <a:ext cx="254" cy="360"/>
              <a:chOff x="2083" y="1597"/>
              <a:chExt cx="254" cy="360"/>
            </a:xfrm>
          </p:grpSpPr>
          <p:sp>
            <p:nvSpPr>
              <p:cNvPr id="22" name="Freeform 21">
                <a:extLst>
                  <a:ext uri="{FF2B5EF4-FFF2-40B4-BE49-F238E27FC236}">
                    <a16:creationId xmlns:a16="http://schemas.microsoft.com/office/drawing/2014/main" xmlns="" id="{B44EF248-EFDD-EF42-937E-E05F6C6ECA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83" y="1597"/>
                <a:ext cx="254" cy="180"/>
              </a:xfrm>
              <a:custGeom>
                <a:avLst/>
                <a:gdLst>
                  <a:gd name="T0" fmla="*/ 0 w 720"/>
                  <a:gd name="T1" fmla="*/ 0 h 180"/>
                  <a:gd name="T2" fmla="*/ 360 w 720"/>
                  <a:gd name="T3" fmla="*/ 180 h 180"/>
                  <a:gd name="T4" fmla="*/ 720 w 720"/>
                  <a:gd name="T5" fmla="*/ 0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20" h="180">
                    <a:moveTo>
                      <a:pt x="0" y="0"/>
                    </a:moveTo>
                    <a:cubicBezTo>
                      <a:pt x="120" y="90"/>
                      <a:pt x="240" y="180"/>
                      <a:pt x="360" y="180"/>
                    </a:cubicBezTo>
                    <a:cubicBezTo>
                      <a:pt x="480" y="180"/>
                      <a:pt x="660" y="30"/>
                      <a:pt x="720" y="0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US"/>
              </a:p>
            </p:txBody>
          </p:sp>
          <p:cxnSp>
            <p:nvCxnSpPr>
              <p:cNvPr id="23" name="Line 4828">
                <a:extLst>
                  <a:ext uri="{FF2B5EF4-FFF2-40B4-BE49-F238E27FC236}">
                    <a16:creationId xmlns:a16="http://schemas.microsoft.com/office/drawing/2014/main" xmlns="" id="{DADCC138-A202-844B-B598-DA99D49E9DCB}"/>
                  </a:ext>
                </a:extLst>
              </p:cNvPr>
              <p:cNvCxnSpPr/>
              <p:nvPr/>
            </p:nvCxnSpPr>
            <p:spPr bwMode="auto">
              <a:xfrm>
                <a:off x="2209" y="1597"/>
                <a:ext cx="0" cy="36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xmlns="" id="{222A09BB-F134-EB47-9781-E473055E0864}"/>
              </a:ext>
            </a:extLst>
          </p:cNvPr>
          <p:cNvGrpSpPr>
            <a:grpSpLocks/>
          </p:cNvGrpSpPr>
          <p:nvPr/>
        </p:nvGrpSpPr>
        <p:grpSpPr bwMode="auto">
          <a:xfrm>
            <a:off x="162582" y="3299545"/>
            <a:ext cx="7140809" cy="3127289"/>
            <a:chOff x="2030" y="2365"/>
            <a:chExt cx="8572" cy="2863"/>
          </a:xfrm>
        </p:grpSpPr>
        <p:sp>
          <p:nvSpPr>
            <p:cNvPr id="29" name="AutoShape 5051">
              <a:extLst>
                <a:ext uri="{FF2B5EF4-FFF2-40B4-BE49-F238E27FC236}">
                  <a16:creationId xmlns:a16="http://schemas.microsoft.com/office/drawing/2014/main" xmlns="" id="{BB28F6A4-81EA-1C48-95AD-166C358016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5" y="2365"/>
              <a:ext cx="3756" cy="1854"/>
            </a:xfrm>
            <a:prstGeom prst="cloudCallout">
              <a:avLst>
                <a:gd name="adj1" fmla="val -43750"/>
                <a:gd name="adj2" fmla="val 700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 hangingPunct="0"/>
              <a:r>
                <a:rPr lang="tr-TR" sz="2000" dirty="0" err="1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Wired</a:t>
              </a:r>
              <a:r>
                <a:rPr lang="tr-TR" sz="2000" dirty="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Distributed </a:t>
              </a:r>
              <a:r>
                <a:rPr lang="tr-TR" sz="2000" dirty="0" err="1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System</a:t>
              </a:r>
              <a:endParaRPr lang="x-none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xmlns="" id="{DA0E70D3-EB2F-A04D-9265-167D095F0B2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30" y="3127"/>
              <a:ext cx="4104" cy="2101"/>
              <a:chOff x="2030" y="3127"/>
              <a:chExt cx="4104" cy="2101"/>
            </a:xfrm>
          </p:grpSpPr>
          <p:sp>
            <p:nvSpPr>
              <p:cNvPr id="49" name="AutoShape 5053">
                <a:extLst>
                  <a:ext uri="{FF2B5EF4-FFF2-40B4-BE49-F238E27FC236}">
                    <a16:creationId xmlns:a16="http://schemas.microsoft.com/office/drawing/2014/main" xmlns="" id="{DAE1A891-CF3F-B84E-84BA-F6743A678E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30" y="3290"/>
                <a:ext cx="4104" cy="1938"/>
              </a:xfrm>
              <a:prstGeom prst="cloudCallout">
                <a:avLst>
                  <a:gd name="adj1" fmla="val -26542"/>
                  <a:gd name="adj2" fmla="val 40486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hangingPunct="0"/>
                <a:r>
                  <a:rPr lang="tr-TR" sz="10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 </a:t>
                </a:r>
                <a:endParaRPr lang="x-none" sz="10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50" name="computr3">
                <a:extLst>
                  <a:ext uri="{FF2B5EF4-FFF2-40B4-BE49-F238E27FC236}">
                    <a16:creationId xmlns:a16="http://schemas.microsoft.com/office/drawing/2014/main" xmlns="" id="{1A197FDC-29C2-C842-B9C9-5A949F4E4515}"/>
                  </a:ext>
                </a:extLst>
              </p:cNvPr>
              <p:cNvSpPr>
                <a:spLocks noEditPoints="1" noChangeArrowheads="1"/>
              </p:cNvSpPr>
              <p:nvPr/>
            </p:nvSpPr>
            <p:spPr bwMode="auto">
              <a:xfrm>
                <a:off x="2619" y="4062"/>
                <a:ext cx="744" cy="439"/>
              </a:xfrm>
              <a:custGeom>
                <a:avLst/>
                <a:gdLst>
                  <a:gd name="T0" fmla="*/ 0 w 21600"/>
                  <a:gd name="T1" fmla="*/ 10800 h 21600"/>
                  <a:gd name="T2" fmla="*/ 10800 w 21600"/>
                  <a:gd name="T3" fmla="*/ 0 h 21600"/>
                  <a:gd name="T4" fmla="*/ 10800 w 21600"/>
                  <a:gd name="T5" fmla="*/ 21600 h 21600"/>
                  <a:gd name="T6" fmla="*/ 18135 w 21600"/>
                  <a:gd name="T7" fmla="*/ 10800 h 21600"/>
                  <a:gd name="T8" fmla="*/ 7811 w 21600"/>
                  <a:gd name="T9" fmla="*/ 2584 h 21600"/>
                  <a:gd name="T10" fmla="*/ 16359 w 21600"/>
                  <a:gd name="T11" fmla="*/ 11764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 extrusionOk="0">
                    <a:moveTo>
                      <a:pt x="18250" y="17743"/>
                    </a:moveTo>
                    <a:lnTo>
                      <a:pt x="17557" y="16971"/>
                    </a:lnTo>
                    <a:lnTo>
                      <a:pt x="5429" y="16971"/>
                    </a:lnTo>
                    <a:lnTo>
                      <a:pt x="4736" y="17743"/>
                    </a:lnTo>
                    <a:lnTo>
                      <a:pt x="18250" y="17743"/>
                    </a:lnTo>
                    <a:close/>
                  </a:path>
                  <a:path w="21600" h="21600" extrusionOk="0">
                    <a:moveTo>
                      <a:pt x="18250" y="17743"/>
                    </a:moveTo>
                    <a:moveTo>
                      <a:pt x="19405" y="19131"/>
                    </a:moveTo>
                    <a:lnTo>
                      <a:pt x="18712" y="18360"/>
                    </a:lnTo>
                    <a:lnTo>
                      <a:pt x="4274" y="18360"/>
                    </a:lnTo>
                    <a:lnTo>
                      <a:pt x="3581" y="19131"/>
                    </a:lnTo>
                    <a:lnTo>
                      <a:pt x="19405" y="19131"/>
                    </a:lnTo>
                    <a:close/>
                  </a:path>
                  <a:path w="21600" h="21600" extrusionOk="0">
                    <a:moveTo>
                      <a:pt x="19405" y="19131"/>
                    </a:moveTo>
                    <a:moveTo>
                      <a:pt x="20560" y="20520"/>
                    </a:moveTo>
                    <a:lnTo>
                      <a:pt x="19867" y="19749"/>
                    </a:lnTo>
                    <a:lnTo>
                      <a:pt x="3119" y="19749"/>
                    </a:lnTo>
                    <a:lnTo>
                      <a:pt x="2426" y="20520"/>
                    </a:lnTo>
                    <a:lnTo>
                      <a:pt x="20560" y="20520"/>
                    </a:lnTo>
                    <a:close/>
                  </a:path>
                  <a:path w="21600" h="21600" extrusionOk="0">
                    <a:moveTo>
                      <a:pt x="20560" y="20520"/>
                    </a:moveTo>
                    <a:moveTo>
                      <a:pt x="4620" y="16971"/>
                    </a:moveTo>
                    <a:lnTo>
                      <a:pt x="5313" y="16200"/>
                    </a:lnTo>
                    <a:lnTo>
                      <a:pt x="7624" y="16200"/>
                    </a:lnTo>
                    <a:lnTo>
                      <a:pt x="7624" y="14194"/>
                    </a:lnTo>
                    <a:lnTo>
                      <a:pt x="5891" y="14194"/>
                    </a:lnTo>
                    <a:lnTo>
                      <a:pt x="5891" y="0"/>
                    </a:lnTo>
                    <a:lnTo>
                      <a:pt x="12013" y="0"/>
                    </a:lnTo>
                    <a:lnTo>
                      <a:pt x="18135" y="0"/>
                    </a:lnTo>
                    <a:lnTo>
                      <a:pt x="18135" y="10800"/>
                    </a:lnTo>
                    <a:lnTo>
                      <a:pt x="18135" y="14194"/>
                    </a:lnTo>
                    <a:lnTo>
                      <a:pt x="16402" y="14194"/>
                    </a:lnTo>
                    <a:lnTo>
                      <a:pt x="16402" y="16200"/>
                    </a:lnTo>
                    <a:lnTo>
                      <a:pt x="17788" y="16200"/>
                    </a:lnTo>
                    <a:lnTo>
                      <a:pt x="19059" y="17743"/>
                    </a:lnTo>
                    <a:lnTo>
                      <a:pt x="21022" y="19903"/>
                    </a:lnTo>
                    <a:lnTo>
                      <a:pt x="21253" y="20057"/>
                    </a:lnTo>
                    <a:lnTo>
                      <a:pt x="21369" y="20366"/>
                    </a:lnTo>
                    <a:lnTo>
                      <a:pt x="21600" y="20674"/>
                    </a:lnTo>
                    <a:lnTo>
                      <a:pt x="21600" y="20829"/>
                    </a:lnTo>
                    <a:lnTo>
                      <a:pt x="21600" y="20983"/>
                    </a:lnTo>
                    <a:lnTo>
                      <a:pt x="21600" y="21137"/>
                    </a:lnTo>
                    <a:lnTo>
                      <a:pt x="21600" y="21291"/>
                    </a:lnTo>
                    <a:lnTo>
                      <a:pt x="21484" y="21446"/>
                    </a:lnTo>
                    <a:lnTo>
                      <a:pt x="21369" y="21446"/>
                    </a:lnTo>
                    <a:lnTo>
                      <a:pt x="21138" y="21600"/>
                    </a:lnTo>
                    <a:lnTo>
                      <a:pt x="21022" y="21600"/>
                    </a:lnTo>
                    <a:lnTo>
                      <a:pt x="10973" y="21600"/>
                    </a:lnTo>
                    <a:lnTo>
                      <a:pt x="2079" y="21600"/>
                    </a:lnTo>
                    <a:lnTo>
                      <a:pt x="1848" y="21600"/>
                    </a:lnTo>
                    <a:lnTo>
                      <a:pt x="1733" y="21446"/>
                    </a:lnTo>
                    <a:lnTo>
                      <a:pt x="1617" y="21446"/>
                    </a:lnTo>
                    <a:lnTo>
                      <a:pt x="1502" y="21291"/>
                    </a:lnTo>
                    <a:lnTo>
                      <a:pt x="1386" y="21291"/>
                    </a:lnTo>
                    <a:lnTo>
                      <a:pt x="1386" y="21137"/>
                    </a:lnTo>
                    <a:lnTo>
                      <a:pt x="1386" y="20983"/>
                    </a:lnTo>
                    <a:lnTo>
                      <a:pt x="1386" y="20829"/>
                    </a:lnTo>
                    <a:lnTo>
                      <a:pt x="1502" y="20674"/>
                    </a:lnTo>
                    <a:lnTo>
                      <a:pt x="1617" y="20366"/>
                    </a:lnTo>
                    <a:lnTo>
                      <a:pt x="1733" y="20057"/>
                    </a:lnTo>
                    <a:lnTo>
                      <a:pt x="1964" y="19903"/>
                    </a:lnTo>
                    <a:lnTo>
                      <a:pt x="0" y="19903"/>
                    </a:lnTo>
                    <a:lnTo>
                      <a:pt x="0" y="10800"/>
                    </a:lnTo>
                    <a:lnTo>
                      <a:pt x="0" y="2777"/>
                    </a:lnTo>
                    <a:lnTo>
                      <a:pt x="4620" y="2777"/>
                    </a:lnTo>
                    <a:lnTo>
                      <a:pt x="4620" y="16971"/>
                    </a:lnTo>
                    <a:moveTo>
                      <a:pt x="4620" y="16971"/>
                    </a:moveTo>
                    <a:moveTo>
                      <a:pt x="4620" y="16971"/>
                    </a:moveTo>
                    <a:lnTo>
                      <a:pt x="4158" y="17434"/>
                    </a:lnTo>
                    <a:lnTo>
                      <a:pt x="2541" y="19286"/>
                    </a:lnTo>
                    <a:lnTo>
                      <a:pt x="1964" y="19903"/>
                    </a:lnTo>
                    <a:lnTo>
                      <a:pt x="4620" y="16971"/>
                    </a:lnTo>
                    <a:close/>
                  </a:path>
                  <a:path w="21600" h="21600" extrusionOk="0">
                    <a:moveTo>
                      <a:pt x="7624" y="2314"/>
                    </a:moveTo>
                    <a:moveTo>
                      <a:pt x="16402" y="2314"/>
                    </a:moveTo>
                    <a:lnTo>
                      <a:pt x="16402" y="11880"/>
                    </a:lnTo>
                    <a:lnTo>
                      <a:pt x="7624" y="11880"/>
                    </a:lnTo>
                    <a:lnTo>
                      <a:pt x="7624" y="2314"/>
                    </a:lnTo>
                    <a:close/>
                  </a:path>
                  <a:path w="21600" h="21600" extrusionOk="0">
                    <a:moveTo>
                      <a:pt x="578" y="4011"/>
                    </a:moveTo>
                    <a:moveTo>
                      <a:pt x="4043" y="4011"/>
                    </a:moveTo>
                    <a:lnTo>
                      <a:pt x="4043" y="4320"/>
                    </a:lnTo>
                    <a:lnTo>
                      <a:pt x="578" y="4320"/>
                    </a:lnTo>
                    <a:lnTo>
                      <a:pt x="578" y="4011"/>
                    </a:lnTo>
                    <a:close/>
                    <a:moveTo>
                      <a:pt x="7624" y="14194"/>
                    </a:moveTo>
                    <a:lnTo>
                      <a:pt x="16402" y="14194"/>
                    </a:lnTo>
                    <a:lnTo>
                      <a:pt x="16402" y="16200"/>
                    </a:lnTo>
                    <a:lnTo>
                      <a:pt x="7624" y="16200"/>
                    </a:lnTo>
                  </a:path>
                </a:pathLst>
              </a:custGeom>
              <a:solidFill>
                <a:srgbClr val="FFFF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51" name="computr3">
                <a:extLst>
                  <a:ext uri="{FF2B5EF4-FFF2-40B4-BE49-F238E27FC236}">
                    <a16:creationId xmlns:a16="http://schemas.microsoft.com/office/drawing/2014/main" xmlns="" id="{9B1E2BC1-FA3D-F34F-BEC7-EF79CD25CDBB}"/>
                  </a:ext>
                </a:extLst>
              </p:cNvPr>
              <p:cNvSpPr>
                <a:spLocks noEditPoints="1" noChangeArrowheads="1"/>
              </p:cNvSpPr>
              <p:nvPr/>
            </p:nvSpPr>
            <p:spPr bwMode="auto">
              <a:xfrm>
                <a:off x="4627" y="4267"/>
                <a:ext cx="744" cy="440"/>
              </a:xfrm>
              <a:custGeom>
                <a:avLst/>
                <a:gdLst>
                  <a:gd name="T0" fmla="*/ 0 w 21600"/>
                  <a:gd name="T1" fmla="*/ 10800 h 21600"/>
                  <a:gd name="T2" fmla="*/ 10800 w 21600"/>
                  <a:gd name="T3" fmla="*/ 0 h 21600"/>
                  <a:gd name="T4" fmla="*/ 10800 w 21600"/>
                  <a:gd name="T5" fmla="*/ 21600 h 21600"/>
                  <a:gd name="T6" fmla="*/ 18135 w 21600"/>
                  <a:gd name="T7" fmla="*/ 10800 h 21600"/>
                  <a:gd name="T8" fmla="*/ 7811 w 21600"/>
                  <a:gd name="T9" fmla="*/ 2584 h 21600"/>
                  <a:gd name="T10" fmla="*/ 16359 w 21600"/>
                  <a:gd name="T11" fmla="*/ 11764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 extrusionOk="0">
                    <a:moveTo>
                      <a:pt x="18250" y="17743"/>
                    </a:moveTo>
                    <a:lnTo>
                      <a:pt x="17557" y="16971"/>
                    </a:lnTo>
                    <a:lnTo>
                      <a:pt x="5429" y="16971"/>
                    </a:lnTo>
                    <a:lnTo>
                      <a:pt x="4736" y="17743"/>
                    </a:lnTo>
                    <a:lnTo>
                      <a:pt x="18250" y="17743"/>
                    </a:lnTo>
                    <a:close/>
                  </a:path>
                  <a:path w="21600" h="21600" extrusionOk="0">
                    <a:moveTo>
                      <a:pt x="18250" y="17743"/>
                    </a:moveTo>
                    <a:moveTo>
                      <a:pt x="19405" y="19131"/>
                    </a:moveTo>
                    <a:lnTo>
                      <a:pt x="18712" y="18360"/>
                    </a:lnTo>
                    <a:lnTo>
                      <a:pt x="4274" y="18360"/>
                    </a:lnTo>
                    <a:lnTo>
                      <a:pt x="3581" y="19131"/>
                    </a:lnTo>
                    <a:lnTo>
                      <a:pt x="19405" y="19131"/>
                    </a:lnTo>
                    <a:close/>
                  </a:path>
                  <a:path w="21600" h="21600" extrusionOk="0">
                    <a:moveTo>
                      <a:pt x="19405" y="19131"/>
                    </a:moveTo>
                    <a:moveTo>
                      <a:pt x="20560" y="20520"/>
                    </a:moveTo>
                    <a:lnTo>
                      <a:pt x="19867" y="19749"/>
                    </a:lnTo>
                    <a:lnTo>
                      <a:pt x="3119" y="19749"/>
                    </a:lnTo>
                    <a:lnTo>
                      <a:pt x="2426" y="20520"/>
                    </a:lnTo>
                    <a:lnTo>
                      <a:pt x="20560" y="20520"/>
                    </a:lnTo>
                    <a:close/>
                  </a:path>
                  <a:path w="21600" h="21600" extrusionOk="0">
                    <a:moveTo>
                      <a:pt x="20560" y="20520"/>
                    </a:moveTo>
                    <a:moveTo>
                      <a:pt x="4620" y="16971"/>
                    </a:moveTo>
                    <a:lnTo>
                      <a:pt x="5313" y="16200"/>
                    </a:lnTo>
                    <a:lnTo>
                      <a:pt x="7624" y="16200"/>
                    </a:lnTo>
                    <a:lnTo>
                      <a:pt x="7624" y="14194"/>
                    </a:lnTo>
                    <a:lnTo>
                      <a:pt x="5891" y="14194"/>
                    </a:lnTo>
                    <a:lnTo>
                      <a:pt x="5891" y="0"/>
                    </a:lnTo>
                    <a:lnTo>
                      <a:pt x="12013" y="0"/>
                    </a:lnTo>
                    <a:lnTo>
                      <a:pt x="18135" y="0"/>
                    </a:lnTo>
                    <a:lnTo>
                      <a:pt x="18135" y="10800"/>
                    </a:lnTo>
                    <a:lnTo>
                      <a:pt x="18135" y="14194"/>
                    </a:lnTo>
                    <a:lnTo>
                      <a:pt x="16402" y="14194"/>
                    </a:lnTo>
                    <a:lnTo>
                      <a:pt x="16402" y="16200"/>
                    </a:lnTo>
                    <a:lnTo>
                      <a:pt x="17788" y="16200"/>
                    </a:lnTo>
                    <a:lnTo>
                      <a:pt x="19059" y="17743"/>
                    </a:lnTo>
                    <a:lnTo>
                      <a:pt x="21022" y="19903"/>
                    </a:lnTo>
                    <a:lnTo>
                      <a:pt x="21253" y="20057"/>
                    </a:lnTo>
                    <a:lnTo>
                      <a:pt x="21369" y="20366"/>
                    </a:lnTo>
                    <a:lnTo>
                      <a:pt x="21600" y="20674"/>
                    </a:lnTo>
                    <a:lnTo>
                      <a:pt x="21600" y="20829"/>
                    </a:lnTo>
                    <a:lnTo>
                      <a:pt x="21600" y="20983"/>
                    </a:lnTo>
                    <a:lnTo>
                      <a:pt x="21600" y="21137"/>
                    </a:lnTo>
                    <a:lnTo>
                      <a:pt x="21600" y="21291"/>
                    </a:lnTo>
                    <a:lnTo>
                      <a:pt x="21484" y="21446"/>
                    </a:lnTo>
                    <a:lnTo>
                      <a:pt x="21369" y="21446"/>
                    </a:lnTo>
                    <a:lnTo>
                      <a:pt x="21138" y="21600"/>
                    </a:lnTo>
                    <a:lnTo>
                      <a:pt x="21022" y="21600"/>
                    </a:lnTo>
                    <a:lnTo>
                      <a:pt x="10973" y="21600"/>
                    </a:lnTo>
                    <a:lnTo>
                      <a:pt x="2079" y="21600"/>
                    </a:lnTo>
                    <a:lnTo>
                      <a:pt x="1848" y="21600"/>
                    </a:lnTo>
                    <a:lnTo>
                      <a:pt x="1733" y="21446"/>
                    </a:lnTo>
                    <a:lnTo>
                      <a:pt x="1617" y="21446"/>
                    </a:lnTo>
                    <a:lnTo>
                      <a:pt x="1502" y="21291"/>
                    </a:lnTo>
                    <a:lnTo>
                      <a:pt x="1386" y="21291"/>
                    </a:lnTo>
                    <a:lnTo>
                      <a:pt x="1386" y="21137"/>
                    </a:lnTo>
                    <a:lnTo>
                      <a:pt x="1386" y="20983"/>
                    </a:lnTo>
                    <a:lnTo>
                      <a:pt x="1386" y="20829"/>
                    </a:lnTo>
                    <a:lnTo>
                      <a:pt x="1502" y="20674"/>
                    </a:lnTo>
                    <a:lnTo>
                      <a:pt x="1617" y="20366"/>
                    </a:lnTo>
                    <a:lnTo>
                      <a:pt x="1733" y="20057"/>
                    </a:lnTo>
                    <a:lnTo>
                      <a:pt x="1964" y="19903"/>
                    </a:lnTo>
                    <a:lnTo>
                      <a:pt x="0" y="19903"/>
                    </a:lnTo>
                    <a:lnTo>
                      <a:pt x="0" y="10800"/>
                    </a:lnTo>
                    <a:lnTo>
                      <a:pt x="0" y="2777"/>
                    </a:lnTo>
                    <a:lnTo>
                      <a:pt x="4620" y="2777"/>
                    </a:lnTo>
                    <a:lnTo>
                      <a:pt x="4620" y="16971"/>
                    </a:lnTo>
                    <a:moveTo>
                      <a:pt x="4620" y="16971"/>
                    </a:moveTo>
                    <a:moveTo>
                      <a:pt x="4620" y="16971"/>
                    </a:moveTo>
                    <a:lnTo>
                      <a:pt x="4158" y="17434"/>
                    </a:lnTo>
                    <a:lnTo>
                      <a:pt x="2541" y="19286"/>
                    </a:lnTo>
                    <a:lnTo>
                      <a:pt x="1964" y="19903"/>
                    </a:lnTo>
                    <a:lnTo>
                      <a:pt x="4620" y="16971"/>
                    </a:lnTo>
                    <a:close/>
                  </a:path>
                  <a:path w="21600" h="21600" extrusionOk="0">
                    <a:moveTo>
                      <a:pt x="7624" y="2314"/>
                    </a:moveTo>
                    <a:moveTo>
                      <a:pt x="16402" y="2314"/>
                    </a:moveTo>
                    <a:lnTo>
                      <a:pt x="16402" y="11880"/>
                    </a:lnTo>
                    <a:lnTo>
                      <a:pt x="7624" y="11880"/>
                    </a:lnTo>
                    <a:lnTo>
                      <a:pt x="7624" y="2314"/>
                    </a:lnTo>
                    <a:close/>
                  </a:path>
                  <a:path w="21600" h="21600" extrusionOk="0">
                    <a:moveTo>
                      <a:pt x="578" y="4011"/>
                    </a:moveTo>
                    <a:moveTo>
                      <a:pt x="4043" y="4011"/>
                    </a:moveTo>
                    <a:lnTo>
                      <a:pt x="4043" y="4320"/>
                    </a:lnTo>
                    <a:lnTo>
                      <a:pt x="578" y="4320"/>
                    </a:lnTo>
                    <a:lnTo>
                      <a:pt x="578" y="4011"/>
                    </a:lnTo>
                    <a:close/>
                    <a:moveTo>
                      <a:pt x="7624" y="14194"/>
                    </a:moveTo>
                    <a:lnTo>
                      <a:pt x="16402" y="14194"/>
                    </a:lnTo>
                    <a:lnTo>
                      <a:pt x="16402" y="16200"/>
                    </a:lnTo>
                    <a:lnTo>
                      <a:pt x="7624" y="16200"/>
                    </a:lnTo>
                  </a:path>
                </a:pathLst>
              </a:custGeom>
              <a:solidFill>
                <a:srgbClr val="FFFF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52" name="computr3">
                <a:extLst>
                  <a:ext uri="{FF2B5EF4-FFF2-40B4-BE49-F238E27FC236}">
                    <a16:creationId xmlns:a16="http://schemas.microsoft.com/office/drawing/2014/main" xmlns="" id="{F17DB849-1AFF-D04F-BFA4-946AF78E5CD6}"/>
                  </a:ext>
                </a:extLst>
              </p:cNvPr>
              <p:cNvSpPr>
                <a:spLocks noEditPoints="1" noChangeArrowheads="1"/>
              </p:cNvSpPr>
              <p:nvPr/>
            </p:nvSpPr>
            <p:spPr bwMode="auto">
              <a:xfrm>
                <a:off x="3678" y="4788"/>
                <a:ext cx="744" cy="440"/>
              </a:xfrm>
              <a:custGeom>
                <a:avLst/>
                <a:gdLst>
                  <a:gd name="T0" fmla="*/ 0 w 21600"/>
                  <a:gd name="T1" fmla="*/ 10800 h 21600"/>
                  <a:gd name="T2" fmla="*/ 10800 w 21600"/>
                  <a:gd name="T3" fmla="*/ 0 h 21600"/>
                  <a:gd name="T4" fmla="*/ 10800 w 21600"/>
                  <a:gd name="T5" fmla="*/ 21600 h 21600"/>
                  <a:gd name="T6" fmla="*/ 18135 w 21600"/>
                  <a:gd name="T7" fmla="*/ 10800 h 21600"/>
                  <a:gd name="T8" fmla="*/ 7811 w 21600"/>
                  <a:gd name="T9" fmla="*/ 2584 h 21600"/>
                  <a:gd name="T10" fmla="*/ 16359 w 21600"/>
                  <a:gd name="T11" fmla="*/ 11764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 extrusionOk="0">
                    <a:moveTo>
                      <a:pt x="18250" y="17743"/>
                    </a:moveTo>
                    <a:lnTo>
                      <a:pt x="17557" y="16971"/>
                    </a:lnTo>
                    <a:lnTo>
                      <a:pt x="5429" y="16971"/>
                    </a:lnTo>
                    <a:lnTo>
                      <a:pt x="4736" y="17743"/>
                    </a:lnTo>
                    <a:lnTo>
                      <a:pt x="18250" y="17743"/>
                    </a:lnTo>
                    <a:close/>
                  </a:path>
                  <a:path w="21600" h="21600" extrusionOk="0">
                    <a:moveTo>
                      <a:pt x="18250" y="17743"/>
                    </a:moveTo>
                    <a:moveTo>
                      <a:pt x="19405" y="19131"/>
                    </a:moveTo>
                    <a:lnTo>
                      <a:pt x="18712" y="18360"/>
                    </a:lnTo>
                    <a:lnTo>
                      <a:pt x="4274" y="18360"/>
                    </a:lnTo>
                    <a:lnTo>
                      <a:pt x="3581" y="19131"/>
                    </a:lnTo>
                    <a:lnTo>
                      <a:pt x="19405" y="19131"/>
                    </a:lnTo>
                    <a:close/>
                  </a:path>
                  <a:path w="21600" h="21600" extrusionOk="0">
                    <a:moveTo>
                      <a:pt x="19405" y="19131"/>
                    </a:moveTo>
                    <a:moveTo>
                      <a:pt x="20560" y="20520"/>
                    </a:moveTo>
                    <a:lnTo>
                      <a:pt x="19867" y="19749"/>
                    </a:lnTo>
                    <a:lnTo>
                      <a:pt x="3119" y="19749"/>
                    </a:lnTo>
                    <a:lnTo>
                      <a:pt x="2426" y="20520"/>
                    </a:lnTo>
                    <a:lnTo>
                      <a:pt x="20560" y="20520"/>
                    </a:lnTo>
                    <a:close/>
                  </a:path>
                  <a:path w="21600" h="21600" extrusionOk="0">
                    <a:moveTo>
                      <a:pt x="20560" y="20520"/>
                    </a:moveTo>
                    <a:moveTo>
                      <a:pt x="4620" y="16971"/>
                    </a:moveTo>
                    <a:lnTo>
                      <a:pt x="5313" y="16200"/>
                    </a:lnTo>
                    <a:lnTo>
                      <a:pt x="7624" y="16200"/>
                    </a:lnTo>
                    <a:lnTo>
                      <a:pt x="7624" y="14194"/>
                    </a:lnTo>
                    <a:lnTo>
                      <a:pt x="5891" y="14194"/>
                    </a:lnTo>
                    <a:lnTo>
                      <a:pt x="5891" y="0"/>
                    </a:lnTo>
                    <a:lnTo>
                      <a:pt x="12013" y="0"/>
                    </a:lnTo>
                    <a:lnTo>
                      <a:pt x="18135" y="0"/>
                    </a:lnTo>
                    <a:lnTo>
                      <a:pt x="18135" y="10800"/>
                    </a:lnTo>
                    <a:lnTo>
                      <a:pt x="18135" y="14194"/>
                    </a:lnTo>
                    <a:lnTo>
                      <a:pt x="16402" y="14194"/>
                    </a:lnTo>
                    <a:lnTo>
                      <a:pt x="16402" y="16200"/>
                    </a:lnTo>
                    <a:lnTo>
                      <a:pt x="17788" y="16200"/>
                    </a:lnTo>
                    <a:lnTo>
                      <a:pt x="19059" y="17743"/>
                    </a:lnTo>
                    <a:lnTo>
                      <a:pt x="21022" y="19903"/>
                    </a:lnTo>
                    <a:lnTo>
                      <a:pt x="21253" y="20057"/>
                    </a:lnTo>
                    <a:lnTo>
                      <a:pt x="21369" y="20366"/>
                    </a:lnTo>
                    <a:lnTo>
                      <a:pt x="21600" y="20674"/>
                    </a:lnTo>
                    <a:lnTo>
                      <a:pt x="21600" y="20829"/>
                    </a:lnTo>
                    <a:lnTo>
                      <a:pt x="21600" y="20983"/>
                    </a:lnTo>
                    <a:lnTo>
                      <a:pt x="21600" y="21137"/>
                    </a:lnTo>
                    <a:lnTo>
                      <a:pt x="21600" y="21291"/>
                    </a:lnTo>
                    <a:lnTo>
                      <a:pt x="21484" y="21446"/>
                    </a:lnTo>
                    <a:lnTo>
                      <a:pt x="21369" y="21446"/>
                    </a:lnTo>
                    <a:lnTo>
                      <a:pt x="21138" y="21600"/>
                    </a:lnTo>
                    <a:lnTo>
                      <a:pt x="21022" y="21600"/>
                    </a:lnTo>
                    <a:lnTo>
                      <a:pt x="10973" y="21600"/>
                    </a:lnTo>
                    <a:lnTo>
                      <a:pt x="2079" y="21600"/>
                    </a:lnTo>
                    <a:lnTo>
                      <a:pt x="1848" y="21600"/>
                    </a:lnTo>
                    <a:lnTo>
                      <a:pt x="1733" y="21446"/>
                    </a:lnTo>
                    <a:lnTo>
                      <a:pt x="1617" y="21446"/>
                    </a:lnTo>
                    <a:lnTo>
                      <a:pt x="1502" y="21291"/>
                    </a:lnTo>
                    <a:lnTo>
                      <a:pt x="1386" y="21291"/>
                    </a:lnTo>
                    <a:lnTo>
                      <a:pt x="1386" y="21137"/>
                    </a:lnTo>
                    <a:lnTo>
                      <a:pt x="1386" y="20983"/>
                    </a:lnTo>
                    <a:lnTo>
                      <a:pt x="1386" y="20829"/>
                    </a:lnTo>
                    <a:lnTo>
                      <a:pt x="1502" y="20674"/>
                    </a:lnTo>
                    <a:lnTo>
                      <a:pt x="1617" y="20366"/>
                    </a:lnTo>
                    <a:lnTo>
                      <a:pt x="1733" y="20057"/>
                    </a:lnTo>
                    <a:lnTo>
                      <a:pt x="1964" y="19903"/>
                    </a:lnTo>
                    <a:lnTo>
                      <a:pt x="0" y="19903"/>
                    </a:lnTo>
                    <a:lnTo>
                      <a:pt x="0" y="10800"/>
                    </a:lnTo>
                    <a:lnTo>
                      <a:pt x="0" y="2777"/>
                    </a:lnTo>
                    <a:lnTo>
                      <a:pt x="4620" y="2777"/>
                    </a:lnTo>
                    <a:lnTo>
                      <a:pt x="4620" y="16971"/>
                    </a:lnTo>
                    <a:moveTo>
                      <a:pt x="4620" y="16971"/>
                    </a:moveTo>
                    <a:moveTo>
                      <a:pt x="4620" y="16971"/>
                    </a:moveTo>
                    <a:lnTo>
                      <a:pt x="4158" y="17434"/>
                    </a:lnTo>
                    <a:lnTo>
                      <a:pt x="2541" y="19286"/>
                    </a:lnTo>
                    <a:lnTo>
                      <a:pt x="1964" y="19903"/>
                    </a:lnTo>
                    <a:lnTo>
                      <a:pt x="4620" y="16971"/>
                    </a:lnTo>
                    <a:close/>
                  </a:path>
                  <a:path w="21600" h="21600" extrusionOk="0">
                    <a:moveTo>
                      <a:pt x="7624" y="2314"/>
                    </a:moveTo>
                    <a:moveTo>
                      <a:pt x="16402" y="2314"/>
                    </a:moveTo>
                    <a:lnTo>
                      <a:pt x="16402" y="11880"/>
                    </a:lnTo>
                    <a:lnTo>
                      <a:pt x="7624" y="11880"/>
                    </a:lnTo>
                    <a:lnTo>
                      <a:pt x="7624" y="2314"/>
                    </a:lnTo>
                    <a:close/>
                  </a:path>
                  <a:path w="21600" h="21600" extrusionOk="0">
                    <a:moveTo>
                      <a:pt x="578" y="4011"/>
                    </a:moveTo>
                    <a:moveTo>
                      <a:pt x="4043" y="4011"/>
                    </a:moveTo>
                    <a:lnTo>
                      <a:pt x="4043" y="4320"/>
                    </a:lnTo>
                    <a:lnTo>
                      <a:pt x="578" y="4320"/>
                    </a:lnTo>
                    <a:lnTo>
                      <a:pt x="578" y="4011"/>
                    </a:lnTo>
                    <a:close/>
                    <a:moveTo>
                      <a:pt x="7624" y="14194"/>
                    </a:moveTo>
                    <a:lnTo>
                      <a:pt x="16402" y="14194"/>
                    </a:lnTo>
                    <a:lnTo>
                      <a:pt x="16402" y="16200"/>
                    </a:lnTo>
                    <a:lnTo>
                      <a:pt x="7624" y="16200"/>
                    </a:lnTo>
                  </a:path>
                </a:pathLst>
              </a:custGeom>
              <a:solidFill>
                <a:srgbClr val="FFFF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US"/>
              </a:p>
            </p:txBody>
          </p:sp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xmlns="" id="{2DB0D6D2-257F-4045-9DF5-28504C300CB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81" y="3831"/>
                <a:ext cx="187" cy="244"/>
                <a:chOff x="2083" y="1597"/>
                <a:chExt cx="254" cy="360"/>
              </a:xfrm>
            </p:grpSpPr>
            <p:sp>
              <p:nvSpPr>
                <p:cNvPr id="64" name="Freeform 63">
                  <a:extLst>
                    <a:ext uri="{FF2B5EF4-FFF2-40B4-BE49-F238E27FC236}">
                      <a16:creationId xmlns:a16="http://schemas.microsoft.com/office/drawing/2014/main" xmlns="" id="{CCD81BC7-4FFC-D242-AB2D-9886E27D24C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83" y="1597"/>
                  <a:ext cx="254" cy="180"/>
                </a:xfrm>
                <a:custGeom>
                  <a:avLst/>
                  <a:gdLst>
                    <a:gd name="T0" fmla="*/ 0 w 720"/>
                    <a:gd name="T1" fmla="*/ 0 h 180"/>
                    <a:gd name="T2" fmla="*/ 360 w 720"/>
                    <a:gd name="T3" fmla="*/ 180 h 180"/>
                    <a:gd name="T4" fmla="*/ 720 w 720"/>
                    <a:gd name="T5" fmla="*/ 0 h 1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720" h="180">
                      <a:moveTo>
                        <a:pt x="0" y="0"/>
                      </a:moveTo>
                      <a:cubicBezTo>
                        <a:pt x="120" y="90"/>
                        <a:pt x="240" y="180"/>
                        <a:pt x="360" y="180"/>
                      </a:cubicBezTo>
                      <a:cubicBezTo>
                        <a:pt x="480" y="180"/>
                        <a:pt x="660" y="30"/>
                        <a:pt x="720" y="0"/>
                      </a:cubicBez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en-US"/>
                </a:p>
              </p:txBody>
            </p:sp>
            <p:cxnSp>
              <p:nvCxnSpPr>
                <p:cNvPr id="65" name="Line 5059">
                  <a:extLst>
                    <a:ext uri="{FF2B5EF4-FFF2-40B4-BE49-F238E27FC236}">
                      <a16:creationId xmlns:a16="http://schemas.microsoft.com/office/drawing/2014/main" xmlns="" id="{933C8F5E-26D6-7147-A45F-0E42C64AF989}"/>
                    </a:ext>
                  </a:extLst>
                </p:cNvPr>
                <p:cNvCxnSpPr/>
                <p:nvPr/>
              </p:nvCxnSpPr>
              <p:spPr bwMode="auto">
                <a:xfrm>
                  <a:off x="2209" y="1597"/>
                  <a:ext cx="0" cy="36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xmlns="" id="{7A73E9FA-5706-4743-AF73-BD87E476A06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991" y="4538"/>
                <a:ext cx="187" cy="242"/>
                <a:chOff x="2083" y="1597"/>
                <a:chExt cx="254" cy="360"/>
              </a:xfrm>
            </p:grpSpPr>
            <p:sp>
              <p:nvSpPr>
                <p:cNvPr id="62" name="Freeform 61">
                  <a:extLst>
                    <a:ext uri="{FF2B5EF4-FFF2-40B4-BE49-F238E27FC236}">
                      <a16:creationId xmlns:a16="http://schemas.microsoft.com/office/drawing/2014/main" xmlns="" id="{4FF9AAAD-7328-C84C-A8B2-AB92FC37721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83" y="1597"/>
                  <a:ext cx="254" cy="180"/>
                </a:xfrm>
                <a:custGeom>
                  <a:avLst/>
                  <a:gdLst>
                    <a:gd name="T0" fmla="*/ 0 w 720"/>
                    <a:gd name="T1" fmla="*/ 0 h 180"/>
                    <a:gd name="T2" fmla="*/ 360 w 720"/>
                    <a:gd name="T3" fmla="*/ 180 h 180"/>
                    <a:gd name="T4" fmla="*/ 720 w 720"/>
                    <a:gd name="T5" fmla="*/ 0 h 1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720" h="180">
                      <a:moveTo>
                        <a:pt x="0" y="0"/>
                      </a:moveTo>
                      <a:cubicBezTo>
                        <a:pt x="120" y="90"/>
                        <a:pt x="240" y="180"/>
                        <a:pt x="360" y="180"/>
                      </a:cubicBezTo>
                      <a:cubicBezTo>
                        <a:pt x="480" y="180"/>
                        <a:pt x="660" y="30"/>
                        <a:pt x="720" y="0"/>
                      </a:cubicBez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en-US"/>
                </a:p>
              </p:txBody>
            </p:sp>
            <p:cxnSp>
              <p:nvCxnSpPr>
                <p:cNvPr id="63" name="Line 5062">
                  <a:extLst>
                    <a:ext uri="{FF2B5EF4-FFF2-40B4-BE49-F238E27FC236}">
                      <a16:creationId xmlns:a16="http://schemas.microsoft.com/office/drawing/2014/main" xmlns="" id="{41CDF81B-83E2-1C48-A130-9056AB12C1AD}"/>
                    </a:ext>
                  </a:extLst>
                </p:cNvPr>
                <p:cNvCxnSpPr/>
                <p:nvPr/>
              </p:nvCxnSpPr>
              <p:spPr bwMode="auto">
                <a:xfrm>
                  <a:off x="2209" y="1597"/>
                  <a:ext cx="0" cy="36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xmlns="" id="{CF1C38C9-0F49-5F48-B8CA-44F5D6AFB19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940" y="4013"/>
                <a:ext cx="187" cy="242"/>
                <a:chOff x="2083" y="1597"/>
                <a:chExt cx="254" cy="360"/>
              </a:xfrm>
            </p:grpSpPr>
            <p:sp>
              <p:nvSpPr>
                <p:cNvPr id="60" name="Freeform 59">
                  <a:extLst>
                    <a:ext uri="{FF2B5EF4-FFF2-40B4-BE49-F238E27FC236}">
                      <a16:creationId xmlns:a16="http://schemas.microsoft.com/office/drawing/2014/main" xmlns="" id="{9AA92CF7-73D3-4848-9BEF-AB195696F8C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83" y="1597"/>
                  <a:ext cx="254" cy="180"/>
                </a:xfrm>
                <a:custGeom>
                  <a:avLst/>
                  <a:gdLst>
                    <a:gd name="T0" fmla="*/ 0 w 720"/>
                    <a:gd name="T1" fmla="*/ 0 h 180"/>
                    <a:gd name="T2" fmla="*/ 360 w 720"/>
                    <a:gd name="T3" fmla="*/ 180 h 180"/>
                    <a:gd name="T4" fmla="*/ 720 w 720"/>
                    <a:gd name="T5" fmla="*/ 0 h 1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720" h="180">
                      <a:moveTo>
                        <a:pt x="0" y="0"/>
                      </a:moveTo>
                      <a:cubicBezTo>
                        <a:pt x="120" y="90"/>
                        <a:pt x="240" y="180"/>
                        <a:pt x="360" y="180"/>
                      </a:cubicBezTo>
                      <a:cubicBezTo>
                        <a:pt x="480" y="180"/>
                        <a:pt x="660" y="30"/>
                        <a:pt x="720" y="0"/>
                      </a:cubicBez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en-US"/>
                </a:p>
              </p:txBody>
            </p:sp>
            <p:cxnSp>
              <p:nvCxnSpPr>
                <p:cNvPr id="61" name="Line 5065">
                  <a:extLst>
                    <a:ext uri="{FF2B5EF4-FFF2-40B4-BE49-F238E27FC236}">
                      <a16:creationId xmlns:a16="http://schemas.microsoft.com/office/drawing/2014/main" xmlns="" id="{26ACD526-6DB3-3149-8184-0A507E17B719}"/>
                    </a:ext>
                  </a:extLst>
                </p:cNvPr>
                <p:cNvCxnSpPr/>
                <p:nvPr/>
              </p:nvCxnSpPr>
              <p:spPr bwMode="auto">
                <a:xfrm>
                  <a:off x="2209" y="1597"/>
                  <a:ext cx="0" cy="36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sp>
            <p:nvSpPr>
              <p:cNvPr id="56" name="modem">
                <a:extLst>
                  <a:ext uri="{FF2B5EF4-FFF2-40B4-BE49-F238E27FC236}">
                    <a16:creationId xmlns:a16="http://schemas.microsoft.com/office/drawing/2014/main" xmlns="" id="{8A74AE1F-98EE-174E-AF91-305E0E692680}"/>
                  </a:ext>
                </a:extLst>
              </p:cNvPr>
              <p:cNvSpPr>
                <a:spLocks noEditPoints="1" noChangeArrowheads="1"/>
              </p:cNvSpPr>
              <p:nvPr/>
            </p:nvSpPr>
            <p:spPr bwMode="auto">
              <a:xfrm>
                <a:off x="4429" y="3385"/>
                <a:ext cx="544" cy="311"/>
              </a:xfrm>
              <a:custGeom>
                <a:avLst/>
                <a:gdLst>
                  <a:gd name="T0" fmla="*/ 0 w 21600"/>
                  <a:gd name="T1" fmla="*/ 5152 h 21600"/>
                  <a:gd name="T2" fmla="*/ 2941 w 21600"/>
                  <a:gd name="T3" fmla="*/ 0 h 21600"/>
                  <a:gd name="T4" fmla="*/ 18625 w 21600"/>
                  <a:gd name="T5" fmla="*/ 0 h 21600"/>
                  <a:gd name="T6" fmla="*/ 21600 w 21600"/>
                  <a:gd name="T7" fmla="*/ 5152 h 21600"/>
                  <a:gd name="T8" fmla="*/ 21600 w 21600"/>
                  <a:gd name="T9" fmla="*/ 21600 h 21600"/>
                  <a:gd name="T10" fmla="*/ 0 w 21600"/>
                  <a:gd name="T11" fmla="*/ 21600 h 21600"/>
                  <a:gd name="T12" fmla="*/ 10800 w 21600"/>
                  <a:gd name="T13" fmla="*/ 0 h 21600"/>
                  <a:gd name="T14" fmla="*/ 10800 w 21600"/>
                  <a:gd name="T15" fmla="*/ 21600 h 21600"/>
                  <a:gd name="T16" fmla="*/ 0 w 21600"/>
                  <a:gd name="T17" fmla="*/ 13376 h 21600"/>
                  <a:gd name="T18" fmla="*/ 21600 w 21600"/>
                  <a:gd name="T19" fmla="*/ 13376 h 21600"/>
                  <a:gd name="T20" fmla="*/ 400 w 21600"/>
                  <a:gd name="T21" fmla="*/ 22400 h 21600"/>
                  <a:gd name="T22" fmla="*/ 21200 w 21600"/>
                  <a:gd name="T23" fmla="*/ 300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T20" t="T21" r="T22" b="T23"/>
                <a:pathLst>
                  <a:path w="21600" h="21600" extrusionOk="0">
                    <a:moveTo>
                      <a:pt x="0" y="5152"/>
                    </a:moveTo>
                    <a:lnTo>
                      <a:pt x="2941" y="0"/>
                    </a:lnTo>
                    <a:lnTo>
                      <a:pt x="18625" y="0"/>
                    </a:lnTo>
                    <a:lnTo>
                      <a:pt x="21600" y="5152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5152"/>
                    </a:lnTo>
                    <a:close/>
                  </a:path>
                  <a:path w="21600" h="21600" extrusionOk="0">
                    <a:moveTo>
                      <a:pt x="0" y="5251"/>
                    </a:moveTo>
                    <a:lnTo>
                      <a:pt x="21600" y="5251"/>
                    </a:lnTo>
                    <a:moveTo>
                      <a:pt x="1961" y="11791"/>
                    </a:moveTo>
                    <a:lnTo>
                      <a:pt x="1961" y="14268"/>
                    </a:lnTo>
                    <a:lnTo>
                      <a:pt x="2806" y="14268"/>
                    </a:lnTo>
                    <a:lnTo>
                      <a:pt x="2806" y="11791"/>
                    </a:lnTo>
                    <a:lnTo>
                      <a:pt x="1961" y="11791"/>
                    </a:lnTo>
                    <a:close/>
                  </a:path>
                  <a:path w="21600" h="21600" extrusionOk="0">
                    <a:moveTo>
                      <a:pt x="3685" y="11791"/>
                    </a:moveTo>
                    <a:lnTo>
                      <a:pt x="3685" y="14268"/>
                    </a:lnTo>
                    <a:lnTo>
                      <a:pt x="4530" y="14268"/>
                    </a:lnTo>
                    <a:lnTo>
                      <a:pt x="4530" y="11791"/>
                    </a:lnTo>
                    <a:lnTo>
                      <a:pt x="3685" y="11791"/>
                    </a:lnTo>
                    <a:close/>
                  </a:path>
                  <a:path w="21600" h="21600" extrusionOk="0">
                    <a:moveTo>
                      <a:pt x="5408" y="11791"/>
                    </a:moveTo>
                    <a:lnTo>
                      <a:pt x="5408" y="14268"/>
                    </a:lnTo>
                    <a:lnTo>
                      <a:pt x="6254" y="14268"/>
                    </a:lnTo>
                    <a:lnTo>
                      <a:pt x="6254" y="11791"/>
                    </a:lnTo>
                    <a:lnTo>
                      <a:pt x="5408" y="11791"/>
                    </a:lnTo>
                    <a:close/>
                  </a:path>
                  <a:path w="21600" h="21600" extrusionOk="0">
                    <a:moveTo>
                      <a:pt x="7132" y="11791"/>
                    </a:moveTo>
                    <a:lnTo>
                      <a:pt x="7132" y="14268"/>
                    </a:lnTo>
                    <a:lnTo>
                      <a:pt x="7977" y="14268"/>
                    </a:lnTo>
                    <a:lnTo>
                      <a:pt x="7977" y="11791"/>
                    </a:lnTo>
                    <a:lnTo>
                      <a:pt x="7132" y="11791"/>
                    </a:lnTo>
                    <a:close/>
                  </a:path>
                </a:pathLst>
              </a:custGeom>
              <a:solidFill>
                <a:srgbClr val="C0C0C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US"/>
              </a:p>
            </p:txBody>
          </p:sp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xmlns="" id="{D589FCC1-F7F0-824D-9EC0-FFBC84A2D0B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615" y="3127"/>
                <a:ext cx="187" cy="242"/>
                <a:chOff x="2083" y="1597"/>
                <a:chExt cx="254" cy="360"/>
              </a:xfrm>
            </p:grpSpPr>
            <p:sp>
              <p:nvSpPr>
                <p:cNvPr id="58" name="Freeform 57">
                  <a:extLst>
                    <a:ext uri="{FF2B5EF4-FFF2-40B4-BE49-F238E27FC236}">
                      <a16:creationId xmlns:a16="http://schemas.microsoft.com/office/drawing/2014/main" xmlns="" id="{CBC5D2A6-AE01-054A-BD97-80015821710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83" y="1597"/>
                  <a:ext cx="254" cy="180"/>
                </a:xfrm>
                <a:custGeom>
                  <a:avLst/>
                  <a:gdLst>
                    <a:gd name="T0" fmla="*/ 0 w 720"/>
                    <a:gd name="T1" fmla="*/ 0 h 180"/>
                    <a:gd name="T2" fmla="*/ 360 w 720"/>
                    <a:gd name="T3" fmla="*/ 180 h 180"/>
                    <a:gd name="T4" fmla="*/ 720 w 720"/>
                    <a:gd name="T5" fmla="*/ 0 h 1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720" h="180">
                      <a:moveTo>
                        <a:pt x="0" y="0"/>
                      </a:moveTo>
                      <a:cubicBezTo>
                        <a:pt x="120" y="90"/>
                        <a:pt x="240" y="180"/>
                        <a:pt x="360" y="180"/>
                      </a:cubicBezTo>
                      <a:cubicBezTo>
                        <a:pt x="480" y="180"/>
                        <a:pt x="660" y="30"/>
                        <a:pt x="720" y="0"/>
                      </a:cubicBez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en-US"/>
                </a:p>
              </p:txBody>
            </p:sp>
            <p:cxnSp>
              <p:nvCxnSpPr>
                <p:cNvPr id="59" name="Line 5069">
                  <a:extLst>
                    <a:ext uri="{FF2B5EF4-FFF2-40B4-BE49-F238E27FC236}">
                      <a16:creationId xmlns:a16="http://schemas.microsoft.com/office/drawing/2014/main" xmlns="" id="{C3FEFE18-FCF7-634A-85F5-734A19F6F409}"/>
                    </a:ext>
                  </a:extLst>
                </p:cNvPr>
                <p:cNvCxnSpPr/>
                <p:nvPr/>
              </p:nvCxnSpPr>
              <p:spPr bwMode="auto">
                <a:xfrm>
                  <a:off x="2209" y="1597"/>
                  <a:ext cx="0" cy="36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xmlns="" id="{032A2252-976C-3D47-95E0-22CBA2FCA7F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98" y="3290"/>
              <a:ext cx="4104" cy="1938"/>
              <a:chOff x="6498" y="3290"/>
              <a:chExt cx="4104" cy="1938"/>
            </a:xfrm>
          </p:grpSpPr>
          <p:sp>
            <p:nvSpPr>
              <p:cNvPr id="32" name="AutoShape 5071">
                <a:extLst>
                  <a:ext uri="{FF2B5EF4-FFF2-40B4-BE49-F238E27FC236}">
                    <a16:creationId xmlns:a16="http://schemas.microsoft.com/office/drawing/2014/main" xmlns="" id="{22B7A9FB-3FA5-CC4D-8BF2-4C05211269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98" y="3290"/>
                <a:ext cx="4104" cy="1938"/>
              </a:xfrm>
              <a:prstGeom prst="cloudCallout">
                <a:avLst>
                  <a:gd name="adj1" fmla="val -26542"/>
                  <a:gd name="adj2" fmla="val 40486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hangingPunct="0"/>
                <a:r>
                  <a:rPr lang="tr-TR" sz="1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 </a:t>
                </a:r>
                <a:endParaRPr lang="x-none" sz="1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33" name="computr3">
                <a:extLst>
                  <a:ext uri="{FF2B5EF4-FFF2-40B4-BE49-F238E27FC236}">
                    <a16:creationId xmlns:a16="http://schemas.microsoft.com/office/drawing/2014/main" xmlns="" id="{8D144F2E-FCCD-1448-8E52-D453534B833D}"/>
                  </a:ext>
                </a:extLst>
              </p:cNvPr>
              <p:cNvSpPr>
                <a:spLocks noEditPoints="1" noChangeArrowheads="1"/>
              </p:cNvSpPr>
              <p:nvPr/>
            </p:nvSpPr>
            <p:spPr bwMode="auto">
              <a:xfrm>
                <a:off x="7129" y="4615"/>
                <a:ext cx="744" cy="439"/>
              </a:xfrm>
              <a:custGeom>
                <a:avLst/>
                <a:gdLst>
                  <a:gd name="T0" fmla="*/ 0 w 21600"/>
                  <a:gd name="T1" fmla="*/ 10800 h 21600"/>
                  <a:gd name="T2" fmla="*/ 10800 w 21600"/>
                  <a:gd name="T3" fmla="*/ 0 h 21600"/>
                  <a:gd name="T4" fmla="*/ 10800 w 21600"/>
                  <a:gd name="T5" fmla="*/ 21600 h 21600"/>
                  <a:gd name="T6" fmla="*/ 18135 w 21600"/>
                  <a:gd name="T7" fmla="*/ 10800 h 21600"/>
                  <a:gd name="T8" fmla="*/ 7811 w 21600"/>
                  <a:gd name="T9" fmla="*/ 2584 h 21600"/>
                  <a:gd name="T10" fmla="*/ 16359 w 21600"/>
                  <a:gd name="T11" fmla="*/ 11764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 extrusionOk="0">
                    <a:moveTo>
                      <a:pt x="18250" y="17743"/>
                    </a:moveTo>
                    <a:lnTo>
                      <a:pt x="17557" y="16971"/>
                    </a:lnTo>
                    <a:lnTo>
                      <a:pt x="5429" y="16971"/>
                    </a:lnTo>
                    <a:lnTo>
                      <a:pt x="4736" y="17743"/>
                    </a:lnTo>
                    <a:lnTo>
                      <a:pt x="18250" y="17743"/>
                    </a:lnTo>
                    <a:close/>
                  </a:path>
                  <a:path w="21600" h="21600" extrusionOk="0">
                    <a:moveTo>
                      <a:pt x="18250" y="17743"/>
                    </a:moveTo>
                    <a:moveTo>
                      <a:pt x="19405" y="19131"/>
                    </a:moveTo>
                    <a:lnTo>
                      <a:pt x="18712" y="18360"/>
                    </a:lnTo>
                    <a:lnTo>
                      <a:pt x="4274" y="18360"/>
                    </a:lnTo>
                    <a:lnTo>
                      <a:pt x="3581" y="19131"/>
                    </a:lnTo>
                    <a:lnTo>
                      <a:pt x="19405" y="19131"/>
                    </a:lnTo>
                    <a:close/>
                  </a:path>
                  <a:path w="21600" h="21600" extrusionOk="0">
                    <a:moveTo>
                      <a:pt x="19405" y="19131"/>
                    </a:moveTo>
                    <a:moveTo>
                      <a:pt x="20560" y="20520"/>
                    </a:moveTo>
                    <a:lnTo>
                      <a:pt x="19867" y="19749"/>
                    </a:lnTo>
                    <a:lnTo>
                      <a:pt x="3119" y="19749"/>
                    </a:lnTo>
                    <a:lnTo>
                      <a:pt x="2426" y="20520"/>
                    </a:lnTo>
                    <a:lnTo>
                      <a:pt x="20560" y="20520"/>
                    </a:lnTo>
                    <a:close/>
                  </a:path>
                  <a:path w="21600" h="21600" extrusionOk="0">
                    <a:moveTo>
                      <a:pt x="20560" y="20520"/>
                    </a:moveTo>
                    <a:moveTo>
                      <a:pt x="4620" y="16971"/>
                    </a:moveTo>
                    <a:lnTo>
                      <a:pt x="5313" y="16200"/>
                    </a:lnTo>
                    <a:lnTo>
                      <a:pt x="7624" y="16200"/>
                    </a:lnTo>
                    <a:lnTo>
                      <a:pt x="7624" y="14194"/>
                    </a:lnTo>
                    <a:lnTo>
                      <a:pt x="5891" y="14194"/>
                    </a:lnTo>
                    <a:lnTo>
                      <a:pt x="5891" y="0"/>
                    </a:lnTo>
                    <a:lnTo>
                      <a:pt x="12013" y="0"/>
                    </a:lnTo>
                    <a:lnTo>
                      <a:pt x="18135" y="0"/>
                    </a:lnTo>
                    <a:lnTo>
                      <a:pt x="18135" y="10800"/>
                    </a:lnTo>
                    <a:lnTo>
                      <a:pt x="18135" y="14194"/>
                    </a:lnTo>
                    <a:lnTo>
                      <a:pt x="16402" y="14194"/>
                    </a:lnTo>
                    <a:lnTo>
                      <a:pt x="16402" y="16200"/>
                    </a:lnTo>
                    <a:lnTo>
                      <a:pt x="17788" y="16200"/>
                    </a:lnTo>
                    <a:lnTo>
                      <a:pt x="19059" y="17743"/>
                    </a:lnTo>
                    <a:lnTo>
                      <a:pt x="21022" y="19903"/>
                    </a:lnTo>
                    <a:lnTo>
                      <a:pt x="21253" y="20057"/>
                    </a:lnTo>
                    <a:lnTo>
                      <a:pt x="21369" y="20366"/>
                    </a:lnTo>
                    <a:lnTo>
                      <a:pt x="21600" y="20674"/>
                    </a:lnTo>
                    <a:lnTo>
                      <a:pt x="21600" y="20829"/>
                    </a:lnTo>
                    <a:lnTo>
                      <a:pt x="21600" y="20983"/>
                    </a:lnTo>
                    <a:lnTo>
                      <a:pt x="21600" y="21137"/>
                    </a:lnTo>
                    <a:lnTo>
                      <a:pt x="21600" y="21291"/>
                    </a:lnTo>
                    <a:lnTo>
                      <a:pt x="21484" y="21446"/>
                    </a:lnTo>
                    <a:lnTo>
                      <a:pt x="21369" y="21446"/>
                    </a:lnTo>
                    <a:lnTo>
                      <a:pt x="21138" y="21600"/>
                    </a:lnTo>
                    <a:lnTo>
                      <a:pt x="21022" y="21600"/>
                    </a:lnTo>
                    <a:lnTo>
                      <a:pt x="10973" y="21600"/>
                    </a:lnTo>
                    <a:lnTo>
                      <a:pt x="2079" y="21600"/>
                    </a:lnTo>
                    <a:lnTo>
                      <a:pt x="1848" y="21600"/>
                    </a:lnTo>
                    <a:lnTo>
                      <a:pt x="1733" y="21446"/>
                    </a:lnTo>
                    <a:lnTo>
                      <a:pt x="1617" y="21446"/>
                    </a:lnTo>
                    <a:lnTo>
                      <a:pt x="1502" y="21291"/>
                    </a:lnTo>
                    <a:lnTo>
                      <a:pt x="1386" y="21291"/>
                    </a:lnTo>
                    <a:lnTo>
                      <a:pt x="1386" y="21137"/>
                    </a:lnTo>
                    <a:lnTo>
                      <a:pt x="1386" y="20983"/>
                    </a:lnTo>
                    <a:lnTo>
                      <a:pt x="1386" y="20829"/>
                    </a:lnTo>
                    <a:lnTo>
                      <a:pt x="1502" y="20674"/>
                    </a:lnTo>
                    <a:lnTo>
                      <a:pt x="1617" y="20366"/>
                    </a:lnTo>
                    <a:lnTo>
                      <a:pt x="1733" y="20057"/>
                    </a:lnTo>
                    <a:lnTo>
                      <a:pt x="1964" y="19903"/>
                    </a:lnTo>
                    <a:lnTo>
                      <a:pt x="0" y="19903"/>
                    </a:lnTo>
                    <a:lnTo>
                      <a:pt x="0" y="10800"/>
                    </a:lnTo>
                    <a:lnTo>
                      <a:pt x="0" y="2777"/>
                    </a:lnTo>
                    <a:lnTo>
                      <a:pt x="4620" y="2777"/>
                    </a:lnTo>
                    <a:lnTo>
                      <a:pt x="4620" y="16971"/>
                    </a:lnTo>
                    <a:moveTo>
                      <a:pt x="4620" y="16971"/>
                    </a:moveTo>
                    <a:moveTo>
                      <a:pt x="4620" y="16971"/>
                    </a:moveTo>
                    <a:lnTo>
                      <a:pt x="4158" y="17434"/>
                    </a:lnTo>
                    <a:lnTo>
                      <a:pt x="2541" y="19286"/>
                    </a:lnTo>
                    <a:lnTo>
                      <a:pt x="1964" y="19903"/>
                    </a:lnTo>
                    <a:lnTo>
                      <a:pt x="4620" y="16971"/>
                    </a:lnTo>
                    <a:close/>
                  </a:path>
                  <a:path w="21600" h="21600" extrusionOk="0">
                    <a:moveTo>
                      <a:pt x="7624" y="2314"/>
                    </a:moveTo>
                    <a:moveTo>
                      <a:pt x="16402" y="2314"/>
                    </a:moveTo>
                    <a:lnTo>
                      <a:pt x="16402" y="11880"/>
                    </a:lnTo>
                    <a:lnTo>
                      <a:pt x="7624" y="11880"/>
                    </a:lnTo>
                    <a:lnTo>
                      <a:pt x="7624" y="2314"/>
                    </a:lnTo>
                    <a:close/>
                  </a:path>
                  <a:path w="21600" h="21600" extrusionOk="0">
                    <a:moveTo>
                      <a:pt x="578" y="4011"/>
                    </a:moveTo>
                    <a:moveTo>
                      <a:pt x="4043" y="4011"/>
                    </a:moveTo>
                    <a:lnTo>
                      <a:pt x="4043" y="4320"/>
                    </a:lnTo>
                    <a:lnTo>
                      <a:pt x="578" y="4320"/>
                    </a:lnTo>
                    <a:lnTo>
                      <a:pt x="578" y="4011"/>
                    </a:lnTo>
                    <a:close/>
                    <a:moveTo>
                      <a:pt x="7624" y="14194"/>
                    </a:moveTo>
                    <a:lnTo>
                      <a:pt x="16402" y="14194"/>
                    </a:lnTo>
                    <a:lnTo>
                      <a:pt x="16402" y="16200"/>
                    </a:lnTo>
                    <a:lnTo>
                      <a:pt x="7624" y="16200"/>
                    </a:lnTo>
                  </a:path>
                </a:pathLst>
              </a:custGeom>
              <a:solidFill>
                <a:srgbClr val="FFFF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34" name="computr3">
                <a:extLst>
                  <a:ext uri="{FF2B5EF4-FFF2-40B4-BE49-F238E27FC236}">
                    <a16:creationId xmlns:a16="http://schemas.microsoft.com/office/drawing/2014/main" xmlns="" id="{025635C8-80A9-004C-A1A5-466CD05E00BC}"/>
                  </a:ext>
                </a:extLst>
              </p:cNvPr>
              <p:cNvSpPr>
                <a:spLocks noEditPoints="1" noChangeArrowheads="1"/>
              </p:cNvSpPr>
              <p:nvPr/>
            </p:nvSpPr>
            <p:spPr bwMode="auto">
              <a:xfrm>
                <a:off x="9265" y="4267"/>
                <a:ext cx="744" cy="440"/>
              </a:xfrm>
              <a:custGeom>
                <a:avLst/>
                <a:gdLst>
                  <a:gd name="T0" fmla="*/ 0 w 21600"/>
                  <a:gd name="T1" fmla="*/ 10800 h 21600"/>
                  <a:gd name="T2" fmla="*/ 10800 w 21600"/>
                  <a:gd name="T3" fmla="*/ 0 h 21600"/>
                  <a:gd name="T4" fmla="*/ 10800 w 21600"/>
                  <a:gd name="T5" fmla="*/ 21600 h 21600"/>
                  <a:gd name="T6" fmla="*/ 18135 w 21600"/>
                  <a:gd name="T7" fmla="*/ 10800 h 21600"/>
                  <a:gd name="T8" fmla="*/ 7811 w 21600"/>
                  <a:gd name="T9" fmla="*/ 2584 h 21600"/>
                  <a:gd name="T10" fmla="*/ 16359 w 21600"/>
                  <a:gd name="T11" fmla="*/ 11764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 extrusionOk="0">
                    <a:moveTo>
                      <a:pt x="18250" y="17743"/>
                    </a:moveTo>
                    <a:lnTo>
                      <a:pt x="17557" y="16971"/>
                    </a:lnTo>
                    <a:lnTo>
                      <a:pt x="5429" y="16971"/>
                    </a:lnTo>
                    <a:lnTo>
                      <a:pt x="4736" y="17743"/>
                    </a:lnTo>
                    <a:lnTo>
                      <a:pt x="18250" y="17743"/>
                    </a:lnTo>
                    <a:close/>
                  </a:path>
                  <a:path w="21600" h="21600" extrusionOk="0">
                    <a:moveTo>
                      <a:pt x="18250" y="17743"/>
                    </a:moveTo>
                    <a:moveTo>
                      <a:pt x="19405" y="19131"/>
                    </a:moveTo>
                    <a:lnTo>
                      <a:pt x="18712" y="18360"/>
                    </a:lnTo>
                    <a:lnTo>
                      <a:pt x="4274" y="18360"/>
                    </a:lnTo>
                    <a:lnTo>
                      <a:pt x="3581" y="19131"/>
                    </a:lnTo>
                    <a:lnTo>
                      <a:pt x="19405" y="19131"/>
                    </a:lnTo>
                    <a:close/>
                  </a:path>
                  <a:path w="21600" h="21600" extrusionOk="0">
                    <a:moveTo>
                      <a:pt x="19405" y="19131"/>
                    </a:moveTo>
                    <a:moveTo>
                      <a:pt x="20560" y="20520"/>
                    </a:moveTo>
                    <a:lnTo>
                      <a:pt x="19867" y="19749"/>
                    </a:lnTo>
                    <a:lnTo>
                      <a:pt x="3119" y="19749"/>
                    </a:lnTo>
                    <a:lnTo>
                      <a:pt x="2426" y="20520"/>
                    </a:lnTo>
                    <a:lnTo>
                      <a:pt x="20560" y="20520"/>
                    </a:lnTo>
                    <a:close/>
                  </a:path>
                  <a:path w="21600" h="21600" extrusionOk="0">
                    <a:moveTo>
                      <a:pt x="20560" y="20520"/>
                    </a:moveTo>
                    <a:moveTo>
                      <a:pt x="4620" y="16971"/>
                    </a:moveTo>
                    <a:lnTo>
                      <a:pt x="5313" y="16200"/>
                    </a:lnTo>
                    <a:lnTo>
                      <a:pt x="7624" y="16200"/>
                    </a:lnTo>
                    <a:lnTo>
                      <a:pt x="7624" y="14194"/>
                    </a:lnTo>
                    <a:lnTo>
                      <a:pt x="5891" y="14194"/>
                    </a:lnTo>
                    <a:lnTo>
                      <a:pt x="5891" y="0"/>
                    </a:lnTo>
                    <a:lnTo>
                      <a:pt x="12013" y="0"/>
                    </a:lnTo>
                    <a:lnTo>
                      <a:pt x="18135" y="0"/>
                    </a:lnTo>
                    <a:lnTo>
                      <a:pt x="18135" y="10800"/>
                    </a:lnTo>
                    <a:lnTo>
                      <a:pt x="18135" y="14194"/>
                    </a:lnTo>
                    <a:lnTo>
                      <a:pt x="16402" y="14194"/>
                    </a:lnTo>
                    <a:lnTo>
                      <a:pt x="16402" y="16200"/>
                    </a:lnTo>
                    <a:lnTo>
                      <a:pt x="17788" y="16200"/>
                    </a:lnTo>
                    <a:lnTo>
                      <a:pt x="19059" y="17743"/>
                    </a:lnTo>
                    <a:lnTo>
                      <a:pt x="21022" y="19903"/>
                    </a:lnTo>
                    <a:lnTo>
                      <a:pt x="21253" y="20057"/>
                    </a:lnTo>
                    <a:lnTo>
                      <a:pt x="21369" y="20366"/>
                    </a:lnTo>
                    <a:lnTo>
                      <a:pt x="21600" y="20674"/>
                    </a:lnTo>
                    <a:lnTo>
                      <a:pt x="21600" y="20829"/>
                    </a:lnTo>
                    <a:lnTo>
                      <a:pt x="21600" y="20983"/>
                    </a:lnTo>
                    <a:lnTo>
                      <a:pt x="21600" y="21137"/>
                    </a:lnTo>
                    <a:lnTo>
                      <a:pt x="21600" y="21291"/>
                    </a:lnTo>
                    <a:lnTo>
                      <a:pt x="21484" y="21446"/>
                    </a:lnTo>
                    <a:lnTo>
                      <a:pt x="21369" y="21446"/>
                    </a:lnTo>
                    <a:lnTo>
                      <a:pt x="21138" y="21600"/>
                    </a:lnTo>
                    <a:lnTo>
                      <a:pt x="21022" y="21600"/>
                    </a:lnTo>
                    <a:lnTo>
                      <a:pt x="10973" y="21600"/>
                    </a:lnTo>
                    <a:lnTo>
                      <a:pt x="2079" y="21600"/>
                    </a:lnTo>
                    <a:lnTo>
                      <a:pt x="1848" y="21600"/>
                    </a:lnTo>
                    <a:lnTo>
                      <a:pt x="1733" y="21446"/>
                    </a:lnTo>
                    <a:lnTo>
                      <a:pt x="1617" y="21446"/>
                    </a:lnTo>
                    <a:lnTo>
                      <a:pt x="1502" y="21291"/>
                    </a:lnTo>
                    <a:lnTo>
                      <a:pt x="1386" y="21291"/>
                    </a:lnTo>
                    <a:lnTo>
                      <a:pt x="1386" y="21137"/>
                    </a:lnTo>
                    <a:lnTo>
                      <a:pt x="1386" y="20983"/>
                    </a:lnTo>
                    <a:lnTo>
                      <a:pt x="1386" y="20829"/>
                    </a:lnTo>
                    <a:lnTo>
                      <a:pt x="1502" y="20674"/>
                    </a:lnTo>
                    <a:lnTo>
                      <a:pt x="1617" y="20366"/>
                    </a:lnTo>
                    <a:lnTo>
                      <a:pt x="1733" y="20057"/>
                    </a:lnTo>
                    <a:lnTo>
                      <a:pt x="1964" y="19903"/>
                    </a:lnTo>
                    <a:lnTo>
                      <a:pt x="0" y="19903"/>
                    </a:lnTo>
                    <a:lnTo>
                      <a:pt x="0" y="10800"/>
                    </a:lnTo>
                    <a:lnTo>
                      <a:pt x="0" y="2777"/>
                    </a:lnTo>
                    <a:lnTo>
                      <a:pt x="4620" y="2777"/>
                    </a:lnTo>
                    <a:lnTo>
                      <a:pt x="4620" y="16971"/>
                    </a:lnTo>
                    <a:moveTo>
                      <a:pt x="4620" y="16971"/>
                    </a:moveTo>
                    <a:moveTo>
                      <a:pt x="4620" y="16971"/>
                    </a:moveTo>
                    <a:lnTo>
                      <a:pt x="4158" y="17434"/>
                    </a:lnTo>
                    <a:lnTo>
                      <a:pt x="2541" y="19286"/>
                    </a:lnTo>
                    <a:lnTo>
                      <a:pt x="1964" y="19903"/>
                    </a:lnTo>
                    <a:lnTo>
                      <a:pt x="4620" y="16971"/>
                    </a:lnTo>
                    <a:close/>
                  </a:path>
                  <a:path w="21600" h="21600" extrusionOk="0">
                    <a:moveTo>
                      <a:pt x="7624" y="2314"/>
                    </a:moveTo>
                    <a:moveTo>
                      <a:pt x="16402" y="2314"/>
                    </a:moveTo>
                    <a:lnTo>
                      <a:pt x="16402" y="11880"/>
                    </a:lnTo>
                    <a:lnTo>
                      <a:pt x="7624" y="11880"/>
                    </a:lnTo>
                    <a:lnTo>
                      <a:pt x="7624" y="2314"/>
                    </a:lnTo>
                    <a:close/>
                  </a:path>
                  <a:path w="21600" h="21600" extrusionOk="0">
                    <a:moveTo>
                      <a:pt x="578" y="4011"/>
                    </a:moveTo>
                    <a:moveTo>
                      <a:pt x="4043" y="4011"/>
                    </a:moveTo>
                    <a:lnTo>
                      <a:pt x="4043" y="4320"/>
                    </a:lnTo>
                    <a:lnTo>
                      <a:pt x="578" y="4320"/>
                    </a:lnTo>
                    <a:lnTo>
                      <a:pt x="578" y="4011"/>
                    </a:lnTo>
                    <a:close/>
                    <a:moveTo>
                      <a:pt x="7624" y="14194"/>
                    </a:moveTo>
                    <a:lnTo>
                      <a:pt x="16402" y="14194"/>
                    </a:lnTo>
                    <a:lnTo>
                      <a:pt x="16402" y="16200"/>
                    </a:lnTo>
                    <a:lnTo>
                      <a:pt x="7624" y="16200"/>
                    </a:lnTo>
                  </a:path>
                </a:pathLst>
              </a:custGeom>
              <a:solidFill>
                <a:srgbClr val="FFFF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35" name="computr3">
                <a:extLst>
                  <a:ext uri="{FF2B5EF4-FFF2-40B4-BE49-F238E27FC236}">
                    <a16:creationId xmlns:a16="http://schemas.microsoft.com/office/drawing/2014/main" xmlns="" id="{6C9B200E-6CA1-8D4C-8320-3666CDE4DAA4}"/>
                  </a:ext>
                </a:extLst>
              </p:cNvPr>
              <p:cNvSpPr>
                <a:spLocks noEditPoints="1" noChangeArrowheads="1"/>
              </p:cNvSpPr>
              <p:nvPr/>
            </p:nvSpPr>
            <p:spPr bwMode="auto">
              <a:xfrm>
                <a:off x="8316" y="4788"/>
                <a:ext cx="744" cy="440"/>
              </a:xfrm>
              <a:custGeom>
                <a:avLst/>
                <a:gdLst>
                  <a:gd name="T0" fmla="*/ 0 w 21600"/>
                  <a:gd name="T1" fmla="*/ 10800 h 21600"/>
                  <a:gd name="T2" fmla="*/ 10800 w 21600"/>
                  <a:gd name="T3" fmla="*/ 0 h 21600"/>
                  <a:gd name="T4" fmla="*/ 10800 w 21600"/>
                  <a:gd name="T5" fmla="*/ 21600 h 21600"/>
                  <a:gd name="T6" fmla="*/ 18135 w 21600"/>
                  <a:gd name="T7" fmla="*/ 10800 h 21600"/>
                  <a:gd name="T8" fmla="*/ 7811 w 21600"/>
                  <a:gd name="T9" fmla="*/ 2584 h 21600"/>
                  <a:gd name="T10" fmla="*/ 16359 w 21600"/>
                  <a:gd name="T11" fmla="*/ 11764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 extrusionOk="0">
                    <a:moveTo>
                      <a:pt x="18250" y="17743"/>
                    </a:moveTo>
                    <a:lnTo>
                      <a:pt x="17557" y="16971"/>
                    </a:lnTo>
                    <a:lnTo>
                      <a:pt x="5429" y="16971"/>
                    </a:lnTo>
                    <a:lnTo>
                      <a:pt x="4736" y="17743"/>
                    </a:lnTo>
                    <a:lnTo>
                      <a:pt x="18250" y="17743"/>
                    </a:lnTo>
                    <a:close/>
                  </a:path>
                  <a:path w="21600" h="21600" extrusionOk="0">
                    <a:moveTo>
                      <a:pt x="18250" y="17743"/>
                    </a:moveTo>
                    <a:moveTo>
                      <a:pt x="19405" y="19131"/>
                    </a:moveTo>
                    <a:lnTo>
                      <a:pt x="18712" y="18360"/>
                    </a:lnTo>
                    <a:lnTo>
                      <a:pt x="4274" y="18360"/>
                    </a:lnTo>
                    <a:lnTo>
                      <a:pt x="3581" y="19131"/>
                    </a:lnTo>
                    <a:lnTo>
                      <a:pt x="19405" y="19131"/>
                    </a:lnTo>
                    <a:close/>
                  </a:path>
                  <a:path w="21600" h="21600" extrusionOk="0">
                    <a:moveTo>
                      <a:pt x="19405" y="19131"/>
                    </a:moveTo>
                    <a:moveTo>
                      <a:pt x="20560" y="20520"/>
                    </a:moveTo>
                    <a:lnTo>
                      <a:pt x="19867" y="19749"/>
                    </a:lnTo>
                    <a:lnTo>
                      <a:pt x="3119" y="19749"/>
                    </a:lnTo>
                    <a:lnTo>
                      <a:pt x="2426" y="20520"/>
                    </a:lnTo>
                    <a:lnTo>
                      <a:pt x="20560" y="20520"/>
                    </a:lnTo>
                    <a:close/>
                  </a:path>
                  <a:path w="21600" h="21600" extrusionOk="0">
                    <a:moveTo>
                      <a:pt x="20560" y="20520"/>
                    </a:moveTo>
                    <a:moveTo>
                      <a:pt x="4620" y="16971"/>
                    </a:moveTo>
                    <a:lnTo>
                      <a:pt x="5313" y="16200"/>
                    </a:lnTo>
                    <a:lnTo>
                      <a:pt x="7624" y="16200"/>
                    </a:lnTo>
                    <a:lnTo>
                      <a:pt x="7624" y="14194"/>
                    </a:lnTo>
                    <a:lnTo>
                      <a:pt x="5891" y="14194"/>
                    </a:lnTo>
                    <a:lnTo>
                      <a:pt x="5891" y="0"/>
                    </a:lnTo>
                    <a:lnTo>
                      <a:pt x="12013" y="0"/>
                    </a:lnTo>
                    <a:lnTo>
                      <a:pt x="18135" y="0"/>
                    </a:lnTo>
                    <a:lnTo>
                      <a:pt x="18135" y="10800"/>
                    </a:lnTo>
                    <a:lnTo>
                      <a:pt x="18135" y="14194"/>
                    </a:lnTo>
                    <a:lnTo>
                      <a:pt x="16402" y="14194"/>
                    </a:lnTo>
                    <a:lnTo>
                      <a:pt x="16402" y="16200"/>
                    </a:lnTo>
                    <a:lnTo>
                      <a:pt x="17788" y="16200"/>
                    </a:lnTo>
                    <a:lnTo>
                      <a:pt x="19059" y="17743"/>
                    </a:lnTo>
                    <a:lnTo>
                      <a:pt x="21022" y="19903"/>
                    </a:lnTo>
                    <a:lnTo>
                      <a:pt x="21253" y="20057"/>
                    </a:lnTo>
                    <a:lnTo>
                      <a:pt x="21369" y="20366"/>
                    </a:lnTo>
                    <a:lnTo>
                      <a:pt x="21600" y="20674"/>
                    </a:lnTo>
                    <a:lnTo>
                      <a:pt x="21600" y="20829"/>
                    </a:lnTo>
                    <a:lnTo>
                      <a:pt x="21600" y="20983"/>
                    </a:lnTo>
                    <a:lnTo>
                      <a:pt x="21600" y="21137"/>
                    </a:lnTo>
                    <a:lnTo>
                      <a:pt x="21600" y="21291"/>
                    </a:lnTo>
                    <a:lnTo>
                      <a:pt x="21484" y="21446"/>
                    </a:lnTo>
                    <a:lnTo>
                      <a:pt x="21369" y="21446"/>
                    </a:lnTo>
                    <a:lnTo>
                      <a:pt x="21138" y="21600"/>
                    </a:lnTo>
                    <a:lnTo>
                      <a:pt x="21022" y="21600"/>
                    </a:lnTo>
                    <a:lnTo>
                      <a:pt x="10973" y="21600"/>
                    </a:lnTo>
                    <a:lnTo>
                      <a:pt x="2079" y="21600"/>
                    </a:lnTo>
                    <a:lnTo>
                      <a:pt x="1848" y="21600"/>
                    </a:lnTo>
                    <a:lnTo>
                      <a:pt x="1733" y="21446"/>
                    </a:lnTo>
                    <a:lnTo>
                      <a:pt x="1617" y="21446"/>
                    </a:lnTo>
                    <a:lnTo>
                      <a:pt x="1502" y="21291"/>
                    </a:lnTo>
                    <a:lnTo>
                      <a:pt x="1386" y="21291"/>
                    </a:lnTo>
                    <a:lnTo>
                      <a:pt x="1386" y="21137"/>
                    </a:lnTo>
                    <a:lnTo>
                      <a:pt x="1386" y="20983"/>
                    </a:lnTo>
                    <a:lnTo>
                      <a:pt x="1386" y="20829"/>
                    </a:lnTo>
                    <a:lnTo>
                      <a:pt x="1502" y="20674"/>
                    </a:lnTo>
                    <a:lnTo>
                      <a:pt x="1617" y="20366"/>
                    </a:lnTo>
                    <a:lnTo>
                      <a:pt x="1733" y="20057"/>
                    </a:lnTo>
                    <a:lnTo>
                      <a:pt x="1964" y="19903"/>
                    </a:lnTo>
                    <a:lnTo>
                      <a:pt x="0" y="19903"/>
                    </a:lnTo>
                    <a:lnTo>
                      <a:pt x="0" y="10800"/>
                    </a:lnTo>
                    <a:lnTo>
                      <a:pt x="0" y="2777"/>
                    </a:lnTo>
                    <a:lnTo>
                      <a:pt x="4620" y="2777"/>
                    </a:lnTo>
                    <a:lnTo>
                      <a:pt x="4620" y="16971"/>
                    </a:lnTo>
                    <a:moveTo>
                      <a:pt x="4620" y="16971"/>
                    </a:moveTo>
                    <a:moveTo>
                      <a:pt x="4620" y="16971"/>
                    </a:moveTo>
                    <a:lnTo>
                      <a:pt x="4158" y="17434"/>
                    </a:lnTo>
                    <a:lnTo>
                      <a:pt x="2541" y="19286"/>
                    </a:lnTo>
                    <a:lnTo>
                      <a:pt x="1964" y="19903"/>
                    </a:lnTo>
                    <a:lnTo>
                      <a:pt x="4620" y="16971"/>
                    </a:lnTo>
                    <a:close/>
                  </a:path>
                  <a:path w="21600" h="21600" extrusionOk="0">
                    <a:moveTo>
                      <a:pt x="7624" y="2314"/>
                    </a:moveTo>
                    <a:moveTo>
                      <a:pt x="16402" y="2314"/>
                    </a:moveTo>
                    <a:lnTo>
                      <a:pt x="16402" y="11880"/>
                    </a:lnTo>
                    <a:lnTo>
                      <a:pt x="7624" y="11880"/>
                    </a:lnTo>
                    <a:lnTo>
                      <a:pt x="7624" y="2314"/>
                    </a:lnTo>
                    <a:close/>
                  </a:path>
                  <a:path w="21600" h="21600" extrusionOk="0">
                    <a:moveTo>
                      <a:pt x="578" y="4011"/>
                    </a:moveTo>
                    <a:moveTo>
                      <a:pt x="4043" y="4011"/>
                    </a:moveTo>
                    <a:lnTo>
                      <a:pt x="4043" y="4320"/>
                    </a:lnTo>
                    <a:lnTo>
                      <a:pt x="578" y="4320"/>
                    </a:lnTo>
                    <a:lnTo>
                      <a:pt x="578" y="4011"/>
                    </a:lnTo>
                    <a:close/>
                    <a:moveTo>
                      <a:pt x="7624" y="14194"/>
                    </a:moveTo>
                    <a:lnTo>
                      <a:pt x="16402" y="14194"/>
                    </a:lnTo>
                    <a:lnTo>
                      <a:pt x="16402" y="16200"/>
                    </a:lnTo>
                    <a:lnTo>
                      <a:pt x="7624" y="16200"/>
                    </a:lnTo>
                  </a:path>
                </a:pathLst>
              </a:custGeom>
              <a:solidFill>
                <a:srgbClr val="FFFF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US"/>
              </a:p>
            </p:txBody>
          </p:sp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xmlns="" id="{CD810E90-97BB-7C45-B298-ABF3FBAD959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423" y="4385"/>
                <a:ext cx="187" cy="244"/>
                <a:chOff x="2083" y="1597"/>
                <a:chExt cx="254" cy="360"/>
              </a:xfrm>
            </p:grpSpPr>
            <p:sp>
              <p:nvSpPr>
                <p:cNvPr id="47" name="Freeform 46">
                  <a:extLst>
                    <a:ext uri="{FF2B5EF4-FFF2-40B4-BE49-F238E27FC236}">
                      <a16:creationId xmlns:a16="http://schemas.microsoft.com/office/drawing/2014/main" xmlns="" id="{4CEC4D8B-0D2D-7545-9B02-70C6ABEB235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83" y="1597"/>
                  <a:ext cx="254" cy="180"/>
                </a:xfrm>
                <a:custGeom>
                  <a:avLst/>
                  <a:gdLst>
                    <a:gd name="T0" fmla="*/ 0 w 720"/>
                    <a:gd name="T1" fmla="*/ 0 h 180"/>
                    <a:gd name="T2" fmla="*/ 360 w 720"/>
                    <a:gd name="T3" fmla="*/ 180 h 180"/>
                    <a:gd name="T4" fmla="*/ 720 w 720"/>
                    <a:gd name="T5" fmla="*/ 0 h 1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720" h="180">
                      <a:moveTo>
                        <a:pt x="0" y="0"/>
                      </a:moveTo>
                      <a:cubicBezTo>
                        <a:pt x="120" y="90"/>
                        <a:pt x="240" y="180"/>
                        <a:pt x="360" y="180"/>
                      </a:cubicBezTo>
                      <a:cubicBezTo>
                        <a:pt x="480" y="180"/>
                        <a:pt x="660" y="30"/>
                        <a:pt x="720" y="0"/>
                      </a:cubicBez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en-US"/>
                </a:p>
              </p:txBody>
            </p:sp>
            <p:cxnSp>
              <p:nvCxnSpPr>
                <p:cNvPr id="48" name="Line 5077">
                  <a:extLst>
                    <a:ext uri="{FF2B5EF4-FFF2-40B4-BE49-F238E27FC236}">
                      <a16:creationId xmlns:a16="http://schemas.microsoft.com/office/drawing/2014/main" xmlns="" id="{E58AC981-0B94-834B-B297-EC18E1841E0E}"/>
                    </a:ext>
                  </a:extLst>
                </p:cNvPr>
                <p:cNvCxnSpPr/>
                <p:nvPr/>
              </p:nvCxnSpPr>
              <p:spPr bwMode="auto">
                <a:xfrm>
                  <a:off x="2209" y="1597"/>
                  <a:ext cx="0" cy="36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xmlns="" id="{D709DE00-B987-644D-9B7A-27F0D692F39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629" y="4538"/>
                <a:ext cx="187" cy="242"/>
                <a:chOff x="2083" y="1597"/>
                <a:chExt cx="254" cy="360"/>
              </a:xfrm>
            </p:grpSpPr>
            <p:sp>
              <p:nvSpPr>
                <p:cNvPr id="45" name="Freeform 44">
                  <a:extLst>
                    <a:ext uri="{FF2B5EF4-FFF2-40B4-BE49-F238E27FC236}">
                      <a16:creationId xmlns:a16="http://schemas.microsoft.com/office/drawing/2014/main" xmlns="" id="{86530504-5697-5049-B3CB-2C39A95785D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83" y="1597"/>
                  <a:ext cx="254" cy="180"/>
                </a:xfrm>
                <a:custGeom>
                  <a:avLst/>
                  <a:gdLst>
                    <a:gd name="T0" fmla="*/ 0 w 720"/>
                    <a:gd name="T1" fmla="*/ 0 h 180"/>
                    <a:gd name="T2" fmla="*/ 360 w 720"/>
                    <a:gd name="T3" fmla="*/ 180 h 180"/>
                    <a:gd name="T4" fmla="*/ 720 w 720"/>
                    <a:gd name="T5" fmla="*/ 0 h 1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720" h="180">
                      <a:moveTo>
                        <a:pt x="0" y="0"/>
                      </a:moveTo>
                      <a:cubicBezTo>
                        <a:pt x="120" y="90"/>
                        <a:pt x="240" y="180"/>
                        <a:pt x="360" y="180"/>
                      </a:cubicBezTo>
                      <a:cubicBezTo>
                        <a:pt x="480" y="180"/>
                        <a:pt x="660" y="30"/>
                        <a:pt x="720" y="0"/>
                      </a:cubicBez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en-US"/>
                </a:p>
              </p:txBody>
            </p:sp>
            <p:cxnSp>
              <p:nvCxnSpPr>
                <p:cNvPr id="46" name="Line 5080">
                  <a:extLst>
                    <a:ext uri="{FF2B5EF4-FFF2-40B4-BE49-F238E27FC236}">
                      <a16:creationId xmlns:a16="http://schemas.microsoft.com/office/drawing/2014/main" xmlns="" id="{4C3439F5-F2C4-BD44-B416-B6816AD8E376}"/>
                    </a:ext>
                  </a:extLst>
                </p:cNvPr>
                <p:cNvCxnSpPr/>
                <p:nvPr/>
              </p:nvCxnSpPr>
              <p:spPr bwMode="auto">
                <a:xfrm>
                  <a:off x="2209" y="1597"/>
                  <a:ext cx="0" cy="36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xmlns="" id="{8ACBC50F-E63D-8E4C-9FDD-BAD16ACAA68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578" y="4013"/>
                <a:ext cx="187" cy="242"/>
                <a:chOff x="2083" y="1597"/>
                <a:chExt cx="254" cy="360"/>
              </a:xfrm>
            </p:grpSpPr>
            <p:sp>
              <p:nvSpPr>
                <p:cNvPr id="43" name="Freeform 42">
                  <a:extLst>
                    <a:ext uri="{FF2B5EF4-FFF2-40B4-BE49-F238E27FC236}">
                      <a16:creationId xmlns:a16="http://schemas.microsoft.com/office/drawing/2014/main" xmlns="" id="{574C0D7E-1D70-DE4D-A773-6B75D26D0D8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83" y="1597"/>
                  <a:ext cx="254" cy="180"/>
                </a:xfrm>
                <a:custGeom>
                  <a:avLst/>
                  <a:gdLst>
                    <a:gd name="T0" fmla="*/ 0 w 720"/>
                    <a:gd name="T1" fmla="*/ 0 h 180"/>
                    <a:gd name="T2" fmla="*/ 360 w 720"/>
                    <a:gd name="T3" fmla="*/ 180 h 180"/>
                    <a:gd name="T4" fmla="*/ 720 w 720"/>
                    <a:gd name="T5" fmla="*/ 0 h 1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720" h="180">
                      <a:moveTo>
                        <a:pt x="0" y="0"/>
                      </a:moveTo>
                      <a:cubicBezTo>
                        <a:pt x="120" y="90"/>
                        <a:pt x="240" y="180"/>
                        <a:pt x="360" y="180"/>
                      </a:cubicBezTo>
                      <a:cubicBezTo>
                        <a:pt x="480" y="180"/>
                        <a:pt x="660" y="30"/>
                        <a:pt x="720" y="0"/>
                      </a:cubicBez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en-US"/>
                </a:p>
              </p:txBody>
            </p:sp>
            <p:cxnSp>
              <p:nvCxnSpPr>
                <p:cNvPr id="44" name="Line 5083">
                  <a:extLst>
                    <a:ext uri="{FF2B5EF4-FFF2-40B4-BE49-F238E27FC236}">
                      <a16:creationId xmlns:a16="http://schemas.microsoft.com/office/drawing/2014/main" xmlns="" id="{64C709E8-97AB-E948-BFE8-112C5D0A05F9}"/>
                    </a:ext>
                  </a:extLst>
                </p:cNvPr>
                <p:cNvCxnSpPr/>
                <p:nvPr/>
              </p:nvCxnSpPr>
              <p:spPr bwMode="auto">
                <a:xfrm>
                  <a:off x="2209" y="1597"/>
                  <a:ext cx="0" cy="36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sp>
            <p:nvSpPr>
              <p:cNvPr id="39" name="modem">
                <a:extLst>
                  <a:ext uri="{FF2B5EF4-FFF2-40B4-BE49-F238E27FC236}">
                    <a16:creationId xmlns:a16="http://schemas.microsoft.com/office/drawing/2014/main" xmlns="" id="{FA8B1619-E973-9543-B264-5C6E5D62F3DD}"/>
                  </a:ext>
                </a:extLst>
              </p:cNvPr>
              <p:cNvSpPr>
                <a:spLocks noEditPoints="1" noChangeArrowheads="1"/>
              </p:cNvSpPr>
              <p:nvPr/>
            </p:nvSpPr>
            <p:spPr bwMode="auto">
              <a:xfrm>
                <a:off x="6973" y="3751"/>
                <a:ext cx="544" cy="311"/>
              </a:xfrm>
              <a:custGeom>
                <a:avLst/>
                <a:gdLst>
                  <a:gd name="T0" fmla="*/ 0 w 21600"/>
                  <a:gd name="T1" fmla="*/ 5152 h 21600"/>
                  <a:gd name="T2" fmla="*/ 2941 w 21600"/>
                  <a:gd name="T3" fmla="*/ 0 h 21600"/>
                  <a:gd name="T4" fmla="*/ 18625 w 21600"/>
                  <a:gd name="T5" fmla="*/ 0 h 21600"/>
                  <a:gd name="T6" fmla="*/ 21600 w 21600"/>
                  <a:gd name="T7" fmla="*/ 5152 h 21600"/>
                  <a:gd name="T8" fmla="*/ 21600 w 21600"/>
                  <a:gd name="T9" fmla="*/ 21600 h 21600"/>
                  <a:gd name="T10" fmla="*/ 0 w 21600"/>
                  <a:gd name="T11" fmla="*/ 21600 h 21600"/>
                  <a:gd name="T12" fmla="*/ 10800 w 21600"/>
                  <a:gd name="T13" fmla="*/ 0 h 21600"/>
                  <a:gd name="T14" fmla="*/ 10800 w 21600"/>
                  <a:gd name="T15" fmla="*/ 21600 h 21600"/>
                  <a:gd name="T16" fmla="*/ 0 w 21600"/>
                  <a:gd name="T17" fmla="*/ 13376 h 21600"/>
                  <a:gd name="T18" fmla="*/ 21600 w 21600"/>
                  <a:gd name="T19" fmla="*/ 13376 h 21600"/>
                  <a:gd name="T20" fmla="*/ 400 w 21600"/>
                  <a:gd name="T21" fmla="*/ 22400 h 21600"/>
                  <a:gd name="T22" fmla="*/ 21200 w 21600"/>
                  <a:gd name="T23" fmla="*/ 300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T20" t="T21" r="T22" b="T23"/>
                <a:pathLst>
                  <a:path w="21600" h="21600" extrusionOk="0">
                    <a:moveTo>
                      <a:pt x="0" y="5152"/>
                    </a:moveTo>
                    <a:lnTo>
                      <a:pt x="2941" y="0"/>
                    </a:lnTo>
                    <a:lnTo>
                      <a:pt x="18625" y="0"/>
                    </a:lnTo>
                    <a:lnTo>
                      <a:pt x="21600" y="5152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5152"/>
                    </a:lnTo>
                    <a:close/>
                  </a:path>
                  <a:path w="21600" h="21600" extrusionOk="0">
                    <a:moveTo>
                      <a:pt x="0" y="5251"/>
                    </a:moveTo>
                    <a:lnTo>
                      <a:pt x="21600" y="5251"/>
                    </a:lnTo>
                    <a:moveTo>
                      <a:pt x="1961" y="11791"/>
                    </a:moveTo>
                    <a:lnTo>
                      <a:pt x="1961" y="14268"/>
                    </a:lnTo>
                    <a:lnTo>
                      <a:pt x="2806" y="14268"/>
                    </a:lnTo>
                    <a:lnTo>
                      <a:pt x="2806" y="11791"/>
                    </a:lnTo>
                    <a:lnTo>
                      <a:pt x="1961" y="11791"/>
                    </a:lnTo>
                    <a:close/>
                  </a:path>
                  <a:path w="21600" h="21600" extrusionOk="0">
                    <a:moveTo>
                      <a:pt x="3685" y="11791"/>
                    </a:moveTo>
                    <a:lnTo>
                      <a:pt x="3685" y="14268"/>
                    </a:lnTo>
                    <a:lnTo>
                      <a:pt x="4530" y="14268"/>
                    </a:lnTo>
                    <a:lnTo>
                      <a:pt x="4530" y="11791"/>
                    </a:lnTo>
                    <a:lnTo>
                      <a:pt x="3685" y="11791"/>
                    </a:lnTo>
                    <a:close/>
                  </a:path>
                  <a:path w="21600" h="21600" extrusionOk="0">
                    <a:moveTo>
                      <a:pt x="5408" y="11791"/>
                    </a:moveTo>
                    <a:lnTo>
                      <a:pt x="5408" y="14268"/>
                    </a:lnTo>
                    <a:lnTo>
                      <a:pt x="6254" y="14268"/>
                    </a:lnTo>
                    <a:lnTo>
                      <a:pt x="6254" y="11791"/>
                    </a:lnTo>
                    <a:lnTo>
                      <a:pt x="5408" y="11791"/>
                    </a:lnTo>
                    <a:close/>
                  </a:path>
                  <a:path w="21600" h="21600" extrusionOk="0">
                    <a:moveTo>
                      <a:pt x="7132" y="11791"/>
                    </a:moveTo>
                    <a:lnTo>
                      <a:pt x="7132" y="14268"/>
                    </a:lnTo>
                    <a:lnTo>
                      <a:pt x="7977" y="14268"/>
                    </a:lnTo>
                    <a:lnTo>
                      <a:pt x="7977" y="11791"/>
                    </a:lnTo>
                    <a:lnTo>
                      <a:pt x="7132" y="11791"/>
                    </a:lnTo>
                    <a:close/>
                  </a:path>
                </a:pathLst>
              </a:custGeom>
              <a:solidFill>
                <a:srgbClr val="C0C0C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US"/>
              </a:p>
            </p:txBody>
          </p: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xmlns="" id="{3BE097A9-C03D-544A-9B75-02A72203CD4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159" y="3493"/>
                <a:ext cx="187" cy="242"/>
                <a:chOff x="2083" y="1597"/>
                <a:chExt cx="254" cy="360"/>
              </a:xfrm>
            </p:grpSpPr>
            <p:sp>
              <p:nvSpPr>
                <p:cNvPr id="41" name="Freeform 40">
                  <a:extLst>
                    <a:ext uri="{FF2B5EF4-FFF2-40B4-BE49-F238E27FC236}">
                      <a16:creationId xmlns:a16="http://schemas.microsoft.com/office/drawing/2014/main" xmlns="" id="{8852C293-879D-2642-87AE-D6FA7A16644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83" y="1597"/>
                  <a:ext cx="254" cy="180"/>
                </a:xfrm>
                <a:custGeom>
                  <a:avLst/>
                  <a:gdLst>
                    <a:gd name="T0" fmla="*/ 0 w 720"/>
                    <a:gd name="T1" fmla="*/ 0 h 180"/>
                    <a:gd name="T2" fmla="*/ 360 w 720"/>
                    <a:gd name="T3" fmla="*/ 180 h 180"/>
                    <a:gd name="T4" fmla="*/ 720 w 720"/>
                    <a:gd name="T5" fmla="*/ 0 h 1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720" h="180">
                      <a:moveTo>
                        <a:pt x="0" y="0"/>
                      </a:moveTo>
                      <a:cubicBezTo>
                        <a:pt x="120" y="90"/>
                        <a:pt x="240" y="180"/>
                        <a:pt x="360" y="180"/>
                      </a:cubicBezTo>
                      <a:cubicBezTo>
                        <a:pt x="480" y="180"/>
                        <a:pt x="660" y="30"/>
                        <a:pt x="720" y="0"/>
                      </a:cubicBez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en-US"/>
                </a:p>
              </p:txBody>
            </p:sp>
            <p:cxnSp>
              <p:nvCxnSpPr>
                <p:cNvPr id="42" name="Line 5087">
                  <a:extLst>
                    <a:ext uri="{FF2B5EF4-FFF2-40B4-BE49-F238E27FC236}">
                      <a16:creationId xmlns:a16="http://schemas.microsoft.com/office/drawing/2014/main" xmlns="" id="{87573051-B242-C04F-A491-0416F0A733DB}"/>
                    </a:ext>
                  </a:extLst>
                </p:cNvPr>
                <p:cNvCxnSpPr/>
                <p:nvPr/>
              </p:nvCxnSpPr>
              <p:spPr bwMode="auto">
                <a:xfrm>
                  <a:off x="2209" y="1597"/>
                  <a:ext cx="0" cy="36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</p:grpSp>
      <p:pic>
        <p:nvPicPr>
          <p:cNvPr id="7" name="Resim 9">
            <a:extLst>
              <a:ext uri="{FF2B5EF4-FFF2-40B4-BE49-F238E27FC236}">
                <a16:creationId xmlns:a16="http://schemas.microsoft.com/office/drawing/2014/main" xmlns="" id="{77B86469-520E-4B40-AE12-04D34F5B0D7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6343" y="1594827"/>
            <a:ext cx="5099314" cy="5431547"/>
          </a:xfrm>
          <a:prstGeom prst="rect">
            <a:avLst/>
          </a:prstGeom>
        </p:spPr>
      </p:pic>
      <p:sp>
        <p:nvSpPr>
          <p:cNvPr id="67" name="Metin kutusu 4">
            <a:extLst>
              <a:ext uri="{FF2B5EF4-FFF2-40B4-BE49-F238E27FC236}">
                <a16:creationId xmlns="" xmlns:a16="http://schemas.microsoft.com/office/drawing/2014/main" id="{551E48AB-E4D1-3D40-A991-1CF10D903EC4}"/>
              </a:ext>
            </a:extLst>
          </p:cNvPr>
          <p:cNvSpPr txBox="1"/>
          <p:nvPr/>
        </p:nvSpPr>
        <p:spPr>
          <a:xfrm>
            <a:off x="10481912" y="551211"/>
            <a:ext cx="1799924" cy="14773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tr-TR" dirty="0"/>
              <a:t>BLM3051</a:t>
            </a:r>
          </a:p>
          <a:p>
            <a:pPr algn="ctr"/>
            <a:r>
              <a:rPr lang="tr-TR" dirty="0"/>
              <a:t>Data </a:t>
            </a:r>
            <a:r>
              <a:rPr lang="tr-TR" dirty="0" smtClean="0"/>
              <a:t>Communication and Computer Network - </a:t>
            </a:r>
            <a:r>
              <a:rPr lang="tr-TR" dirty="0"/>
              <a:t>6</a:t>
            </a:r>
            <a:endParaRPr lang="tr-TR" dirty="0"/>
          </a:p>
        </p:txBody>
      </p:sp>
      <p:sp>
        <p:nvSpPr>
          <p:cNvPr id="68" name="Metin kutusu 67">
            <a:extLst>
              <a:ext uri="{FF2B5EF4-FFF2-40B4-BE49-F238E27FC236}">
                <a16:creationId xmlns:a16="http://schemas.microsoft.com/office/drawing/2014/main" xmlns="" id="{9E448760-493E-44BC-B40E-D932D74019BD}"/>
              </a:ext>
            </a:extLst>
          </p:cNvPr>
          <p:cNvSpPr txBox="1"/>
          <p:nvPr/>
        </p:nvSpPr>
        <p:spPr>
          <a:xfrm>
            <a:off x="22576" y="6581001"/>
            <a:ext cx="12169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200" dirty="0" smtClean="0"/>
              <a:t>Dr. </a:t>
            </a:r>
            <a:r>
              <a:rPr lang="tr-TR" sz="1200" dirty="0" err="1" smtClean="0"/>
              <a:t>Öğr</a:t>
            </a:r>
            <a:r>
              <a:rPr lang="tr-TR" sz="1200" dirty="0" smtClean="0"/>
              <a:t>. Üyesi </a:t>
            </a:r>
            <a:r>
              <a:rPr lang="tr-TR" sz="1200" dirty="0"/>
              <a:t>Furkan </a:t>
            </a:r>
            <a:r>
              <a:rPr lang="tr-TR" sz="1200" dirty="0" smtClean="0"/>
              <a:t>ÇAKMAK</a:t>
            </a:r>
            <a:endParaRPr lang="tr-TR" sz="1200" dirty="0"/>
          </a:p>
        </p:txBody>
      </p:sp>
    </p:spTree>
    <p:extLst>
      <p:ext uri="{BB962C8B-B14F-4D97-AF65-F5344CB8AC3E}">
        <p14:creationId xmlns:p14="http://schemas.microsoft.com/office/powerpoint/2010/main" val="865498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Metin kutusu 13">
            <a:extLst>
              <a:ext uri="{FF2B5EF4-FFF2-40B4-BE49-F238E27FC236}">
                <a16:creationId xmlns:a16="http://schemas.microsoft.com/office/drawing/2014/main" xmlns="" id="{9E448760-493E-44BC-B40E-D932D74019BD}"/>
              </a:ext>
            </a:extLst>
          </p:cNvPr>
          <p:cNvSpPr txBox="1"/>
          <p:nvPr/>
        </p:nvSpPr>
        <p:spPr>
          <a:xfrm>
            <a:off x="22576" y="6581001"/>
            <a:ext cx="12169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200" dirty="0" smtClean="0"/>
              <a:t>Dr. </a:t>
            </a:r>
            <a:r>
              <a:rPr lang="tr-TR" sz="1200" dirty="0" err="1" smtClean="0"/>
              <a:t>Öğr</a:t>
            </a:r>
            <a:r>
              <a:rPr lang="tr-TR" sz="1200" dirty="0" smtClean="0"/>
              <a:t>. Üyesi </a:t>
            </a:r>
            <a:r>
              <a:rPr lang="tr-TR" sz="1200" dirty="0"/>
              <a:t>Furkan </a:t>
            </a:r>
            <a:r>
              <a:rPr lang="tr-TR" sz="1200" dirty="0" smtClean="0"/>
              <a:t>ÇAKMAK</a:t>
            </a:r>
            <a:endParaRPr lang="tr-TR" sz="1200" dirty="0"/>
          </a:p>
        </p:txBody>
      </p:sp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801591" cy="1080938"/>
          </a:xfrm>
        </p:spPr>
        <p:txBody>
          <a:bodyPr>
            <a:normAutofit/>
          </a:bodyPr>
          <a:lstStyle/>
          <a:p>
            <a:r>
              <a:rPr lang="tr-TR" dirty="0"/>
              <a:t>Channel </a:t>
            </a:r>
            <a:r>
              <a:rPr lang="tr-TR" dirty="0" err="1"/>
              <a:t>Usage</a:t>
            </a:r>
            <a:endParaRPr lang="en-US" b="1" dirty="0"/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xmlns="" id="{90E75E46-E916-9346-B562-A07B68C36F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0088" y="343167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15" name="Rectangle 6">
            <a:extLst>
              <a:ext uri="{FF2B5EF4-FFF2-40B4-BE49-F238E27FC236}">
                <a16:creationId xmlns:a16="http://schemas.microsoft.com/office/drawing/2014/main" xmlns="" id="{67D28E0C-9D3F-394A-AD05-1AAA4D0122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18" name="İçerik Yer Tutucusu 2">
            <a:extLst>
              <a:ext uri="{FF2B5EF4-FFF2-40B4-BE49-F238E27FC236}">
                <a16:creationId xmlns:a16="http://schemas.microsoft.com/office/drawing/2014/main" xmlns="" id="{C9289067-4EA2-EE41-AF9D-BDACADADFB8D}"/>
              </a:ext>
            </a:extLst>
          </p:cNvPr>
          <p:cNvSpPr txBox="1">
            <a:spLocks/>
          </p:cNvSpPr>
          <p:nvPr/>
        </p:nvSpPr>
        <p:spPr>
          <a:xfrm>
            <a:off x="767143" y="2336873"/>
            <a:ext cx="10971775" cy="42441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tr-TR" dirty="0"/>
              <a:t>2.4000–2.4835 GHz</a:t>
            </a:r>
            <a:r>
              <a:rPr lang="x-none" dirty="0"/>
              <a:t> </a:t>
            </a:r>
          </a:p>
          <a:p>
            <a:pPr lvl="1" algn="just"/>
            <a:r>
              <a:rPr lang="tr-TR" dirty="0"/>
              <a:t>5 MHz </a:t>
            </a:r>
          </a:p>
          <a:p>
            <a:pPr lvl="1" algn="just"/>
            <a:r>
              <a:rPr lang="tr-TR" dirty="0"/>
              <a:t>13-15 </a:t>
            </a:r>
            <a:r>
              <a:rPr lang="tr-TR" dirty="0" err="1"/>
              <a:t>Channels</a:t>
            </a:r>
            <a:endParaRPr lang="tr-TR" dirty="0"/>
          </a:p>
          <a:p>
            <a:pPr lvl="1" algn="just"/>
            <a:r>
              <a:rPr lang="tr-TR" dirty="0"/>
              <a:t>Spread-</a:t>
            </a:r>
            <a:r>
              <a:rPr lang="tr-TR" dirty="0" err="1"/>
              <a:t>Spectrum</a:t>
            </a:r>
            <a:endParaRPr lang="tr-TR" dirty="0"/>
          </a:p>
          <a:p>
            <a:pPr lvl="2" algn="just"/>
            <a:r>
              <a:rPr lang="tr-TR" dirty="0"/>
              <a:t>FHSS - </a:t>
            </a:r>
            <a:r>
              <a:rPr lang="tr-TR" dirty="0" err="1"/>
              <a:t>Frequency-Hopping</a:t>
            </a:r>
            <a:r>
              <a:rPr lang="tr-TR" dirty="0"/>
              <a:t> Spread </a:t>
            </a:r>
            <a:r>
              <a:rPr lang="tr-TR" dirty="0" err="1"/>
              <a:t>Spectrum</a:t>
            </a:r>
            <a:r>
              <a:rPr lang="x-none" dirty="0"/>
              <a:t> </a:t>
            </a:r>
          </a:p>
          <a:p>
            <a:pPr lvl="2" algn="just"/>
            <a:r>
              <a:rPr lang="tr-TR" dirty="0"/>
              <a:t>DSSS - Direct-</a:t>
            </a:r>
            <a:r>
              <a:rPr lang="tr-TR" dirty="0" err="1"/>
              <a:t>Sequence</a:t>
            </a:r>
            <a:r>
              <a:rPr lang="tr-TR" dirty="0"/>
              <a:t> Spread </a:t>
            </a:r>
            <a:r>
              <a:rPr lang="tr-TR" dirty="0" err="1"/>
              <a:t>Spectrum</a:t>
            </a:r>
            <a:r>
              <a:rPr lang="x-none" dirty="0"/>
              <a:t> </a:t>
            </a:r>
          </a:p>
          <a:p>
            <a:pPr lvl="1" algn="just"/>
            <a:endParaRPr lang="en-US" dirty="0"/>
          </a:p>
        </p:txBody>
      </p:sp>
      <p:pic>
        <p:nvPicPr>
          <p:cNvPr id="66" name="Resim 80" descr="720px-2">
            <a:extLst>
              <a:ext uri="{FF2B5EF4-FFF2-40B4-BE49-F238E27FC236}">
                <a16:creationId xmlns:a16="http://schemas.microsoft.com/office/drawing/2014/main" xmlns="" id="{C0D6C266-A6B4-0042-8FB7-9366416CD5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204" y="4334481"/>
            <a:ext cx="9801591" cy="2284987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BCB4F015-D124-F745-B9FF-CC4C4F69B4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570" y="2043834"/>
            <a:ext cx="11424858" cy="4507054"/>
          </a:xfrm>
          <a:prstGeom prst="rect">
            <a:avLst/>
          </a:prstGeom>
        </p:spPr>
      </p:pic>
      <p:pic>
        <p:nvPicPr>
          <p:cNvPr id="7" name="Resim 9">
            <a:extLst>
              <a:ext uri="{FF2B5EF4-FFF2-40B4-BE49-F238E27FC236}">
                <a16:creationId xmlns:a16="http://schemas.microsoft.com/office/drawing/2014/main" xmlns="" id="{77B86469-520E-4B40-AE12-04D34F5B0D7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6343" y="1594827"/>
            <a:ext cx="5099314" cy="5431547"/>
          </a:xfrm>
          <a:prstGeom prst="rect">
            <a:avLst/>
          </a:prstGeom>
        </p:spPr>
      </p:pic>
      <p:sp>
        <p:nvSpPr>
          <p:cNvPr id="13" name="Metin kutusu 4">
            <a:extLst>
              <a:ext uri="{FF2B5EF4-FFF2-40B4-BE49-F238E27FC236}">
                <a16:creationId xmlns="" xmlns:a16="http://schemas.microsoft.com/office/drawing/2014/main" id="{551E48AB-E4D1-3D40-A991-1CF10D903EC4}"/>
              </a:ext>
            </a:extLst>
          </p:cNvPr>
          <p:cNvSpPr txBox="1"/>
          <p:nvPr/>
        </p:nvSpPr>
        <p:spPr>
          <a:xfrm>
            <a:off x="10481912" y="551211"/>
            <a:ext cx="1799924" cy="14773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tr-TR" dirty="0"/>
              <a:t>BLM3051</a:t>
            </a:r>
          </a:p>
          <a:p>
            <a:pPr algn="ctr"/>
            <a:r>
              <a:rPr lang="tr-TR" dirty="0"/>
              <a:t>Data </a:t>
            </a:r>
            <a:r>
              <a:rPr lang="tr-TR" dirty="0" smtClean="0"/>
              <a:t>Communication and Computer Network - </a:t>
            </a:r>
            <a:r>
              <a:rPr lang="tr-TR" dirty="0"/>
              <a:t>6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902248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801591" cy="1080938"/>
          </a:xfrm>
        </p:spPr>
        <p:txBody>
          <a:bodyPr>
            <a:normAutofit/>
          </a:bodyPr>
          <a:lstStyle/>
          <a:p>
            <a:r>
              <a:rPr lang="tr-TR" dirty="0"/>
              <a:t>Channel </a:t>
            </a:r>
            <a:r>
              <a:rPr lang="tr-TR" dirty="0" err="1"/>
              <a:t>Usage</a:t>
            </a:r>
            <a:r>
              <a:rPr lang="tr-TR" dirty="0"/>
              <a:t> – </a:t>
            </a:r>
            <a:r>
              <a:rPr lang="tr-TR" dirty="0" err="1"/>
              <a:t>Con’t</a:t>
            </a:r>
            <a:endParaRPr lang="en-US" b="1" dirty="0"/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xmlns="" id="{90E75E46-E916-9346-B562-A07B68C36F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0088" y="343167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15" name="Rectangle 6">
            <a:extLst>
              <a:ext uri="{FF2B5EF4-FFF2-40B4-BE49-F238E27FC236}">
                <a16:creationId xmlns:a16="http://schemas.microsoft.com/office/drawing/2014/main" xmlns="" id="{67D28E0C-9D3F-394A-AD05-1AAA4D0122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18" name="İçerik Yer Tutucusu 2">
            <a:extLst>
              <a:ext uri="{FF2B5EF4-FFF2-40B4-BE49-F238E27FC236}">
                <a16:creationId xmlns:a16="http://schemas.microsoft.com/office/drawing/2014/main" xmlns="" id="{C9289067-4EA2-EE41-AF9D-BDACADADFB8D}"/>
              </a:ext>
            </a:extLst>
          </p:cNvPr>
          <p:cNvSpPr txBox="1">
            <a:spLocks/>
          </p:cNvSpPr>
          <p:nvPr/>
        </p:nvSpPr>
        <p:spPr>
          <a:xfrm>
            <a:off x="767143" y="2336873"/>
            <a:ext cx="10971775" cy="42441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893C9C4E-15F3-B548-9B85-1524D803E3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36873"/>
            <a:ext cx="5298136" cy="36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E22FD086-1D05-894A-9E1C-4F987D8DE5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6370" y="2336873"/>
            <a:ext cx="6710141" cy="36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Resim 9">
            <a:extLst>
              <a:ext uri="{FF2B5EF4-FFF2-40B4-BE49-F238E27FC236}">
                <a16:creationId xmlns:a16="http://schemas.microsoft.com/office/drawing/2014/main" xmlns="" id="{77B86469-520E-4B40-AE12-04D34F5B0D7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6343" y="1594827"/>
            <a:ext cx="5099314" cy="5431547"/>
          </a:xfrm>
          <a:prstGeom prst="rect">
            <a:avLst/>
          </a:prstGeom>
        </p:spPr>
      </p:pic>
      <p:sp>
        <p:nvSpPr>
          <p:cNvPr id="16" name="Metin kutusu 4">
            <a:extLst>
              <a:ext uri="{FF2B5EF4-FFF2-40B4-BE49-F238E27FC236}">
                <a16:creationId xmlns="" xmlns:a16="http://schemas.microsoft.com/office/drawing/2014/main" id="{551E48AB-E4D1-3D40-A991-1CF10D903EC4}"/>
              </a:ext>
            </a:extLst>
          </p:cNvPr>
          <p:cNvSpPr txBox="1"/>
          <p:nvPr/>
        </p:nvSpPr>
        <p:spPr>
          <a:xfrm>
            <a:off x="10481912" y="551211"/>
            <a:ext cx="1799924" cy="14773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tr-TR" dirty="0"/>
              <a:t>BLM3051</a:t>
            </a:r>
          </a:p>
          <a:p>
            <a:pPr algn="ctr"/>
            <a:r>
              <a:rPr lang="tr-TR" dirty="0"/>
              <a:t>Data </a:t>
            </a:r>
            <a:r>
              <a:rPr lang="tr-TR" dirty="0" smtClean="0"/>
              <a:t>Communication and Computer Network - </a:t>
            </a:r>
            <a:r>
              <a:rPr lang="tr-TR" dirty="0"/>
              <a:t>6</a:t>
            </a:r>
            <a:endParaRPr lang="tr-TR" dirty="0"/>
          </a:p>
        </p:txBody>
      </p:sp>
      <p:sp>
        <p:nvSpPr>
          <p:cNvPr id="17" name="Metin kutusu 16">
            <a:extLst>
              <a:ext uri="{FF2B5EF4-FFF2-40B4-BE49-F238E27FC236}">
                <a16:creationId xmlns:a16="http://schemas.microsoft.com/office/drawing/2014/main" xmlns="" id="{9E448760-493E-44BC-B40E-D932D74019BD}"/>
              </a:ext>
            </a:extLst>
          </p:cNvPr>
          <p:cNvSpPr txBox="1"/>
          <p:nvPr/>
        </p:nvSpPr>
        <p:spPr>
          <a:xfrm>
            <a:off x="22576" y="6581001"/>
            <a:ext cx="12169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200" dirty="0" smtClean="0"/>
              <a:t>Dr. </a:t>
            </a:r>
            <a:r>
              <a:rPr lang="tr-TR" sz="1200" dirty="0" err="1" smtClean="0"/>
              <a:t>Öğr</a:t>
            </a:r>
            <a:r>
              <a:rPr lang="tr-TR" sz="1200" dirty="0" smtClean="0"/>
              <a:t>. Üyesi </a:t>
            </a:r>
            <a:r>
              <a:rPr lang="tr-TR" sz="1200" dirty="0"/>
              <a:t>Furkan </a:t>
            </a:r>
            <a:r>
              <a:rPr lang="tr-TR" sz="1200" dirty="0" smtClean="0"/>
              <a:t>ÇAKMAK</a:t>
            </a:r>
            <a:endParaRPr lang="tr-TR" sz="1200" dirty="0"/>
          </a:p>
        </p:txBody>
      </p:sp>
    </p:spTree>
    <p:extLst>
      <p:ext uri="{BB962C8B-B14F-4D97-AF65-F5344CB8AC3E}">
        <p14:creationId xmlns:p14="http://schemas.microsoft.com/office/powerpoint/2010/main" val="113455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tr-TR" dirty="0"/>
              <a:t>LAN – </a:t>
            </a:r>
            <a:r>
              <a:rPr lang="tr-TR" dirty="0" err="1"/>
              <a:t>Local</a:t>
            </a:r>
            <a:r>
              <a:rPr lang="tr-TR" dirty="0"/>
              <a:t> </a:t>
            </a:r>
            <a:r>
              <a:rPr lang="tr-TR" dirty="0" err="1"/>
              <a:t>Area</a:t>
            </a:r>
            <a:r>
              <a:rPr lang="tr-TR" dirty="0"/>
              <a:t> Networks</a:t>
            </a:r>
            <a:endParaRPr lang="en-US" b="1" dirty="0"/>
          </a:p>
        </p:txBody>
      </p:sp>
      <p:sp>
        <p:nvSpPr>
          <p:cNvPr id="12" name="Rectangle 4">
            <a:extLst>
              <a:ext uri="{FF2B5EF4-FFF2-40B4-BE49-F238E27FC236}">
                <a16:creationId xmlns="" xmlns:a16="http://schemas.microsoft.com/office/drawing/2014/main" id="{90E75E46-E916-9346-B562-A07B68C36F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0088" y="343167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15" name="Rectangle 6">
            <a:extLst>
              <a:ext uri="{FF2B5EF4-FFF2-40B4-BE49-F238E27FC236}">
                <a16:creationId xmlns="" xmlns:a16="http://schemas.microsoft.com/office/drawing/2014/main" id="{67D28E0C-9D3F-394A-AD05-1AAA4D0122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18" name="İçerik Yer Tutucusu 2">
            <a:extLst>
              <a:ext uri="{FF2B5EF4-FFF2-40B4-BE49-F238E27FC236}">
                <a16:creationId xmlns="" xmlns:a16="http://schemas.microsoft.com/office/drawing/2014/main" id="{C9289067-4EA2-EE41-AF9D-BDACADADFB8D}"/>
              </a:ext>
            </a:extLst>
          </p:cNvPr>
          <p:cNvSpPr txBox="1">
            <a:spLocks/>
          </p:cNvSpPr>
          <p:nvPr/>
        </p:nvSpPr>
        <p:spPr>
          <a:xfrm>
            <a:off x="767143" y="2336873"/>
            <a:ext cx="10971775" cy="424412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tr-TR" dirty="0"/>
              <a:t>Multi-</a:t>
            </a:r>
            <a:r>
              <a:rPr lang="tr-TR" dirty="0" err="1"/>
              <a:t>point</a:t>
            </a:r>
            <a:r>
              <a:rPr lang="tr-TR" dirty="0"/>
              <a:t> </a:t>
            </a:r>
            <a:r>
              <a:rPr lang="tr-TR" dirty="0" err="1"/>
              <a:t>mode</a:t>
            </a:r>
            <a:endParaRPr lang="tr-TR" dirty="0"/>
          </a:p>
          <a:p>
            <a:pPr algn="just"/>
            <a:r>
              <a:rPr lang="tr-TR" dirty="0"/>
              <a:t>Basic </a:t>
            </a:r>
            <a:r>
              <a:rPr lang="tr-TR" dirty="0" err="1"/>
              <a:t>models</a:t>
            </a:r>
            <a:r>
              <a:rPr lang="tr-TR" dirty="0"/>
              <a:t>:</a:t>
            </a:r>
          </a:p>
          <a:p>
            <a:pPr lvl="1" algn="just"/>
            <a:r>
              <a:rPr lang="tr-TR" dirty="0"/>
              <a:t>Ethernet - IEEE 802 </a:t>
            </a:r>
          </a:p>
          <a:p>
            <a:pPr lvl="1" algn="just"/>
            <a:r>
              <a:rPr lang="tr-TR" dirty="0" err="1"/>
              <a:t>Token</a:t>
            </a:r>
            <a:r>
              <a:rPr lang="tr-TR" dirty="0"/>
              <a:t> </a:t>
            </a:r>
            <a:r>
              <a:rPr lang="tr-TR" dirty="0" err="1"/>
              <a:t>Bus</a:t>
            </a:r>
            <a:r>
              <a:rPr lang="tr-TR" dirty="0"/>
              <a:t> - IEEE 802 </a:t>
            </a:r>
          </a:p>
          <a:p>
            <a:pPr lvl="1" algn="just"/>
            <a:r>
              <a:rPr lang="tr-TR" dirty="0" err="1"/>
              <a:t>Token</a:t>
            </a:r>
            <a:r>
              <a:rPr lang="tr-TR" dirty="0"/>
              <a:t> Ring - IEEE 802 </a:t>
            </a:r>
          </a:p>
          <a:p>
            <a:pPr lvl="1" algn="just"/>
            <a:r>
              <a:rPr lang="tr-TR" dirty="0"/>
              <a:t>FDDI/CDDI (Fiber/</a:t>
            </a:r>
            <a:r>
              <a:rPr lang="tr-TR" dirty="0" err="1"/>
              <a:t>Copper</a:t>
            </a:r>
            <a:r>
              <a:rPr lang="tr-TR" dirty="0"/>
              <a:t> Distributed Data </a:t>
            </a:r>
            <a:r>
              <a:rPr lang="tr-TR" dirty="0" err="1"/>
              <a:t>Interface</a:t>
            </a:r>
            <a:r>
              <a:rPr lang="tr-TR" dirty="0"/>
              <a:t>) - ANSI </a:t>
            </a:r>
          </a:p>
          <a:p>
            <a:pPr lvl="1" algn="just"/>
            <a:r>
              <a:rPr lang="tr-TR" dirty="0"/>
              <a:t>WLAN (Wireless LAN) - IEEE 802 </a:t>
            </a:r>
          </a:p>
          <a:p>
            <a:pPr algn="just"/>
            <a:r>
              <a:rPr lang="tr-TR" dirty="0"/>
              <a:t>Data Link </a:t>
            </a:r>
            <a:r>
              <a:rPr lang="tr-TR" dirty="0" err="1"/>
              <a:t>Layer</a:t>
            </a:r>
            <a:r>
              <a:rPr lang="tr-TR" dirty="0"/>
              <a:t> is </a:t>
            </a:r>
            <a:r>
              <a:rPr lang="tr-TR" dirty="0" err="1"/>
              <a:t>consist</a:t>
            </a:r>
            <a:r>
              <a:rPr lang="tr-TR" dirty="0"/>
              <a:t> of HDLC</a:t>
            </a:r>
          </a:p>
          <a:p>
            <a:pPr algn="just"/>
            <a:r>
              <a:rPr lang="tr-TR" dirty="0"/>
              <a:t>3 </a:t>
            </a:r>
            <a:r>
              <a:rPr lang="tr-TR" dirty="0" err="1"/>
              <a:t>types</a:t>
            </a:r>
            <a:r>
              <a:rPr lang="tr-TR" dirty="0"/>
              <a:t> of Media Access</a:t>
            </a:r>
            <a:r>
              <a:rPr lang="x-none" dirty="0"/>
              <a:t>:</a:t>
            </a:r>
          </a:p>
          <a:p>
            <a:pPr lvl="1" algn="just"/>
            <a:r>
              <a:rPr lang="tr-TR" dirty="0" err="1"/>
              <a:t>Fixed</a:t>
            </a:r>
            <a:r>
              <a:rPr lang="tr-TR" dirty="0"/>
              <a:t> </a:t>
            </a:r>
            <a:r>
              <a:rPr lang="tr-TR" dirty="0" err="1"/>
              <a:t>Based</a:t>
            </a:r>
            <a:endParaRPr lang="tr-TR" dirty="0"/>
          </a:p>
          <a:p>
            <a:pPr lvl="2" algn="just"/>
            <a:r>
              <a:rPr lang="tr-TR" dirty="0"/>
              <a:t>TDMA, FDMA veya CDMA (Time/</a:t>
            </a:r>
            <a:r>
              <a:rPr lang="tr-TR" dirty="0" err="1"/>
              <a:t>Frequency</a:t>
            </a:r>
            <a:r>
              <a:rPr lang="tr-TR" dirty="0"/>
              <a:t>/</a:t>
            </a:r>
            <a:r>
              <a:rPr lang="tr-TR" dirty="0" err="1"/>
              <a:t>Code</a:t>
            </a:r>
            <a:r>
              <a:rPr lang="tr-TR" dirty="0"/>
              <a:t> </a:t>
            </a:r>
            <a:r>
              <a:rPr lang="tr-TR" dirty="0" err="1"/>
              <a:t>Division</a:t>
            </a:r>
            <a:r>
              <a:rPr lang="tr-TR" dirty="0"/>
              <a:t> </a:t>
            </a:r>
            <a:r>
              <a:rPr lang="tr-TR" dirty="0" err="1"/>
              <a:t>Multiple</a:t>
            </a:r>
            <a:r>
              <a:rPr lang="tr-TR" dirty="0"/>
              <a:t> Access)</a:t>
            </a:r>
            <a:endParaRPr lang="x-none" dirty="0"/>
          </a:p>
          <a:p>
            <a:pPr lvl="1" algn="just"/>
            <a:r>
              <a:rPr lang="tr-TR" dirty="0" err="1"/>
              <a:t>Contention</a:t>
            </a:r>
            <a:r>
              <a:rPr lang="tr-TR" dirty="0"/>
              <a:t> </a:t>
            </a:r>
            <a:r>
              <a:rPr lang="tr-TR" dirty="0" err="1"/>
              <a:t>Based</a:t>
            </a:r>
            <a:endParaRPr lang="tr-TR" dirty="0"/>
          </a:p>
          <a:p>
            <a:pPr lvl="2" algn="just"/>
            <a:r>
              <a:rPr lang="tr-TR" dirty="0" err="1"/>
              <a:t>Aloha</a:t>
            </a:r>
            <a:r>
              <a:rPr lang="tr-TR" dirty="0"/>
              <a:t>, CMSA</a:t>
            </a:r>
          </a:p>
          <a:p>
            <a:pPr lvl="1" algn="just"/>
            <a:r>
              <a:rPr lang="tr-TR" dirty="0" err="1"/>
              <a:t>Token</a:t>
            </a:r>
            <a:r>
              <a:rPr lang="tr-TR" dirty="0"/>
              <a:t>/</a:t>
            </a:r>
            <a:r>
              <a:rPr lang="tr-TR" dirty="0" err="1"/>
              <a:t>Reservation</a:t>
            </a:r>
            <a:r>
              <a:rPr lang="tr-TR" dirty="0"/>
              <a:t> </a:t>
            </a:r>
            <a:r>
              <a:rPr lang="tr-TR" dirty="0" err="1"/>
              <a:t>Based</a:t>
            </a:r>
            <a:endParaRPr lang="tr-TR" dirty="0"/>
          </a:p>
          <a:p>
            <a:pPr lvl="2" algn="just"/>
            <a:r>
              <a:rPr lang="tr-TR" dirty="0" err="1"/>
              <a:t>Token</a:t>
            </a:r>
            <a:r>
              <a:rPr lang="tr-TR" dirty="0"/>
              <a:t> Ring</a:t>
            </a:r>
            <a:endParaRPr lang="x-none" dirty="0"/>
          </a:p>
          <a:p>
            <a:pPr lvl="1" algn="just"/>
            <a:endParaRPr lang="tr-TR" dirty="0"/>
          </a:p>
          <a:p>
            <a:pPr lvl="1" algn="just"/>
            <a:endParaRPr lang="en-US" dirty="0"/>
          </a:p>
        </p:txBody>
      </p:sp>
      <p:pic>
        <p:nvPicPr>
          <p:cNvPr id="7" name="Resim 9">
            <a:extLst>
              <a:ext uri="{FF2B5EF4-FFF2-40B4-BE49-F238E27FC236}">
                <a16:creationId xmlns="" xmlns:a16="http://schemas.microsoft.com/office/drawing/2014/main" id="{77B86469-520E-4B40-AE12-04D34F5B0D7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6343" y="1594827"/>
            <a:ext cx="5099314" cy="5431547"/>
          </a:xfrm>
          <a:prstGeom prst="rect">
            <a:avLst/>
          </a:prstGeom>
        </p:spPr>
      </p:pic>
      <p:sp>
        <p:nvSpPr>
          <p:cNvPr id="11" name="Metin kutusu 4">
            <a:extLst>
              <a:ext uri="{FF2B5EF4-FFF2-40B4-BE49-F238E27FC236}">
                <a16:creationId xmlns:a16="http://schemas.microsoft.com/office/drawing/2014/main" xmlns="" id="{551E48AB-E4D1-3D40-A991-1CF10D903EC4}"/>
              </a:ext>
            </a:extLst>
          </p:cNvPr>
          <p:cNvSpPr txBox="1"/>
          <p:nvPr/>
        </p:nvSpPr>
        <p:spPr>
          <a:xfrm>
            <a:off x="10481912" y="551211"/>
            <a:ext cx="1799924" cy="14773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tr-TR" dirty="0"/>
              <a:t>BLM3051</a:t>
            </a:r>
          </a:p>
          <a:p>
            <a:pPr algn="ctr"/>
            <a:r>
              <a:rPr lang="tr-TR" dirty="0"/>
              <a:t>Data </a:t>
            </a:r>
            <a:r>
              <a:rPr lang="tr-TR" dirty="0" smtClean="0"/>
              <a:t>Communication and Computer Network - </a:t>
            </a:r>
            <a:r>
              <a:rPr lang="tr-TR" dirty="0"/>
              <a:t>6</a:t>
            </a:r>
            <a:endParaRPr lang="tr-TR" dirty="0"/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xmlns="" id="{9E448760-493E-44BC-B40E-D932D74019BD}"/>
              </a:ext>
            </a:extLst>
          </p:cNvPr>
          <p:cNvSpPr txBox="1"/>
          <p:nvPr/>
        </p:nvSpPr>
        <p:spPr>
          <a:xfrm>
            <a:off x="22576" y="6581001"/>
            <a:ext cx="12169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200" dirty="0" smtClean="0"/>
              <a:t>Dr. </a:t>
            </a:r>
            <a:r>
              <a:rPr lang="tr-TR" sz="1200" dirty="0" err="1" smtClean="0"/>
              <a:t>Öğr</a:t>
            </a:r>
            <a:r>
              <a:rPr lang="tr-TR" sz="1200" dirty="0" smtClean="0"/>
              <a:t>. Üyesi </a:t>
            </a:r>
            <a:r>
              <a:rPr lang="tr-TR" sz="1200" dirty="0"/>
              <a:t>Furkan </a:t>
            </a:r>
            <a:r>
              <a:rPr lang="tr-TR" sz="1200" dirty="0" smtClean="0"/>
              <a:t>ÇAKMAK</a:t>
            </a:r>
            <a:endParaRPr lang="tr-TR" sz="1200" dirty="0"/>
          </a:p>
        </p:txBody>
      </p:sp>
    </p:spTree>
    <p:extLst>
      <p:ext uri="{BB962C8B-B14F-4D97-AF65-F5344CB8AC3E}">
        <p14:creationId xmlns:p14="http://schemas.microsoft.com/office/powerpoint/2010/main" val="984188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801591" cy="1080938"/>
          </a:xfrm>
        </p:spPr>
        <p:txBody>
          <a:bodyPr>
            <a:normAutofit/>
          </a:bodyPr>
          <a:lstStyle/>
          <a:p>
            <a:r>
              <a:rPr lang="tr-TR" dirty="0" err="1"/>
              <a:t>Other</a:t>
            </a:r>
            <a:r>
              <a:rPr lang="tr-TR" dirty="0"/>
              <a:t> </a:t>
            </a:r>
            <a:r>
              <a:rPr lang="tr-TR" dirty="0" err="1"/>
              <a:t>WiFi</a:t>
            </a:r>
            <a:r>
              <a:rPr lang="tr-TR" dirty="0"/>
              <a:t> </a:t>
            </a:r>
            <a:r>
              <a:rPr lang="tr-TR" dirty="0" err="1"/>
              <a:t>Standarts</a:t>
            </a:r>
            <a:endParaRPr lang="tr-TR" dirty="0"/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xmlns="" id="{90E75E46-E916-9346-B562-A07B68C36F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0088" y="343167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15" name="Rectangle 6">
            <a:extLst>
              <a:ext uri="{FF2B5EF4-FFF2-40B4-BE49-F238E27FC236}">
                <a16:creationId xmlns:a16="http://schemas.microsoft.com/office/drawing/2014/main" xmlns="" id="{67D28E0C-9D3F-394A-AD05-1AAA4D0122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18" name="İçerik Yer Tutucusu 2">
            <a:extLst>
              <a:ext uri="{FF2B5EF4-FFF2-40B4-BE49-F238E27FC236}">
                <a16:creationId xmlns:a16="http://schemas.microsoft.com/office/drawing/2014/main" xmlns="" id="{C9289067-4EA2-EE41-AF9D-BDACADADFB8D}"/>
              </a:ext>
            </a:extLst>
          </p:cNvPr>
          <p:cNvSpPr txBox="1">
            <a:spLocks/>
          </p:cNvSpPr>
          <p:nvPr/>
        </p:nvSpPr>
        <p:spPr>
          <a:xfrm>
            <a:off x="767143" y="2336873"/>
            <a:ext cx="10971775" cy="424412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tr-TR" b="1" dirty="0"/>
              <a:t>BT (Bluetooth) – IEEE 802.15.1 </a:t>
            </a:r>
            <a:endParaRPr lang="x-none" b="1" dirty="0"/>
          </a:p>
          <a:p>
            <a:pPr lvl="1" algn="just"/>
            <a:r>
              <a:rPr lang="tr-TR" dirty="0"/>
              <a:t>1994</a:t>
            </a:r>
          </a:p>
          <a:p>
            <a:pPr lvl="1" algn="just"/>
            <a:r>
              <a:rPr lang="tr-TR" dirty="0"/>
              <a:t>Ericsson</a:t>
            </a:r>
          </a:p>
          <a:p>
            <a:pPr lvl="1" algn="just"/>
            <a:r>
              <a:rPr lang="tr-TR" dirty="0"/>
              <a:t>Bluetooth Special </a:t>
            </a:r>
            <a:r>
              <a:rPr lang="tr-TR" dirty="0" err="1"/>
              <a:t>Interest</a:t>
            </a:r>
            <a:r>
              <a:rPr lang="tr-TR" dirty="0"/>
              <a:t> </a:t>
            </a:r>
            <a:r>
              <a:rPr lang="tr-TR" dirty="0" err="1"/>
              <a:t>Group</a:t>
            </a:r>
            <a:r>
              <a:rPr lang="tr-TR" dirty="0"/>
              <a:t> (SIG)</a:t>
            </a:r>
          </a:p>
          <a:p>
            <a:pPr lvl="1" algn="just"/>
            <a:r>
              <a:rPr lang="tr-TR" dirty="0"/>
              <a:t>2.45 GHz (2.402-2.480 GHz)</a:t>
            </a:r>
          </a:p>
          <a:p>
            <a:pPr lvl="1" algn="just"/>
            <a:r>
              <a:rPr lang="tr-TR" dirty="0"/>
              <a:t>SSFH (Spread-</a:t>
            </a:r>
            <a:r>
              <a:rPr lang="tr-TR" dirty="0" err="1"/>
              <a:t>Spectrum</a:t>
            </a:r>
            <a:r>
              <a:rPr lang="tr-TR" dirty="0"/>
              <a:t> </a:t>
            </a:r>
            <a:r>
              <a:rPr lang="tr-TR" dirty="0" err="1"/>
              <a:t>Frequency</a:t>
            </a:r>
            <a:r>
              <a:rPr lang="tr-TR" dirty="0"/>
              <a:t> </a:t>
            </a:r>
            <a:r>
              <a:rPr lang="tr-TR" dirty="0" err="1"/>
              <a:t>Hopping</a:t>
            </a:r>
            <a:r>
              <a:rPr lang="tr-TR" dirty="0"/>
              <a:t>)</a:t>
            </a:r>
          </a:p>
          <a:p>
            <a:pPr lvl="1" algn="just"/>
            <a:r>
              <a:rPr lang="tr-TR" dirty="0"/>
              <a:t>10-100m</a:t>
            </a:r>
          </a:p>
          <a:p>
            <a:pPr lvl="1" algn="just"/>
            <a:r>
              <a:rPr lang="tr-TR" dirty="0"/>
              <a:t>24 </a:t>
            </a:r>
            <a:r>
              <a:rPr lang="tr-TR" dirty="0" err="1"/>
              <a:t>Mbps</a:t>
            </a:r>
            <a:r>
              <a:rPr lang="x-none" dirty="0"/>
              <a:t> </a:t>
            </a:r>
          </a:p>
          <a:p>
            <a:pPr algn="just"/>
            <a:r>
              <a:rPr lang="en-US" dirty="0"/>
              <a:t>Piconet</a:t>
            </a:r>
          </a:p>
          <a:p>
            <a:pPr algn="just"/>
            <a:r>
              <a:rPr lang="en-US" dirty="0" err="1"/>
              <a:t>Scatternet</a:t>
            </a:r>
            <a:endParaRPr lang="en-US" dirty="0"/>
          </a:p>
          <a:p>
            <a:pPr algn="just"/>
            <a:r>
              <a:rPr lang="tr-TR" dirty="0" err="1"/>
              <a:t>Zigbee</a:t>
            </a:r>
            <a:r>
              <a:rPr lang="tr-TR" dirty="0"/>
              <a:t> – IEEE 802.15.4</a:t>
            </a:r>
          </a:p>
          <a:p>
            <a:pPr algn="just"/>
            <a:r>
              <a:rPr lang="tr-TR" dirty="0" err="1"/>
              <a:t>HomeRF</a:t>
            </a:r>
            <a:endParaRPr lang="tr-TR" dirty="0"/>
          </a:p>
          <a:p>
            <a:pPr algn="just"/>
            <a:r>
              <a:rPr lang="tr-TR" dirty="0" err="1"/>
              <a:t>HiperLAN</a:t>
            </a:r>
            <a:endParaRPr lang="x-none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</p:txBody>
      </p:sp>
      <p:pic>
        <p:nvPicPr>
          <p:cNvPr id="66" name="Picture 65">
            <a:extLst>
              <a:ext uri="{FF2B5EF4-FFF2-40B4-BE49-F238E27FC236}">
                <a16:creationId xmlns:a16="http://schemas.microsoft.com/office/drawing/2014/main" xmlns="" id="{893F44B4-9D48-2941-B328-E981BC4658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9424" y="2829325"/>
            <a:ext cx="5760000" cy="3145263"/>
          </a:xfrm>
          <a:prstGeom prst="rect">
            <a:avLst/>
          </a:prstGeom>
        </p:spPr>
      </p:pic>
      <p:pic>
        <p:nvPicPr>
          <p:cNvPr id="7" name="Resim 9">
            <a:extLst>
              <a:ext uri="{FF2B5EF4-FFF2-40B4-BE49-F238E27FC236}">
                <a16:creationId xmlns:a16="http://schemas.microsoft.com/office/drawing/2014/main" xmlns="" id="{77B86469-520E-4B40-AE12-04D34F5B0D7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6343" y="1594827"/>
            <a:ext cx="5099314" cy="5431547"/>
          </a:xfrm>
          <a:prstGeom prst="rect">
            <a:avLst/>
          </a:prstGeom>
        </p:spPr>
      </p:pic>
      <p:sp>
        <p:nvSpPr>
          <p:cNvPr id="11" name="Metin kutusu 4">
            <a:extLst>
              <a:ext uri="{FF2B5EF4-FFF2-40B4-BE49-F238E27FC236}">
                <a16:creationId xmlns="" xmlns:a16="http://schemas.microsoft.com/office/drawing/2014/main" id="{551E48AB-E4D1-3D40-A991-1CF10D903EC4}"/>
              </a:ext>
            </a:extLst>
          </p:cNvPr>
          <p:cNvSpPr txBox="1"/>
          <p:nvPr/>
        </p:nvSpPr>
        <p:spPr>
          <a:xfrm>
            <a:off x="10481912" y="551211"/>
            <a:ext cx="1799924" cy="14773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tr-TR" dirty="0"/>
              <a:t>BLM3051</a:t>
            </a:r>
          </a:p>
          <a:p>
            <a:pPr algn="ctr"/>
            <a:r>
              <a:rPr lang="tr-TR" dirty="0"/>
              <a:t>Data </a:t>
            </a:r>
            <a:r>
              <a:rPr lang="tr-TR" dirty="0" smtClean="0"/>
              <a:t>Communication and Computer Network - </a:t>
            </a:r>
            <a:r>
              <a:rPr lang="tr-TR" dirty="0"/>
              <a:t>6</a:t>
            </a:r>
            <a:endParaRPr lang="tr-TR" dirty="0"/>
          </a:p>
        </p:txBody>
      </p:sp>
      <p:sp>
        <p:nvSpPr>
          <p:cNvPr id="13" name="Metin kutusu 12">
            <a:extLst>
              <a:ext uri="{FF2B5EF4-FFF2-40B4-BE49-F238E27FC236}">
                <a16:creationId xmlns:a16="http://schemas.microsoft.com/office/drawing/2014/main" xmlns="" id="{9E448760-493E-44BC-B40E-D932D74019BD}"/>
              </a:ext>
            </a:extLst>
          </p:cNvPr>
          <p:cNvSpPr txBox="1"/>
          <p:nvPr/>
        </p:nvSpPr>
        <p:spPr>
          <a:xfrm>
            <a:off x="22576" y="6581001"/>
            <a:ext cx="12169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200" dirty="0" smtClean="0"/>
              <a:t>Dr. </a:t>
            </a:r>
            <a:r>
              <a:rPr lang="tr-TR" sz="1200" dirty="0" err="1" smtClean="0"/>
              <a:t>Öğr</a:t>
            </a:r>
            <a:r>
              <a:rPr lang="tr-TR" sz="1200" dirty="0" smtClean="0"/>
              <a:t>. Üyesi </a:t>
            </a:r>
            <a:r>
              <a:rPr lang="tr-TR" sz="1200" dirty="0"/>
              <a:t>Furkan </a:t>
            </a:r>
            <a:r>
              <a:rPr lang="tr-TR" sz="1200" dirty="0" smtClean="0"/>
              <a:t>ÇAKMAK</a:t>
            </a:r>
            <a:endParaRPr lang="tr-TR" sz="1200" dirty="0"/>
          </a:p>
        </p:txBody>
      </p:sp>
    </p:spTree>
    <p:extLst>
      <p:ext uri="{BB962C8B-B14F-4D97-AF65-F5344CB8AC3E}">
        <p14:creationId xmlns:p14="http://schemas.microsoft.com/office/powerpoint/2010/main" val="3538315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801591" cy="1080938"/>
          </a:xfrm>
        </p:spPr>
        <p:txBody>
          <a:bodyPr>
            <a:normAutofit/>
          </a:bodyPr>
          <a:lstStyle/>
          <a:p>
            <a:r>
              <a:rPr lang="tr-TR" dirty="0" err="1"/>
              <a:t>Threats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Wireless Networks</a:t>
            </a: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xmlns="" id="{90E75E46-E916-9346-B562-A07B68C36F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0088" y="343167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15" name="Rectangle 6">
            <a:extLst>
              <a:ext uri="{FF2B5EF4-FFF2-40B4-BE49-F238E27FC236}">
                <a16:creationId xmlns:a16="http://schemas.microsoft.com/office/drawing/2014/main" xmlns="" id="{67D28E0C-9D3F-394A-AD05-1AAA4D0122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18" name="İçerik Yer Tutucusu 2">
            <a:extLst>
              <a:ext uri="{FF2B5EF4-FFF2-40B4-BE49-F238E27FC236}">
                <a16:creationId xmlns:a16="http://schemas.microsoft.com/office/drawing/2014/main" xmlns="" id="{C9289067-4EA2-EE41-AF9D-BDACADADFB8D}"/>
              </a:ext>
            </a:extLst>
          </p:cNvPr>
          <p:cNvSpPr txBox="1">
            <a:spLocks/>
          </p:cNvSpPr>
          <p:nvPr/>
        </p:nvSpPr>
        <p:spPr>
          <a:xfrm>
            <a:off x="767143" y="2336873"/>
            <a:ext cx="10971775" cy="424412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tr-TR" dirty="0" err="1"/>
              <a:t>Eavesdropping</a:t>
            </a:r>
            <a:endParaRPr lang="tr-TR" dirty="0"/>
          </a:p>
          <a:p>
            <a:pPr algn="just"/>
            <a:r>
              <a:rPr lang="tr-TR" dirty="0" err="1"/>
              <a:t>Unauthorization</a:t>
            </a:r>
            <a:r>
              <a:rPr lang="tr-TR" dirty="0"/>
              <a:t> Access</a:t>
            </a:r>
          </a:p>
          <a:p>
            <a:pPr lvl="1" algn="just"/>
            <a:r>
              <a:rPr lang="tr-TR" dirty="0" err="1"/>
              <a:t>Intruder</a:t>
            </a:r>
            <a:r>
              <a:rPr lang="x-none" dirty="0"/>
              <a:t> </a:t>
            </a:r>
          </a:p>
          <a:p>
            <a:pPr lvl="2" algn="just"/>
            <a:r>
              <a:rPr lang="x-none" dirty="0"/>
              <a:t>Sending message</a:t>
            </a:r>
          </a:p>
          <a:p>
            <a:pPr lvl="2" algn="just"/>
            <a:r>
              <a:rPr lang="x-none" dirty="0"/>
              <a:t>Receiving message</a:t>
            </a:r>
          </a:p>
          <a:p>
            <a:pPr lvl="2" algn="just"/>
            <a:r>
              <a:rPr lang="x-none" dirty="0"/>
              <a:t>Changing message</a:t>
            </a:r>
          </a:p>
          <a:p>
            <a:pPr lvl="2" algn="just"/>
            <a:r>
              <a:rPr lang="x-none" dirty="0"/>
              <a:t>Forging message</a:t>
            </a:r>
          </a:p>
          <a:p>
            <a:pPr lvl="1" algn="just"/>
            <a:r>
              <a:rPr lang="en-US" dirty="0"/>
              <a:t>Compromised</a:t>
            </a:r>
          </a:p>
          <a:p>
            <a:pPr lvl="1" algn="just"/>
            <a:r>
              <a:rPr lang="tr-TR" dirty="0" err="1"/>
              <a:t>Authentication</a:t>
            </a:r>
            <a:endParaRPr lang="tr-TR" dirty="0"/>
          </a:p>
          <a:p>
            <a:pPr lvl="2" algn="just"/>
            <a:r>
              <a:rPr lang="tr-TR" dirty="0" err="1"/>
              <a:t>Credential</a:t>
            </a:r>
            <a:endParaRPr lang="tr-TR" dirty="0"/>
          </a:p>
          <a:p>
            <a:pPr lvl="2" algn="just"/>
            <a:r>
              <a:rPr lang="tr-TR" dirty="0" err="1"/>
              <a:t>Intrusion</a:t>
            </a:r>
            <a:r>
              <a:rPr lang="tr-TR" dirty="0"/>
              <a:t> </a:t>
            </a:r>
            <a:r>
              <a:rPr lang="tr-TR" dirty="0" err="1"/>
              <a:t>detection</a:t>
            </a:r>
            <a:endParaRPr lang="tr-TR" dirty="0"/>
          </a:p>
          <a:p>
            <a:pPr algn="just"/>
            <a:r>
              <a:rPr lang="en-US" dirty="0"/>
              <a:t>Interference, </a:t>
            </a:r>
            <a:r>
              <a:rPr lang="tr-TR" dirty="0" err="1"/>
              <a:t>Jamming</a:t>
            </a:r>
            <a:endParaRPr lang="x-none" dirty="0"/>
          </a:p>
          <a:p>
            <a:pPr lvl="1" algn="just"/>
            <a:r>
              <a:rPr lang="tr-TR" dirty="0" err="1"/>
              <a:t>Denial</a:t>
            </a:r>
            <a:r>
              <a:rPr lang="tr-TR" dirty="0"/>
              <a:t> of service </a:t>
            </a:r>
            <a:r>
              <a:rPr lang="tr-TR" dirty="0" err="1"/>
              <a:t>attack</a:t>
            </a:r>
            <a:endParaRPr lang="tr-TR" dirty="0"/>
          </a:p>
          <a:p>
            <a:pPr algn="just"/>
            <a:r>
              <a:rPr lang="en-US" dirty="0"/>
              <a:t>Physical threats</a:t>
            </a:r>
          </a:p>
        </p:txBody>
      </p:sp>
      <p:pic>
        <p:nvPicPr>
          <p:cNvPr id="7" name="Resim 9">
            <a:extLst>
              <a:ext uri="{FF2B5EF4-FFF2-40B4-BE49-F238E27FC236}">
                <a16:creationId xmlns:a16="http://schemas.microsoft.com/office/drawing/2014/main" xmlns="" id="{77B86469-520E-4B40-AE12-04D34F5B0D7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6343" y="1594827"/>
            <a:ext cx="5099314" cy="5431547"/>
          </a:xfrm>
          <a:prstGeom prst="rect">
            <a:avLst/>
          </a:prstGeom>
        </p:spPr>
      </p:pic>
      <p:sp>
        <p:nvSpPr>
          <p:cNvPr id="11" name="Metin kutusu 4">
            <a:extLst>
              <a:ext uri="{FF2B5EF4-FFF2-40B4-BE49-F238E27FC236}">
                <a16:creationId xmlns="" xmlns:a16="http://schemas.microsoft.com/office/drawing/2014/main" id="{551E48AB-E4D1-3D40-A991-1CF10D903EC4}"/>
              </a:ext>
            </a:extLst>
          </p:cNvPr>
          <p:cNvSpPr txBox="1"/>
          <p:nvPr/>
        </p:nvSpPr>
        <p:spPr>
          <a:xfrm>
            <a:off x="10481912" y="551211"/>
            <a:ext cx="1799924" cy="14773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tr-TR" dirty="0"/>
              <a:t>BLM3051</a:t>
            </a:r>
          </a:p>
          <a:p>
            <a:pPr algn="ctr"/>
            <a:r>
              <a:rPr lang="tr-TR" dirty="0"/>
              <a:t>Data </a:t>
            </a:r>
            <a:r>
              <a:rPr lang="tr-TR" dirty="0" smtClean="0"/>
              <a:t>Communication and Computer Network - </a:t>
            </a:r>
            <a:r>
              <a:rPr lang="tr-TR" dirty="0"/>
              <a:t>6</a:t>
            </a:r>
            <a:endParaRPr lang="tr-TR" dirty="0"/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xmlns="" id="{9E448760-493E-44BC-B40E-D932D74019BD}"/>
              </a:ext>
            </a:extLst>
          </p:cNvPr>
          <p:cNvSpPr txBox="1"/>
          <p:nvPr/>
        </p:nvSpPr>
        <p:spPr>
          <a:xfrm>
            <a:off x="22576" y="6581001"/>
            <a:ext cx="12169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200" dirty="0" smtClean="0"/>
              <a:t>Dr. </a:t>
            </a:r>
            <a:r>
              <a:rPr lang="tr-TR" sz="1200" dirty="0" err="1" smtClean="0"/>
              <a:t>Öğr</a:t>
            </a:r>
            <a:r>
              <a:rPr lang="tr-TR" sz="1200" dirty="0" smtClean="0"/>
              <a:t>. Üyesi </a:t>
            </a:r>
            <a:r>
              <a:rPr lang="tr-TR" sz="1200" dirty="0"/>
              <a:t>Furkan </a:t>
            </a:r>
            <a:r>
              <a:rPr lang="tr-TR" sz="1200" dirty="0" smtClean="0"/>
              <a:t>ÇAKMAK</a:t>
            </a:r>
            <a:endParaRPr lang="tr-TR" sz="1200" dirty="0"/>
          </a:p>
        </p:txBody>
      </p:sp>
    </p:spTree>
    <p:extLst>
      <p:ext uri="{BB962C8B-B14F-4D97-AF65-F5344CB8AC3E}">
        <p14:creationId xmlns:p14="http://schemas.microsoft.com/office/powerpoint/2010/main" val="2572890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801591" cy="1080938"/>
          </a:xfrm>
        </p:spPr>
        <p:txBody>
          <a:bodyPr>
            <a:normAutofit/>
          </a:bodyPr>
          <a:lstStyle/>
          <a:p>
            <a:r>
              <a:rPr lang="tr-TR" dirty="0"/>
              <a:t>Security in Wireless Networks</a:t>
            </a: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xmlns="" id="{90E75E46-E916-9346-B562-A07B68C36F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0088" y="343167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15" name="Rectangle 6">
            <a:extLst>
              <a:ext uri="{FF2B5EF4-FFF2-40B4-BE49-F238E27FC236}">
                <a16:creationId xmlns:a16="http://schemas.microsoft.com/office/drawing/2014/main" xmlns="" id="{67D28E0C-9D3F-394A-AD05-1AAA4D0122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18" name="İçerik Yer Tutucusu 2">
            <a:extLst>
              <a:ext uri="{FF2B5EF4-FFF2-40B4-BE49-F238E27FC236}">
                <a16:creationId xmlns:a16="http://schemas.microsoft.com/office/drawing/2014/main" xmlns="" id="{C9289067-4EA2-EE41-AF9D-BDACADADFB8D}"/>
              </a:ext>
            </a:extLst>
          </p:cNvPr>
          <p:cNvSpPr txBox="1">
            <a:spLocks/>
          </p:cNvSpPr>
          <p:nvPr/>
        </p:nvSpPr>
        <p:spPr>
          <a:xfrm>
            <a:off x="767143" y="2336873"/>
            <a:ext cx="10971775" cy="424412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tr-TR" dirty="0" err="1"/>
              <a:t>Authentication</a:t>
            </a:r>
            <a:endParaRPr lang="tr-TR" dirty="0"/>
          </a:p>
          <a:p>
            <a:pPr algn="just"/>
            <a:r>
              <a:rPr lang="tr-TR" dirty="0" err="1"/>
              <a:t>Encryption</a:t>
            </a:r>
            <a:endParaRPr lang="tr-TR" dirty="0"/>
          </a:p>
          <a:p>
            <a:pPr algn="just"/>
            <a:r>
              <a:rPr lang="tr-TR" dirty="0"/>
              <a:t>Security </a:t>
            </a:r>
            <a:r>
              <a:rPr lang="tr-TR" dirty="0" err="1"/>
              <a:t>types</a:t>
            </a:r>
            <a:endParaRPr lang="tr-TR" dirty="0"/>
          </a:p>
          <a:p>
            <a:pPr lvl="1" algn="just"/>
            <a:r>
              <a:rPr lang="en-US" dirty="0"/>
              <a:t>Wired Equivalent Privacy (WEP)</a:t>
            </a:r>
          </a:p>
          <a:p>
            <a:pPr lvl="2" algn="just"/>
            <a:r>
              <a:rPr lang="en-US" dirty="0"/>
              <a:t>Encryption only for data, not for header</a:t>
            </a:r>
          </a:p>
          <a:p>
            <a:pPr lvl="2" algn="just"/>
            <a:r>
              <a:rPr lang="en-US" dirty="0"/>
              <a:t>RC4</a:t>
            </a:r>
          </a:p>
          <a:p>
            <a:pPr lvl="2" algn="just"/>
            <a:r>
              <a:rPr lang="en-US" dirty="0"/>
              <a:t>Encryption key is too weak.</a:t>
            </a:r>
          </a:p>
          <a:p>
            <a:pPr lvl="1" algn="just"/>
            <a:r>
              <a:rPr lang="en-US" dirty="0"/>
              <a:t>Wi-Fi Protected Access (WPA)</a:t>
            </a:r>
          </a:p>
          <a:p>
            <a:pPr lvl="2" algn="just"/>
            <a:r>
              <a:rPr lang="en-US" dirty="0"/>
              <a:t>&gt;=</a:t>
            </a:r>
            <a:r>
              <a:rPr lang="tr-TR" dirty="0"/>
              <a:t> 2003 </a:t>
            </a:r>
          </a:p>
          <a:p>
            <a:pPr lvl="2" algn="just"/>
            <a:r>
              <a:rPr lang="tr-TR" dirty="0" err="1"/>
              <a:t>Temporal</a:t>
            </a:r>
            <a:r>
              <a:rPr lang="tr-TR" dirty="0"/>
              <a:t> </a:t>
            </a:r>
            <a:r>
              <a:rPr lang="tr-TR" dirty="0" err="1"/>
              <a:t>Key</a:t>
            </a:r>
            <a:r>
              <a:rPr lang="tr-TR" dirty="0"/>
              <a:t> </a:t>
            </a:r>
            <a:r>
              <a:rPr lang="tr-TR" dirty="0" err="1"/>
              <a:t>Integrity</a:t>
            </a:r>
            <a:r>
              <a:rPr lang="tr-TR" dirty="0"/>
              <a:t> Protocol (TKIP)</a:t>
            </a:r>
          </a:p>
          <a:p>
            <a:pPr lvl="3" algn="just"/>
            <a:r>
              <a:rPr lang="en-US" dirty="0"/>
              <a:t>Authentication</a:t>
            </a:r>
          </a:p>
          <a:p>
            <a:pPr lvl="2" algn="just"/>
            <a:r>
              <a:rPr lang="en-US" dirty="0"/>
              <a:t>WPA2 (2010)</a:t>
            </a:r>
          </a:p>
          <a:p>
            <a:pPr lvl="3" algn="just"/>
            <a:r>
              <a:rPr lang="tr-TR" dirty="0"/>
              <a:t>Advanced </a:t>
            </a:r>
            <a:r>
              <a:rPr lang="tr-TR" dirty="0" err="1"/>
              <a:t>Encryption</a:t>
            </a:r>
            <a:r>
              <a:rPr lang="tr-TR" dirty="0"/>
              <a:t> </a:t>
            </a:r>
            <a:r>
              <a:rPr lang="tr-TR" dirty="0" err="1"/>
              <a:t>Standard</a:t>
            </a:r>
            <a:r>
              <a:rPr lang="tr-TR" dirty="0"/>
              <a:t> (AES)</a:t>
            </a:r>
            <a:endParaRPr lang="en-US" dirty="0"/>
          </a:p>
          <a:p>
            <a:pPr lvl="3" algn="just"/>
            <a:r>
              <a:rPr lang="tr-TR" dirty="0" err="1"/>
              <a:t>Extensible</a:t>
            </a:r>
            <a:r>
              <a:rPr lang="tr-TR" dirty="0"/>
              <a:t> </a:t>
            </a:r>
            <a:r>
              <a:rPr lang="tr-TR" dirty="0" err="1"/>
              <a:t>Authentication</a:t>
            </a:r>
            <a:r>
              <a:rPr lang="tr-TR" dirty="0"/>
              <a:t> Protocol (EAP)</a:t>
            </a:r>
            <a:endParaRPr lang="en-US" dirty="0"/>
          </a:p>
          <a:p>
            <a:pPr lvl="2" algn="just"/>
            <a:r>
              <a:rPr lang="tr-TR" dirty="0"/>
              <a:t>2008 -&gt; TKIP is </a:t>
            </a:r>
            <a:r>
              <a:rPr lang="tr-TR" dirty="0" err="1"/>
              <a:t>unreliable</a:t>
            </a:r>
            <a:endParaRPr lang="en-US" dirty="0"/>
          </a:p>
        </p:txBody>
      </p:sp>
      <p:pic>
        <p:nvPicPr>
          <p:cNvPr id="7" name="Resim 9">
            <a:extLst>
              <a:ext uri="{FF2B5EF4-FFF2-40B4-BE49-F238E27FC236}">
                <a16:creationId xmlns:a16="http://schemas.microsoft.com/office/drawing/2014/main" xmlns="" id="{77B86469-520E-4B40-AE12-04D34F5B0D7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6343" y="1594827"/>
            <a:ext cx="5099314" cy="5431547"/>
          </a:xfrm>
          <a:prstGeom prst="rect">
            <a:avLst/>
          </a:prstGeom>
        </p:spPr>
      </p:pic>
      <p:sp>
        <p:nvSpPr>
          <p:cNvPr id="11" name="Metin kutusu 4">
            <a:extLst>
              <a:ext uri="{FF2B5EF4-FFF2-40B4-BE49-F238E27FC236}">
                <a16:creationId xmlns="" xmlns:a16="http://schemas.microsoft.com/office/drawing/2014/main" id="{551E48AB-E4D1-3D40-A991-1CF10D903EC4}"/>
              </a:ext>
            </a:extLst>
          </p:cNvPr>
          <p:cNvSpPr txBox="1"/>
          <p:nvPr/>
        </p:nvSpPr>
        <p:spPr>
          <a:xfrm>
            <a:off x="10481912" y="551211"/>
            <a:ext cx="1799924" cy="14773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tr-TR" dirty="0"/>
              <a:t>BLM3051</a:t>
            </a:r>
          </a:p>
          <a:p>
            <a:pPr algn="ctr"/>
            <a:r>
              <a:rPr lang="tr-TR" dirty="0"/>
              <a:t>Data </a:t>
            </a:r>
            <a:r>
              <a:rPr lang="tr-TR" dirty="0" smtClean="0"/>
              <a:t>Communication and Computer Network - </a:t>
            </a:r>
            <a:r>
              <a:rPr lang="tr-TR" dirty="0"/>
              <a:t>6</a:t>
            </a:r>
            <a:endParaRPr lang="tr-TR" dirty="0"/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xmlns="" id="{9E448760-493E-44BC-B40E-D932D74019BD}"/>
              </a:ext>
            </a:extLst>
          </p:cNvPr>
          <p:cNvSpPr txBox="1"/>
          <p:nvPr/>
        </p:nvSpPr>
        <p:spPr>
          <a:xfrm>
            <a:off x="22576" y="6581001"/>
            <a:ext cx="12169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200" dirty="0" smtClean="0"/>
              <a:t>Dr. </a:t>
            </a:r>
            <a:r>
              <a:rPr lang="tr-TR" sz="1200" dirty="0" err="1" smtClean="0"/>
              <a:t>Öğr</a:t>
            </a:r>
            <a:r>
              <a:rPr lang="tr-TR" sz="1200" dirty="0" smtClean="0"/>
              <a:t>. Üyesi </a:t>
            </a:r>
            <a:r>
              <a:rPr lang="tr-TR" sz="1200" dirty="0"/>
              <a:t>Furkan </a:t>
            </a:r>
            <a:r>
              <a:rPr lang="tr-TR" sz="1200" dirty="0" smtClean="0"/>
              <a:t>ÇAKMAK</a:t>
            </a:r>
            <a:endParaRPr lang="tr-TR" sz="1200" dirty="0"/>
          </a:p>
        </p:txBody>
      </p:sp>
    </p:spTree>
    <p:extLst>
      <p:ext uri="{BB962C8B-B14F-4D97-AF65-F5344CB8AC3E}">
        <p14:creationId xmlns:p14="http://schemas.microsoft.com/office/powerpoint/2010/main" val="655077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801591" cy="1080938"/>
          </a:xfrm>
        </p:spPr>
        <p:txBody>
          <a:bodyPr>
            <a:normAutofit/>
          </a:bodyPr>
          <a:lstStyle/>
          <a:p>
            <a:r>
              <a:rPr lang="tr-TR" dirty="0" err="1"/>
              <a:t>Comprasion</a:t>
            </a:r>
            <a:r>
              <a:rPr lang="tr-TR" dirty="0"/>
              <a:t> of </a:t>
            </a:r>
            <a:r>
              <a:rPr lang="tr-TR" dirty="0" err="1"/>
              <a:t>LANs</a:t>
            </a:r>
            <a:endParaRPr lang="tr-TR" dirty="0"/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xmlns="" id="{90E75E46-E916-9346-B562-A07B68C36F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0088" y="343167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15" name="Rectangle 6">
            <a:extLst>
              <a:ext uri="{FF2B5EF4-FFF2-40B4-BE49-F238E27FC236}">
                <a16:creationId xmlns:a16="http://schemas.microsoft.com/office/drawing/2014/main" xmlns="" id="{67D28E0C-9D3F-394A-AD05-1AAA4D0122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18" name="İçerik Yer Tutucusu 2">
            <a:extLst>
              <a:ext uri="{FF2B5EF4-FFF2-40B4-BE49-F238E27FC236}">
                <a16:creationId xmlns:a16="http://schemas.microsoft.com/office/drawing/2014/main" xmlns="" id="{C9289067-4EA2-EE41-AF9D-BDACADADFB8D}"/>
              </a:ext>
            </a:extLst>
          </p:cNvPr>
          <p:cNvSpPr txBox="1">
            <a:spLocks/>
          </p:cNvSpPr>
          <p:nvPr/>
        </p:nvSpPr>
        <p:spPr>
          <a:xfrm>
            <a:off x="767143" y="2336873"/>
            <a:ext cx="10971775" cy="42441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US" dirty="0"/>
          </a:p>
        </p:txBody>
      </p:sp>
      <p:pic>
        <p:nvPicPr>
          <p:cNvPr id="7" name="Resim 9">
            <a:extLst>
              <a:ext uri="{FF2B5EF4-FFF2-40B4-BE49-F238E27FC236}">
                <a16:creationId xmlns:a16="http://schemas.microsoft.com/office/drawing/2014/main" xmlns="" id="{77B86469-520E-4B40-AE12-04D34F5B0D7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6343" y="1594827"/>
            <a:ext cx="5099314" cy="5431547"/>
          </a:xfrm>
          <a:prstGeom prst="rect">
            <a:avLst/>
          </a:prstGeom>
        </p:spPr>
      </p:pic>
      <p:sp>
        <p:nvSpPr>
          <p:cNvPr id="11" name="Metin kutusu 4">
            <a:extLst>
              <a:ext uri="{FF2B5EF4-FFF2-40B4-BE49-F238E27FC236}">
                <a16:creationId xmlns="" xmlns:a16="http://schemas.microsoft.com/office/drawing/2014/main" id="{551E48AB-E4D1-3D40-A991-1CF10D903EC4}"/>
              </a:ext>
            </a:extLst>
          </p:cNvPr>
          <p:cNvSpPr txBox="1"/>
          <p:nvPr/>
        </p:nvSpPr>
        <p:spPr>
          <a:xfrm>
            <a:off x="10481912" y="551211"/>
            <a:ext cx="1799924" cy="14773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tr-TR" dirty="0"/>
              <a:t>BLM3051</a:t>
            </a:r>
          </a:p>
          <a:p>
            <a:pPr algn="ctr"/>
            <a:r>
              <a:rPr lang="tr-TR" dirty="0"/>
              <a:t>Data </a:t>
            </a:r>
            <a:r>
              <a:rPr lang="tr-TR" dirty="0" smtClean="0"/>
              <a:t>Communication and Computer Network - </a:t>
            </a:r>
            <a:r>
              <a:rPr lang="tr-TR" dirty="0"/>
              <a:t>6</a:t>
            </a:r>
            <a:endParaRPr lang="tr-TR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xmlns="" id="{A6A58814-53A2-3F4F-B156-CFC274E6AD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0823719"/>
              </p:ext>
            </p:extLst>
          </p:nvPr>
        </p:nvGraphicFramePr>
        <p:xfrm>
          <a:off x="0" y="0"/>
          <a:ext cx="12192000" cy="7040869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{073A0DAA-6AF3-43AB-8588-CEC1D06C72B9}</a:tableStyleId>
              </a:tblPr>
              <a:tblGrid>
                <a:gridCol w="2556933">
                  <a:extLst>
                    <a:ext uri="{9D8B030D-6E8A-4147-A177-3AD203B41FA5}">
                      <a16:colId xmlns:a16="http://schemas.microsoft.com/office/drawing/2014/main" xmlns="" val="1585662751"/>
                    </a:ext>
                  </a:extLst>
                </a:gridCol>
                <a:gridCol w="9635067">
                  <a:extLst>
                    <a:ext uri="{9D8B030D-6E8A-4147-A177-3AD203B41FA5}">
                      <a16:colId xmlns:a16="http://schemas.microsoft.com/office/drawing/2014/main" xmlns="" val="2855068863"/>
                    </a:ext>
                  </a:extLst>
                </a:gridCol>
              </a:tblGrid>
              <a:tr h="1024116">
                <a:tc rowSpan="2">
                  <a:txBody>
                    <a:bodyPr/>
                    <a:lstStyle/>
                    <a:p>
                      <a:pPr hangingPunct="0"/>
                      <a:r>
                        <a:rPr lang="tr-TR" sz="1200" dirty="0">
                          <a:effectLst/>
                        </a:rPr>
                        <a:t>802.3</a:t>
                      </a:r>
                      <a:endParaRPr lang="x-none" sz="1200" dirty="0">
                        <a:effectLst/>
                      </a:endParaRPr>
                    </a:p>
                    <a:p>
                      <a:pPr hangingPunct="0"/>
                      <a:r>
                        <a:rPr lang="tr-TR" sz="1200" dirty="0">
                          <a:effectLst/>
                        </a:rPr>
                        <a:t>Ethernet </a:t>
                      </a:r>
                      <a:endParaRPr lang="x-none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2618" marR="42618" marT="0" marB="0" anchor="ctr"/>
                </a:tc>
                <a:tc>
                  <a:txBody>
                    <a:bodyPr/>
                    <a:lstStyle/>
                    <a:p>
                      <a:pPr marL="342900" lvl="0" indent="-342900" algn="just" hangingPunct="0">
                        <a:buFont typeface="Symbol" pitchFamily="2" charset="2"/>
                        <a:buChar char=""/>
                        <a:tabLst>
                          <a:tab pos="228600" algn="l"/>
                        </a:tabLst>
                      </a:pPr>
                      <a:r>
                        <a:rPr lang="tr-TR" sz="1200" dirty="0">
                          <a:effectLst/>
                        </a:rPr>
                        <a:t>Yaygın kullanım, sahip olunmuş deneyim</a:t>
                      </a:r>
                      <a:endParaRPr lang="x-none" sz="1200" dirty="0">
                        <a:effectLst/>
                      </a:endParaRPr>
                    </a:p>
                    <a:p>
                      <a:pPr marL="342900" lvl="0" indent="-342900" algn="just" hangingPunct="0">
                        <a:buFont typeface="Symbol" pitchFamily="2" charset="2"/>
                        <a:buChar char=""/>
                        <a:tabLst>
                          <a:tab pos="228600" algn="l"/>
                        </a:tabLst>
                      </a:pPr>
                      <a:r>
                        <a:rPr lang="tr-TR" sz="1200" dirty="0">
                          <a:effectLst/>
                        </a:rPr>
                        <a:t>Basit algoritma </a:t>
                      </a:r>
                      <a:endParaRPr lang="x-none" sz="1200" dirty="0">
                        <a:effectLst/>
                      </a:endParaRPr>
                    </a:p>
                    <a:p>
                      <a:pPr marL="342900" lvl="0" indent="-342900" algn="just" hangingPunct="0">
                        <a:buFont typeface="Symbol" pitchFamily="2" charset="2"/>
                        <a:buChar char=""/>
                        <a:tabLst>
                          <a:tab pos="228600" algn="l"/>
                        </a:tabLst>
                      </a:pPr>
                      <a:r>
                        <a:rPr lang="tr-TR" sz="1200" dirty="0">
                          <a:effectLst/>
                        </a:rPr>
                        <a:t>Basit kurulum. Yıldız ilingesinde yeni bir bilgisayar eklemek ağın çalışmasını etkilemez.</a:t>
                      </a:r>
                      <a:endParaRPr lang="x-none" sz="1200" dirty="0">
                        <a:effectLst/>
                      </a:endParaRPr>
                    </a:p>
                    <a:p>
                      <a:pPr marL="342900" lvl="0" indent="-342900" algn="just" hangingPunct="0">
                        <a:buFont typeface="Symbol" pitchFamily="2" charset="2"/>
                        <a:buChar char=""/>
                        <a:tabLst>
                          <a:tab pos="228600" algn="l"/>
                        </a:tabLst>
                      </a:pPr>
                      <a:r>
                        <a:rPr lang="tr-TR" sz="1200" dirty="0">
                          <a:effectLst/>
                        </a:rPr>
                        <a:t>Sayısal işaretleşme (Manchester) LSB öncelikli veri iletimi </a:t>
                      </a:r>
                      <a:endParaRPr lang="x-none" sz="1200" dirty="0">
                        <a:effectLst/>
                      </a:endParaRPr>
                    </a:p>
                    <a:p>
                      <a:pPr marL="342900" lvl="0" indent="-342900" algn="just" hangingPunct="0">
                        <a:buFont typeface="Symbol" pitchFamily="2" charset="2"/>
                        <a:buChar char=""/>
                        <a:tabLst>
                          <a:tab pos="228600" algn="l"/>
                        </a:tabLst>
                      </a:pPr>
                      <a:r>
                        <a:rPr lang="tr-TR" sz="1200" dirty="0">
                          <a:effectLst/>
                        </a:rPr>
                        <a:t>Düşük yüklerde gecikme sıfıra yakındır</a:t>
                      </a:r>
                      <a:endParaRPr lang="x-none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2618" marR="42618" marT="0" marB="0"/>
                </a:tc>
                <a:extLst>
                  <a:ext uri="{0D108BD9-81ED-4DB2-BD59-A6C34878D82A}">
                    <a16:rowId xmlns:a16="http://schemas.microsoft.com/office/drawing/2014/main" xmlns="" val="27526637"/>
                  </a:ext>
                </a:extLst>
              </a:tr>
              <a:tr h="1060704">
                <a:tc v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lvl="0" indent="-342900" algn="just" hangingPunct="0">
                        <a:buFont typeface="Symbol" pitchFamily="2" charset="2"/>
                        <a:buChar char=""/>
                        <a:tabLst>
                          <a:tab pos="228600" algn="l"/>
                        </a:tabLst>
                      </a:pPr>
                      <a:r>
                        <a:rPr lang="tr-TR" sz="1200">
                          <a:effectLst/>
                        </a:rPr>
                        <a:t>CD donanımı örneksel</a:t>
                      </a:r>
                      <a:endParaRPr lang="x-none" sz="1200">
                        <a:effectLst/>
                      </a:endParaRPr>
                    </a:p>
                    <a:p>
                      <a:pPr marL="342900" lvl="0" indent="-342900" algn="just" hangingPunct="0">
                        <a:buFont typeface="Symbol" pitchFamily="2" charset="2"/>
                        <a:buChar char=""/>
                        <a:tabLst>
                          <a:tab pos="228600" algn="l"/>
                        </a:tabLst>
                      </a:pPr>
                      <a:r>
                        <a:rPr lang="tr-TR" sz="1200">
                          <a:effectLst/>
                        </a:rPr>
                        <a:t>Yüklü çalışma durumunda veri bozulması (collision) olasılığı artar </a:t>
                      </a:r>
                      <a:endParaRPr lang="x-none" sz="1200">
                        <a:effectLst/>
                      </a:endParaRPr>
                    </a:p>
                    <a:p>
                      <a:pPr marL="342900" lvl="0" indent="-342900" algn="just" hangingPunct="0">
                        <a:buFont typeface="Symbol" pitchFamily="2" charset="2"/>
                        <a:buChar char=""/>
                        <a:tabLst>
                          <a:tab pos="228600" algn="l"/>
                        </a:tabLst>
                      </a:pPr>
                      <a:r>
                        <a:rPr lang="tr-TR" sz="1200">
                          <a:effectLst/>
                        </a:rPr>
                        <a:t>Non deterministic (Gerçek zamanlı uygulamalar için ideal değil)</a:t>
                      </a:r>
                      <a:endParaRPr lang="x-none" sz="1200">
                        <a:effectLst/>
                      </a:endParaRPr>
                    </a:p>
                    <a:p>
                      <a:pPr marL="342900" lvl="0" indent="-342900" algn="just" hangingPunct="0">
                        <a:buFont typeface="Symbol" pitchFamily="2" charset="2"/>
                        <a:buChar char=""/>
                        <a:tabLst>
                          <a:tab pos="228600" algn="l"/>
                        </a:tabLst>
                      </a:pPr>
                      <a:r>
                        <a:rPr lang="tr-TR" sz="1200">
                          <a:effectLst/>
                        </a:rPr>
                        <a:t>Öncelik mekanizması mevcut değil </a:t>
                      </a:r>
                      <a:endParaRPr lang="x-none" sz="1200">
                        <a:effectLst/>
                      </a:endParaRPr>
                    </a:p>
                    <a:p>
                      <a:pPr marL="342900" lvl="0" indent="-342900" algn="just" hangingPunct="0">
                        <a:buFont typeface="Symbol" pitchFamily="2" charset="2"/>
                        <a:buChar char=""/>
                        <a:tabLst>
                          <a:tab pos="228600" algn="l"/>
                        </a:tabLst>
                      </a:pPr>
                      <a:r>
                        <a:rPr lang="tr-TR" sz="1200">
                          <a:effectLst/>
                        </a:rPr>
                        <a:t>En az 64’byte’lik çerçeveler</a:t>
                      </a:r>
                      <a:endParaRPr lang="x-none" sz="1200">
                        <a:effectLst/>
                      </a:endParaRPr>
                    </a:p>
                    <a:p>
                      <a:pPr marL="342900" lvl="0" indent="-342900" algn="just" hangingPunct="0">
                        <a:buFont typeface="Symbol" pitchFamily="2" charset="2"/>
                        <a:buChar char=""/>
                        <a:tabLst>
                          <a:tab pos="228600" algn="l"/>
                        </a:tabLst>
                      </a:pPr>
                      <a:r>
                        <a:rPr lang="tr-TR" sz="1200">
                          <a:effectLst/>
                        </a:rPr>
                        <a:t>Sınırlı çerçeve büyüklüğü</a:t>
                      </a:r>
                      <a:endParaRPr lang="x-none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2618" marR="42618" marT="0" marB="0"/>
                </a:tc>
                <a:extLst>
                  <a:ext uri="{0D108BD9-81ED-4DB2-BD59-A6C34878D82A}">
                    <a16:rowId xmlns:a16="http://schemas.microsoft.com/office/drawing/2014/main" xmlns="" val="961020672"/>
                  </a:ext>
                </a:extLst>
              </a:tr>
              <a:tr h="707138">
                <a:tc rowSpan="2">
                  <a:txBody>
                    <a:bodyPr/>
                    <a:lstStyle/>
                    <a:p>
                      <a:pPr hangingPunct="0"/>
                      <a:r>
                        <a:rPr lang="tr-TR" sz="1200">
                          <a:effectLst/>
                        </a:rPr>
                        <a:t>802.4</a:t>
                      </a:r>
                      <a:endParaRPr lang="x-none" sz="1200">
                        <a:effectLst/>
                      </a:endParaRPr>
                    </a:p>
                    <a:p>
                      <a:pPr hangingPunct="0"/>
                      <a:r>
                        <a:rPr lang="tr-TR" sz="1200">
                          <a:effectLst/>
                        </a:rPr>
                        <a:t>Token Bus </a:t>
                      </a:r>
                      <a:endParaRPr lang="x-none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2618" marR="42618" marT="0" marB="0" anchor="ctr"/>
                </a:tc>
                <a:tc>
                  <a:txBody>
                    <a:bodyPr/>
                    <a:lstStyle/>
                    <a:p>
                      <a:pPr marL="342900" lvl="0" indent="-342900" algn="just" hangingPunct="0">
                        <a:buFont typeface="Symbol" pitchFamily="2" charset="2"/>
                        <a:buChar char=""/>
                        <a:tabLst>
                          <a:tab pos="228600" algn="l"/>
                        </a:tabLst>
                      </a:pPr>
                      <a:r>
                        <a:rPr lang="tr-TR" sz="1200">
                          <a:effectLst/>
                        </a:rPr>
                        <a:t>Deterministic</a:t>
                      </a:r>
                      <a:endParaRPr lang="x-none" sz="1200">
                        <a:effectLst/>
                      </a:endParaRPr>
                    </a:p>
                    <a:p>
                      <a:pPr marL="342900" lvl="0" indent="-342900" algn="just" hangingPunct="0">
                        <a:buFont typeface="Symbol" pitchFamily="2" charset="2"/>
                        <a:buChar char=""/>
                        <a:tabLst>
                          <a:tab pos="228600" algn="l"/>
                        </a:tabLst>
                      </a:pPr>
                      <a:r>
                        <a:rPr lang="tr-TR" sz="1200">
                          <a:effectLst/>
                        </a:rPr>
                        <a:t>Öncelik mekanizması (garanti edilmiş bant genişliği)</a:t>
                      </a:r>
                      <a:endParaRPr lang="x-none" sz="1200">
                        <a:effectLst/>
                      </a:endParaRPr>
                    </a:p>
                    <a:p>
                      <a:pPr marL="342900" lvl="0" indent="-342900" algn="just" hangingPunct="0">
                        <a:buFont typeface="Symbol" pitchFamily="2" charset="2"/>
                        <a:buChar char=""/>
                        <a:tabLst>
                          <a:tab pos="228600" algn="l"/>
                        </a:tabLst>
                      </a:pPr>
                      <a:r>
                        <a:rPr lang="tr-TR" sz="1200">
                          <a:effectLst/>
                        </a:rPr>
                        <a:t>Yüklü çalışmada mükemmel sonuç </a:t>
                      </a:r>
                      <a:endParaRPr lang="x-none" sz="1200">
                        <a:effectLst/>
                      </a:endParaRPr>
                    </a:p>
                    <a:p>
                      <a:pPr marL="342900" lvl="0" indent="-342900" algn="just" hangingPunct="0">
                        <a:buFont typeface="Symbol" pitchFamily="2" charset="2"/>
                        <a:buChar char=""/>
                        <a:tabLst>
                          <a:tab pos="228600" algn="l"/>
                        </a:tabLst>
                      </a:pPr>
                      <a:r>
                        <a:rPr lang="tr-TR" sz="1200">
                          <a:effectLst/>
                        </a:rPr>
                        <a:t>Birden fazla kanal üzerinden iletim imkânı (örneksel)</a:t>
                      </a:r>
                      <a:endParaRPr lang="x-none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2618" marR="42618" marT="0" marB="0"/>
                </a:tc>
                <a:extLst>
                  <a:ext uri="{0D108BD9-81ED-4DB2-BD59-A6C34878D82A}">
                    <a16:rowId xmlns:a16="http://schemas.microsoft.com/office/drawing/2014/main" xmlns="" val="29295083"/>
                  </a:ext>
                </a:extLst>
              </a:tr>
              <a:tr h="707138">
                <a:tc v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lvl="0" indent="-342900" algn="just" hangingPunct="0">
                        <a:buFont typeface="Symbol" pitchFamily="2" charset="2"/>
                        <a:buChar char=""/>
                        <a:tabLst>
                          <a:tab pos="228600" algn="l"/>
                        </a:tabLst>
                      </a:pPr>
                      <a:r>
                        <a:rPr lang="tr-TR" sz="1200">
                          <a:effectLst/>
                        </a:rPr>
                        <a:t>Örneksel yapı (modem, amplifier vs.) </a:t>
                      </a:r>
                      <a:endParaRPr lang="x-none" sz="1200">
                        <a:effectLst/>
                      </a:endParaRPr>
                    </a:p>
                    <a:p>
                      <a:pPr marL="342900" lvl="0" indent="-342900" algn="just" hangingPunct="0">
                        <a:buFont typeface="Symbol" pitchFamily="2" charset="2"/>
                        <a:buChar char=""/>
                        <a:tabLst>
                          <a:tab pos="228600" algn="l"/>
                        </a:tabLst>
                      </a:pPr>
                      <a:r>
                        <a:rPr lang="tr-TR" sz="1200">
                          <a:effectLst/>
                        </a:rPr>
                        <a:t>Son derece karmaşık protokol yapısı</a:t>
                      </a:r>
                      <a:endParaRPr lang="x-none" sz="1200">
                        <a:effectLst/>
                      </a:endParaRPr>
                    </a:p>
                    <a:p>
                      <a:pPr marL="342900" lvl="0" indent="-342900" algn="just" hangingPunct="0">
                        <a:buFont typeface="Symbol" pitchFamily="2" charset="2"/>
                        <a:buChar char=""/>
                        <a:tabLst>
                          <a:tab pos="228600" algn="l"/>
                        </a:tabLst>
                      </a:pPr>
                      <a:r>
                        <a:rPr lang="tr-TR" sz="1200">
                          <a:effectLst/>
                        </a:rPr>
                        <a:t>Düşük yüklerde gecikmeler artıyor</a:t>
                      </a:r>
                      <a:endParaRPr lang="x-none" sz="1200">
                        <a:effectLst/>
                      </a:endParaRPr>
                    </a:p>
                    <a:p>
                      <a:pPr marL="342900" lvl="0" indent="-342900" algn="just" hangingPunct="0">
                        <a:buFont typeface="Symbol" pitchFamily="2" charset="2"/>
                        <a:buChar char=""/>
                        <a:tabLst>
                          <a:tab pos="228600" algn="l"/>
                        </a:tabLst>
                      </a:pPr>
                      <a:r>
                        <a:rPr lang="tr-TR" sz="1200">
                          <a:effectLst/>
                        </a:rPr>
                        <a:t>Fiber kullanımına müsait değil </a:t>
                      </a:r>
                      <a:endParaRPr lang="x-none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2618" marR="42618" marT="0" marB="0"/>
                </a:tc>
                <a:extLst>
                  <a:ext uri="{0D108BD9-81ED-4DB2-BD59-A6C34878D82A}">
                    <a16:rowId xmlns:a16="http://schemas.microsoft.com/office/drawing/2014/main" xmlns="" val="3136820806"/>
                  </a:ext>
                </a:extLst>
              </a:tr>
              <a:tr h="1237489">
                <a:tc rowSpan="2">
                  <a:txBody>
                    <a:bodyPr/>
                    <a:lstStyle/>
                    <a:p>
                      <a:pPr hangingPunct="0"/>
                      <a:r>
                        <a:rPr lang="tr-TR" sz="1200">
                          <a:effectLst/>
                        </a:rPr>
                        <a:t>802.5</a:t>
                      </a:r>
                      <a:endParaRPr lang="x-none" sz="1200">
                        <a:effectLst/>
                      </a:endParaRPr>
                    </a:p>
                    <a:p>
                      <a:pPr hangingPunct="0"/>
                      <a:r>
                        <a:rPr lang="tr-TR" sz="1200">
                          <a:effectLst/>
                        </a:rPr>
                        <a:t>Token Ring </a:t>
                      </a:r>
                      <a:endParaRPr lang="x-none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2618" marR="42618" marT="0" marB="0" anchor="ctr"/>
                </a:tc>
                <a:tc>
                  <a:txBody>
                    <a:bodyPr/>
                    <a:lstStyle/>
                    <a:p>
                      <a:pPr marL="342900" lvl="0" indent="-342900" algn="just" hangingPunct="0">
                        <a:buFont typeface="Symbol" pitchFamily="2" charset="2"/>
                        <a:buChar char=""/>
                        <a:tabLst>
                          <a:tab pos="228600" algn="l"/>
                        </a:tabLst>
                      </a:pPr>
                      <a:r>
                        <a:rPr lang="tr-TR" sz="1200">
                          <a:effectLst/>
                        </a:rPr>
                        <a:t>Sayısal işaretleşme (Differential Manchester) MSB öncelikli veri transferi </a:t>
                      </a:r>
                      <a:endParaRPr lang="x-none" sz="1200">
                        <a:effectLst/>
                      </a:endParaRPr>
                    </a:p>
                    <a:p>
                      <a:pPr marL="342900" lvl="0" indent="-342900" algn="just" hangingPunct="0">
                        <a:buFont typeface="Symbol" pitchFamily="2" charset="2"/>
                        <a:buChar char=""/>
                        <a:tabLst>
                          <a:tab pos="228600" algn="l"/>
                        </a:tabLst>
                      </a:pPr>
                      <a:r>
                        <a:rPr lang="tr-TR" sz="1200">
                          <a:effectLst/>
                        </a:rPr>
                        <a:t>Öncelik mekanizması ve 8 seviye</a:t>
                      </a:r>
                      <a:endParaRPr lang="x-none" sz="1200">
                        <a:effectLst/>
                      </a:endParaRPr>
                    </a:p>
                    <a:p>
                      <a:pPr marL="342900" lvl="0" indent="-342900" algn="just" hangingPunct="0">
                        <a:buFont typeface="Symbol" pitchFamily="2" charset="2"/>
                        <a:buChar char=""/>
                        <a:tabLst>
                          <a:tab pos="228600" algn="l"/>
                        </a:tabLst>
                      </a:pPr>
                      <a:r>
                        <a:rPr lang="tr-TR" sz="1200">
                          <a:effectLst/>
                        </a:rPr>
                        <a:t>Rezervasyon imkânı </a:t>
                      </a:r>
                      <a:endParaRPr lang="x-none" sz="1200">
                        <a:effectLst/>
                      </a:endParaRPr>
                    </a:p>
                    <a:p>
                      <a:pPr marL="342900" lvl="0" indent="-342900" algn="just" hangingPunct="0">
                        <a:buFont typeface="Symbol" pitchFamily="2" charset="2"/>
                        <a:buChar char=""/>
                        <a:tabLst>
                          <a:tab pos="228600" algn="l"/>
                        </a:tabLst>
                      </a:pPr>
                      <a:r>
                        <a:rPr lang="tr-TR" sz="1200">
                          <a:effectLst/>
                        </a:rPr>
                        <a:t>Yüklü çalışmada yüksek verim</a:t>
                      </a:r>
                      <a:endParaRPr lang="x-none" sz="1200">
                        <a:effectLst/>
                      </a:endParaRPr>
                    </a:p>
                    <a:p>
                      <a:pPr marL="342900" lvl="0" indent="-342900" algn="just" hangingPunct="0">
                        <a:buFont typeface="Symbol" pitchFamily="2" charset="2"/>
                        <a:buChar char=""/>
                        <a:tabLst>
                          <a:tab pos="228600" algn="l"/>
                        </a:tabLst>
                      </a:pPr>
                      <a:r>
                        <a:rPr lang="tr-TR" sz="1200">
                          <a:effectLst/>
                        </a:rPr>
                        <a:t>İletim ortamındaki çeşitlilik</a:t>
                      </a:r>
                      <a:endParaRPr lang="x-none" sz="1200">
                        <a:effectLst/>
                      </a:endParaRPr>
                    </a:p>
                    <a:p>
                      <a:pPr marL="342900" lvl="0" indent="-342900" algn="just" hangingPunct="0">
                        <a:buFont typeface="Symbol" pitchFamily="2" charset="2"/>
                        <a:buChar char=""/>
                        <a:tabLst>
                          <a:tab pos="228600" algn="l"/>
                        </a:tabLst>
                      </a:pPr>
                      <a:r>
                        <a:rPr lang="tr-TR" sz="1200">
                          <a:effectLst/>
                        </a:rPr>
                        <a:t>Kısa ve uzun çerçeve yapıları kullanabilir. </a:t>
                      </a:r>
                      <a:endParaRPr lang="x-none" sz="1200">
                        <a:effectLst/>
                      </a:endParaRPr>
                    </a:p>
                    <a:p>
                      <a:pPr marL="342900" lvl="0" indent="-342900" algn="just" hangingPunct="0">
                        <a:buFont typeface="Symbol" pitchFamily="2" charset="2"/>
                        <a:buChar char=""/>
                        <a:tabLst>
                          <a:tab pos="228600" algn="l"/>
                        </a:tabLst>
                      </a:pPr>
                      <a:r>
                        <a:rPr lang="tr-TR" sz="1200">
                          <a:effectLst/>
                        </a:rPr>
                        <a:t>Deterministic</a:t>
                      </a:r>
                      <a:endParaRPr lang="x-none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2618" marR="42618" marT="0" marB="0"/>
                </a:tc>
                <a:extLst>
                  <a:ext uri="{0D108BD9-81ED-4DB2-BD59-A6C34878D82A}">
                    <a16:rowId xmlns:a16="http://schemas.microsoft.com/office/drawing/2014/main" xmlns="" val="165848494"/>
                  </a:ext>
                </a:extLst>
              </a:tr>
              <a:tr h="353569">
                <a:tc v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lvl="0" indent="-342900" algn="just" hangingPunct="0">
                        <a:buFont typeface="Symbol" pitchFamily="2" charset="2"/>
                        <a:buChar char=""/>
                        <a:tabLst>
                          <a:tab pos="228600" algn="l"/>
                        </a:tabLst>
                      </a:pPr>
                      <a:r>
                        <a:rPr lang="tr-TR" sz="1200">
                          <a:effectLst/>
                        </a:rPr>
                        <a:t>Monitör fonksiyonu</a:t>
                      </a:r>
                      <a:endParaRPr lang="x-none" sz="1200">
                        <a:effectLst/>
                      </a:endParaRPr>
                    </a:p>
                    <a:p>
                      <a:pPr marL="342900" lvl="0" indent="-342900" algn="just" hangingPunct="0">
                        <a:buFont typeface="Symbol" pitchFamily="2" charset="2"/>
                        <a:buChar char=""/>
                        <a:tabLst>
                          <a:tab pos="228600" algn="l"/>
                        </a:tabLst>
                      </a:pPr>
                      <a:r>
                        <a:rPr lang="tr-TR" sz="1200">
                          <a:effectLst/>
                        </a:rPr>
                        <a:t>Düşük yüklerde jeton iletiminde yaşanan gecikmeler</a:t>
                      </a:r>
                      <a:endParaRPr lang="x-none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2618" marR="42618" marT="0" marB="0"/>
                </a:tc>
                <a:extLst>
                  <a:ext uri="{0D108BD9-81ED-4DB2-BD59-A6C34878D82A}">
                    <a16:rowId xmlns:a16="http://schemas.microsoft.com/office/drawing/2014/main" xmlns="" val="2263049598"/>
                  </a:ext>
                </a:extLst>
              </a:tr>
              <a:tr h="530353">
                <a:tc rowSpan="2">
                  <a:txBody>
                    <a:bodyPr/>
                    <a:lstStyle/>
                    <a:p>
                      <a:pPr hangingPunct="0"/>
                      <a:r>
                        <a:rPr lang="tr-TR" sz="1200">
                          <a:effectLst/>
                        </a:rPr>
                        <a:t>FDDI</a:t>
                      </a:r>
                      <a:endParaRPr lang="x-none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2618" marR="42618" marT="0" marB="0" anchor="ctr"/>
                </a:tc>
                <a:tc>
                  <a:txBody>
                    <a:bodyPr/>
                    <a:lstStyle/>
                    <a:p>
                      <a:pPr marL="342900" lvl="0" indent="-342900" algn="just" hangingPunct="0">
                        <a:buFont typeface="Symbol" pitchFamily="2" charset="2"/>
                        <a:buChar char=""/>
                        <a:tabLst>
                          <a:tab pos="228600" algn="l"/>
                        </a:tabLst>
                      </a:pPr>
                      <a:r>
                        <a:rPr lang="tr-TR" sz="1200">
                          <a:effectLst/>
                        </a:rPr>
                        <a:t>Zamana duyarlı veri iletimine öncelik verilmiştir. </a:t>
                      </a:r>
                      <a:endParaRPr lang="x-none" sz="1200">
                        <a:effectLst/>
                      </a:endParaRPr>
                    </a:p>
                    <a:p>
                      <a:pPr marL="342900" lvl="0" indent="-342900" algn="just" hangingPunct="0">
                        <a:buFont typeface="Symbol" pitchFamily="2" charset="2"/>
                        <a:buChar char=""/>
                        <a:tabLst>
                          <a:tab pos="228600" algn="l"/>
                        </a:tabLst>
                      </a:pPr>
                      <a:r>
                        <a:rPr lang="tr-TR" sz="1200">
                          <a:effectLst/>
                        </a:rPr>
                        <a:t>Çift halka kullanımı dolayısıyla çalışma süreklilik vardır.</a:t>
                      </a:r>
                      <a:endParaRPr lang="x-none" sz="1200">
                        <a:effectLst/>
                      </a:endParaRPr>
                    </a:p>
                    <a:p>
                      <a:pPr marL="342900" lvl="0" indent="-342900" algn="just" hangingPunct="0">
                        <a:buFont typeface="Symbol" pitchFamily="2" charset="2"/>
                        <a:buChar char=""/>
                        <a:tabLst>
                          <a:tab pos="228600" algn="l"/>
                        </a:tabLst>
                      </a:pPr>
                      <a:r>
                        <a:rPr lang="tr-TR" sz="1200">
                          <a:effectLst/>
                        </a:rPr>
                        <a:t>Fiber kullanımı ile kapsadığı mesafe arttırılmıştır</a:t>
                      </a:r>
                      <a:endParaRPr lang="x-none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2618" marR="42618" marT="0" marB="0"/>
                </a:tc>
                <a:extLst>
                  <a:ext uri="{0D108BD9-81ED-4DB2-BD59-A6C34878D82A}">
                    <a16:rowId xmlns:a16="http://schemas.microsoft.com/office/drawing/2014/main" xmlns="" val="1460461030"/>
                  </a:ext>
                </a:extLst>
              </a:tr>
              <a:tr h="176785">
                <a:tc v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lvl="0" indent="-342900" algn="just" hangingPunct="0">
                        <a:buFont typeface="Symbol" pitchFamily="2" charset="2"/>
                        <a:buChar char=""/>
                        <a:tabLst>
                          <a:tab pos="228600" algn="l"/>
                        </a:tabLst>
                      </a:pPr>
                      <a:r>
                        <a:rPr lang="tr-TR" sz="1200">
                          <a:effectLst/>
                        </a:rPr>
                        <a:t>Hız olarak ihtiyaçların gerisinde kalmak üzeredir. </a:t>
                      </a:r>
                      <a:endParaRPr lang="x-none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2618" marR="42618" marT="0" marB="0"/>
                </a:tc>
                <a:extLst>
                  <a:ext uri="{0D108BD9-81ED-4DB2-BD59-A6C34878D82A}">
                    <a16:rowId xmlns:a16="http://schemas.microsoft.com/office/drawing/2014/main" xmlns="" val="730853750"/>
                  </a:ext>
                </a:extLst>
              </a:tr>
              <a:tr h="530353">
                <a:tc rowSpan="2">
                  <a:txBody>
                    <a:bodyPr/>
                    <a:lstStyle/>
                    <a:p>
                      <a:pPr hangingPunct="0"/>
                      <a:r>
                        <a:rPr lang="tr-TR" sz="1200" dirty="0">
                          <a:effectLst/>
                        </a:rPr>
                        <a:t>WLAN</a:t>
                      </a:r>
                      <a:endParaRPr lang="x-none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2618" marR="42618" marT="0" marB="0" anchor="ctr"/>
                </a:tc>
                <a:tc>
                  <a:txBody>
                    <a:bodyPr/>
                    <a:lstStyle/>
                    <a:p>
                      <a:pPr marL="742950" lvl="1" indent="-285750" algn="just" hangingPunct="0">
                        <a:buFont typeface="Symbol" pitchFamily="2" charset="2"/>
                        <a:buChar char=""/>
                      </a:pPr>
                      <a:r>
                        <a:rPr lang="tr-TR" sz="1200">
                          <a:effectLst/>
                        </a:rPr>
                        <a:t>Mobil olma kavramını getirmiştir</a:t>
                      </a:r>
                      <a:endParaRPr lang="x-none" sz="1200">
                        <a:effectLst/>
                      </a:endParaRPr>
                    </a:p>
                    <a:p>
                      <a:pPr marL="742950" lvl="1" indent="-285750" algn="just" hangingPunct="0">
                        <a:buFont typeface="Symbol" pitchFamily="2" charset="2"/>
                        <a:buChar char=""/>
                      </a:pPr>
                      <a:r>
                        <a:rPr lang="tr-TR" sz="1200">
                          <a:effectLst/>
                        </a:rPr>
                        <a:t>Fiziksel olarak kablo çekmenin mümkün olmadığı yerlerde son derece tatminkâr sonuçlar üretir.</a:t>
                      </a:r>
                      <a:endParaRPr lang="x-none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2618" marR="42618" marT="0" marB="0"/>
                </a:tc>
                <a:extLst>
                  <a:ext uri="{0D108BD9-81ED-4DB2-BD59-A6C34878D82A}">
                    <a16:rowId xmlns:a16="http://schemas.microsoft.com/office/drawing/2014/main" xmlns="" val="2782227203"/>
                  </a:ext>
                </a:extLst>
              </a:tr>
              <a:tr h="530353">
                <a:tc v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lvl="0" indent="-342900" algn="just" hangingPunct="0">
                        <a:buFont typeface="Symbol" pitchFamily="2" charset="2"/>
                        <a:buChar char=""/>
                        <a:tabLst>
                          <a:tab pos="228600" algn="l"/>
                        </a:tabLst>
                      </a:pPr>
                      <a:r>
                        <a:rPr lang="tr-TR" sz="1200" dirty="0">
                          <a:effectLst/>
                        </a:rPr>
                        <a:t>Sınırlı mesafe içinde çalışmaktadır.</a:t>
                      </a:r>
                      <a:endParaRPr lang="x-none" sz="1200" dirty="0">
                        <a:effectLst/>
                      </a:endParaRPr>
                    </a:p>
                    <a:p>
                      <a:pPr marL="342900" lvl="0" indent="-342900" algn="just" hangingPunct="0">
                        <a:buFont typeface="Symbol" pitchFamily="2" charset="2"/>
                        <a:buChar char=""/>
                        <a:tabLst>
                          <a:tab pos="228600" algn="l"/>
                        </a:tabLst>
                      </a:pPr>
                      <a:r>
                        <a:rPr lang="tr-TR" sz="1200" dirty="0">
                          <a:effectLst/>
                        </a:rPr>
                        <a:t>Kablolu ağlara nazaran iletişim hızları düşüktür.</a:t>
                      </a:r>
                      <a:endParaRPr lang="x-none" sz="1200" dirty="0">
                        <a:effectLst/>
                      </a:endParaRPr>
                    </a:p>
                    <a:p>
                      <a:pPr marL="342900" lvl="0" indent="-342900" algn="just" hangingPunct="0">
                        <a:buFont typeface="Symbol" pitchFamily="2" charset="2"/>
                        <a:buChar char=""/>
                        <a:tabLst>
                          <a:tab pos="228600" algn="l"/>
                        </a:tabLst>
                      </a:pPr>
                      <a:r>
                        <a:rPr lang="tr-TR" sz="1200" dirty="0">
                          <a:effectLst/>
                        </a:rPr>
                        <a:t>İletim ortamı olarak havanın kullanılması nedeniyle </a:t>
                      </a:r>
                      <a:r>
                        <a:rPr lang="tr-TR" sz="1200" dirty="0" err="1">
                          <a:effectLst/>
                        </a:rPr>
                        <a:t>EMI’ye</a:t>
                      </a:r>
                      <a:r>
                        <a:rPr lang="tr-TR" sz="1200" dirty="0">
                          <a:effectLst/>
                        </a:rPr>
                        <a:t> açıktır</a:t>
                      </a:r>
                      <a:endParaRPr lang="x-none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2618" marR="42618" marT="0" marB="0"/>
                </a:tc>
                <a:extLst>
                  <a:ext uri="{0D108BD9-81ED-4DB2-BD59-A6C34878D82A}">
                    <a16:rowId xmlns:a16="http://schemas.microsoft.com/office/drawing/2014/main" xmlns="" val="708049821"/>
                  </a:ext>
                </a:extLst>
              </a:tr>
            </a:tbl>
          </a:graphicData>
        </a:graphic>
      </p:graphicFrame>
      <p:sp>
        <p:nvSpPr>
          <p:cNvPr id="13" name="Metin kutusu 12">
            <a:extLst>
              <a:ext uri="{FF2B5EF4-FFF2-40B4-BE49-F238E27FC236}">
                <a16:creationId xmlns:a16="http://schemas.microsoft.com/office/drawing/2014/main" xmlns="" id="{9E448760-493E-44BC-B40E-D932D74019BD}"/>
              </a:ext>
            </a:extLst>
          </p:cNvPr>
          <p:cNvSpPr txBox="1"/>
          <p:nvPr/>
        </p:nvSpPr>
        <p:spPr>
          <a:xfrm>
            <a:off x="22576" y="6581001"/>
            <a:ext cx="12169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200" dirty="0" smtClean="0"/>
              <a:t>Dr. </a:t>
            </a:r>
            <a:r>
              <a:rPr lang="tr-TR" sz="1200" dirty="0" err="1" smtClean="0"/>
              <a:t>Öğr</a:t>
            </a:r>
            <a:r>
              <a:rPr lang="tr-TR" sz="1200" dirty="0" smtClean="0"/>
              <a:t>. Üyesi </a:t>
            </a:r>
            <a:r>
              <a:rPr lang="tr-TR" sz="1200" dirty="0"/>
              <a:t>Furkan </a:t>
            </a:r>
            <a:r>
              <a:rPr lang="tr-TR" sz="1200" dirty="0" smtClean="0"/>
              <a:t>ÇAKMAK</a:t>
            </a:r>
            <a:endParaRPr lang="tr-TR" sz="1200" dirty="0"/>
          </a:p>
        </p:txBody>
      </p:sp>
    </p:spTree>
    <p:extLst>
      <p:ext uri="{BB962C8B-B14F-4D97-AF65-F5344CB8AC3E}">
        <p14:creationId xmlns:p14="http://schemas.microsoft.com/office/powerpoint/2010/main" val="1505392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Thank</a:t>
            </a:r>
            <a:r>
              <a:rPr lang="tr-TR" dirty="0"/>
              <a:t> </a:t>
            </a:r>
            <a:r>
              <a:rPr lang="tr-TR" dirty="0" err="1"/>
              <a:t>you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your</a:t>
            </a:r>
            <a:r>
              <a:rPr lang="tr-TR" dirty="0"/>
              <a:t> </a:t>
            </a:r>
            <a:r>
              <a:rPr lang="tr-TR" dirty="0" err="1"/>
              <a:t>listening</a:t>
            </a:r>
            <a:r>
              <a:rPr lang="tr-TR" dirty="0"/>
              <a:t>.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="" xmlns:a16="http://schemas.microsoft.com/office/drawing/2014/main" id="{87102FDA-0BB3-4F43-A4D2-0E90DE67E6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8414" y="2610676"/>
            <a:ext cx="2335172" cy="2335172"/>
          </a:xfrm>
        </p:spPr>
      </p:pic>
      <p:sp>
        <p:nvSpPr>
          <p:cNvPr id="9" name="Metin kutusu 4">
            <a:extLst>
              <a:ext uri="{FF2B5EF4-FFF2-40B4-BE49-F238E27FC236}">
                <a16:creationId xmlns:a16="http://schemas.microsoft.com/office/drawing/2014/main" xmlns="" id="{551E48AB-E4D1-3D40-A991-1CF10D903EC4}"/>
              </a:ext>
            </a:extLst>
          </p:cNvPr>
          <p:cNvSpPr txBox="1"/>
          <p:nvPr/>
        </p:nvSpPr>
        <p:spPr>
          <a:xfrm>
            <a:off x="10481912" y="551211"/>
            <a:ext cx="1799924" cy="14773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tr-TR" dirty="0"/>
              <a:t>BLM3051</a:t>
            </a:r>
          </a:p>
          <a:p>
            <a:pPr algn="ctr"/>
            <a:r>
              <a:rPr lang="tr-TR" dirty="0"/>
              <a:t>Data </a:t>
            </a:r>
            <a:r>
              <a:rPr lang="tr-TR" dirty="0" smtClean="0"/>
              <a:t>Communication and Computer Network - </a:t>
            </a:r>
            <a:r>
              <a:rPr lang="tr-TR" dirty="0"/>
              <a:t>6</a:t>
            </a:r>
            <a:endParaRPr lang="tr-TR" dirty="0"/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xmlns="" id="{9E448760-493E-44BC-B40E-D932D74019BD}"/>
              </a:ext>
            </a:extLst>
          </p:cNvPr>
          <p:cNvSpPr txBox="1"/>
          <p:nvPr/>
        </p:nvSpPr>
        <p:spPr>
          <a:xfrm>
            <a:off x="22576" y="6581001"/>
            <a:ext cx="12169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200" dirty="0" smtClean="0"/>
              <a:t>Dr. </a:t>
            </a:r>
            <a:r>
              <a:rPr lang="tr-TR" sz="1200" dirty="0" err="1" smtClean="0"/>
              <a:t>Öğr</a:t>
            </a:r>
            <a:r>
              <a:rPr lang="tr-TR" sz="1200" dirty="0" smtClean="0"/>
              <a:t>. Üyesi </a:t>
            </a:r>
            <a:r>
              <a:rPr lang="tr-TR" sz="1200" dirty="0"/>
              <a:t>Furkan </a:t>
            </a:r>
            <a:r>
              <a:rPr lang="tr-TR" sz="1200" dirty="0" smtClean="0"/>
              <a:t>ÇAKMAK</a:t>
            </a:r>
            <a:endParaRPr lang="tr-TR" sz="1200" dirty="0"/>
          </a:p>
        </p:txBody>
      </p:sp>
    </p:spTree>
    <p:extLst>
      <p:ext uri="{BB962C8B-B14F-4D97-AF65-F5344CB8AC3E}">
        <p14:creationId xmlns:p14="http://schemas.microsoft.com/office/powerpoint/2010/main" val="2586702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tr-TR" dirty="0"/>
              <a:t>IEEE 802 Project</a:t>
            </a:r>
            <a:endParaRPr lang="en-US" b="1" dirty="0"/>
          </a:p>
        </p:txBody>
      </p:sp>
      <p:sp>
        <p:nvSpPr>
          <p:cNvPr id="12" name="Rectangle 4">
            <a:extLst>
              <a:ext uri="{FF2B5EF4-FFF2-40B4-BE49-F238E27FC236}">
                <a16:creationId xmlns="" xmlns:a16="http://schemas.microsoft.com/office/drawing/2014/main" id="{90E75E46-E916-9346-B562-A07B68C36F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0088" y="343167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15" name="Rectangle 6">
            <a:extLst>
              <a:ext uri="{FF2B5EF4-FFF2-40B4-BE49-F238E27FC236}">
                <a16:creationId xmlns="" xmlns:a16="http://schemas.microsoft.com/office/drawing/2014/main" id="{67D28E0C-9D3F-394A-AD05-1AAA4D0122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18" name="İçerik Yer Tutucusu 2">
            <a:extLst>
              <a:ext uri="{FF2B5EF4-FFF2-40B4-BE49-F238E27FC236}">
                <a16:creationId xmlns="" xmlns:a16="http://schemas.microsoft.com/office/drawing/2014/main" id="{C9289067-4EA2-EE41-AF9D-BDACADADFB8D}"/>
              </a:ext>
            </a:extLst>
          </p:cNvPr>
          <p:cNvSpPr txBox="1">
            <a:spLocks/>
          </p:cNvSpPr>
          <p:nvPr/>
        </p:nvSpPr>
        <p:spPr>
          <a:xfrm>
            <a:off x="767143" y="2336873"/>
            <a:ext cx="10971775" cy="424412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tr-TR" dirty="0" err="1"/>
              <a:t>LANs</a:t>
            </a:r>
            <a:endParaRPr lang="tr-TR" dirty="0"/>
          </a:p>
          <a:p>
            <a:pPr lvl="1" algn="just"/>
            <a:r>
              <a:rPr lang="tr-TR" dirty="0"/>
              <a:t>802.3 Ethernet</a:t>
            </a:r>
          </a:p>
          <a:p>
            <a:pPr lvl="1" algn="just"/>
            <a:r>
              <a:rPr lang="tr-TR" dirty="0"/>
              <a:t>802.4 </a:t>
            </a:r>
            <a:r>
              <a:rPr lang="tr-TR" dirty="0" err="1"/>
              <a:t>Token</a:t>
            </a:r>
            <a:r>
              <a:rPr lang="tr-TR" dirty="0"/>
              <a:t> </a:t>
            </a:r>
            <a:r>
              <a:rPr lang="tr-TR" dirty="0" err="1"/>
              <a:t>Bus</a:t>
            </a:r>
            <a:endParaRPr lang="tr-TR" dirty="0"/>
          </a:p>
          <a:p>
            <a:pPr lvl="1" algn="just"/>
            <a:r>
              <a:rPr lang="tr-TR" dirty="0"/>
              <a:t>802.5 </a:t>
            </a:r>
            <a:r>
              <a:rPr lang="tr-TR" dirty="0" err="1"/>
              <a:t>Token</a:t>
            </a:r>
            <a:r>
              <a:rPr lang="tr-TR" dirty="0"/>
              <a:t> Ring</a:t>
            </a:r>
          </a:p>
          <a:p>
            <a:pPr algn="just"/>
            <a:r>
              <a:rPr lang="tr-TR" dirty="0"/>
              <a:t>Wireless </a:t>
            </a:r>
            <a:r>
              <a:rPr lang="tr-TR" dirty="0" err="1"/>
              <a:t>LANs</a:t>
            </a:r>
            <a:endParaRPr lang="tr-TR" dirty="0"/>
          </a:p>
          <a:p>
            <a:pPr lvl="1" algn="just"/>
            <a:r>
              <a:rPr lang="tr-TR" dirty="0"/>
              <a:t>802.11 </a:t>
            </a:r>
            <a:r>
              <a:rPr lang="tr-TR" dirty="0" err="1"/>
              <a:t>Wi</a:t>
            </a:r>
            <a:r>
              <a:rPr lang="tr-TR" dirty="0"/>
              <a:t>-Fi</a:t>
            </a:r>
          </a:p>
          <a:p>
            <a:pPr algn="just"/>
            <a:r>
              <a:rPr lang="tr-TR" dirty="0"/>
              <a:t>Wireless </a:t>
            </a:r>
            <a:r>
              <a:rPr lang="tr-TR" dirty="0" err="1"/>
              <a:t>PANs</a:t>
            </a:r>
            <a:endParaRPr lang="tr-TR" dirty="0"/>
          </a:p>
          <a:p>
            <a:pPr lvl="1" algn="just"/>
            <a:r>
              <a:rPr lang="tr-TR" dirty="0"/>
              <a:t>802.15 WPAN</a:t>
            </a:r>
          </a:p>
          <a:p>
            <a:pPr lvl="1" algn="just"/>
            <a:r>
              <a:rPr lang="tr-TR" dirty="0"/>
              <a:t>802.15.1 </a:t>
            </a:r>
            <a:r>
              <a:rPr lang="tr-TR" dirty="0" err="1"/>
              <a:t>BlueTooth</a:t>
            </a:r>
            <a:endParaRPr lang="tr-TR" dirty="0"/>
          </a:p>
          <a:p>
            <a:pPr lvl="1" algn="just"/>
            <a:r>
              <a:rPr lang="tr-TR" dirty="0"/>
              <a:t>802.15.4 </a:t>
            </a:r>
            <a:r>
              <a:rPr lang="tr-TR" dirty="0" err="1"/>
              <a:t>Zigbee</a:t>
            </a:r>
            <a:endParaRPr lang="tr-TR" dirty="0"/>
          </a:p>
          <a:p>
            <a:pPr algn="just"/>
            <a:r>
              <a:rPr lang="tr-TR" dirty="0" err="1"/>
              <a:t>WANs</a:t>
            </a:r>
            <a:endParaRPr lang="tr-TR" dirty="0"/>
          </a:p>
          <a:p>
            <a:pPr lvl="1" algn="just"/>
            <a:r>
              <a:rPr lang="tr-TR" dirty="0"/>
              <a:t>802.16 </a:t>
            </a:r>
            <a:r>
              <a:rPr lang="tr-TR" dirty="0" err="1"/>
              <a:t>Wi-Max</a:t>
            </a:r>
            <a:endParaRPr lang="en-US" dirty="0"/>
          </a:p>
        </p:txBody>
      </p:sp>
      <p:pic>
        <p:nvPicPr>
          <p:cNvPr id="7" name="Resim 9">
            <a:extLst>
              <a:ext uri="{FF2B5EF4-FFF2-40B4-BE49-F238E27FC236}">
                <a16:creationId xmlns="" xmlns:a16="http://schemas.microsoft.com/office/drawing/2014/main" id="{77B86469-520E-4B40-AE12-04D34F5B0D7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6343" y="1594827"/>
            <a:ext cx="5099314" cy="5431547"/>
          </a:xfrm>
          <a:prstGeom prst="rect">
            <a:avLst/>
          </a:prstGeom>
        </p:spPr>
      </p:pic>
      <p:sp>
        <p:nvSpPr>
          <p:cNvPr id="11" name="Metin kutusu 4">
            <a:extLst>
              <a:ext uri="{FF2B5EF4-FFF2-40B4-BE49-F238E27FC236}">
                <a16:creationId xmlns:a16="http://schemas.microsoft.com/office/drawing/2014/main" xmlns="" id="{551E48AB-E4D1-3D40-A991-1CF10D903EC4}"/>
              </a:ext>
            </a:extLst>
          </p:cNvPr>
          <p:cNvSpPr txBox="1"/>
          <p:nvPr/>
        </p:nvSpPr>
        <p:spPr>
          <a:xfrm>
            <a:off x="10481912" y="551211"/>
            <a:ext cx="1799924" cy="14773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tr-TR" dirty="0"/>
              <a:t>BLM3051</a:t>
            </a:r>
          </a:p>
          <a:p>
            <a:pPr algn="ctr"/>
            <a:r>
              <a:rPr lang="tr-TR" dirty="0"/>
              <a:t>Data </a:t>
            </a:r>
            <a:r>
              <a:rPr lang="tr-TR" dirty="0" smtClean="0"/>
              <a:t>Communication and Computer Network - </a:t>
            </a:r>
            <a:r>
              <a:rPr lang="tr-TR" dirty="0"/>
              <a:t>6</a:t>
            </a:r>
            <a:endParaRPr lang="tr-TR" dirty="0"/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xmlns="" id="{9E448760-493E-44BC-B40E-D932D74019BD}"/>
              </a:ext>
            </a:extLst>
          </p:cNvPr>
          <p:cNvSpPr txBox="1"/>
          <p:nvPr/>
        </p:nvSpPr>
        <p:spPr>
          <a:xfrm>
            <a:off x="22576" y="6581001"/>
            <a:ext cx="12169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200" dirty="0" smtClean="0"/>
              <a:t>Dr. </a:t>
            </a:r>
            <a:r>
              <a:rPr lang="tr-TR" sz="1200" dirty="0" err="1" smtClean="0"/>
              <a:t>Öğr</a:t>
            </a:r>
            <a:r>
              <a:rPr lang="tr-TR" sz="1200" dirty="0" smtClean="0"/>
              <a:t>. Üyesi </a:t>
            </a:r>
            <a:r>
              <a:rPr lang="tr-TR" sz="1200" dirty="0"/>
              <a:t>Furkan </a:t>
            </a:r>
            <a:r>
              <a:rPr lang="tr-TR" sz="1200" dirty="0" smtClean="0"/>
              <a:t>ÇAKMAK</a:t>
            </a:r>
            <a:endParaRPr lang="tr-TR" sz="1200" dirty="0"/>
          </a:p>
        </p:txBody>
      </p:sp>
    </p:spTree>
    <p:extLst>
      <p:ext uri="{BB962C8B-B14F-4D97-AF65-F5344CB8AC3E}">
        <p14:creationId xmlns:p14="http://schemas.microsoft.com/office/powerpoint/2010/main" val="2224441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tr-TR" dirty="0"/>
              <a:t>IEEE 802 Project – </a:t>
            </a:r>
            <a:r>
              <a:rPr lang="tr-TR" dirty="0" err="1"/>
              <a:t>Con’t</a:t>
            </a:r>
            <a:endParaRPr lang="en-US" b="1" dirty="0"/>
          </a:p>
        </p:txBody>
      </p:sp>
      <p:sp>
        <p:nvSpPr>
          <p:cNvPr id="12" name="Rectangle 4">
            <a:extLst>
              <a:ext uri="{FF2B5EF4-FFF2-40B4-BE49-F238E27FC236}">
                <a16:creationId xmlns="" xmlns:a16="http://schemas.microsoft.com/office/drawing/2014/main" id="{90E75E46-E916-9346-B562-A07B68C36F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0088" y="343167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15" name="Rectangle 6">
            <a:extLst>
              <a:ext uri="{FF2B5EF4-FFF2-40B4-BE49-F238E27FC236}">
                <a16:creationId xmlns="" xmlns:a16="http://schemas.microsoft.com/office/drawing/2014/main" id="{67D28E0C-9D3F-394A-AD05-1AAA4D0122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18" name="İçerik Yer Tutucusu 2">
            <a:extLst>
              <a:ext uri="{FF2B5EF4-FFF2-40B4-BE49-F238E27FC236}">
                <a16:creationId xmlns="" xmlns:a16="http://schemas.microsoft.com/office/drawing/2014/main" id="{C9289067-4EA2-EE41-AF9D-BDACADADFB8D}"/>
              </a:ext>
            </a:extLst>
          </p:cNvPr>
          <p:cNvSpPr txBox="1">
            <a:spLocks/>
          </p:cNvSpPr>
          <p:nvPr/>
        </p:nvSpPr>
        <p:spPr>
          <a:xfrm>
            <a:off x="767143" y="2336873"/>
            <a:ext cx="10971775" cy="424412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/>
              <a:t>to ensure compatibility between protocols used in LANs</a:t>
            </a:r>
          </a:p>
          <a:p>
            <a:pPr algn="just"/>
            <a:r>
              <a:rPr lang="en-US" dirty="0"/>
              <a:t>MAC (Media Access Control) </a:t>
            </a:r>
          </a:p>
          <a:p>
            <a:pPr algn="just"/>
            <a:r>
              <a:rPr lang="en-US" dirty="0"/>
              <a:t>LLC (Logical Link Control)</a:t>
            </a:r>
          </a:p>
          <a:p>
            <a:pPr lvl="1" algn="just"/>
            <a:r>
              <a:rPr lang="tr-TR" dirty="0"/>
              <a:t>Un-</a:t>
            </a:r>
            <a:r>
              <a:rPr lang="tr-TR" dirty="0" err="1"/>
              <a:t>ack</a:t>
            </a:r>
            <a:r>
              <a:rPr lang="tr-TR" dirty="0"/>
              <a:t> </a:t>
            </a:r>
            <a:r>
              <a:rPr lang="tr-TR" dirty="0" err="1"/>
              <a:t>connectionless</a:t>
            </a:r>
            <a:r>
              <a:rPr lang="tr-TR" dirty="0"/>
              <a:t> service</a:t>
            </a:r>
          </a:p>
          <a:p>
            <a:pPr lvl="1" algn="just"/>
            <a:r>
              <a:rPr lang="tr-TR" dirty="0"/>
              <a:t>Connection </a:t>
            </a:r>
            <a:r>
              <a:rPr lang="tr-TR" dirty="0" err="1"/>
              <a:t>mode</a:t>
            </a:r>
            <a:r>
              <a:rPr lang="tr-TR" dirty="0"/>
              <a:t> sevice</a:t>
            </a:r>
          </a:p>
          <a:p>
            <a:pPr lvl="1" algn="just"/>
            <a:r>
              <a:rPr lang="tr-TR" dirty="0" err="1"/>
              <a:t>Ack</a:t>
            </a:r>
            <a:r>
              <a:rPr lang="tr-TR" dirty="0"/>
              <a:t> </a:t>
            </a:r>
            <a:r>
              <a:rPr lang="tr-TR" dirty="0" err="1"/>
              <a:t>connectionless</a:t>
            </a:r>
            <a:r>
              <a:rPr lang="tr-TR" dirty="0"/>
              <a:t> service</a:t>
            </a:r>
            <a:endParaRPr lang="en-US" dirty="0"/>
          </a:p>
          <a:p>
            <a:pPr algn="just"/>
            <a:r>
              <a:rPr lang="en-US" dirty="0"/>
              <a:t>PDU (Protocol Data Unit) </a:t>
            </a:r>
          </a:p>
          <a:p>
            <a:pPr lvl="1" algn="just"/>
            <a:r>
              <a:rPr lang="en-US" dirty="0"/>
              <a:t>in LLC</a:t>
            </a:r>
          </a:p>
          <a:p>
            <a:pPr lvl="1" hangingPunct="0"/>
            <a:r>
              <a:rPr lang="tr-TR" dirty="0"/>
              <a:t>DSAP (</a:t>
            </a:r>
            <a:r>
              <a:rPr lang="tr-TR" dirty="0" err="1"/>
              <a:t>Destination</a:t>
            </a:r>
            <a:r>
              <a:rPr lang="tr-TR" dirty="0"/>
              <a:t> Service Access Point) </a:t>
            </a:r>
            <a:endParaRPr lang="x-none" dirty="0"/>
          </a:p>
          <a:p>
            <a:pPr lvl="1" hangingPunct="0"/>
            <a:r>
              <a:rPr lang="tr-TR" dirty="0"/>
              <a:t>SSAP (Source Service Access Point) </a:t>
            </a:r>
            <a:endParaRPr lang="x-none" dirty="0"/>
          </a:p>
          <a:p>
            <a:pPr lvl="1" hangingPunct="0"/>
            <a:r>
              <a:rPr lang="tr-TR" dirty="0"/>
              <a:t>Control </a:t>
            </a:r>
            <a:r>
              <a:rPr lang="tr-TR" dirty="0" err="1"/>
              <a:t>Field</a:t>
            </a:r>
            <a:endParaRPr lang="x-none" dirty="0"/>
          </a:p>
          <a:p>
            <a:pPr lvl="1" hangingPunct="0"/>
            <a:r>
              <a:rPr lang="tr-TR" dirty="0"/>
              <a:t>Information </a:t>
            </a:r>
            <a:r>
              <a:rPr lang="tr-TR" dirty="0" err="1"/>
              <a:t>Field</a:t>
            </a:r>
            <a:endParaRPr lang="x-none" dirty="0"/>
          </a:p>
          <a:p>
            <a:pPr lvl="1" algn="just"/>
            <a:endParaRPr lang="en-US" dirty="0"/>
          </a:p>
          <a:p>
            <a:pPr algn="just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EF869AB4-E4D9-7443-94B9-4DA2092BD9F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9929" y="5040928"/>
            <a:ext cx="6005530" cy="143673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6B181503-1EB4-8B45-9349-7858616919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9927" y="4037549"/>
            <a:ext cx="6005531" cy="387774"/>
          </a:xfrm>
          <a:prstGeom prst="rect">
            <a:avLst/>
          </a:prstGeom>
        </p:spPr>
      </p:pic>
      <p:pic>
        <p:nvPicPr>
          <p:cNvPr id="7" name="Resim 9">
            <a:extLst>
              <a:ext uri="{FF2B5EF4-FFF2-40B4-BE49-F238E27FC236}">
                <a16:creationId xmlns="" xmlns:a16="http://schemas.microsoft.com/office/drawing/2014/main" id="{77B86469-520E-4B40-AE12-04D34F5B0D7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6343" y="1594827"/>
            <a:ext cx="5099314" cy="5431547"/>
          </a:xfrm>
          <a:prstGeom prst="rect">
            <a:avLst/>
          </a:prstGeom>
        </p:spPr>
      </p:pic>
      <p:sp>
        <p:nvSpPr>
          <p:cNvPr id="13" name="Metin kutusu 4">
            <a:extLst>
              <a:ext uri="{FF2B5EF4-FFF2-40B4-BE49-F238E27FC236}">
                <a16:creationId xmlns:a16="http://schemas.microsoft.com/office/drawing/2014/main" xmlns="" id="{551E48AB-E4D1-3D40-A991-1CF10D903EC4}"/>
              </a:ext>
            </a:extLst>
          </p:cNvPr>
          <p:cNvSpPr txBox="1"/>
          <p:nvPr/>
        </p:nvSpPr>
        <p:spPr>
          <a:xfrm>
            <a:off x="10481912" y="551211"/>
            <a:ext cx="1799924" cy="14773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tr-TR" dirty="0"/>
              <a:t>BLM3051</a:t>
            </a:r>
          </a:p>
          <a:p>
            <a:pPr algn="ctr"/>
            <a:r>
              <a:rPr lang="tr-TR" dirty="0"/>
              <a:t>Data </a:t>
            </a:r>
            <a:r>
              <a:rPr lang="tr-TR" dirty="0" smtClean="0"/>
              <a:t>Communication and Computer Network - </a:t>
            </a:r>
            <a:r>
              <a:rPr lang="tr-TR" dirty="0"/>
              <a:t>6</a:t>
            </a:r>
            <a:endParaRPr lang="tr-TR" dirty="0"/>
          </a:p>
        </p:txBody>
      </p:sp>
      <p:sp>
        <p:nvSpPr>
          <p:cNvPr id="14" name="Metin kutusu 13">
            <a:extLst>
              <a:ext uri="{FF2B5EF4-FFF2-40B4-BE49-F238E27FC236}">
                <a16:creationId xmlns:a16="http://schemas.microsoft.com/office/drawing/2014/main" xmlns="" id="{9E448760-493E-44BC-B40E-D932D74019BD}"/>
              </a:ext>
            </a:extLst>
          </p:cNvPr>
          <p:cNvSpPr txBox="1"/>
          <p:nvPr/>
        </p:nvSpPr>
        <p:spPr>
          <a:xfrm>
            <a:off x="22576" y="6581001"/>
            <a:ext cx="12169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200" dirty="0" smtClean="0"/>
              <a:t>Dr. </a:t>
            </a:r>
            <a:r>
              <a:rPr lang="tr-TR" sz="1200" dirty="0" err="1" smtClean="0"/>
              <a:t>Öğr</a:t>
            </a:r>
            <a:r>
              <a:rPr lang="tr-TR" sz="1200" dirty="0" smtClean="0"/>
              <a:t>. Üyesi </a:t>
            </a:r>
            <a:r>
              <a:rPr lang="tr-TR" sz="1200" dirty="0"/>
              <a:t>Furkan </a:t>
            </a:r>
            <a:r>
              <a:rPr lang="tr-TR" sz="1200" dirty="0" smtClean="0"/>
              <a:t>ÇAKMAK</a:t>
            </a:r>
            <a:endParaRPr lang="tr-TR" sz="1200" dirty="0"/>
          </a:p>
        </p:txBody>
      </p:sp>
    </p:spTree>
    <p:extLst>
      <p:ext uri="{BB962C8B-B14F-4D97-AF65-F5344CB8AC3E}">
        <p14:creationId xmlns:p14="http://schemas.microsoft.com/office/powerpoint/2010/main" val="2012042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tr-TR" dirty="0"/>
              <a:t>IEEE 802.3 Ethernet</a:t>
            </a:r>
            <a:endParaRPr lang="en-US" b="1" dirty="0"/>
          </a:p>
        </p:txBody>
      </p:sp>
      <p:sp>
        <p:nvSpPr>
          <p:cNvPr id="12" name="Rectangle 4">
            <a:extLst>
              <a:ext uri="{FF2B5EF4-FFF2-40B4-BE49-F238E27FC236}">
                <a16:creationId xmlns="" xmlns:a16="http://schemas.microsoft.com/office/drawing/2014/main" id="{90E75E46-E916-9346-B562-A07B68C36F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0088" y="343167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15" name="Rectangle 6">
            <a:extLst>
              <a:ext uri="{FF2B5EF4-FFF2-40B4-BE49-F238E27FC236}">
                <a16:creationId xmlns="" xmlns:a16="http://schemas.microsoft.com/office/drawing/2014/main" id="{67D28E0C-9D3F-394A-AD05-1AAA4D0122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18" name="İçerik Yer Tutucusu 2">
            <a:extLst>
              <a:ext uri="{FF2B5EF4-FFF2-40B4-BE49-F238E27FC236}">
                <a16:creationId xmlns="" xmlns:a16="http://schemas.microsoft.com/office/drawing/2014/main" id="{C9289067-4EA2-EE41-AF9D-BDACADADFB8D}"/>
              </a:ext>
            </a:extLst>
          </p:cNvPr>
          <p:cNvSpPr txBox="1">
            <a:spLocks/>
          </p:cNvSpPr>
          <p:nvPr/>
        </p:nvSpPr>
        <p:spPr>
          <a:xfrm>
            <a:off x="767143" y="2336873"/>
            <a:ext cx="10971775" cy="42441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tr-TR" b="1" dirty="0"/>
              <a:t>1972</a:t>
            </a:r>
          </a:p>
          <a:p>
            <a:pPr algn="just"/>
            <a:r>
              <a:rPr lang="tr-TR" b="1" dirty="0"/>
              <a:t>Xerox </a:t>
            </a:r>
            <a:r>
              <a:rPr lang="tr-TR" b="1" dirty="0" err="1"/>
              <a:t>Corp</a:t>
            </a:r>
            <a:r>
              <a:rPr lang="tr-TR" b="1" dirty="0"/>
              <a:t>.</a:t>
            </a:r>
          </a:p>
          <a:p>
            <a:pPr algn="just"/>
            <a:r>
              <a:rPr lang="tr-TR" b="1" dirty="0" err="1"/>
              <a:t>Aloha</a:t>
            </a:r>
            <a:endParaRPr lang="tr-TR" b="1" dirty="0"/>
          </a:p>
          <a:p>
            <a:pPr lvl="1" algn="just"/>
            <a:r>
              <a:rPr lang="tr-TR" b="1" dirty="0" err="1"/>
              <a:t>Bob</a:t>
            </a:r>
            <a:r>
              <a:rPr lang="tr-TR" b="1" dirty="0"/>
              <a:t> </a:t>
            </a:r>
            <a:r>
              <a:rPr lang="tr-TR" b="1" dirty="0" err="1"/>
              <a:t>Metcalfe</a:t>
            </a:r>
            <a:endParaRPr lang="tr-TR" b="1" dirty="0"/>
          </a:p>
          <a:p>
            <a:pPr lvl="1" algn="just"/>
            <a:r>
              <a:rPr lang="tr-TR" b="1" dirty="0"/>
              <a:t>1973</a:t>
            </a:r>
          </a:p>
          <a:p>
            <a:pPr lvl="1" algn="just"/>
            <a:r>
              <a:rPr lang="tr-TR" b="1" dirty="0"/>
              <a:t>Hawaii </a:t>
            </a:r>
            <a:r>
              <a:rPr lang="tr-TR" b="1" dirty="0" err="1"/>
              <a:t>Islands</a:t>
            </a:r>
            <a:endParaRPr lang="tr-TR" b="1" dirty="0"/>
          </a:p>
          <a:p>
            <a:pPr lvl="2" algn="just"/>
            <a:r>
              <a:rPr lang="tr-TR" dirty="0" err="1"/>
              <a:t>Radio</a:t>
            </a:r>
            <a:r>
              <a:rPr lang="tr-TR" dirty="0"/>
              <a:t> network</a:t>
            </a:r>
          </a:p>
          <a:p>
            <a:pPr lvl="1" algn="just"/>
            <a:r>
              <a:rPr lang="tr-TR" b="1" dirty="0" err="1"/>
              <a:t>Collision</a:t>
            </a:r>
            <a:r>
              <a:rPr lang="tr-TR" b="1" dirty="0"/>
              <a:t>?</a:t>
            </a:r>
          </a:p>
          <a:p>
            <a:pPr lvl="1" algn="just"/>
            <a:r>
              <a:rPr lang="tr-TR" b="1" dirty="0" err="1"/>
              <a:t>Utility</a:t>
            </a:r>
            <a:r>
              <a:rPr lang="tr-TR" b="1" dirty="0"/>
              <a:t> Rate: 18%</a:t>
            </a:r>
          </a:p>
          <a:p>
            <a:pPr algn="just"/>
            <a:r>
              <a:rPr lang="tr-TR" b="1" dirty="0" err="1"/>
              <a:t>Slotted</a:t>
            </a:r>
            <a:r>
              <a:rPr lang="tr-TR" b="1" dirty="0"/>
              <a:t> </a:t>
            </a:r>
            <a:r>
              <a:rPr lang="tr-TR" b="1" dirty="0" err="1"/>
              <a:t>Aloha</a:t>
            </a:r>
            <a:endParaRPr lang="tr-TR" b="1" dirty="0"/>
          </a:p>
          <a:p>
            <a:pPr lvl="1" algn="just"/>
            <a:r>
              <a:rPr lang="tr-TR" b="1" dirty="0" err="1"/>
              <a:t>Utility</a:t>
            </a:r>
            <a:r>
              <a:rPr lang="tr-TR" b="1" dirty="0"/>
              <a:t> Rate: 37%</a:t>
            </a:r>
          </a:p>
          <a:p>
            <a:pPr lvl="1" algn="just"/>
            <a:endParaRPr lang="x-none" b="1" dirty="0"/>
          </a:p>
          <a:p>
            <a:pPr algn="just"/>
            <a:endParaRPr lang="tr-TR" dirty="0"/>
          </a:p>
          <a:p>
            <a:pPr lvl="1" algn="just"/>
            <a:endParaRPr lang="tr-TR" dirty="0"/>
          </a:p>
          <a:p>
            <a:pPr algn="just"/>
            <a:endParaRPr lang="tr-TR" dirty="0"/>
          </a:p>
          <a:p>
            <a:pPr algn="just"/>
            <a:endParaRPr lang="tr-TR" dirty="0"/>
          </a:p>
          <a:p>
            <a:pPr algn="just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A8E58812-1850-EF47-A285-F4B03D4FC3B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8560" y="2265535"/>
            <a:ext cx="6370864" cy="1294699"/>
          </a:xfrm>
          <a:prstGeom prst="rect">
            <a:avLst/>
          </a:prstGeom>
        </p:spPr>
      </p:pic>
      <p:pic>
        <p:nvPicPr>
          <p:cNvPr id="7" name="Resim 9">
            <a:extLst>
              <a:ext uri="{FF2B5EF4-FFF2-40B4-BE49-F238E27FC236}">
                <a16:creationId xmlns="" xmlns:a16="http://schemas.microsoft.com/office/drawing/2014/main" id="{77B86469-520E-4B40-AE12-04D34F5B0D7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6343" y="1594827"/>
            <a:ext cx="5099314" cy="5431547"/>
          </a:xfrm>
          <a:prstGeom prst="rect">
            <a:avLst/>
          </a:prstGeom>
        </p:spPr>
      </p:pic>
      <p:sp>
        <p:nvSpPr>
          <p:cNvPr id="11" name="Metin kutusu 4">
            <a:extLst>
              <a:ext uri="{FF2B5EF4-FFF2-40B4-BE49-F238E27FC236}">
                <a16:creationId xmlns:a16="http://schemas.microsoft.com/office/drawing/2014/main" xmlns="" id="{551E48AB-E4D1-3D40-A991-1CF10D903EC4}"/>
              </a:ext>
            </a:extLst>
          </p:cNvPr>
          <p:cNvSpPr txBox="1"/>
          <p:nvPr/>
        </p:nvSpPr>
        <p:spPr>
          <a:xfrm>
            <a:off x="10481912" y="551211"/>
            <a:ext cx="1799924" cy="14773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tr-TR" dirty="0"/>
              <a:t>BLM3051</a:t>
            </a:r>
          </a:p>
          <a:p>
            <a:pPr algn="ctr"/>
            <a:r>
              <a:rPr lang="tr-TR" dirty="0"/>
              <a:t>Data </a:t>
            </a:r>
            <a:r>
              <a:rPr lang="tr-TR" dirty="0" smtClean="0"/>
              <a:t>Communication and Computer Network - </a:t>
            </a:r>
            <a:r>
              <a:rPr lang="tr-TR" dirty="0"/>
              <a:t>6</a:t>
            </a:r>
            <a:endParaRPr lang="tr-TR" dirty="0"/>
          </a:p>
        </p:txBody>
      </p:sp>
      <p:sp>
        <p:nvSpPr>
          <p:cNvPr id="13" name="Metin kutusu 12">
            <a:extLst>
              <a:ext uri="{FF2B5EF4-FFF2-40B4-BE49-F238E27FC236}">
                <a16:creationId xmlns:a16="http://schemas.microsoft.com/office/drawing/2014/main" xmlns="" id="{9E448760-493E-44BC-B40E-D932D74019BD}"/>
              </a:ext>
            </a:extLst>
          </p:cNvPr>
          <p:cNvSpPr txBox="1"/>
          <p:nvPr/>
        </p:nvSpPr>
        <p:spPr>
          <a:xfrm>
            <a:off x="22576" y="6581001"/>
            <a:ext cx="12169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200" dirty="0" smtClean="0"/>
              <a:t>Dr. </a:t>
            </a:r>
            <a:r>
              <a:rPr lang="tr-TR" sz="1200" dirty="0" err="1" smtClean="0"/>
              <a:t>Öğr</a:t>
            </a:r>
            <a:r>
              <a:rPr lang="tr-TR" sz="1200" dirty="0" smtClean="0"/>
              <a:t>. Üyesi </a:t>
            </a:r>
            <a:r>
              <a:rPr lang="tr-TR" sz="1200" dirty="0"/>
              <a:t>Furkan </a:t>
            </a:r>
            <a:r>
              <a:rPr lang="tr-TR" sz="1200" dirty="0" smtClean="0"/>
              <a:t>ÇAKMAK</a:t>
            </a:r>
            <a:endParaRPr lang="tr-TR" sz="1200" dirty="0"/>
          </a:p>
        </p:txBody>
      </p:sp>
    </p:spTree>
    <p:extLst>
      <p:ext uri="{BB962C8B-B14F-4D97-AF65-F5344CB8AC3E}">
        <p14:creationId xmlns:p14="http://schemas.microsoft.com/office/powerpoint/2010/main" val="1010725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tr-TR" dirty="0"/>
              <a:t>CSMA (Carrier Sense </a:t>
            </a:r>
            <a:r>
              <a:rPr lang="tr-TR" dirty="0" err="1"/>
              <a:t>Multiple</a:t>
            </a:r>
            <a:r>
              <a:rPr lang="tr-TR" dirty="0"/>
              <a:t> Access) </a:t>
            </a:r>
          </a:p>
        </p:txBody>
      </p:sp>
      <p:sp>
        <p:nvSpPr>
          <p:cNvPr id="12" name="Rectangle 4">
            <a:extLst>
              <a:ext uri="{FF2B5EF4-FFF2-40B4-BE49-F238E27FC236}">
                <a16:creationId xmlns="" xmlns:a16="http://schemas.microsoft.com/office/drawing/2014/main" id="{90E75E46-E916-9346-B562-A07B68C36F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0088" y="343167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15" name="Rectangle 6">
            <a:extLst>
              <a:ext uri="{FF2B5EF4-FFF2-40B4-BE49-F238E27FC236}">
                <a16:creationId xmlns="" xmlns:a16="http://schemas.microsoft.com/office/drawing/2014/main" id="{67D28E0C-9D3F-394A-AD05-1AAA4D0122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18" name="İçerik Yer Tutucusu 2">
            <a:extLst>
              <a:ext uri="{FF2B5EF4-FFF2-40B4-BE49-F238E27FC236}">
                <a16:creationId xmlns="" xmlns:a16="http://schemas.microsoft.com/office/drawing/2014/main" id="{C9289067-4EA2-EE41-AF9D-BDACADADFB8D}"/>
              </a:ext>
            </a:extLst>
          </p:cNvPr>
          <p:cNvSpPr txBox="1">
            <a:spLocks/>
          </p:cNvSpPr>
          <p:nvPr/>
        </p:nvSpPr>
        <p:spPr>
          <a:xfrm>
            <a:off x="767143" y="2336873"/>
            <a:ext cx="10971775" cy="42441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/>
              <a:t>The goal is to improve the Slotted Aloha.</a:t>
            </a:r>
          </a:p>
          <a:p>
            <a:pPr algn="just"/>
            <a:r>
              <a:rPr lang="en-US" dirty="0"/>
              <a:t>Nonpersistent CSMA</a:t>
            </a:r>
          </a:p>
          <a:p>
            <a:pPr algn="just"/>
            <a:r>
              <a:rPr lang="en-US" dirty="0"/>
              <a:t>1-Persistent CSMA</a:t>
            </a:r>
          </a:p>
          <a:p>
            <a:pPr algn="just"/>
            <a:r>
              <a:rPr lang="en-US" dirty="0"/>
              <a:t>p-Persistent CSMA</a:t>
            </a:r>
          </a:p>
          <a:p>
            <a:pPr algn="just"/>
            <a:r>
              <a:rPr lang="en-US" dirty="0"/>
              <a:t>CSMA/CD </a:t>
            </a:r>
            <a:r>
              <a:rPr lang="tr-TR" dirty="0"/>
              <a:t>(</a:t>
            </a:r>
            <a:r>
              <a:rPr lang="tr-TR" dirty="0" err="1"/>
              <a:t>Collision</a:t>
            </a:r>
            <a:r>
              <a:rPr lang="tr-TR" dirty="0"/>
              <a:t> </a:t>
            </a:r>
            <a:r>
              <a:rPr lang="tr-TR" dirty="0" err="1"/>
              <a:t>Detect</a:t>
            </a:r>
            <a:r>
              <a:rPr lang="tr-TR" dirty="0"/>
              <a:t>)</a:t>
            </a:r>
            <a:endParaRPr lang="x-none" dirty="0"/>
          </a:p>
          <a:p>
            <a:pPr algn="just"/>
            <a:endParaRPr lang="en-US" dirty="0"/>
          </a:p>
          <a:p>
            <a:pPr algn="just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E5AB2611-2670-2042-A585-D944F325C6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8889" y="3109005"/>
            <a:ext cx="6760029" cy="2943884"/>
          </a:xfrm>
          <a:prstGeom prst="rect">
            <a:avLst/>
          </a:prstGeom>
        </p:spPr>
      </p:pic>
      <p:pic>
        <p:nvPicPr>
          <p:cNvPr id="7" name="Resim 9">
            <a:extLst>
              <a:ext uri="{FF2B5EF4-FFF2-40B4-BE49-F238E27FC236}">
                <a16:creationId xmlns="" xmlns:a16="http://schemas.microsoft.com/office/drawing/2014/main" id="{77B86469-520E-4B40-AE12-04D34F5B0D7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6343" y="1594827"/>
            <a:ext cx="5099314" cy="5431547"/>
          </a:xfrm>
          <a:prstGeom prst="rect">
            <a:avLst/>
          </a:prstGeom>
        </p:spPr>
      </p:pic>
      <p:sp>
        <p:nvSpPr>
          <p:cNvPr id="11" name="Metin kutusu 4">
            <a:extLst>
              <a:ext uri="{FF2B5EF4-FFF2-40B4-BE49-F238E27FC236}">
                <a16:creationId xmlns:a16="http://schemas.microsoft.com/office/drawing/2014/main" xmlns="" id="{551E48AB-E4D1-3D40-A991-1CF10D903EC4}"/>
              </a:ext>
            </a:extLst>
          </p:cNvPr>
          <p:cNvSpPr txBox="1"/>
          <p:nvPr/>
        </p:nvSpPr>
        <p:spPr>
          <a:xfrm>
            <a:off x="10481912" y="551211"/>
            <a:ext cx="1799924" cy="14773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tr-TR" dirty="0"/>
              <a:t>BLM3051</a:t>
            </a:r>
          </a:p>
          <a:p>
            <a:pPr algn="ctr"/>
            <a:r>
              <a:rPr lang="tr-TR" dirty="0"/>
              <a:t>Data </a:t>
            </a:r>
            <a:r>
              <a:rPr lang="tr-TR" dirty="0" smtClean="0"/>
              <a:t>Communication and Computer Network - </a:t>
            </a:r>
            <a:r>
              <a:rPr lang="tr-TR" dirty="0"/>
              <a:t>6</a:t>
            </a:r>
            <a:endParaRPr lang="tr-TR" dirty="0"/>
          </a:p>
        </p:txBody>
      </p:sp>
      <p:sp>
        <p:nvSpPr>
          <p:cNvPr id="13" name="Metin kutusu 12">
            <a:extLst>
              <a:ext uri="{FF2B5EF4-FFF2-40B4-BE49-F238E27FC236}">
                <a16:creationId xmlns:a16="http://schemas.microsoft.com/office/drawing/2014/main" xmlns="" id="{9E448760-493E-44BC-B40E-D932D74019BD}"/>
              </a:ext>
            </a:extLst>
          </p:cNvPr>
          <p:cNvSpPr txBox="1"/>
          <p:nvPr/>
        </p:nvSpPr>
        <p:spPr>
          <a:xfrm>
            <a:off x="22576" y="6581001"/>
            <a:ext cx="12169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200" dirty="0" smtClean="0"/>
              <a:t>Dr. </a:t>
            </a:r>
            <a:r>
              <a:rPr lang="tr-TR" sz="1200" dirty="0" err="1" smtClean="0"/>
              <a:t>Öğr</a:t>
            </a:r>
            <a:r>
              <a:rPr lang="tr-TR" sz="1200" dirty="0" smtClean="0"/>
              <a:t>. Üyesi </a:t>
            </a:r>
            <a:r>
              <a:rPr lang="tr-TR" sz="1200" dirty="0"/>
              <a:t>Furkan </a:t>
            </a:r>
            <a:r>
              <a:rPr lang="tr-TR" sz="1200" dirty="0" smtClean="0"/>
              <a:t>ÇAKMAK</a:t>
            </a:r>
            <a:endParaRPr lang="tr-TR" sz="1200" dirty="0"/>
          </a:p>
        </p:txBody>
      </p:sp>
    </p:spTree>
    <p:extLst>
      <p:ext uri="{BB962C8B-B14F-4D97-AF65-F5344CB8AC3E}">
        <p14:creationId xmlns:p14="http://schemas.microsoft.com/office/powerpoint/2010/main" val="3895752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tr-TR" dirty="0"/>
              <a:t>IEEE 802.3 Ethernet - </a:t>
            </a:r>
            <a:r>
              <a:rPr lang="tr-TR" dirty="0" err="1"/>
              <a:t>Framing</a:t>
            </a:r>
            <a:endParaRPr lang="en-US" b="1" dirty="0"/>
          </a:p>
        </p:txBody>
      </p:sp>
      <p:sp>
        <p:nvSpPr>
          <p:cNvPr id="12" name="Rectangle 4">
            <a:extLst>
              <a:ext uri="{FF2B5EF4-FFF2-40B4-BE49-F238E27FC236}">
                <a16:creationId xmlns="" xmlns:a16="http://schemas.microsoft.com/office/drawing/2014/main" id="{90E75E46-E916-9346-B562-A07B68C36F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0088" y="343167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15" name="Rectangle 6">
            <a:extLst>
              <a:ext uri="{FF2B5EF4-FFF2-40B4-BE49-F238E27FC236}">
                <a16:creationId xmlns="" xmlns:a16="http://schemas.microsoft.com/office/drawing/2014/main" id="{67D28E0C-9D3F-394A-AD05-1AAA4D0122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18" name="İçerik Yer Tutucusu 2">
            <a:extLst>
              <a:ext uri="{FF2B5EF4-FFF2-40B4-BE49-F238E27FC236}">
                <a16:creationId xmlns="" xmlns:a16="http://schemas.microsoft.com/office/drawing/2014/main" id="{C9289067-4EA2-EE41-AF9D-BDACADADFB8D}"/>
              </a:ext>
            </a:extLst>
          </p:cNvPr>
          <p:cNvSpPr txBox="1">
            <a:spLocks/>
          </p:cNvSpPr>
          <p:nvPr/>
        </p:nvSpPr>
        <p:spPr>
          <a:xfrm>
            <a:off x="767143" y="3156637"/>
            <a:ext cx="10971775" cy="3424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tr-TR" dirty="0" err="1"/>
              <a:t>Preemble</a:t>
            </a:r>
            <a:r>
              <a:rPr lang="en-US" dirty="0"/>
              <a:t>: </a:t>
            </a:r>
            <a:r>
              <a:rPr lang="tr-TR" b="1" dirty="0"/>
              <a:t>10101010</a:t>
            </a:r>
            <a:r>
              <a:rPr lang="tr-TR" dirty="0"/>
              <a:t> </a:t>
            </a:r>
          </a:p>
          <a:p>
            <a:pPr lvl="1" algn="just"/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sync</a:t>
            </a:r>
            <a:r>
              <a:rPr lang="tr-TR" dirty="0"/>
              <a:t>.</a:t>
            </a:r>
          </a:p>
          <a:p>
            <a:pPr algn="just"/>
            <a:r>
              <a:rPr lang="tr-TR" dirty="0"/>
              <a:t>SFD (Start of </a:t>
            </a:r>
            <a:r>
              <a:rPr lang="tr-TR" dirty="0" err="1"/>
              <a:t>Frame</a:t>
            </a:r>
            <a:r>
              <a:rPr lang="tr-TR" dirty="0"/>
              <a:t> </a:t>
            </a:r>
            <a:r>
              <a:rPr lang="tr-TR" dirty="0" err="1"/>
              <a:t>Delimitter</a:t>
            </a:r>
            <a:r>
              <a:rPr lang="tr-TR" dirty="0"/>
              <a:t>): </a:t>
            </a:r>
            <a:r>
              <a:rPr lang="tr-TR" b="1" dirty="0"/>
              <a:t>10101011</a:t>
            </a:r>
            <a:r>
              <a:rPr lang="tr-TR" dirty="0"/>
              <a:t> </a:t>
            </a:r>
          </a:p>
          <a:p>
            <a:pPr algn="just"/>
            <a:endParaRPr lang="x-none" dirty="0"/>
          </a:p>
          <a:p>
            <a:pPr algn="just"/>
            <a:endParaRPr lang="x-none" dirty="0"/>
          </a:p>
          <a:p>
            <a:pPr algn="just"/>
            <a:r>
              <a:rPr lang="tr-TR" dirty="0" err="1"/>
              <a:t>Shared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Switched</a:t>
            </a:r>
            <a:r>
              <a:rPr lang="tr-TR" dirty="0"/>
              <a:t> Ethernet</a:t>
            </a:r>
            <a:endParaRPr lang="x-none" dirty="0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78333058-7E7C-FB48-83ED-7BB5B5F905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0088" y="2242238"/>
            <a:ext cx="8877300" cy="914400"/>
          </a:xfrm>
          <a:prstGeom prst="rect">
            <a:avLst/>
          </a:prstGeom>
        </p:spPr>
      </p:pic>
      <p:pic>
        <p:nvPicPr>
          <p:cNvPr id="7" name="Resim 9">
            <a:extLst>
              <a:ext uri="{FF2B5EF4-FFF2-40B4-BE49-F238E27FC236}">
                <a16:creationId xmlns="" xmlns:a16="http://schemas.microsoft.com/office/drawing/2014/main" id="{77B86469-520E-4B40-AE12-04D34F5B0D7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6343" y="1594827"/>
            <a:ext cx="5099314" cy="5431547"/>
          </a:xfrm>
          <a:prstGeom prst="rect">
            <a:avLst/>
          </a:prstGeom>
        </p:spPr>
      </p:pic>
      <p:sp>
        <p:nvSpPr>
          <p:cNvPr id="11" name="Metin kutusu 4">
            <a:extLst>
              <a:ext uri="{FF2B5EF4-FFF2-40B4-BE49-F238E27FC236}">
                <a16:creationId xmlns:a16="http://schemas.microsoft.com/office/drawing/2014/main" xmlns="" id="{551E48AB-E4D1-3D40-A991-1CF10D903EC4}"/>
              </a:ext>
            </a:extLst>
          </p:cNvPr>
          <p:cNvSpPr txBox="1"/>
          <p:nvPr/>
        </p:nvSpPr>
        <p:spPr>
          <a:xfrm>
            <a:off x="10481912" y="551211"/>
            <a:ext cx="1799924" cy="14773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tr-TR" dirty="0"/>
              <a:t>BLM3051</a:t>
            </a:r>
          </a:p>
          <a:p>
            <a:pPr algn="ctr"/>
            <a:r>
              <a:rPr lang="tr-TR" dirty="0"/>
              <a:t>Data </a:t>
            </a:r>
            <a:r>
              <a:rPr lang="tr-TR" dirty="0" smtClean="0"/>
              <a:t>Communication and Computer Network - </a:t>
            </a:r>
            <a:r>
              <a:rPr lang="tr-TR" dirty="0"/>
              <a:t>6</a:t>
            </a:r>
            <a:endParaRPr lang="tr-TR" dirty="0"/>
          </a:p>
        </p:txBody>
      </p:sp>
      <p:sp>
        <p:nvSpPr>
          <p:cNvPr id="13" name="Metin kutusu 12">
            <a:extLst>
              <a:ext uri="{FF2B5EF4-FFF2-40B4-BE49-F238E27FC236}">
                <a16:creationId xmlns:a16="http://schemas.microsoft.com/office/drawing/2014/main" xmlns="" id="{9E448760-493E-44BC-B40E-D932D74019BD}"/>
              </a:ext>
            </a:extLst>
          </p:cNvPr>
          <p:cNvSpPr txBox="1"/>
          <p:nvPr/>
        </p:nvSpPr>
        <p:spPr>
          <a:xfrm>
            <a:off x="22576" y="6581001"/>
            <a:ext cx="12169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200" dirty="0" smtClean="0"/>
              <a:t>Dr. </a:t>
            </a:r>
            <a:r>
              <a:rPr lang="tr-TR" sz="1200" dirty="0" err="1" smtClean="0"/>
              <a:t>Öğr</a:t>
            </a:r>
            <a:r>
              <a:rPr lang="tr-TR" sz="1200" dirty="0" smtClean="0"/>
              <a:t>. Üyesi </a:t>
            </a:r>
            <a:r>
              <a:rPr lang="tr-TR" sz="1200" dirty="0"/>
              <a:t>Furkan </a:t>
            </a:r>
            <a:r>
              <a:rPr lang="tr-TR" sz="1200" dirty="0" smtClean="0"/>
              <a:t>ÇAKMAK</a:t>
            </a:r>
            <a:endParaRPr lang="tr-TR" sz="1200" dirty="0"/>
          </a:p>
        </p:txBody>
      </p:sp>
    </p:spTree>
    <p:extLst>
      <p:ext uri="{BB962C8B-B14F-4D97-AF65-F5344CB8AC3E}">
        <p14:creationId xmlns:p14="http://schemas.microsoft.com/office/powerpoint/2010/main" val="2985451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tr-TR" dirty="0"/>
              <a:t>IEEE 802.3 Ethernet </a:t>
            </a:r>
            <a:r>
              <a:rPr lang="tr-TR" dirty="0" err="1"/>
              <a:t>Variations</a:t>
            </a:r>
            <a:endParaRPr lang="en-US" b="1" dirty="0"/>
          </a:p>
        </p:txBody>
      </p:sp>
      <p:sp>
        <p:nvSpPr>
          <p:cNvPr id="12" name="Rectangle 4">
            <a:extLst>
              <a:ext uri="{FF2B5EF4-FFF2-40B4-BE49-F238E27FC236}">
                <a16:creationId xmlns="" xmlns:a16="http://schemas.microsoft.com/office/drawing/2014/main" id="{90E75E46-E916-9346-B562-A07B68C36F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0088" y="343167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15" name="Rectangle 6">
            <a:extLst>
              <a:ext uri="{FF2B5EF4-FFF2-40B4-BE49-F238E27FC236}">
                <a16:creationId xmlns="" xmlns:a16="http://schemas.microsoft.com/office/drawing/2014/main" id="{67D28E0C-9D3F-394A-AD05-1AAA4D0122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18" name="İçerik Yer Tutucusu 2">
            <a:extLst>
              <a:ext uri="{FF2B5EF4-FFF2-40B4-BE49-F238E27FC236}">
                <a16:creationId xmlns="" xmlns:a16="http://schemas.microsoft.com/office/drawing/2014/main" id="{C9289067-4EA2-EE41-AF9D-BDACADADFB8D}"/>
              </a:ext>
            </a:extLst>
          </p:cNvPr>
          <p:cNvSpPr txBox="1">
            <a:spLocks/>
          </p:cNvSpPr>
          <p:nvPr/>
        </p:nvSpPr>
        <p:spPr>
          <a:xfrm>
            <a:off x="767143" y="2155379"/>
            <a:ext cx="10971775" cy="4425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hangingPunct="0"/>
            <a:r>
              <a:rPr lang="tr-TR" b="1" dirty="0"/>
              <a:t>IEEE 802.3u - IEEE 802.3y - </a:t>
            </a:r>
            <a:r>
              <a:rPr lang="tr-TR" b="1" dirty="0" err="1"/>
              <a:t>Fast</a:t>
            </a:r>
            <a:r>
              <a:rPr lang="tr-TR" b="1" dirty="0"/>
              <a:t> Ethernet </a:t>
            </a:r>
          </a:p>
          <a:p>
            <a:pPr lvl="1" hangingPunct="0"/>
            <a:r>
              <a:rPr lang="tr-TR" dirty="0"/>
              <a:t>10 </a:t>
            </a:r>
            <a:r>
              <a:rPr lang="tr-TR" dirty="0" err="1"/>
              <a:t>Mbps</a:t>
            </a:r>
            <a:r>
              <a:rPr lang="tr-TR" dirty="0"/>
              <a:t> -&gt; 100 </a:t>
            </a:r>
            <a:r>
              <a:rPr lang="tr-TR" dirty="0" err="1"/>
              <a:t>Mbps</a:t>
            </a:r>
            <a:endParaRPr lang="tr-TR" dirty="0"/>
          </a:p>
          <a:p>
            <a:pPr lvl="1" hangingPunct="0"/>
            <a:r>
              <a:rPr lang="en-US" dirty="0"/>
              <a:t>Auto Negotiation</a:t>
            </a:r>
          </a:p>
          <a:p>
            <a:pPr hangingPunct="0"/>
            <a:r>
              <a:rPr lang="tr-TR" b="1" dirty="0"/>
              <a:t>IEEE 802.3z - IEEE 802.3ab </a:t>
            </a:r>
            <a:r>
              <a:rPr lang="tr-TR" b="1" dirty="0" err="1"/>
              <a:t>Gigabit</a:t>
            </a:r>
            <a:r>
              <a:rPr lang="tr-TR" b="1" dirty="0"/>
              <a:t> Ethernet </a:t>
            </a:r>
            <a:endParaRPr lang="x-none" b="1" dirty="0"/>
          </a:p>
          <a:p>
            <a:pPr lvl="1" hangingPunct="0"/>
            <a:r>
              <a:rPr lang="tr-TR" dirty="0"/>
              <a:t>Cat5/5e/6/7/8</a:t>
            </a:r>
          </a:p>
          <a:p>
            <a:pPr lvl="1" hangingPunct="0"/>
            <a:r>
              <a:rPr lang="tr-TR" dirty="0"/>
              <a:t>100 </a:t>
            </a:r>
            <a:r>
              <a:rPr lang="tr-TR" dirty="0" err="1"/>
              <a:t>Mbps</a:t>
            </a:r>
            <a:r>
              <a:rPr lang="tr-TR" dirty="0"/>
              <a:t> -&gt; 1000 </a:t>
            </a:r>
            <a:r>
              <a:rPr lang="tr-TR" dirty="0" err="1"/>
              <a:t>Mbps</a:t>
            </a:r>
            <a:endParaRPr lang="tr-TR" dirty="0"/>
          </a:p>
          <a:p>
            <a:pPr lvl="1" hangingPunct="0"/>
            <a:r>
              <a:rPr lang="en-US" dirty="0"/>
              <a:t>Auto Negotiation</a:t>
            </a:r>
          </a:p>
          <a:p>
            <a:pPr hangingPunct="0"/>
            <a:r>
              <a:rPr lang="tr-TR" b="1" dirty="0"/>
              <a:t>IEEE 802.3ae – IEEE 802.3ak - IEEE 802.3an - IEEE 802.3aq - 10 </a:t>
            </a:r>
            <a:r>
              <a:rPr lang="tr-TR" b="1" dirty="0" err="1"/>
              <a:t>GigE</a:t>
            </a:r>
            <a:endParaRPr lang="x-none" b="1" dirty="0"/>
          </a:p>
          <a:p>
            <a:pPr lvl="1" hangingPunct="0"/>
            <a:r>
              <a:rPr lang="en-US" dirty="0"/>
              <a:t>1 Gbps -&gt; 10 Gbps</a:t>
            </a:r>
          </a:p>
          <a:p>
            <a:pPr hangingPunct="0"/>
            <a:r>
              <a:rPr lang="tr-TR" b="1" dirty="0"/>
              <a:t>IEEE 802.3ba – 40/100G Ethernet </a:t>
            </a:r>
            <a:endParaRPr lang="x-none" b="1" dirty="0"/>
          </a:p>
          <a:p>
            <a:pPr lvl="1" hangingPunct="0"/>
            <a:r>
              <a:rPr lang="en-US" dirty="0"/>
              <a:t>40-100 Gbps</a:t>
            </a:r>
          </a:p>
          <a:p>
            <a:pPr lvl="1" hangingPunct="0"/>
            <a:endParaRPr lang="en-US" dirty="0"/>
          </a:p>
          <a:p>
            <a:pPr lvl="1" hangingPunct="0"/>
            <a:endParaRPr lang="en-US" b="1" dirty="0"/>
          </a:p>
          <a:p>
            <a:pPr hangingPunct="0"/>
            <a:endParaRPr lang="x-none" b="1" dirty="0"/>
          </a:p>
        </p:txBody>
      </p:sp>
      <p:pic>
        <p:nvPicPr>
          <p:cNvPr id="7" name="Resim 9">
            <a:extLst>
              <a:ext uri="{FF2B5EF4-FFF2-40B4-BE49-F238E27FC236}">
                <a16:creationId xmlns="" xmlns:a16="http://schemas.microsoft.com/office/drawing/2014/main" id="{77B86469-520E-4B40-AE12-04D34F5B0D7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6343" y="1594827"/>
            <a:ext cx="5099314" cy="5431547"/>
          </a:xfrm>
          <a:prstGeom prst="rect">
            <a:avLst/>
          </a:prstGeom>
        </p:spPr>
      </p:pic>
      <p:sp>
        <p:nvSpPr>
          <p:cNvPr id="11" name="Metin kutusu 4">
            <a:extLst>
              <a:ext uri="{FF2B5EF4-FFF2-40B4-BE49-F238E27FC236}">
                <a16:creationId xmlns:a16="http://schemas.microsoft.com/office/drawing/2014/main" xmlns="" id="{551E48AB-E4D1-3D40-A991-1CF10D903EC4}"/>
              </a:ext>
            </a:extLst>
          </p:cNvPr>
          <p:cNvSpPr txBox="1"/>
          <p:nvPr/>
        </p:nvSpPr>
        <p:spPr>
          <a:xfrm>
            <a:off x="10481912" y="551211"/>
            <a:ext cx="1799924" cy="14773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tr-TR" dirty="0"/>
              <a:t>BLM3051</a:t>
            </a:r>
          </a:p>
          <a:p>
            <a:pPr algn="ctr"/>
            <a:r>
              <a:rPr lang="tr-TR" dirty="0"/>
              <a:t>Data </a:t>
            </a:r>
            <a:r>
              <a:rPr lang="tr-TR" dirty="0" smtClean="0"/>
              <a:t>Communication and Computer Network - </a:t>
            </a:r>
            <a:r>
              <a:rPr lang="tr-TR" dirty="0"/>
              <a:t>6</a:t>
            </a:r>
            <a:endParaRPr lang="tr-TR" dirty="0"/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xmlns="" id="{9E448760-493E-44BC-B40E-D932D74019BD}"/>
              </a:ext>
            </a:extLst>
          </p:cNvPr>
          <p:cNvSpPr txBox="1"/>
          <p:nvPr/>
        </p:nvSpPr>
        <p:spPr>
          <a:xfrm>
            <a:off x="22576" y="6581001"/>
            <a:ext cx="12169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200" dirty="0" smtClean="0"/>
              <a:t>Dr. </a:t>
            </a:r>
            <a:r>
              <a:rPr lang="tr-TR" sz="1200" dirty="0" err="1" smtClean="0"/>
              <a:t>Öğr</a:t>
            </a:r>
            <a:r>
              <a:rPr lang="tr-TR" sz="1200" dirty="0" smtClean="0"/>
              <a:t>. Üyesi </a:t>
            </a:r>
            <a:r>
              <a:rPr lang="tr-TR" sz="1200" dirty="0"/>
              <a:t>Furkan </a:t>
            </a:r>
            <a:r>
              <a:rPr lang="tr-TR" sz="1200" dirty="0" smtClean="0"/>
              <a:t>ÇAKMAK</a:t>
            </a:r>
            <a:endParaRPr lang="tr-TR" sz="1200" dirty="0"/>
          </a:p>
        </p:txBody>
      </p:sp>
    </p:spTree>
    <p:extLst>
      <p:ext uri="{BB962C8B-B14F-4D97-AF65-F5344CB8AC3E}">
        <p14:creationId xmlns:p14="http://schemas.microsoft.com/office/powerpoint/2010/main" val="2929562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8D4585"/>
      </a:dk2>
      <a:lt2>
        <a:srgbClr val="E7E6E6"/>
      </a:lt2>
      <a:accent1>
        <a:srgbClr val="F35AE6"/>
      </a:accent1>
      <a:accent2>
        <a:srgbClr val="FC5283"/>
      </a:accent2>
      <a:accent3>
        <a:srgbClr val="F67C64"/>
      </a:accent3>
      <a:accent4>
        <a:srgbClr val="F89F65"/>
      </a:accent4>
      <a:accent5>
        <a:srgbClr val="55C6BA"/>
      </a:accent5>
      <a:accent6>
        <a:srgbClr val="84A3FD"/>
      </a:accent6>
      <a:hlink>
        <a:srgbClr val="6ED4F6"/>
      </a:hlink>
      <a:folHlink>
        <a:srgbClr val="9FECFC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106000"/>
                <a:satMod val="220000"/>
                <a:lumMod val="140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69000"/>
                <a:hueMod val="88000"/>
                <a:satMod val="16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7D30EEFE-7128-4DE5-8A0D-8D4EF32CB0AF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{48F77DEF-BCCD-7A47-BD22-084FBB65EBAF}tf10001057</Template>
  <TotalTime>4194</TotalTime>
  <Words>2075</Words>
  <Application>Microsoft Office PowerPoint</Application>
  <PresentationFormat>Geniş ekran</PresentationFormat>
  <Paragraphs>493</Paragraphs>
  <Slides>34</Slides>
  <Notes>33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6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34</vt:i4>
      </vt:variant>
    </vt:vector>
  </HeadingPairs>
  <TitlesOfParts>
    <vt:vector size="41" baseType="lpstr">
      <vt:lpstr>Arial</vt:lpstr>
      <vt:lpstr>Calibri</vt:lpstr>
      <vt:lpstr>Cambria Math</vt:lpstr>
      <vt:lpstr>Symbol</vt:lpstr>
      <vt:lpstr>Times New Roman</vt:lpstr>
      <vt:lpstr>Trebuchet MS</vt:lpstr>
      <vt:lpstr>Berlin</vt:lpstr>
      <vt:lpstr>Data Communication and Computer Network BLM3051</vt:lpstr>
      <vt:lpstr>Lecture Information Form - Weekly Subjects</vt:lpstr>
      <vt:lpstr>LAN – Local Area Networks</vt:lpstr>
      <vt:lpstr>IEEE 802 Project</vt:lpstr>
      <vt:lpstr>IEEE 802 Project – Con’t</vt:lpstr>
      <vt:lpstr>IEEE 802.3 Ethernet</vt:lpstr>
      <vt:lpstr>CSMA (Carrier Sense Multiple Access) </vt:lpstr>
      <vt:lpstr>IEEE 802.3 Ethernet - Framing</vt:lpstr>
      <vt:lpstr>IEEE 802.3 Ethernet Variations</vt:lpstr>
      <vt:lpstr>Metro Ethernet, Power over Ethernet (PoE)</vt:lpstr>
      <vt:lpstr>IEEE 802.4-Token Bus</vt:lpstr>
      <vt:lpstr>IEEE 802.4-Token Bus - Framing</vt:lpstr>
      <vt:lpstr>IEEE 802.5-Token Ring</vt:lpstr>
      <vt:lpstr>IEEE 802.5-Token Ring - Priority and Reservation </vt:lpstr>
      <vt:lpstr>IEEE 802.5-Token Ring - Framing</vt:lpstr>
      <vt:lpstr>FDDI (Fiber Distributed Data Interface)</vt:lpstr>
      <vt:lpstr>FDDI (Fiber Distributed Data Interface) – Con’t</vt:lpstr>
      <vt:lpstr>FDDI – Framing</vt:lpstr>
      <vt:lpstr>FDDI – Mechanism</vt:lpstr>
      <vt:lpstr>IEEE 802.11 - WiFi</vt:lpstr>
      <vt:lpstr>IEEE 802.11 – WiFi – Con’t</vt:lpstr>
      <vt:lpstr>IEEE 802.11 –  DCF-Distributed Coordination Function </vt:lpstr>
      <vt:lpstr>IEEE 802.11 –  DCF-Distributed Coordination Function – Con’t </vt:lpstr>
      <vt:lpstr>IEEE 802.11 –  DCF-Distributed Coordination Function – Con’t </vt:lpstr>
      <vt:lpstr>IEEE 802.11 –  DCF-Distributed Coordination Function – Con’t </vt:lpstr>
      <vt:lpstr>IEEE 802.11 –  DCF-Distributed Coordination Function – Con’t </vt:lpstr>
      <vt:lpstr>Service Area</vt:lpstr>
      <vt:lpstr>Channel Usage</vt:lpstr>
      <vt:lpstr>Channel Usage – Con’t</vt:lpstr>
      <vt:lpstr>Other WiFi Standarts</vt:lpstr>
      <vt:lpstr>Threats for Wireless Networks</vt:lpstr>
      <vt:lpstr>Security in Wireless Networks</vt:lpstr>
      <vt:lpstr>Comprasion of LANs</vt:lpstr>
      <vt:lpstr>Thank you for your listening.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Alt Seviye Programlama BLM2021</dc:title>
  <dc:subject/>
  <dc:creator>Furkan Çakmak</dc:creator>
  <cp:keywords/>
  <dc:description/>
  <cp:lastModifiedBy>FÇ</cp:lastModifiedBy>
  <cp:revision>414</cp:revision>
  <cp:lastPrinted>2020-09-29T13:15:23Z</cp:lastPrinted>
  <dcterms:created xsi:type="dcterms:W3CDTF">2018-09-21T17:55:59Z</dcterms:created>
  <dcterms:modified xsi:type="dcterms:W3CDTF">2024-01-31T11:26:10Z</dcterms:modified>
  <cp:category/>
</cp:coreProperties>
</file>