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3" roundtripDataSignature="AMtx7mjq96w8q90CwT3ZwauBwb3397rQ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type="title">
  <p:cSld name="TITLE">
    <p:spTree>
      <p:nvGrpSpPr>
        <p:cNvPr id="11" name="Shape 11"/>
        <p:cNvGrpSpPr/>
        <p:nvPr/>
      </p:nvGrpSpPr>
      <p:grpSpPr>
        <a:xfrm>
          <a:off x="0" y="0"/>
          <a:ext cx="0" cy="0"/>
          <a:chOff x="0" y="0"/>
          <a:chExt cx="0" cy="0"/>
        </a:xfrm>
      </p:grpSpPr>
      <p:sp>
        <p:nvSpPr>
          <p:cNvPr id="12" name="Google Shape;12;p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Dikey Metin" type="vertTx">
  <p:cSld name="VERTICAL_TEXT">
    <p:spTree>
      <p:nvGrpSpPr>
        <p:cNvPr id="68" name="Shape 68"/>
        <p:cNvGrpSpPr/>
        <p:nvPr/>
      </p:nvGrpSpPr>
      <p:grpSpPr>
        <a:xfrm>
          <a:off x="0" y="0"/>
          <a:ext cx="0" cy="0"/>
          <a:chOff x="0" y="0"/>
          <a:chExt cx="0" cy="0"/>
        </a:xfrm>
      </p:grpSpPr>
      <p:sp>
        <p:nvSpPr>
          <p:cNvPr id="69" name="Google Shape;69;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type="vertTitleAndTx">
  <p:cSld name="VERTICAL_TITLE_AND_VERTICAL_TEXT">
    <p:spTree>
      <p:nvGrpSpPr>
        <p:cNvPr id="74" name="Shape 74"/>
        <p:cNvGrpSpPr/>
        <p:nvPr/>
      </p:nvGrpSpPr>
      <p:grpSpPr>
        <a:xfrm>
          <a:off x="0" y="0"/>
          <a:ext cx="0" cy="0"/>
          <a:chOff x="0" y="0"/>
          <a:chExt cx="0" cy="0"/>
        </a:xfrm>
      </p:grpSpPr>
      <p:sp>
        <p:nvSpPr>
          <p:cNvPr id="75" name="Google Shape;75;p3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17" name="Shape 17"/>
        <p:cNvGrpSpPr/>
        <p:nvPr/>
      </p:nvGrpSpPr>
      <p:grpSpPr>
        <a:xfrm>
          <a:off x="0" y="0"/>
          <a:ext cx="0" cy="0"/>
          <a:chOff x="0" y="0"/>
          <a:chExt cx="0" cy="0"/>
        </a:xfrm>
      </p:grpSpPr>
      <p:sp>
        <p:nvSpPr>
          <p:cNvPr id="18" name="Google Shape;18;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 Bilgisi" type="secHead">
  <p:cSld name="SECTION_HEADER">
    <p:spTree>
      <p:nvGrpSpPr>
        <p:cNvPr id="23" name="Shape 23"/>
        <p:cNvGrpSpPr/>
        <p:nvPr/>
      </p:nvGrpSpPr>
      <p:grpSpPr>
        <a:xfrm>
          <a:off x="0" y="0"/>
          <a:ext cx="0" cy="0"/>
          <a:chOff x="0" y="0"/>
          <a:chExt cx="0" cy="0"/>
        </a:xfrm>
      </p:grpSpPr>
      <p:sp>
        <p:nvSpPr>
          <p:cNvPr id="24" name="Google Shape;24;p2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29" name="Shape 29"/>
        <p:cNvGrpSpPr/>
        <p:nvPr/>
      </p:nvGrpSpPr>
      <p:grpSpPr>
        <a:xfrm>
          <a:off x="0" y="0"/>
          <a:ext cx="0" cy="0"/>
          <a:chOff x="0" y="0"/>
          <a:chExt cx="0" cy="0"/>
        </a:xfrm>
      </p:grpSpPr>
      <p:sp>
        <p:nvSpPr>
          <p:cNvPr id="30" name="Google Shape;3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36" name="Shape 36"/>
        <p:cNvGrpSpPr/>
        <p:nvPr/>
      </p:nvGrpSpPr>
      <p:grpSpPr>
        <a:xfrm>
          <a:off x="0" y="0"/>
          <a:ext cx="0" cy="0"/>
          <a:chOff x="0" y="0"/>
          <a:chExt cx="0" cy="0"/>
        </a:xfrm>
      </p:grpSpPr>
      <p:sp>
        <p:nvSpPr>
          <p:cNvPr id="37" name="Google Shape;37;p2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45" name="Shape 45"/>
        <p:cNvGrpSpPr/>
        <p:nvPr/>
      </p:nvGrpSpPr>
      <p:grpSpPr>
        <a:xfrm>
          <a:off x="0" y="0"/>
          <a:ext cx="0" cy="0"/>
          <a:chOff x="0" y="0"/>
          <a:chExt cx="0" cy="0"/>
        </a:xfrm>
      </p:grpSpPr>
      <p:sp>
        <p:nvSpPr>
          <p:cNvPr id="46" name="Google Shape;46;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type="blank">
  <p:cSld name="BLANK">
    <p:spTree>
      <p:nvGrpSpPr>
        <p:cNvPr id="50" name="Shape 50"/>
        <p:cNvGrpSpPr/>
        <p:nvPr/>
      </p:nvGrpSpPr>
      <p:grpSpPr>
        <a:xfrm>
          <a:off x="0" y="0"/>
          <a:ext cx="0" cy="0"/>
          <a:chOff x="0" y="0"/>
          <a:chExt cx="0" cy="0"/>
        </a:xfrm>
      </p:grpSpPr>
      <p:sp>
        <p:nvSpPr>
          <p:cNvPr id="51" name="Google Shape;5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type="objTx">
  <p:cSld name="OBJECT_WITH_CAPTION_TEXT">
    <p:spTree>
      <p:nvGrpSpPr>
        <p:cNvPr id="54" name="Shape 54"/>
        <p:cNvGrpSpPr/>
        <p:nvPr/>
      </p:nvGrpSpPr>
      <p:grpSpPr>
        <a:xfrm>
          <a:off x="0" y="0"/>
          <a:ext cx="0" cy="0"/>
          <a:chOff x="0" y="0"/>
          <a:chExt cx="0" cy="0"/>
        </a:xfrm>
      </p:grpSpPr>
      <p:sp>
        <p:nvSpPr>
          <p:cNvPr id="55" name="Google Shape;55;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type="picTx">
  <p:cSld name="PICTURE_WITH_CAPTION_TEXT">
    <p:spTree>
      <p:nvGrpSpPr>
        <p:cNvPr id="61" name="Shape 61"/>
        <p:cNvGrpSpPr/>
        <p:nvPr/>
      </p:nvGrpSpPr>
      <p:grpSpPr>
        <a:xfrm>
          <a:off x="0" y="0"/>
          <a:ext cx="0" cy="0"/>
          <a:chOff x="0" y="0"/>
          <a:chExt cx="0" cy="0"/>
        </a:xfrm>
      </p:grpSpPr>
      <p:sp>
        <p:nvSpPr>
          <p:cNvPr id="62" name="Google Shape;62;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8"/>
          <p:cNvSpPr/>
          <p:nvPr>
            <p:ph idx="2" type="pic"/>
          </p:nvPr>
        </p:nvSpPr>
        <p:spPr>
          <a:xfrm>
            <a:off x="5183188" y="987425"/>
            <a:ext cx="6172200" cy="4873625"/>
          </a:xfrm>
          <a:prstGeom prst="rect">
            <a:avLst/>
          </a:prstGeom>
          <a:noFill/>
          <a:ln>
            <a:noFill/>
          </a:ln>
        </p:spPr>
      </p:sp>
      <p:sp>
        <p:nvSpPr>
          <p:cNvPr id="64" name="Google Shape;64;p2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jp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jpg"/><Relationship Id="rId4"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8.jp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jp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421640" y="325120"/>
            <a:ext cx="11348720" cy="72136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000"/>
              <a:buFont typeface="Times New Roman"/>
              <a:buNone/>
            </a:pPr>
            <a:r>
              <a:rPr lang="tr-TR" sz="4000">
                <a:latin typeface="Times New Roman"/>
                <a:ea typeface="Times New Roman"/>
                <a:cs typeface="Times New Roman"/>
                <a:sym typeface="Times New Roman"/>
              </a:rPr>
              <a:t>BLM5004 – Araştırma Yöntemleri ve Bilimsel Etik</a:t>
            </a:r>
            <a:endParaRPr/>
          </a:p>
        </p:txBody>
      </p:sp>
      <p:sp>
        <p:nvSpPr>
          <p:cNvPr id="85" name="Google Shape;85;p1"/>
          <p:cNvSpPr txBox="1"/>
          <p:nvPr/>
        </p:nvSpPr>
        <p:spPr>
          <a:xfrm>
            <a:off x="654425" y="1973850"/>
            <a:ext cx="10383600" cy="4340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600"/>
              <a:buFont typeface="Arial"/>
              <a:buNone/>
            </a:pPr>
            <a:r>
              <a:t/>
            </a:r>
            <a:endParaRPr b="0" i="0" sz="2600" u="none" cap="none" strike="noStrike">
              <a:solidFill>
                <a:schemeClr val="dk1"/>
              </a:solidFill>
              <a:latin typeface="Times New Roman"/>
              <a:ea typeface="Times New Roman"/>
              <a:cs typeface="Times New Roman"/>
              <a:sym typeface="Times New Roman"/>
            </a:endParaRPr>
          </a:p>
          <a:p>
            <a:pPr indent="-457200" lvl="0" marL="457200" marR="0" rtl="0" algn="l">
              <a:spcBef>
                <a:spcPts val="0"/>
              </a:spcBef>
              <a:spcAft>
                <a:spcPts val="0"/>
              </a:spcAft>
              <a:buClr>
                <a:schemeClr val="dk1"/>
              </a:buClr>
              <a:buSzPts val="2600"/>
              <a:buFont typeface="Arial"/>
              <a:buChar char="•"/>
            </a:pPr>
            <a:r>
              <a:rPr b="0" i="0" lang="tr-TR" sz="2600" u="none" cap="none" strike="noStrike">
                <a:solidFill>
                  <a:schemeClr val="dk1"/>
                </a:solidFill>
                <a:latin typeface="Times New Roman"/>
                <a:ea typeface="Times New Roman"/>
                <a:cs typeface="Times New Roman"/>
                <a:sym typeface="Times New Roman"/>
              </a:rPr>
              <a:t>HAZIRLAYANLAR:</a:t>
            </a:r>
            <a:endParaRPr b="0" i="0" sz="3200" u="none" cap="none" strike="noStrike">
              <a:solidFill>
                <a:schemeClr val="dk1"/>
              </a:solidFill>
              <a:latin typeface="Times New Roman"/>
              <a:ea typeface="Times New Roman"/>
              <a:cs typeface="Times New Roman"/>
              <a:sym typeface="Times New Roman"/>
            </a:endParaRPr>
          </a:p>
          <a:p>
            <a:pPr indent="-285750" lvl="1" marL="742950" marR="0" rtl="0" algn="l">
              <a:spcBef>
                <a:spcPts val="0"/>
              </a:spcBef>
              <a:spcAft>
                <a:spcPts val="0"/>
              </a:spcAft>
              <a:buClr>
                <a:schemeClr val="dk1"/>
              </a:buClr>
              <a:buSzPts val="2200"/>
              <a:buFont typeface="Arial"/>
              <a:buChar char="•"/>
            </a:pPr>
            <a:r>
              <a:rPr b="0" i="0" lang="tr-TR" sz="2200" u="none" cap="none" strike="noStrike">
                <a:solidFill>
                  <a:schemeClr val="dk1"/>
                </a:solidFill>
                <a:latin typeface="Times New Roman"/>
                <a:ea typeface="Times New Roman"/>
                <a:cs typeface="Times New Roman"/>
                <a:sym typeface="Times New Roman"/>
              </a:rPr>
              <a:t>Batuhan HANGÜN</a:t>
            </a:r>
            <a:endParaRPr/>
          </a:p>
          <a:p>
            <a:pPr indent="-285750" lvl="1" marL="742950" marR="0" rtl="0" algn="l">
              <a:spcBef>
                <a:spcPts val="0"/>
              </a:spcBef>
              <a:spcAft>
                <a:spcPts val="0"/>
              </a:spcAft>
              <a:buClr>
                <a:schemeClr val="dk1"/>
              </a:buClr>
              <a:buSzPts val="2200"/>
              <a:buFont typeface="Arial"/>
              <a:buChar char="•"/>
            </a:pPr>
            <a:r>
              <a:rPr b="0" i="0" lang="tr-TR" sz="2200" u="none" cap="none" strike="noStrike">
                <a:solidFill>
                  <a:schemeClr val="dk1"/>
                </a:solidFill>
                <a:latin typeface="Times New Roman"/>
                <a:ea typeface="Times New Roman"/>
                <a:cs typeface="Times New Roman"/>
                <a:sym typeface="Times New Roman"/>
              </a:rPr>
              <a:t>Enes Doğan ŞANLI</a:t>
            </a:r>
            <a:endParaRPr/>
          </a:p>
          <a:p>
            <a:pPr indent="-285750" lvl="1" marL="742950" marR="0" rtl="0" algn="l">
              <a:spcBef>
                <a:spcPts val="0"/>
              </a:spcBef>
              <a:spcAft>
                <a:spcPts val="0"/>
              </a:spcAft>
              <a:buClr>
                <a:schemeClr val="dk1"/>
              </a:buClr>
              <a:buSzPts val="2200"/>
              <a:buFont typeface="Arial"/>
              <a:buChar char="•"/>
            </a:pPr>
            <a:r>
              <a:rPr b="0" i="0" lang="tr-TR" sz="2200" u="none" cap="none" strike="noStrike">
                <a:solidFill>
                  <a:schemeClr val="dk1"/>
                </a:solidFill>
                <a:latin typeface="Times New Roman"/>
                <a:ea typeface="Times New Roman"/>
                <a:cs typeface="Times New Roman"/>
                <a:sym typeface="Times New Roman"/>
              </a:rPr>
              <a:t>Önder GÖRMEZ</a:t>
            </a:r>
            <a:endParaRPr/>
          </a:p>
          <a:p>
            <a:pPr indent="-285750" lvl="1" marL="742950" marR="0" rtl="0" algn="l">
              <a:spcBef>
                <a:spcPts val="0"/>
              </a:spcBef>
              <a:spcAft>
                <a:spcPts val="0"/>
              </a:spcAft>
              <a:buClr>
                <a:schemeClr val="dk1"/>
              </a:buClr>
              <a:buSzPts val="2200"/>
              <a:buFont typeface="Arial"/>
              <a:buChar char="•"/>
            </a:pPr>
            <a:r>
              <a:rPr b="0" i="0" lang="tr-TR" sz="2200" u="none" cap="none" strike="noStrike">
                <a:solidFill>
                  <a:schemeClr val="dk1"/>
                </a:solidFill>
                <a:latin typeface="Times New Roman"/>
                <a:ea typeface="Times New Roman"/>
                <a:cs typeface="Times New Roman"/>
                <a:sym typeface="Times New Roman"/>
              </a:rPr>
              <a:t>Mehmet AKDİŞ</a:t>
            </a:r>
            <a:endParaRPr/>
          </a:p>
          <a:p>
            <a:pPr indent="0" lvl="1" marL="457200" marR="0" rtl="0" algn="l">
              <a:spcBef>
                <a:spcPts val="0"/>
              </a:spcBef>
              <a:spcAft>
                <a:spcPts val="0"/>
              </a:spcAft>
              <a:buNone/>
            </a:pPr>
            <a:r>
              <a:t/>
            </a:r>
            <a:endParaRPr b="0" i="0" sz="3200" u="none" cap="none" strike="noStrike">
              <a:solidFill>
                <a:schemeClr val="dk1"/>
              </a:solidFill>
              <a:latin typeface="Times New Roman"/>
              <a:ea typeface="Times New Roman"/>
              <a:cs typeface="Times New Roman"/>
              <a:sym typeface="Times New Roman"/>
            </a:endParaRPr>
          </a:p>
          <a:p>
            <a:pPr indent="-285750" lvl="0" marL="285750" marR="0" rtl="0" algn="l">
              <a:spcBef>
                <a:spcPts val="0"/>
              </a:spcBef>
              <a:spcAft>
                <a:spcPts val="0"/>
              </a:spcAft>
              <a:buClr>
                <a:schemeClr val="dk1"/>
              </a:buClr>
              <a:buSzPts val="2000"/>
              <a:buFont typeface="Arial"/>
              <a:buChar char="•"/>
            </a:pPr>
            <a:r>
              <a:rPr b="1" i="0" lang="tr-TR" sz="2000" u="none" cap="none" strike="noStrike">
                <a:solidFill>
                  <a:schemeClr val="dk1"/>
                </a:solidFill>
                <a:latin typeface="Times New Roman"/>
                <a:ea typeface="Times New Roman"/>
                <a:cs typeface="Times New Roman"/>
                <a:sym typeface="Times New Roman"/>
              </a:rPr>
              <a:t>Proje Adı: </a:t>
            </a:r>
            <a:r>
              <a:rPr b="0" i="0" lang="tr-TR" sz="2000" u="none" cap="none" strike="noStrike">
                <a:solidFill>
                  <a:srgbClr val="000000"/>
                </a:solidFill>
                <a:latin typeface="Times New Roman"/>
                <a:ea typeface="Times New Roman"/>
                <a:cs typeface="Times New Roman"/>
                <a:sym typeface="Times New Roman"/>
              </a:rPr>
              <a:t>Yapay Zekâ Desteğiyle Gerçekçiliği Artırılmış Bir Ciddi Oyun ile Deprem Sonrası Müdahalede Rol Alan Ekiplerin Eğitilmesi</a:t>
            </a:r>
            <a:endParaRPr b="0" i="0" sz="2000" u="none" cap="none" strike="noStrike">
              <a:solidFill>
                <a:schemeClr val="dk1"/>
              </a:solidFill>
              <a:latin typeface="Times New Roman"/>
              <a:ea typeface="Times New Roman"/>
              <a:cs typeface="Times New Roman"/>
              <a:sym typeface="Times New Roman"/>
            </a:endParaRPr>
          </a:p>
          <a:p>
            <a:pPr indent="-82550" lvl="1" marL="742950" marR="0" rtl="0" algn="l">
              <a:spcBef>
                <a:spcPts val="0"/>
              </a:spcBef>
              <a:spcAft>
                <a:spcPts val="0"/>
              </a:spcAft>
              <a:buClr>
                <a:schemeClr val="dk1"/>
              </a:buClr>
              <a:buSzPts val="3200"/>
              <a:buFont typeface="Arial"/>
              <a:buNone/>
            </a:pPr>
            <a:r>
              <a:t/>
            </a:r>
            <a:endParaRPr b="0" i="0" sz="3200" u="none" cap="none" strike="noStrike">
              <a:solidFill>
                <a:schemeClr val="dk1"/>
              </a:solidFill>
              <a:latin typeface="Times New Roman"/>
              <a:ea typeface="Times New Roman"/>
              <a:cs typeface="Times New Roman"/>
              <a:sym typeface="Times New Roman"/>
            </a:endParaRPr>
          </a:p>
          <a:p>
            <a:pPr indent="0" lvl="1" marL="457200" marR="0" rtl="0" algn="l">
              <a:spcBef>
                <a:spcPts val="0"/>
              </a:spcBef>
              <a:spcAft>
                <a:spcPts val="0"/>
              </a:spcAft>
              <a:buNone/>
            </a:pPr>
            <a:r>
              <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0"/>
          <p:cNvSpPr txBox="1"/>
          <p:nvPr>
            <p:ph type="title"/>
          </p:nvPr>
        </p:nvSpPr>
        <p:spPr>
          <a:xfrm>
            <a:off x="838200" y="365126"/>
            <a:ext cx="10515600" cy="31591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imes New Roman"/>
              <a:buNone/>
            </a:pPr>
            <a:r>
              <a:rPr lang="tr-TR" sz="4400">
                <a:latin typeface="Times New Roman"/>
                <a:ea typeface="Times New Roman"/>
                <a:cs typeface="Times New Roman"/>
                <a:sym typeface="Times New Roman"/>
              </a:rPr>
              <a:t>YÖNTEM</a:t>
            </a:r>
            <a:endParaRPr/>
          </a:p>
        </p:txBody>
      </p:sp>
      <p:pic>
        <p:nvPicPr>
          <p:cNvPr id="150" name="Google Shape;150;p10"/>
          <p:cNvPicPr preferRelativeResize="0"/>
          <p:nvPr>
            <p:ph idx="1" type="body"/>
          </p:nvPr>
        </p:nvPicPr>
        <p:blipFill rotWithShape="1">
          <a:blip r:embed="rId3">
            <a:alphaModFix/>
          </a:blip>
          <a:srcRect b="0" l="0" r="0" t="0"/>
          <a:stretch/>
        </p:blipFill>
        <p:spPr>
          <a:xfrm>
            <a:off x="670560" y="1004570"/>
            <a:ext cx="11054080" cy="524383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1"/>
          <p:cNvSpPr txBox="1"/>
          <p:nvPr>
            <p:ph type="title"/>
          </p:nvPr>
        </p:nvSpPr>
        <p:spPr>
          <a:xfrm>
            <a:off x="838200" y="365125"/>
            <a:ext cx="10515600" cy="54927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imes New Roman"/>
              <a:buNone/>
            </a:pPr>
            <a:r>
              <a:rPr lang="tr-TR" sz="3600">
                <a:latin typeface="Times New Roman"/>
                <a:ea typeface="Times New Roman"/>
                <a:cs typeface="Times New Roman"/>
                <a:sym typeface="Times New Roman"/>
              </a:rPr>
              <a:t>YÖNTEM</a:t>
            </a:r>
            <a:endParaRPr/>
          </a:p>
        </p:txBody>
      </p:sp>
      <p:sp>
        <p:nvSpPr>
          <p:cNvPr id="156" name="Google Shape;156;p11"/>
          <p:cNvSpPr txBox="1"/>
          <p:nvPr>
            <p:ph idx="1" type="body"/>
          </p:nvPr>
        </p:nvSpPr>
        <p:spPr>
          <a:xfrm>
            <a:off x="838200" y="1107440"/>
            <a:ext cx="10515600" cy="506952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000"/>
              <a:buChar char="•"/>
            </a:pPr>
            <a:r>
              <a:rPr b="0" i="0" lang="tr-TR" sz="2000" u="none" strike="noStrike">
                <a:solidFill>
                  <a:srgbClr val="000000"/>
                </a:solidFill>
                <a:latin typeface="Times New Roman"/>
                <a:ea typeface="Times New Roman"/>
                <a:cs typeface="Times New Roman"/>
                <a:sym typeface="Times New Roman"/>
              </a:rPr>
              <a:t>Tasarım ortamlarının belirlenmesi:</a:t>
            </a:r>
            <a:endParaRPr/>
          </a:p>
          <a:p>
            <a:pPr indent="-228600" lvl="1" marL="685800" rtl="0" algn="l">
              <a:lnSpc>
                <a:spcPct val="90000"/>
              </a:lnSpc>
              <a:spcBef>
                <a:spcPts val="500"/>
              </a:spcBef>
              <a:spcAft>
                <a:spcPts val="0"/>
              </a:spcAft>
              <a:buClr>
                <a:srgbClr val="000000"/>
              </a:buClr>
              <a:buSzPts val="2000"/>
              <a:buChar char="•"/>
            </a:pPr>
            <a:r>
              <a:rPr b="0" i="0" lang="tr-TR" sz="2000" u="none" strike="noStrike">
                <a:solidFill>
                  <a:srgbClr val="000000"/>
                </a:solidFill>
                <a:latin typeface="Times New Roman"/>
                <a:ea typeface="Times New Roman"/>
                <a:cs typeface="Times New Roman"/>
                <a:sym typeface="Times New Roman"/>
              </a:rPr>
              <a:t>Gerçekçi 3D ses efektlerinin tasarlanması aşamasında OpenAL kütüphanesinin kullanılması ön görülmektedir.</a:t>
            </a:r>
            <a:endParaRPr/>
          </a:p>
          <a:p>
            <a:pPr indent="-101600" lvl="0" marL="228600" rtl="0" algn="l">
              <a:lnSpc>
                <a:spcPct val="90000"/>
              </a:lnSpc>
              <a:spcBef>
                <a:spcPts val="1000"/>
              </a:spcBef>
              <a:spcAft>
                <a:spcPts val="0"/>
              </a:spcAft>
              <a:buClr>
                <a:schemeClr val="dk1"/>
              </a:buClr>
              <a:buSzPts val="2000"/>
              <a:buNone/>
            </a:pPr>
            <a:r>
              <a:t/>
            </a:r>
            <a:endParaRPr b="0" i="0" sz="2000" u="none" strike="noStrike">
              <a:solidFill>
                <a:srgbClr val="000000"/>
              </a:solidFill>
              <a:latin typeface="Times New Roman"/>
              <a:ea typeface="Times New Roman"/>
              <a:cs typeface="Times New Roman"/>
              <a:sym typeface="Times New Roman"/>
            </a:endParaRPr>
          </a:p>
          <a:p>
            <a:pPr indent="-228600" lvl="1" marL="685800" rtl="0" algn="l">
              <a:lnSpc>
                <a:spcPct val="90000"/>
              </a:lnSpc>
              <a:spcBef>
                <a:spcPts val="500"/>
              </a:spcBef>
              <a:spcAft>
                <a:spcPts val="0"/>
              </a:spcAft>
              <a:buClr>
                <a:srgbClr val="000000"/>
              </a:buClr>
              <a:buSzPts val="2000"/>
              <a:buChar char="•"/>
            </a:pPr>
            <a:r>
              <a:rPr lang="tr-TR" sz="2000">
                <a:solidFill>
                  <a:srgbClr val="000000"/>
                </a:solidFill>
                <a:latin typeface="Times New Roman"/>
                <a:ea typeface="Times New Roman"/>
                <a:cs typeface="Times New Roman"/>
                <a:sym typeface="Times New Roman"/>
              </a:rPr>
              <a:t>Ü</a:t>
            </a:r>
            <a:r>
              <a:rPr b="0" i="0" lang="tr-TR" sz="2000" u="none" strike="noStrike">
                <a:solidFill>
                  <a:srgbClr val="000000"/>
                </a:solidFill>
                <a:latin typeface="Times New Roman"/>
                <a:ea typeface="Times New Roman"/>
                <a:cs typeface="Times New Roman"/>
                <a:sym typeface="Times New Roman"/>
              </a:rPr>
              <a:t>retilen ses efektlerinin düzenlenmesi amacıyla Audacity adlı programın kullanılması ön görülmektedir.</a:t>
            </a:r>
            <a:endParaRPr/>
          </a:p>
          <a:p>
            <a:pPr indent="-101600" lvl="0" marL="228600" rtl="0" algn="l">
              <a:lnSpc>
                <a:spcPct val="90000"/>
              </a:lnSpc>
              <a:spcBef>
                <a:spcPts val="1000"/>
              </a:spcBef>
              <a:spcAft>
                <a:spcPts val="0"/>
              </a:spcAft>
              <a:buClr>
                <a:schemeClr val="dk1"/>
              </a:buClr>
              <a:buSzPts val="2000"/>
              <a:buNone/>
            </a:pPr>
            <a:r>
              <a:t/>
            </a:r>
            <a:endParaRPr b="0" i="0" sz="2000" u="none" strike="noStrike">
              <a:solidFill>
                <a:srgbClr val="000000"/>
              </a:solidFill>
              <a:latin typeface="Times New Roman"/>
              <a:ea typeface="Times New Roman"/>
              <a:cs typeface="Times New Roman"/>
              <a:sym typeface="Times New Roman"/>
            </a:endParaRPr>
          </a:p>
          <a:p>
            <a:pPr indent="-228600" lvl="1" marL="685800" rtl="0" algn="l">
              <a:lnSpc>
                <a:spcPct val="90000"/>
              </a:lnSpc>
              <a:spcBef>
                <a:spcPts val="500"/>
              </a:spcBef>
              <a:spcAft>
                <a:spcPts val="0"/>
              </a:spcAft>
              <a:buClr>
                <a:srgbClr val="000000"/>
              </a:buClr>
              <a:buSzPts val="2000"/>
              <a:buChar char="•"/>
            </a:pPr>
            <a:r>
              <a:rPr b="0" i="0" lang="tr-TR" sz="2000" u="none" strike="noStrike">
                <a:solidFill>
                  <a:srgbClr val="000000"/>
                </a:solidFill>
                <a:latin typeface="Times New Roman"/>
                <a:ea typeface="Times New Roman"/>
                <a:cs typeface="Times New Roman"/>
                <a:sym typeface="Times New Roman"/>
              </a:rPr>
              <a:t>3D modellerin doku kaplamaları ve diğer görseller için Adobe Photoshop, Zbrush, Substance Designer paket programlarının kullanılması ön görülmektedir.</a:t>
            </a:r>
            <a:endParaRPr/>
          </a:p>
          <a:p>
            <a:pPr indent="0" lvl="0" marL="0" rtl="0" algn="l">
              <a:lnSpc>
                <a:spcPct val="90000"/>
              </a:lnSpc>
              <a:spcBef>
                <a:spcPts val="1000"/>
              </a:spcBef>
              <a:spcAft>
                <a:spcPts val="0"/>
              </a:spcAft>
              <a:buClr>
                <a:schemeClr val="dk1"/>
              </a:buClr>
              <a:buSzPts val="2000"/>
              <a:buNone/>
            </a:pPr>
            <a:r>
              <a:t/>
            </a:r>
            <a:endParaRPr sz="2000">
              <a:solidFill>
                <a:srgbClr val="000000"/>
              </a:solidFill>
              <a:latin typeface="Times New Roman"/>
              <a:ea typeface="Times New Roman"/>
              <a:cs typeface="Times New Roman"/>
              <a:sym typeface="Times New Roman"/>
            </a:endParaRPr>
          </a:p>
          <a:p>
            <a:pPr indent="-228600" lvl="1" marL="685800" rtl="0" algn="just">
              <a:lnSpc>
                <a:spcPct val="90000"/>
              </a:lnSpc>
              <a:spcBef>
                <a:spcPts val="0"/>
              </a:spcBef>
              <a:spcAft>
                <a:spcPts val="0"/>
              </a:spcAft>
              <a:buClr>
                <a:srgbClr val="000000"/>
              </a:buClr>
              <a:buSzPts val="2000"/>
              <a:buChar char="•"/>
            </a:pPr>
            <a:r>
              <a:rPr b="0" i="0" lang="tr-TR" sz="2000" u="none" strike="noStrike">
                <a:solidFill>
                  <a:srgbClr val="000000"/>
                </a:solidFill>
                <a:latin typeface="Times New Roman"/>
                <a:ea typeface="Times New Roman"/>
                <a:cs typeface="Times New Roman"/>
                <a:sym typeface="Times New Roman"/>
              </a:rPr>
              <a:t>Gerçekçi animasyonlar için 3D modelleme tarafında olduğu gibi yine Blender’dan yararlanılması düşünülmektedir.</a:t>
            </a:r>
            <a:endParaRPr b="0"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800"/>
              <a:buNone/>
            </a:pPr>
            <a:br>
              <a:rPr lang="tr-TR"/>
            </a:b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2"/>
          <p:cNvSpPr txBox="1"/>
          <p:nvPr>
            <p:ph type="title"/>
          </p:nvPr>
        </p:nvSpPr>
        <p:spPr>
          <a:xfrm>
            <a:off x="838200" y="365125"/>
            <a:ext cx="10515600" cy="45783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tr-TR"/>
              <a:t>YÖNTEM</a:t>
            </a:r>
            <a:endParaRPr/>
          </a:p>
        </p:txBody>
      </p:sp>
      <p:sp>
        <p:nvSpPr>
          <p:cNvPr id="162" name="Google Shape;162;p12"/>
          <p:cNvSpPr txBox="1"/>
          <p:nvPr>
            <p:ph idx="1" type="body"/>
          </p:nvPr>
        </p:nvSpPr>
        <p:spPr>
          <a:xfrm>
            <a:off x="838200" y="934720"/>
            <a:ext cx="10515600" cy="524224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0000"/>
              </a:buClr>
              <a:buSzPts val="2000"/>
              <a:buChar char="•"/>
            </a:pPr>
            <a:r>
              <a:rPr b="0" i="0" lang="tr-TR" sz="2000" u="none" strike="noStrike">
                <a:solidFill>
                  <a:srgbClr val="000000"/>
                </a:solidFill>
                <a:latin typeface="Times New Roman"/>
                <a:ea typeface="Times New Roman"/>
                <a:cs typeface="Times New Roman"/>
                <a:sym typeface="Times New Roman"/>
              </a:rPr>
              <a:t>Belirlenen yapay zekâ yaklaşımları oyun motoru/fizik motoru ortamında ortamın sunduğu mevcut programlama dili (C++, C#, Python vs.) kullanılarak geliştirilecektir. Bu programlar işlevselliklerinin doğrulanması için basit 3D modeller ve sahneler içinde test edilecektir.</a:t>
            </a:r>
            <a:endParaRPr/>
          </a:p>
          <a:p>
            <a:pPr indent="-101600" lvl="0" marL="228600" rtl="0" algn="just">
              <a:lnSpc>
                <a:spcPct val="90000"/>
              </a:lnSpc>
              <a:spcBef>
                <a:spcPts val="0"/>
              </a:spcBef>
              <a:spcAft>
                <a:spcPts val="0"/>
              </a:spcAft>
              <a:buClr>
                <a:schemeClr val="dk1"/>
              </a:buClr>
              <a:buSzPts val="2000"/>
              <a:buNone/>
            </a:pPr>
            <a:r>
              <a:t/>
            </a:r>
            <a:endParaRPr b="0"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000"/>
              <a:buNone/>
            </a:pPr>
            <a:r>
              <a:t/>
            </a:r>
            <a:endParaRPr sz="2000">
              <a:solidFill>
                <a:srgbClr val="000000"/>
              </a:solidFill>
              <a:latin typeface="Times New Roman"/>
              <a:ea typeface="Times New Roman"/>
              <a:cs typeface="Times New Roman"/>
              <a:sym typeface="Times New Roman"/>
            </a:endParaRPr>
          </a:p>
        </p:txBody>
      </p:sp>
      <p:pic>
        <p:nvPicPr>
          <p:cNvPr id="163" name="Google Shape;163;p12"/>
          <p:cNvPicPr preferRelativeResize="0"/>
          <p:nvPr/>
        </p:nvPicPr>
        <p:blipFill>
          <a:blip r:embed="rId3">
            <a:alphaModFix/>
          </a:blip>
          <a:stretch>
            <a:fillRect/>
          </a:stretch>
        </p:blipFill>
        <p:spPr>
          <a:xfrm>
            <a:off x="1324050" y="1991750"/>
            <a:ext cx="9727452" cy="4436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3"/>
          <p:cNvSpPr txBox="1"/>
          <p:nvPr>
            <p:ph type="title"/>
          </p:nvPr>
        </p:nvSpPr>
        <p:spPr>
          <a:xfrm>
            <a:off x="838200" y="365125"/>
            <a:ext cx="10515600" cy="51879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tr-TR"/>
              <a:t>ÜRÜN TESTLERİ</a:t>
            </a:r>
            <a:endParaRPr/>
          </a:p>
        </p:txBody>
      </p:sp>
      <p:sp>
        <p:nvSpPr>
          <p:cNvPr id="169" name="Google Shape;169;p13"/>
          <p:cNvSpPr txBox="1"/>
          <p:nvPr>
            <p:ph idx="1" type="body"/>
          </p:nvPr>
        </p:nvSpPr>
        <p:spPr>
          <a:xfrm>
            <a:off x="838200" y="1005840"/>
            <a:ext cx="10515600" cy="5171123"/>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000000"/>
              </a:buClr>
              <a:buSzPts val="2000"/>
              <a:buChar char="•"/>
            </a:pPr>
            <a:r>
              <a:rPr i="0" lang="tr-TR" sz="2000" u="none" strike="noStrike">
                <a:solidFill>
                  <a:srgbClr val="000000"/>
                </a:solidFill>
                <a:latin typeface="Times New Roman"/>
                <a:ea typeface="Times New Roman"/>
                <a:cs typeface="Times New Roman"/>
                <a:sym typeface="Times New Roman"/>
              </a:rPr>
              <a:t>Test Planının Hazırlanması</a:t>
            </a:r>
            <a:endParaRPr/>
          </a:p>
          <a:p>
            <a:pPr indent="-101600" lvl="0" marL="228600" rtl="0" algn="l">
              <a:lnSpc>
                <a:spcPct val="90000"/>
              </a:lnSpc>
              <a:spcBef>
                <a:spcPts val="1000"/>
              </a:spcBef>
              <a:spcAft>
                <a:spcPts val="0"/>
              </a:spcAft>
              <a:buClr>
                <a:schemeClr val="dk1"/>
              </a:buClr>
              <a:buSzPts val="2000"/>
              <a:buNone/>
            </a:pPr>
            <a:r>
              <a:t/>
            </a:r>
            <a:endParaRPr i="0" sz="2000" u="none" strike="noStrike">
              <a:solidFill>
                <a:srgbClr val="000000"/>
              </a:solidFill>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rgbClr val="000000"/>
              </a:buClr>
              <a:buSzPts val="2000"/>
              <a:buChar char="•"/>
            </a:pPr>
            <a:r>
              <a:rPr i="0" lang="tr-TR" sz="2000" u="none" strike="noStrike">
                <a:solidFill>
                  <a:srgbClr val="000000"/>
                </a:solidFill>
                <a:latin typeface="Times New Roman"/>
                <a:ea typeface="Times New Roman"/>
                <a:cs typeface="Times New Roman"/>
                <a:sym typeface="Times New Roman"/>
              </a:rPr>
              <a:t>Test Senaryoları Oluşturma</a:t>
            </a:r>
            <a:endParaRPr/>
          </a:p>
          <a:p>
            <a:pPr indent="0" lvl="0" marL="0" rtl="0" algn="l">
              <a:lnSpc>
                <a:spcPct val="90000"/>
              </a:lnSpc>
              <a:spcBef>
                <a:spcPts val="1000"/>
              </a:spcBef>
              <a:spcAft>
                <a:spcPts val="0"/>
              </a:spcAft>
              <a:buClr>
                <a:schemeClr val="dk1"/>
              </a:buClr>
              <a:buSzPts val="2000"/>
              <a:buNone/>
            </a:pPr>
            <a:r>
              <a:t/>
            </a:r>
            <a:endParaRPr i="0" sz="2000" u="none" strike="noStrike">
              <a:solidFill>
                <a:srgbClr val="000000"/>
              </a:solidFill>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rgbClr val="000000"/>
              </a:buClr>
              <a:buSzPts val="2000"/>
              <a:buChar char="•"/>
            </a:pPr>
            <a:r>
              <a:rPr i="0" lang="tr-TR" sz="2000" u="none" strike="noStrike">
                <a:solidFill>
                  <a:srgbClr val="000000"/>
                </a:solidFill>
                <a:latin typeface="Times New Roman"/>
                <a:ea typeface="Times New Roman"/>
                <a:cs typeface="Times New Roman"/>
                <a:sym typeface="Times New Roman"/>
              </a:rPr>
              <a:t>Test Ortamı Hazırlama</a:t>
            </a:r>
            <a:endParaRPr/>
          </a:p>
          <a:p>
            <a:pPr indent="-101600" lvl="0" marL="228600" rtl="0" algn="l">
              <a:lnSpc>
                <a:spcPct val="90000"/>
              </a:lnSpc>
              <a:spcBef>
                <a:spcPts val="1000"/>
              </a:spcBef>
              <a:spcAft>
                <a:spcPts val="0"/>
              </a:spcAft>
              <a:buClr>
                <a:schemeClr val="dk1"/>
              </a:buClr>
              <a:buSzPts val="2000"/>
              <a:buNone/>
            </a:pPr>
            <a:r>
              <a:t/>
            </a:r>
            <a:endParaRPr i="0" sz="2000" u="none" strike="noStrike">
              <a:solidFill>
                <a:srgbClr val="000000"/>
              </a:solidFill>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rgbClr val="000000"/>
              </a:buClr>
              <a:buSzPts val="2000"/>
              <a:buChar char="•"/>
            </a:pPr>
            <a:r>
              <a:rPr i="0" lang="tr-TR" sz="2000" u="none" strike="noStrike">
                <a:solidFill>
                  <a:srgbClr val="000000"/>
                </a:solidFill>
                <a:latin typeface="Times New Roman"/>
                <a:ea typeface="Times New Roman"/>
                <a:cs typeface="Times New Roman"/>
                <a:sym typeface="Times New Roman"/>
              </a:rPr>
              <a:t>Testlerin Yapılması</a:t>
            </a:r>
            <a:endParaRPr/>
          </a:p>
          <a:p>
            <a:pPr indent="-101600" lvl="0" marL="228600" rtl="0" algn="l">
              <a:lnSpc>
                <a:spcPct val="90000"/>
              </a:lnSpc>
              <a:spcBef>
                <a:spcPts val="1000"/>
              </a:spcBef>
              <a:spcAft>
                <a:spcPts val="0"/>
              </a:spcAft>
              <a:buClr>
                <a:schemeClr val="dk1"/>
              </a:buClr>
              <a:buSzPts val="2000"/>
              <a:buNone/>
            </a:pPr>
            <a:r>
              <a:t/>
            </a:r>
            <a:endParaRPr sz="2000">
              <a:solidFill>
                <a:srgbClr val="000000"/>
              </a:solidFill>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rgbClr val="000000"/>
              </a:buClr>
              <a:buSzPts val="2000"/>
              <a:buChar char="•"/>
            </a:pPr>
            <a:r>
              <a:rPr i="0" lang="tr-TR" sz="2000" u="none" strike="noStrike">
                <a:solidFill>
                  <a:srgbClr val="000000"/>
                </a:solidFill>
                <a:latin typeface="Times New Roman"/>
                <a:ea typeface="Times New Roman"/>
                <a:cs typeface="Times New Roman"/>
                <a:sym typeface="Times New Roman"/>
              </a:rPr>
              <a:t>Hataların ve Eksikliklerin Giderilmesi</a:t>
            </a:r>
            <a:endParaRPr/>
          </a:p>
          <a:p>
            <a:pPr indent="-101600" lvl="0" marL="228600" rtl="0" algn="l">
              <a:lnSpc>
                <a:spcPct val="90000"/>
              </a:lnSpc>
              <a:spcBef>
                <a:spcPts val="1000"/>
              </a:spcBef>
              <a:spcAft>
                <a:spcPts val="0"/>
              </a:spcAft>
              <a:buClr>
                <a:schemeClr val="dk1"/>
              </a:buClr>
              <a:buSzPts val="2000"/>
              <a:buNone/>
            </a:pPr>
            <a:r>
              <a:t/>
            </a:r>
            <a:endParaRPr i="0" sz="2000" u="none" strike="noStrike">
              <a:solidFill>
                <a:srgbClr val="000000"/>
              </a:solidFill>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rgbClr val="000000"/>
              </a:buClr>
              <a:buSzPts val="2000"/>
              <a:buChar char="•"/>
            </a:pPr>
            <a:r>
              <a:rPr i="0" lang="tr-TR" sz="2000" u="none" strike="noStrike">
                <a:solidFill>
                  <a:srgbClr val="000000"/>
                </a:solidFill>
                <a:latin typeface="Times New Roman"/>
                <a:ea typeface="Times New Roman"/>
                <a:cs typeface="Times New Roman"/>
                <a:sym typeface="Times New Roman"/>
              </a:rPr>
              <a:t>Yeniden Test Etme</a:t>
            </a:r>
            <a:endParaRPr/>
          </a:p>
          <a:p>
            <a:pPr indent="-101600" lvl="0" marL="228600" rtl="0" algn="l">
              <a:lnSpc>
                <a:spcPct val="90000"/>
              </a:lnSpc>
              <a:spcBef>
                <a:spcPts val="1000"/>
              </a:spcBef>
              <a:spcAft>
                <a:spcPts val="0"/>
              </a:spcAft>
              <a:buClr>
                <a:schemeClr val="dk1"/>
              </a:buClr>
              <a:buSzPts val="2000"/>
              <a:buNone/>
            </a:pPr>
            <a:r>
              <a:t/>
            </a:r>
            <a:endParaRPr sz="2000">
              <a:solidFill>
                <a:srgbClr val="000000"/>
              </a:solidFill>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rgbClr val="000000"/>
              </a:buClr>
              <a:buSzPts val="2000"/>
              <a:buChar char="•"/>
            </a:pPr>
            <a:r>
              <a:rPr i="0" lang="tr-TR" sz="2000" u="none" strike="noStrike">
                <a:solidFill>
                  <a:srgbClr val="000000"/>
                </a:solidFill>
                <a:latin typeface="Times New Roman"/>
                <a:ea typeface="Times New Roman"/>
                <a:cs typeface="Times New Roman"/>
                <a:sym typeface="Times New Roman"/>
              </a:rPr>
              <a:t>Raporlama</a:t>
            </a:r>
            <a:endParaRPr sz="2000">
              <a:solidFill>
                <a:srgbClr val="000000"/>
              </a:solidFill>
              <a:latin typeface="Times New Roman"/>
              <a:ea typeface="Times New Roman"/>
              <a:cs typeface="Times New Roman"/>
              <a:sym typeface="Times New Roman"/>
            </a:endParaRPr>
          </a:p>
        </p:txBody>
      </p:sp>
      <p:pic>
        <p:nvPicPr>
          <p:cNvPr id="170" name="Google Shape;170;p13"/>
          <p:cNvPicPr preferRelativeResize="0"/>
          <p:nvPr/>
        </p:nvPicPr>
        <p:blipFill rotWithShape="1">
          <a:blip r:embed="rId3">
            <a:alphaModFix/>
          </a:blip>
          <a:srcRect b="0" l="0" r="0" t="0"/>
          <a:stretch/>
        </p:blipFill>
        <p:spPr>
          <a:xfrm>
            <a:off x="5201921" y="1137920"/>
            <a:ext cx="6238240" cy="46024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4"/>
          <p:cNvSpPr txBox="1"/>
          <p:nvPr>
            <p:ph type="title"/>
          </p:nvPr>
        </p:nvSpPr>
        <p:spPr>
          <a:xfrm>
            <a:off x="457200" y="365125"/>
            <a:ext cx="11257280" cy="92519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Times New Roman"/>
              <a:buNone/>
            </a:pPr>
            <a:r>
              <a:rPr lang="tr-TR" sz="4000">
                <a:latin typeface="Times New Roman"/>
                <a:ea typeface="Times New Roman"/>
                <a:cs typeface="Times New Roman"/>
                <a:sym typeface="Times New Roman"/>
              </a:rPr>
              <a:t>EĞİTİMİN YAPILMASI ve BİLGİ TOPLANMASI</a:t>
            </a:r>
            <a:endParaRPr/>
          </a:p>
        </p:txBody>
      </p:sp>
      <p:sp>
        <p:nvSpPr>
          <p:cNvPr id="176" name="Google Shape;176;p14"/>
          <p:cNvSpPr txBox="1"/>
          <p:nvPr>
            <p:ph idx="1" type="body"/>
          </p:nvPr>
        </p:nvSpPr>
        <p:spPr>
          <a:xfrm>
            <a:off x="838200" y="1290320"/>
            <a:ext cx="10515600" cy="4886643"/>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000"/>
              <a:buChar char="•"/>
            </a:pPr>
            <a:r>
              <a:rPr lang="tr-TR" sz="2000">
                <a:latin typeface="Times New Roman"/>
                <a:ea typeface="Times New Roman"/>
                <a:cs typeface="Times New Roman"/>
                <a:sym typeface="Times New Roman"/>
              </a:rPr>
              <a:t>Proje kapsamında tasarlanan ciddi oyun ile hedef kitle eğitilecektir.</a:t>
            </a:r>
            <a:endParaRPr/>
          </a:p>
          <a:p>
            <a:pPr indent="-101600" lvl="0" marL="22860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000"/>
              <a:buChar char="•"/>
            </a:pPr>
            <a:r>
              <a:rPr lang="tr-TR" sz="2000">
                <a:latin typeface="Times New Roman"/>
                <a:ea typeface="Times New Roman"/>
                <a:cs typeface="Times New Roman"/>
                <a:sym typeface="Times New Roman"/>
              </a:rPr>
              <a:t>Eğitim sonrası hedef kitlenin geri bildirimleri toplanacaktır.</a:t>
            </a:r>
            <a:endParaRPr/>
          </a:p>
          <a:p>
            <a:pPr indent="-101600" lvl="0" marL="228600" rtl="0" algn="l">
              <a:lnSpc>
                <a:spcPct val="90000"/>
              </a:lnSpc>
              <a:spcBef>
                <a:spcPts val="1000"/>
              </a:spcBef>
              <a:spcAft>
                <a:spcPts val="0"/>
              </a:spcAft>
              <a:buClr>
                <a:schemeClr val="dk1"/>
              </a:buClr>
              <a:buSzPts val="2000"/>
              <a:buNone/>
            </a:pPr>
            <a:r>
              <a:t/>
            </a:r>
            <a:endParaRPr b="0" i="0" sz="2000" u="none" strike="noStrike">
              <a:solidFill>
                <a:srgbClr val="000000"/>
              </a:solidFill>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rgbClr val="000000"/>
              </a:buClr>
              <a:buSzPts val="2000"/>
              <a:buChar char="•"/>
            </a:pPr>
            <a:r>
              <a:rPr b="0" i="0" lang="tr-TR" sz="2000" u="none" strike="noStrike">
                <a:solidFill>
                  <a:srgbClr val="000000"/>
                </a:solidFill>
                <a:latin typeface="Times New Roman"/>
                <a:ea typeface="Times New Roman"/>
                <a:cs typeface="Times New Roman"/>
                <a:sym typeface="Times New Roman"/>
              </a:rPr>
              <a:t>Hazırlanan deprem sonrası senaryolarına uygun tatbikat </a:t>
            </a:r>
            <a:r>
              <a:rPr lang="tr-TR" sz="2000">
                <a:solidFill>
                  <a:srgbClr val="000000"/>
                </a:solidFill>
                <a:latin typeface="Times New Roman"/>
                <a:ea typeface="Times New Roman"/>
                <a:cs typeface="Times New Roman"/>
                <a:sym typeface="Times New Roman"/>
              </a:rPr>
              <a:t>ortamında </a:t>
            </a:r>
            <a:r>
              <a:rPr b="0" i="0" lang="tr-TR" sz="2000" u="none" strike="noStrike">
                <a:solidFill>
                  <a:srgbClr val="000000"/>
                </a:solidFill>
                <a:latin typeface="Times New Roman"/>
                <a:ea typeface="Times New Roman"/>
                <a:cs typeface="Times New Roman"/>
                <a:sym typeface="Times New Roman"/>
              </a:rPr>
              <a:t>hem projede geliştirilen ciddi oyunla eğitim alan ekipler hem de klasik yöntemlerle eğitim alan ekipler birbirlerinden bağımsız olarak belli kısıtlamalara sahip bir teste tâbi tutulacaktır.</a:t>
            </a:r>
            <a:endParaRPr/>
          </a:p>
          <a:p>
            <a:pPr indent="-101600" lvl="0" marL="228600" rtl="0" algn="just">
              <a:lnSpc>
                <a:spcPct val="90000"/>
              </a:lnSpc>
              <a:spcBef>
                <a:spcPts val="0"/>
              </a:spcBef>
              <a:spcAft>
                <a:spcPts val="0"/>
              </a:spcAft>
              <a:buClr>
                <a:schemeClr val="dk1"/>
              </a:buClr>
              <a:buSzPts val="2000"/>
              <a:buNone/>
            </a:pPr>
            <a:r>
              <a:t/>
            </a:r>
            <a:endParaRPr sz="2000">
              <a:latin typeface="Times New Roman"/>
              <a:ea typeface="Times New Roman"/>
              <a:cs typeface="Times New Roman"/>
              <a:sym typeface="Times New Roman"/>
            </a:endParaRPr>
          </a:p>
          <a:p>
            <a:pPr indent="-228600" lvl="0" marL="228600" rtl="0" algn="just">
              <a:lnSpc>
                <a:spcPct val="90000"/>
              </a:lnSpc>
              <a:spcBef>
                <a:spcPts val="0"/>
              </a:spcBef>
              <a:spcAft>
                <a:spcPts val="0"/>
              </a:spcAft>
              <a:buClr>
                <a:schemeClr val="dk1"/>
              </a:buClr>
              <a:buSzPts val="2000"/>
              <a:buChar char="•"/>
            </a:pPr>
            <a:r>
              <a:rPr lang="tr-TR" sz="2000">
                <a:latin typeface="Times New Roman"/>
                <a:ea typeface="Times New Roman"/>
                <a:cs typeface="Times New Roman"/>
                <a:sym typeface="Times New Roman"/>
              </a:rPr>
              <a:t>Ekiplerin performanslarının belirlenmesi için hem deprem eğitim uzmanlarının belirlediği kriterler doğrultusunda hem de </a:t>
            </a:r>
            <a:r>
              <a:rPr b="0" i="0" lang="tr-TR" sz="2000" u="none" strike="noStrike">
                <a:solidFill>
                  <a:srgbClr val="000000"/>
                </a:solidFill>
                <a:latin typeface="Times New Roman"/>
                <a:ea typeface="Times New Roman"/>
                <a:cs typeface="Times New Roman"/>
                <a:sym typeface="Times New Roman"/>
              </a:rPr>
              <a:t>AFAD, Kızılay ve AKUT tarafından belirlenmiş ölçütler doğrultusunda oluşturulan anket doldurulacaktır.</a:t>
            </a:r>
            <a:endParaRPr/>
          </a:p>
          <a:p>
            <a:pPr indent="-101600" lvl="0" marL="228600" rtl="0" algn="just">
              <a:lnSpc>
                <a:spcPct val="90000"/>
              </a:lnSpc>
              <a:spcBef>
                <a:spcPts val="0"/>
              </a:spcBef>
              <a:spcAft>
                <a:spcPts val="0"/>
              </a:spcAft>
              <a:buClr>
                <a:schemeClr val="dk1"/>
              </a:buClr>
              <a:buSzPts val="2000"/>
              <a:buNone/>
            </a:pPr>
            <a:r>
              <a:t/>
            </a:r>
            <a:endParaRPr sz="2000">
              <a:solidFill>
                <a:srgbClr val="000000"/>
              </a:solidFill>
              <a:latin typeface="Times New Roman"/>
              <a:ea typeface="Times New Roman"/>
              <a:cs typeface="Times New Roman"/>
              <a:sym typeface="Times New Roman"/>
            </a:endParaRPr>
          </a:p>
          <a:p>
            <a:pPr indent="-228600" lvl="0" marL="228600" rtl="0" algn="just">
              <a:lnSpc>
                <a:spcPct val="90000"/>
              </a:lnSpc>
              <a:spcBef>
                <a:spcPts val="0"/>
              </a:spcBef>
              <a:spcAft>
                <a:spcPts val="0"/>
              </a:spcAft>
              <a:buClr>
                <a:srgbClr val="000000"/>
              </a:buClr>
              <a:buSzPts val="2000"/>
              <a:buChar char="•"/>
            </a:pPr>
            <a:r>
              <a:rPr lang="tr-TR" sz="2000">
                <a:solidFill>
                  <a:srgbClr val="000000"/>
                </a:solidFill>
                <a:latin typeface="Times New Roman"/>
                <a:ea typeface="Times New Roman"/>
                <a:cs typeface="Times New Roman"/>
                <a:sym typeface="Times New Roman"/>
              </a:rPr>
              <a:t>Bu kapsamda kişideki davranış farklılıkları, durumsal farkındalık ve duygusal sağlamlık gibi ölçütler hakkında ekiplerden bilgi toplanacaktır. </a:t>
            </a:r>
            <a:endParaRPr b="0"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800"/>
              <a:buNone/>
            </a:pPr>
            <a:br>
              <a:rPr lang="tr-TR"/>
            </a:br>
            <a:r>
              <a:rPr lang="tr-TR"/>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5"/>
          <p:cNvSpPr txBox="1"/>
          <p:nvPr>
            <p:ph type="title"/>
          </p:nvPr>
        </p:nvSpPr>
        <p:spPr>
          <a:xfrm>
            <a:off x="838200" y="365126"/>
            <a:ext cx="10515600" cy="31591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imes New Roman"/>
              <a:buNone/>
            </a:pPr>
            <a:r>
              <a:rPr lang="tr-TR" sz="4000">
                <a:latin typeface="Times New Roman"/>
                <a:ea typeface="Times New Roman"/>
                <a:cs typeface="Times New Roman"/>
                <a:sym typeface="Times New Roman"/>
              </a:rPr>
              <a:t>RAPORLARIN DEĞERLENDİRİLMESİ</a:t>
            </a:r>
            <a:endParaRPr/>
          </a:p>
        </p:txBody>
      </p:sp>
      <p:sp>
        <p:nvSpPr>
          <p:cNvPr id="182" name="Google Shape;182;p15"/>
          <p:cNvSpPr txBox="1"/>
          <p:nvPr>
            <p:ph idx="1" type="body"/>
          </p:nvPr>
        </p:nvSpPr>
        <p:spPr>
          <a:xfrm>
            <a:off x="838200" y="863600"/>
            <a:ext cx="10515600" cy="5313363"/>
          </a:xfrm>
          <a:prstGeom prst="rect">
            <a:avLst/>
          </a:prstGeom>
          <a:noFill/>
          <a:ln>
            <a:noFill/>
          </a:ln>
        </p:spPr>
        <p:txBody>
          <a:bodyPr anchorCtr="0" anchor="t" bIns="45700" lIns="91425" spcFirstLastPara="1" rIns="91425" wrap="square" tIns="45700">
            <a:normAutofit/>
          </a:bodyPr>
          <a:lstStyle/>
          <a:p>
            <a:pPr indent="-101600" lvl="0" marL="228600" rtl="0" algn="just">
              <a:lnSpc>
                <a:spcPct val="90000"/>
              </a:lnSpc>
              <a:spcBef>
                <a:spcPts val="0"/>
              </a:spcBef>
              <a:spcAft>
                <a:spcPts val="0"/>
              </a:spcAft>
              <a:buClr>
                <a:schemeClr val="dk1"/>
              </a:buClr>
              <a:buSzPts val="2000"/>
              <a:buNone/>
            </a:pPr>
            <a:r>
              <a:t/>
            </a:r>
            <a:endParaRPr b="0" i="0" sz="2000" u="none" strike="noStrike">
              <a:solidFill>
                <a:srgbClr val="000000"/>
              </a:solidFill>
              <a:latin typeface="Times New Roman"/>
              <a:ea typeface="Times New Roman"/>
              <a:cs typeface="Times New Roman"/>
              <a:sym typeface="Times New Roman"/>
            </a:endParaRPr>
          </a:p>
          <a:p>
            <a:pPr indent="-228600" lvl="0" marL="228600" rtl="0" algn="just">
              <a:lnSpc>
                <a:spcPct val="90000"/>
              </a:lnSpc>
              <a:spcBef>
                <a:spcPts val="0"/>
              </a:spcBef>
              <a:spcAft>
                <a:spcPts val="0"/>
              </a:spcAft>
              <a:buClr>
                <a:srgbClr val="000000"/>
              </a:buClr>
              <a:buSzPts val="2000"/>
              <a:buChar char="•"/>
            </a:pPr>
            <a:r>
              <a:rPr b="0" i="0" lang="tr-TR" sz="2000" u="none" strike="noStrike">
                <a:solidFill>
                  <a:srgbClr val="000000"/>
                </a:solidFill>
                <a:latin typeface="Times New Roman"/>
                <a:ea typeface="Times New Roman"/>
                <a:cs typeface="Times New Roman"/>
                <a:sym typeface="Times New Roman"/>
              </a:rPr>
              <a:t>Projenin son aşaması olarak, tasarlanan ciddi oyunun hedef kitlesine yapılan anket ve gerçek tatbikata katılan ekiplerin değerlendirme raporları literatürden seçilecek bir yöntemle sayısallaştırılacaktır.</a:t>
            </a:r>
            <a:endParaRPr/>
          </a:p>
          <a:p>
            <a:pPr indent="-101600" lvl="0" marL="228600" rtl="0" algn="just">
              <a:lnSpc>
                <a:spcPct val="90000"/>
              </a:lnSpc>
              <a:spcBef>
                <a:spcPts val="0"/>
              </a:spcBef>
              <a:spcAft>
                <a:spcPts val="0"/>
              </a:spcAft>
              <a:buClr>
                <a:schemeClr val="dk1"/>
              </a:buClr>
              <a:buSzPts val="2000"/>
              <a:buNone/>
            </a:pPr>
            <a:r>
              <a:t/>
            </a:r>
            <a:endParaRPr b="0" i="0" sz="2000" u="none" strike="noStrike">
              <a:solidFill>
                <a:srgbClr val="000000"/>
              </a:solidFill>
              <a:latin typeface="Times New Roman"/>
              <a:ea typeface="Times New Roman"/>
              <a:cs typeface="Times New Roman"/>
              <a:sym typeface="Times New Roman"/>
            </a:endParaRPr>
          </a:p>
          <a:p>
            <a:pPr indent="-228600" lvl="0" marL="228600" rtl="0" algn="just">
              <a:lnSpc>
                <a:spcPct val="90000"/>
              </a:lnSpc>
              <a:spcBef>
                <a:spcPts val="0"/>
              </a:spcBef>
              <a:spcAft>
                <a:spcPts val="0"/>
              </a:spcAft>
              <a:buClr>
                <a:srgbClr val="000000"/>
              </a:buClr>
              <a:buSzPts val="2000"/>
              <a:buChar char="•"/>
            </a:pPr>
            <a:r>
              <a:rPr b="0" lang="tr-TR" sz="2000">
                <a:solidFill>
                  <a:srgbClr val="000000"/>
                </a:solidFill>
                <a:latin typeface="Times New Roman"/>
                <a:ea typeface="Times New Roman"/>
                <a:cs typeface="Times New Roman"/>
                <a:sym typeface="Times New Roman"/>
              </a:rPr>
              <a:t>Bu sayısal verilerin analizi deprem eğitim uzmanları tarafından gerçekleştirilecektir.</a:t>
            </a:r>
            <a:endParaRPr b="0" sz="20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800"/>
              <a:buNone/>
            </a:pPr>
            <a:br>
              <a:rPr lang="tr-TR"/>
            </a:br>
            <a:endParaRPr/>
          </a:p>
        </p:txBody>
      </p:sp>
      <p:pic>
        <p:nvPicPr>
          <p:cNvPr id="183" name="Google Shape;183;p15"/>
          <p:cNvPicPr preferRelativeResize="0"/>
          <p:nvPr/>
        </p:nvPicPr>
        <p:blipFill rotWithShape="1">
          <a:blip r:embed="rId3">
            <a:alphaModFix/>
          </a:blip>
          <a:srcRect b="0" l="0" r="0" t="0"/>
          <a:stretch/>
        </p:blipFill>
        <p:spPr>
          <a:xfrm>
            <a:off x="995680" y="2500378"/>
            <a:ext cx="9804400" cy="399249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6"/>
          <p:cNvSpPr txBox="1"/>
          <p:nvPr>
            <p:ph type="title"/>
          </p:nvPr>
        </p:nvSpPr>
        <p:spPr>
          <a:xfrm>
            <a:off x="436880" y="365125"/>
            <a:ext cx="11257280" cy="46799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0000"/>
              </a:buClr>
              <a:buSzPts val="3600"/>
              <a:buFont typeface="Times New Roman"/>
              <a:buNone/>
            </a:pPr>
            <a:r>
              <a:rPr i="0" lang="tr-TR" sz="3600" u="none" strike="noStrike">
                <a:solidFill>
                  <a:srgbClr val="000000"/>
                </a:solidFill>
                <a:latin typeface="Times New Roman"/>
                <a:ea typeface="Times New Roman"/>
                <a:cs typeface="Times New Roman"/>
                <a:sym typeface="Times New Roman"/>
              </a:rPr>
              <a:t>Projeden Elde Edilmesi Öngörülen Çıktılara İlişkin Bilgiler</a:t>
            </a:r>
            <a:endParaRPr sz="3600">
              <a:latin typeface="Times New Roman"/>
              <a:ea typeface="Times New Roman"/>
              <a:cs typeface="Times New Roman"/>
              <a:sym typeface="Times New Roman"/>
            </a:endParaRPr>
          </a:p>
        </p:txBody>
      </p:sp>
      <p:sp>
        <p:nvSpPr>
          <p:cNvPr id="189" name="Google Shape;189;p16"/>
          <p:cNvSpPr txBox="1"/>
          <p:nvPr>
            <p:ph idx="1" type="body"/>
          </p:nvPr>
        </p:nvSpPr>
        <p:spPr>
          <a:xfrm>
            <a:off x="838200" y="1005840"/>
            <a:ext cx="10515600" cy="517112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000"/>
              <a:buChar char="•"/>
            </a:pPr>
            <a:r>
              <a:rPr i="0" lang="tr-TR" sz="2000" u="none" strike="noStrike">
                <a:solidFill>
                  <a:srgbClr val="000000"/>
                </a:solidFill>
                <a:latin typeface="Times New Roman"/>
                <a:ea typeface="Times New Roman"/>
                <a:cs typeface="Times New Roman"/>
                <a:sym typeface="Times New Roman"/>
              </a:rPr>
              <a:t>Bilimsel/Akademik Çıktılar</a:t>
            </a:r>
            <a:endParaRPr/>
          </a:p>
          <a:p>
            <a:pPr indent="-228600" lvl="0" marL="228600" rtl="0" algn="l">
              <a:lnSpc>
                <a:spcPct val="90000"/>
              </a:lnSpc>
              <a:spcBef>
                <a:spcPts val="1000"/>
              </a:spcBef>
              <a:spcAft>
                <a:spcPts val="0"/>
              </a:spcAft>
              <a:buClr>
                <a:srgbClr val="000000"/>
              </a:buClr>
              <a:buSzPts val="2000"/>
              <a:buChar char="•"/>
            </a:pPr>
            <a:r>
              <a:rPr i="0" lang="tr-TR" sz="2000" u="none" strike="noStrike">
                <a:solidFill>
                  <a:srgbClr val="000000"/>
                </a:solidFill>
                <a:latin typeface="Times New Roman"/>
                <a:ea typeface="Times New Roman"/>
                <a:cs typeface="Times New Roman"/>
                <a:sym typeface="Times New Roman"/>
              </a:rPr>
              <a:t>Ekonomik/Ticari/Sosyal Çıktılar</a:t>
            </a:r>
            <a:endParaRPr sz="2000">
              <a:solidFill>
                <a:srgbClr val="000000"/>
              </a:solidFill>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rgbClr val="000000"/>
              </a:buClr>
              <a:buSzPts val="2000"/>
              <a:buChar char="•"/>
            </a:pPr>
            <a:r>
              <a:rPr i="0" lang="tr-TR" sz="2000" u="none" strike="noStrike">
                <a:solidFill>
                  <a:srgbClr val="000000"/>
                </a:solidFill>
                <a:latin typeface="Times New Roman"/>
                <a:ea typeface="Times New Roman"/>
                <a:cs typeface="Times New Roman"/>
                <a:sym typeface="Times New Roman"/>
              </a:rPr>
              <a:t>Araştırmacı Yetiştirilmesi ve Yeni Proje(ler) Oluşturulmasına Yönelik Çıktılar</a:t>
            </a:r>
            <a:endParaRPr/>
          </a:p>
          <a:p>
            <a:pPr indent="0" lvl="1" marL="457200" rtl="0" algn="l">
              <a:lnSpc>
                <a:spcPct val="90000"/>
              </a:lnSpc>
              <a:spcBef>
                <a:spcPts val="500"/>
              </a:spcBef>
              <a:spcAft>
                <a:spcPts val="0"/>
              </a:spcAft>
              <a:buClr>
                <a:schemeClr val="dk1"/>
              </a:buClr>
              <a:buSzPts val="2000"/>
              <a:buNone/>
            </a:pPr>
            <a:br>
              <a:rPr lang="tr-TR" sz="2000">
                <a:latin typeface="Times New Roman"/>
                <a:ea typeface="Times New Roman"/>
                <a:cs typeface="Times New Roman"/>
                <a:sym typeface="Times New Roman"/>
              </a:rPr>
            </a:br>
            <a:endParaRPr sz="2000">
              <a:solidFill>
                <a:srgbClr val="000000"/>
              </a:solidFill>
              <a:latin typeface="Times New Roman"/>
              <a:ea typeface="Times New Roman"/>
              <a:cs typeface="Times New Roman"/>
              <a:sym typeface="Times New Roman"/>
            </a:endParaRPr>
          </a:p>
        </p:txBody>
      </p:sp>
      <p:pic>
        <p:nvPicPr>
          <p:cNvPr descr="ok içeren bir resim&#10;&#10;Açıklama otomatik olarak oluşturuldu" id="190" name="Google Shape;190;p16"/>
          <p:cNvPicPr preferRelativeResize="0"/>
          <p:nvPr/>
        </p:nvPicPr>
        <p:blipFill rotWithShape="1">
          <a:blip r:embed="rId3">
            <a:alphaModFix/>
          </a:blip>
          <a:srcRect b="0" l="0" r="0" t="0"/>
          <a:stretch/>
        </p:blipFill>
        <p:spPr>
          <a:xfrm>
            <a:off x="915025" y="2408800"/>
            <a:ext cx="5615099" cy="4211324"/>
          </a:xfrm>
          <a:prstGeom prst="rect">
            <a:avLst/>
          </a:prstGeom>
          <a:noFill/>
          <a:ln>
            <a:noFill/>
          </a:ln>
        </p:spPr>
      </p:pic>
      <p:pic>
        <p:nvPicPr>
          <p:cNvPr descr="çizelge içeren bir resim&#10;&#10;Açıklama otomatik olarak oluşturuldu" id="191" name="Google Shape;191;p16"/>
          <p:cNvPicPr preferRelativeResize="0"/>
          <p:nvPr/>
        </p:nvPicPr>
        <p:blipFill rotWithShape="1">
          <a:blip r:embed="rId4">
            <a:alphaModFix/>
          </a:blip>
          <a:srcRect b="0" l="0" r="0" t="0"/>
          <a:stretch/>
        </p:blipFill>
        <p:spPr>
          <a:xfrm>
            <a:off x="7027705" y="2408795"/>
            <a:ext cx="4211321" cy="421132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7"/>
          <p:cNvSpPr txBox="1"/>
          <p:nvPr>
            <p:ph type="title"/>
          </p:nvPr>
        </p:nvSpPr>
        <p:spPr>
          <a:xfrm>
            <a:off x="838200" y="365125"/>
            <a:ext cx="10515600" cy="51879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000000"/>
              </a:buClr>
              <a:buSzPct val="100000"/>
              <a:buFont typeface="Times New Roman"/>
              <a:buNone/>
            </a:pPr>
            <a:r>
              <a:rPr i="0" lang="tr-TR" sz="3600" u="none" strike="noStrike">
                <a:solidFill>
                  <a:srgbClr val="000000"/>
                </a:solidFill>
                <a:latin typeface="Times New Roman"/>
                <a:ea typeface="Times New Roman"/>
                <a:cs typeface="Times New Roman"/>
                <a:sym typeface="Times New Roman"/>
              </a:rPr>
              <a:t>PROJE ÇIKTILARININ PAYLAŞIMI VE YAYILIMI</a:t>
            </a:r>
            <a:endParaRPr sz="3600">
              <a:latin typeface="Times New Roman"/>
              <a:ea typeface="Times New Roman"/>
              <a:cs typeface="Times New Roman"/>
              <a:sym typeface="Times New Roman"/>
            </a:endParaRPr>
          </a:p>
        </p:txBody>
      </p:sp>
      <p:sp>
        <p:nvSpPr>
          <p:cNvPr id="197" name="Google Shape;197;p17"/>
          <p:cNvSpPr txBox="1"/>
          <p:nvPr>
            <p:ph idx="1" type="body"/>
          </p:nvPr>
        </p:nvSpPr>
        <p:spPr>
          <a:xfrm>
            <a:off x="838200" y="883920"/>
            <a:ext cx="10515600" cy="5293043"/>
          </a:xfrm>
          <a:prstGeom prst="rect">
            <a:avLst/>
          </a:prstGeom>
          <a:noFill/>
          <a:ln>
            <a:noFill/>
          </a:ln>
        </p:spPr>
        <p:txBody>
          <a:bodyPr anchorCtr="0" anchor="t" bIns="45700" lIns="91425" spcFirstLastPara="1" rIns="91425" wrap="square" tIns="45700">
            <a:normAutofit/>
          </a:bodyPr>
          <a:lstStyle/>
          <a:p>
            <a:pPr indent="-101600" lvl="0" marL="228600" rtl="0" algn="l">
              <a:lnSpc>
                <a:spcPct val="90000"/>
              </a:lnSpc>
              <a:spcBef>
                <a:spcPts val="0"/>
              </a:spcBef>
              <a:spcAft>
                <a:spcPts val="0"/>
              </a:spcAft>
              <a:buClr>
                <a:schemeClr val="dk1"/>
              </a:buClr>
              <a:buSzPts val="2000"/>
              <a:buNone/>
            </a:pPr>
            <a:r>
              <a:t/>
            </a:r>
            <a:endParaRPr sz="2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000"/>
              <a:buChar char="•"/>
            </a:pPr>
            <a:r>
              <a:rPr lang="tr-TR" sz="2000">
                <a:latin typeface="Times New Roman"/>
                <a:ea typeface="Times New Roman"/>
                <a:cs typeface="Times New Roman"/>
                <a:sym typeface="Times New Roman"/>
              </a:rPr>
              <a:t>AFAD yönetim kurulu ile projenin 13. ayında toplantı.</a:t>
            </a:r>
            <a:endParaRPr/>
          </a:p>
          <a:p>
            <a:pPr indent="-101600" lvl="0" marL="22860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000"/>
              <a:buChar char="•"/>
            </a:pPr>
            <a:r>
              <a:rPr lang="tr-TR" sz="2000">
                <a:latin typeface="Times New Roman"/>
                <a:ea typeface="Times New Roman"/>
                <a:cs typeface="Times New Roman"/>
                <a:sym typeface="Times New Roman"/>
              </a:rPr>
              <a:t>AFAD’ da çalışan kurtarma ekibine projenin 14. ve 17. ayları dahil 4 ay süreyle eğitim verilmesi.</a:t>
            </a:r>
            <a:endParaRPr/>
          </a:p>
          <a:p>
            <a:pPr indent="-101600" lvl="0" marL="22860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rgbClr val="000000"/>
              </a:buClr>
              <a:buSzPts val="2000"/>
              <a:buChar char="•"/>
            </a:pPr>
            <a:r>
              <a:rPr b="0" i="0" lang="tr-TR" sz="2000" u="none" strike="noStrike">
                <a:solidFill>
                  <a:srgbClr val="000000"/>
                </a:solidFill>
                <a:latin typeface="Times New Roman"/>
                <a:ea typeface="Times New Roman"/>
                <a:cs typeface="Times New Roman"/>
                <a:sym typeface="Times New Roman"/>
              </a:rPr>
              <a:t>Web Sayfası ve Sosyal Medya </a:t>
            </a:r>
            <a:r>
              <a:rPr lang="tr-TR" sz="2000">
                <a:solidFill>
                  <a:srgbClr val="000000"/>
                </a:solidFill>
                <a:latin typeface="Times New Roman"/>
                <a:ea typeface="Times New Roman"/>
                <a:cs typeface="Times New Roman"/>
                <a:sym typeface="Times New Roman"/>
              </a:rPr>
              <a:t>projenin duyurulması için proje boyunca kullanılacaktır.</a:t>
            </a:r>
            <a:endParaRPr sz="20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8"/>
          <p:cNvSpPr txBox="1"/>
          <p:nvPr>
            <p:ph type="title"/>
          </p:nvPr>
        </p:nvSpPr>
        <p:spPr>
          <a:xfrm>
            <a:off x="838200" y="365126"/>
            <a:ext cx="10515600" cy="31591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000000"/>
              </a:buClr>
              <a:buSzPct val="100000"/>
              <a:buFont typeface="Times New Roman"/>
              <a:buNone/>
            </a:pPr>
            <a:r>
              <a:rPr b="1" i="0" lang="tr-TR" sz="2000" u="none" strike="noStrike">
                <a:solidFill>
                  <a:srgbClr val="000000"/>
                </a:solidFill>
                <a:latin typeface="Times New Roman"/>
                <a:ea typeface="Times New Roman"/>
                <a:cs typeface="Times New Roman"/>
                <a:sym typeface="Times New Roman"/>
              </a:rPr>
              <a:t>Projeden Oluşması Öngörülen Etkilere İlişkin Bilgiler</a:t>
            </a:r>
            <a:endParaRPr sz="2000">
              <a:latin typeface="Times New Roman"/>
              <a:ea typeface="Times New Roman"/>
              <a:cs typeface="Times New Roman"/>
              <a:sym typeface="Times New Roman"/>
            </a:endParaRPr>
          </a:p>
        </p:txBody>
      </p:sp>
      <p:sp>
        <p:nvSpPr>
          <p:cNvPr id="203" name="Google Shape;203;p18"/>
          <p:cNvSpPr txBox="1"/>
          <p:nvPr>
            <p:ph idx="1" type="body"/>
          </p:nvPr>
        </p:nvSpPr>
        <p:spPr>
          <a:xfrm>
            <a:off x="838200" y="904240"/>
            <a:ext cx="10515600" cy="527272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000"/>
              <a:buChar char="•"/>
            </a:pPr>
            <a:r>
              <a:rPr i="0" lang="tr-TR" sz="2000" u="none" strike="noStrike">
                <a:solidFill>
                  <a:srgbClr val="000000"/>
                </a:solidFill>
                <a:latin typeface="Times New Roman"/>
                <a:ea typeface="Times New Roman"/>
                <a:cs typeface="Times New Roman"/>
                <a:sym typeface="Times New Roman"/>
              </a:rPr>
              <a:t> Toplumsal/Kültürel Etki: </a:t>
            </a:r>
            <a:endParaRPr/>
          </a:p>
          <a:p>
            <a:pPr indent="-101600" lvl="1" marL="685800" rtl="0" algn="l">
              <a:lnSpc>
                <a:spcPct val="90000"/>
              </a:lnSpc>
              <a:spcBef>
                <a:spcPts val="500"/>
              </a:spcBef>
              <a:spcAft>
                <a:spcPts val="0"/>
              </a:spcAft>
              <a:buClr>
                <a:schemeClr val="dk1"/>
              </a:buClr>
              <a:buSzPts val="2000"/>
              <a:buNone/>
            </a:pPr>
            <a:r>
              <a:t/>
            </a:r>
            <a:endParaRPr i="0" sz="2000" u="none" strike="noStrike">
              <a:solidFill>
                <a:srgbClr val="000000"/>
              </a:solidFill>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rgbClr val="000000"/>
              </a:buClr>
              <a:buSzPts val="2000"/>
              <a:buChar char="•"/>
            </a:pPr>
            <a:r>
              <a:rPr lang="tr-TR" sz="2000">
                <a:solidFill>
                  <a:srgbClr val="000000"/>
                </a:solidFill>
                <a:latin typeface="Times New Roman"/>
                <a:ea typeface="Times New Roman"/>
                <a:cs typeface="Times New Roman"/>
                <a:sym typeface="Times New Roman"/>
              </a:rPr>
              <a:t> Ekonomik Etki:</a:t>
            </a:r>
            <a:endParaRPr i="0" sz="2000" u="none" strike="noStrike">
              <a:solidFill>
                <a:srgbClr val="000000"/>
              </a:solidFill>
              <a:latin typeface="Times New Roman"/>
              <a:ea typeface="Times New Roman"/>
              <a:cs typeface="Times New Roman"/>
              <a:sym typeface="Times New Roman"/>
            </a:endParaRPr>
          </a:p>
          <a:p>
            <a:pPr indent="0" lvl="1" marL="457200" rtl="0" algn="l">
              <a:lnSpc>
                <a:spcPct val="90000"/>
              </a:lnSpc>
              <a:spcBef>
                <a:spcPts val="0"/>
              </a:spcBef>
              <a:spcAft>
                <a:spcPts val="0"/>
              </a:spcAft>
              <a:buClr>
                <a:schemeClr val="dk1"/>
              </a:buClr>
              <a:buSzPts val="1600"/>
              <a:buNone/>
            </a:pPr>
            <a:r>
              <a:t/>
            </a:r>
            <a:endParaRPr sz="1600">
              <a:latin typeface="Times New Roman"/>
              <a:ea typeface="Times New Roman"/>
              <a:cs typeface="Times New Roman"/>
              <a:sym typeface="Times New Roman"/>
            </a:endParaRPr>
          </a:p>
          <a:p>
            <a:pPr indent="0" lvl="1" marL="457200" rtl="0" algn="l">
              <a:lnSpc>
                <a:spcPct val="90000"/>
              </a:lnSpc>
              <a:spcBef>
                <a:spcPts val="0"/>
              </a:spcBef>
              <a:spcAft>
                <a:spcPts val="0"/>
              </a:spcAft>
              <a:buClr>
                <a:schemeClr val="dk1"/>
              </a:buClr>
              <a:buSzPts val="1600"/>
              <a:buNone/>
            </a:pPr>
            <a:r>
              <a:t/>
            </a:r>
            <a:endParaRPr sz="1600">
              <a:latin typeface="Times New Roman"/>
              <a:ea typeface="Times New Roman"/>
              <a:cs typeface="Times New Roman"/>
              <a:sym typeface="Times New Roman"/>
            </a:endParaRPr>
          </a:p>
        </p:txBody>
      </p:sp>
      <p:pic>
        <p:nvPicPr>
          <p:cNvPr descr="diyagram içeren bir resim&#10;&#10;Açıklama otomatik olarak oluşturuldu" id="204" name="Google Shape;204;p18"/>
          <p:cNvPicPr preferRelativeResize="0"/>
          <p:nvPr/>
        </p:nvPicPr>
        <p:blipFill rotWithShape="1">
          <a:blip r:embed="rId3">
            <a:alphaModFix/>
          </a:blip>
          <a:srcRect b="0" l="0" r="0" t="0"/>
          <a:stretch/>
        </p:blipFill>
        <p:spPr>
          <a:xfrm>
            <a:off x="577850" y="2426969"/>
            <a:ext cx="5050790" cy="3323590"/>
          </a:xfrm>
          <a:prstGeom prst="rect">
            <a:avLst/>
          </a:prstGeom>
          <a:noFill/>
          <a:ln>
            <a:noFill/>
          </a:ln>
        </p:spPr>
      </p:pic>
      <p:pic>
        <p:nvPicPr>
          <p:cNvPr descr="ok içeren bir resim&#10;&#10;Açıklama otomatik olarak oluşturuldu" id="205" name="Google Shape;205;p18"/>
          <p:cNvPicPr preferRelativeResize="0"/>
          <p:nvPr/>
        </p:nvPicPr>
        <p:blipFill rotWithShape="1">
          <a:blip r:embed="rId4">
            <a:alphaModFix/>
          </a:blip>
          <a:srcRect b="0" l="0" r="0" t="0"/>
          <a:stretch/>
        </p:blipFill>
        <p:spPr>
          <a:xfrm>
            <a:off x="6096000" y="2621280"/>
            <a:ext cx="5338751" cy="301381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50863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imes New Roman"/>
              <a:buNone/>
            </a:pPr>
            <a:r>
              <a:rPr lang="tr-TR" sz="4000">
                <a:latin typeface="Times New Roman"/>
                <a:ea typeface="Times New Roman"/>
                <a:cs typeface="Times New Roman"/>
                <a:sym typeface="Times New Roman"/>
              </a:rPr>
              <a:t>ÖZGÜN DEĞER</a:t>
            </a:r>
            <a:endParaRPr/>
          </a:p>
        </p:txBody>
      </p:sp>
      <p:sp>
        <p:nvSpPr>
          <p:cNvPr id="91" name="Google Shape;91;p2"/>
          <p:cNvSpPr txBox="1"/>
          <p:nvPr>
            <p:ph idx="1" type="body"/>
          </p:nvPr>
        </p:nvSpPr>
        <p:spPr>
          <a:xfrm>
            <a:off x="838200" y="1127760"/>
            <a:ext cx="10515600" cy="504920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lang="tr-TR" sz="2000">
                <a:latin typeface="Times New Roman"/>
                <a:ea typeface="Times New Roman"/>
                <a:cs typeface="Times New Roman"/>
                <a:sym typeface="Times New Roman"/>
              </a:rPr>
              <a:t>Ülkemizde1900-2009 yılları arasında meydana gelen büyük depremler sonucunda 86.000 insanımız, en son Kahramanmaraş merkezli depremde ise 48 binden fazla insanımız hayatını kaybetmiştir.</a:t>
            </a:r>
            <a:endParaRPr/>
          </a:p>
          <a:p>
            <a:pPr indent="-228600" lvl="0" marL="228600" rtl="0" algn="l">
              <a:lnSpc>
                <a:spcPct val="90000"/>
              </a:lnSpc>
              <a:spcBef>
                <a:spcPts val="1000"/>
              </a:spcBef>
              <a:spcAft>
                <a:spcPts val="0"/>
              </a:spcAft>
              <a:buClr>
                <a:schemeClr val="dk1"/>
              </a:buClr>
              <a:buSzPts val="2000"/>
              <a:buChar char="•"/>
            </a:pPr>
            <a:r>
              <a:rPr lang="tr-TR" sz="2000">
                <a:latin typeface="Times New Roman"/>
                <a:ea typeface="Times New Roman"/>
                <a:cs typeface="Times New Roman"/>
                <a:sym typeface="Times New Roman"/>
              </a:rPr>
              <a:t>Kahramanmaraş merkezli depremde bir kez daha görülmüştür ki afet sonrası arama kurtarma ekiplerinin çalışmaları büyük önem arz etmektedir. Bu çalışmalar kapsamında zaman hayati öneme sahiptir.</a:t>
            </a:r>
            <a:endParaRPr/>
          </a:p>
          <a:p>
            <a:pPr indent="-101600" lvl="0" marL="228600" rtl="0" algn="l">
              <a:lnSpc>
                <a:spcPct val="9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pic>
        <p:nvPicPr>
          <p:cNvPr descr="kişi, şahıs, gökyüzü, dış mekan içeren bir resim&#10;&#10;Açıklama otomatik olarak oluşturuldu" id="92" name="Google Shape;92;p2"/>
          <p:cNvPicPr preferRelativeResize="0"/>
          <p:nvPr/>
        </p:nvPicPr>
        <p:blipFill rotWithShape="1">
          <a:blip r:embed="rId3">
            <a:alphaModFix/>
          </a:blip>
          <a:srcRect b="0" l="0" r="0" t="0"/>
          <a:stretch/>
        </p:blipFill>
        <p:spPr>
          <a:xfrm>
            <a:off x="1376680" y="3072448"/>
            <a:ext cx="9438640" cy="3216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ph type="title"/>
          </p:nvPr>
        </p:nvSpPr>
        <p:spPr>
          <a:xfrm>
            <a:off x="838200" y="365125"/>
            <a:ext cx="10515600" cy="58991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imes New Roman"/>
              <a:buNone/>
            </a:pPr>
            <a:r>
              <a:rPr lang="tr-TR" sz="4000">
                <a:latin typeface="Times New Roman"/>
                <a:ea typeface="Times New Roman"/>
                <a:cs typeface="Times New Roman"/>
                <a:sym typeface="Times New Roman"/>
              </a:rPr>
              <a:t>ÖZGÜN DEĞER</a:t>
            </a:r>
            <a:endParaRPr/>
          </a:p>
        </p:txBody>
      </p:sp>
      <p:sp>
        <p:nvSpPr>
          <p:cNvPr id="98" name="Google Shape;98;p3"/>
          <p:cNvSpPr txBox="1"/>
          <p:nvPr>
            <p:ph idx="1" type="body"/>
          </p:nvPr>
        </p:nvSpPr>
        <p:spPr>
          <a:xfrm>
            <a:off x="838200" y="1127760"/>
            <a:ext cx="10515600" cy="5029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lang="tr-TR" sz="2000">
                <a:latin typeface="Times New Roman"/>
                <a:ea typeface="Times New Roman"/>
                <a:cs typeface="Times New Roman"/>
                <a:sym typeface="Times New Roman"/>
              </a:rPr>
              <a:t>Gerek ülkemizde gerekse dünya üzerinde en yıkıcı doğal afetlerden biri olan deprem için kurtarma ekiplerinin eğitimine yönelik olarak tatminkâr bir ciddi oyun geliştirmesi yapılmadığı; verilmekte olan eğitimler incelendiğinde ise gerçek dünyada meydana gelecek olan durumları yeterince temsil etmediği için eğitim alan kişilerin durumsal farkındalık yetenekleri ve duygusal dayanıklılıkları gelişmemiştir.</a:t>
            </a:r>
            <a:endParaRPr/>
          </a:p>
          <a:p>
            <a:pPr indent="-228600" lvl="0" marL="228600" rtl="0" algn="l">
              <a:lnSpc>
                <a:spcPct val="90000"/>
              </a:lnSpc>
              <a:spcBef>
                <a:spcPts val="1000"/>
              </a:spcBef>
              <a:spcAft>
                <a:spcPts val="0"/>
              </a:spcAft>
              <a:buClr>
                <a:schemeClr val="dk1"/>
              </a:buClr>
              <a:buSzPts val="2000"/>
              <a:buChar char="•"/>
            </a:pPr>
            <a:r>
              <a:rPr lang="tr-TR" sz="2000">
                <a:latin typeface="Times New Roman"/>
                <a:ea typeface="Times New Roman"/>
                <a:cs typeface="Times New Roman"/>
                <a:sym typeface="Times New Roman"/>
              </a:rPr>
              <a:t>Proje kapsamında da bu sorun göz önünde bulundurulmuş ve ciddi oyun ile deprem sonrası müdahale ekiplerinin eğitilmesi hedeflenmiştir.</a:t>
            </a:r>
            <a:endParaRPr/>
          </a:p>
        </p:txBody>
      </p:sp>
      <p:pic>
        <p:nvPicPr>
          <p:cNvPr id="99" name="Google Shape;99;p3"/>
          <p:cNvPicPr preferRelativeResize="0"/>
          <p:nvPr/>
        </p:nvPicPr>
        <p:blipFill rotWithShape="1">
          <a:blip r:embed="rId3">
            <a:alphaModFix/>
          </a:blip>
          <a:srcRect b="0" l="0" r="0" t="0"/>
          <a:stretch/>
        </p:blipFill>
        <p:spPr>
          <a:xfrm>
            <a:off x="1255057" y="3400051"/>
            <a:ext cx="4123765" cy="3092824"/>
          </a:xfrm>
          <a:prstGeom prst="rect">
            <a:avLst/>
          </a:prstGeom>
          <a:noFill/>
          <a:ln>
            <a:noFill/>
          </a:ln>
        </p:spPr>
      </p:pic>
      <p:pic>
        <p:nvPicPr>
          <p:cNvPr descr="eşleme, tatlı içeren bir resim&#10;&#10;Açıklama otomatik olarak oluşturuldu" id="100" name="Google Shape;100;p3"/>
          <p:cNvPicPr preferRelativeResize="0"/>
          <p:nvPr/>
        </p:nvPicPr>
        <p:blipFill rotWithShape="1">
          <a:blip r:embed="rId4">
            <a:alphaModFix/>
          </a:blip>
          <a:srcRect b="0" l="0" r="0" t="0"/>
          <a:stretch/>
        </p:blipFill>
        <p:spPr>
          <a:xfrm>
            <a:off x="6347012" y="2986722"/>
            <a:ext cx="4589931" cy="350615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4"/>
          <p:cNvSpPr txBox="1"/>
          <p:nvPr>
            <p:ph type="title"/>
          </p:nvPr>
        </p:nvSpPr>
        <p:spPr>
          <a:xfrm>
            <a:off x="838200" y="365125"/>
            <a:ext cx="10515600" cy="62039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imes New Roman"/>
              <a:buNone/>
            </a:pPr>
            <a:r>
              <a:rPr lang="tr-TR" sz="4000">
                <a:latin typeface="Times New Roman"/>
                <a:ea typeface="Times New Roman"/>
                <a:cs typeface="Times New Roman"/>
                <a:sym typeface="Times New Roman"/>
              </a:rPr>
              <a:t>ÖZGÜN</a:t>
            </a:r>
            <a:r>
              <a:rPr lang="tr-TR"/>
              <a:t> DEĞER</a:t>
            </a:r>
            <a:endParaRPr/>
          </a:p>
        </p:txBody>
      </p:sp>
      <p:sp>
        <p:nvSpPr>
          <p:cNvPr id="106" name="Google Shape;106;p4"/>
          <p:cNvSpPr txBox="1"/>
          <p:nvPr>
            <p:ph idx="1" type="body"/>
          </p:nvPr>
        </p:nvSpPr>
        <p:spPr>
          <a:xfrm>
            <a:off x="838200" y="1127760"/>
            <a:ext cx="10515600" cy="504920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tr-TR" sz="2000">
                <a:latin typeface="Times New Roman"/>
                <a:ea typeface="Times New Roman"/>
                <a:cs typeface="Times New Roman"/>
                <a:sym typeface="Times New Roman"/>
              </a:rPr>
              <a:t>Hipotezimiz: </a:t>
            </a:r>
            <a:endParaRPr/>
          </a:p>
          <a:p>
            <a:pPr indent="-228600" lvl="1" marL="685800" rtl="0" algn="l">
              <a:lnSpc>
                <a:spcPct val="90000"/>
              </a:lnSpc>
              <a:spcBef>
                <a:spcPts val="500"/>
              </a:spcBef>
              <a:spcAft>
                <a:spcPts val="0"/>
              </a:spcAft>
              <a:buClr>
                <a:schemeClr val="dk1"/>
              </a:buClr>
              <a:buSzPts val="2000"/>
              <a:buChar char="•"/>
            </a:pPr>
            <a:r>
              <a:rPr lang="tr-TR" sz="2000">
                <a:latin typeface="Times New Roman"/>
                <a:ea typeface="Times New Roman"/>
                <a:cs typeface="Times New Roman"/>
                <a:sym typeface="Times New Roman"/>
              </a:rPr>
              <a:t>Deprem sonrası yapılacak müdahalelerde görev alması beklenen resmi ya da sivil her türlü çalışanın afet durumuna önceden hazırlıklı olmasını mümkün kılacak bir ciddi oyun (Serious Game) tasarlanması, oyunun gerçek afet koşullarına yaklaştırılması için yapay zeka ile desteklenmesi, daha sonra, geliştirilen ciddi oyun ile eğitilen kişilerin performanslarının bu eğitimi almayan kişilerin performansı ile karşılaştırılması ve geliştirilen ciddi oyunun kişilerin üzerindeki olumlu etkisinin arttırılmasıdır.</a:t>
            </a:r>
            <a:endParaRPr sz="2000"/>
          </a:p>
        </p:txBody>
      </p:sp>
      <p:pic>
        <p:nvPicPr>
          <p:cNvPr id="107" name="Google Shape;107;p4"/>
          <p:cNvPicPr preferRelativeResize="0"/>
          <p:nvPr/>
        </p:nvPicPr>
        <p:blipFill rotWithShape="1">
          <a:blip r:embed="rId3">
            <a:alphaModFix/>
          </a:blip>
          <a:srcRect b="0" l="0" r="0" t="0"/>
          <a:stretch/>
        </p:blipFill>
        <p:spPr>
          <a:xfrm>
            <a:off x="1763077" y="3322906"/>
            <a:ext cx="2869883" cy="2890203"/>
          </a:xfrm>
          <a:prstGeom prst="rect">
            <a:avLst/>
          </a:prstGeom>
          <a:noFill/>
          <a:ln>
            <a:noFill/>
          </a:ln>
        </p:spPr>
      </p:pic>
      <p:pic>
        <p:nvPicPr>
          <p:cNvPr descr="metin içeren bir resim&#10;&#10;Açıklama otomatik olarak oluşturuldu" id="108" name="Google Shape;108;p4"/>
          <p:cNvPicPr preferRelativeResize="0"/>
          <p:nvPr/>
        </p:nvPicPr>
        <p:blipFill rotWithShape="1">
          <a:blip r:embed="rId4">
            <a:alphaModFix/>
          </a:blip>
          <a:srcRect b="0" l="0" r="0" t="0"/>
          <a:stretch/>
        </p:blipFill>
        <p:spPr>
          <a:xfrm>
            <a:off x="6096000" y="3322906"/>
            <a:ext cx="4332923" cy="284694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5"/>
          <p:cNvSpPr txBox="1"/>
          <p:nvPr>
            <p:ph type="title"/>
          </p:nvPr>
        </p:nvSpPr>
        <p:spPr>
          <a:xfrm>
            <a:off x="838200" y="365125"/>
            <a:ext cx="10515600" cy="52895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600"/>
              <a:buFont typeface="Times New Roman"/>
              <a:buNone/>
            </a:pPr>
            <a:r>
              <a:rPr lang="tr-TR" sz="3600">
                <a:latin typeface="Times New Roman"/>
                <a:ea typeface="Times New Roman"/>
                <a:cs typeface="Times New Roman"/>
                <a:sym typeface="Times New Roman"/>
              </a:rPr>
              <a:t>AMAÇ ve HEDEFLER</a:t>
            </a:r>
            <a:endParaRPr/>
          </a:p>
        </p:txBody>
      </p:sp>
      <p:sp>
        <p:nvSpPr>
          <p:cNvPr id="114" name="Google Shape;114;p5"/>
          <p:cNvSpPr txBox="1"/>
          <p:nvPr>
            <p:ph idx="1" type="body"/>
          </p:nvPr>
        </p:nvSpPr>
        <p:spPr>
          <a:xfrm>
            <a:off x="838200" y="1005840"/>
            <a:ext cx="10515600" cy="548703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1800"/>
              <a:buChar char="•"/>
            </a:pPr>
            <a:r>
              <a:rPr lang="tr-TR" sz="1800">
                <a:solidFill>
                  <a:srgbClr val="000000"/>
                </a:solidFill>
                <a:latin typeface="Arial"/>
                <a:ea typeface="Arial"/>
                <a:cs typeface="Arial"/>
                <a:sym typeface="Arial"/>
              </a:rPr>
              <a:t>Sunulan proje kapsamında deprem sonrası müdahale ekiplerinin pratik eğitimlerinin gerçekçi deprem senaryolarını yansıtan sanal ortamda desteklenmesiyle gerçek bir deprem sonrasındaki performanslarının artırılması amaçlanmaktadır.</a:t>
            </a:r>
            <a:endParaRPr/>
          </a:p>
        </p:txBody>
      </p:sp>
      <p:pic>
        <p:nvPicPr>
          <p:cNvPr descr="metin içeren bir resim&#10;&#10;Açıklama otomatik olarak oluşturuldu" id="115" name="Google Shape;115;p5"/>
          <p:cNvPicPr preferRelativeResize="0"/>
          <p:nvPr/>
        </p:nvPicPr>
        <p:blipFill rotWithShape="1">
          <a:blip r:embed="rId3">
            <a:alphaModFix/>
          </a:blip>
          <a:srcRect b="0" l="0" r="0" t="0"/>
          <a:stretch/>
        </p:blipFill>
        <p:spPr>
          <a:xfrm>
            <a:off x="795461" y="2556193"/>
            <a:ext cx="5168459" cy="3834447"/>
          </a:xfrm>
          <a:prstGeom prst="rect">
            <a:avLst/>
          </a:prstGeom>
          <a:noFill/>
          <a:ln>
            <a:noFill/>
          </a:ln>
        </p:spPr>
      </p:pic>
      <p:pic>
        <p:nvPicPr>
          <p:cNvPr descr="logo içeren bir resim&#10;&#10;Açıklama otomatik olarak oluşturuldu" id="116" name="Google Shape;116;p5"/>
          <p:cNvPicPr preferRelativeResize="0"/>
          <p:nvPr/>
        </p:nvPicPr>
        <p:blipFill rotWithShape="1">
          <a:blip r:embed="rId4">
            <a:alphaModFix/>
          </a:blip>
          <a:srcRect b="0" l="0" r="0" t="0"/>
          <a:stretch/>
        </p:blipFill>
        <p:spPr>
          <a:xfrm>
            <a:off x="6553200" y="2556192"/>
            <a:ext cx="4733202" cy="383444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txBox="1"/>
          <p:nvPr>
            <p:ph type="title"/>
          </p:nvPr>
        </p:nvSpPr>
        <p:spPr>
          <a:xfrm>
            <a:off x="838200" y="365125"/>
            <a:ext cx="10515600" cy="46799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imes New Roman"/>
              <a:buNone/>
            </a:pPr>
            <a:r>
              <a:rPr lang="tr-TR" sz="3600">
                <a:latin typeface="Times New Roman"/>
                <a:ea typeface="Times New Roman"/>
                <a:cs typeface="Times New Roman"/>
                <a:sym typeface="Times New Roman"/>
              </a:rPr>
              <a:t>AMAÇ ve HEDEFLER</a:t>
            </a:r>
            <a:endParaRPr sz="3600"/>
          </a:p>
        </p:txBody>
      </p:sp>
      <p:sp>
        <p:nvSpPr>
          <p:cNvPr id="122" name="Google Shape;122;p6"/>
          <p:cNvSpPr txBox="1"/>
          <p:nvPr>
            <p:ph idx="1" type="body"/>
          </p:nvPr>
        </p:nvSpPr>
        <p:spPr>
          <a:xfrm>
            <a:off x="838200" y="1107440"/>
            <a:ext cx="10515600" cy="506952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0000"/>
              </a:buClr>
              <a:buSzPts val="2000"/>
              <a:buChar char="•"/>
            </a:pPr>
            <a:r>
              <a:rPr b="1" lang="tr-TR" sz="2000">
                <a:solidFill>
                  <a:srgbClr val="000000"/>
                </a:solidFill>
                <a:latin typeface="Times New Roman"/>
                <a:ea typeface="Times New Roman"/>
                <a:cs typeface="Times New Roman"/>
                <a:sym typeface="Times New Roman"/>
              </a:rPr>
              <a:t>Tasarım ve eğitim hedefleri:</a:t>
            </a:r>
            <a:endParaRPr b="1" sz="2000">
              <a:latin typeface="Times New Roman"/>
              <a:ea typeface="Times New Roman"/>
              <a:cs typeface="Times New Roman"/>
              <a:sym typeface="Times New Roman"/>
            </a:endParaRPr>
          </a:p>
          <a:p>
            <a:pPr indent="-285750" lvl="1" marL="742950" rtl="0" algn="just">
              <a:lnSpc>
                <a:spcPct val="90000"/>
              </a:lnSpc>
              <a:spcBef>
                <a:spcPts val="500"/>
              </a:spcBef>
              <a:spcAft>
                <a:spcPts val="0"/>
              </a:spcAft>
              <a:buClr>
                <a:srgbClr val="000000"/>
              </a:buClr>
              <a:buSzPts val="2000"/>
              <a:buChar char="•"/>
            </a:pPr>
            <a:r>
              <a:rPr lang="tr-TR" sz="2000">
                <a:solidFill>
                  <a:srgbClr val="000000"/>
                </a:solidFill>
                <a:latin typeface="Times New Roman"/>
                <a:ea typeface="Times New Roman"/>
                <a:cs typeface="Times New Roman"/>
                <a:sym typeface="Times New Roman"/>
              </a:rPr>
              <a:t>Proje sonucunda üretilecek ciddi oyuna ve yapılacak benzer çalışmalara ön ayak olacak bir başlangıç noktası oluşturulması.</a:t>
            </a:r>
            <a:endParaRPr sz="2000">
              <a:latin typeface="Times New Roman"/>
              <a:ea typeface="Times New Roman"/>
              <a:cs typeface="Times New Roman"/>
              <a:sym typeface="Times New Roman"/>
            </a:endParaRPr>
          </a:p>
          <a:p>
            <a:pPr indent="-285750" lvl="1" marL="742950" rtl="0" algn="just">
              <a:lnSpc>
                <a:spcPct val="90000"/>
              </a:lnSpc>
              <a:spcBef>
                <a:spcPts val="500"/>
              </a:spcBef>
              <a:spcAft>
                <a:spcPts val="0"/>
              </a:spcAft>
              <a:buClr>
                <a:srgbClr val="000000"/>
              </a:buClr>
              <a:buSzPts val="2000"/>
              <a:buChar char="•"/>
            </a:pPr>
            <a:r>
              <a:rPr lang="tr-TR" sz="2000">
                <a:solidFill>
                  <a:srgbClr val="000000"/>
                </a:solidFill>
                <a:latin typeface="Times New Roman"/>
                <a:ea typeface="Times New Roman"/>
                <a:cs typeface="Times New Roman"/>
                <a:sym typeface="Times New Roman"/>
              </a:rPr>
              <a:t>Tasarlanan ciddi oyunun tüm bileşenleri ile kullanıma hazır bir şekilde ayağa kaldırılması.</a:t>
            </a:r>
            <a:endParaRPr/>
          </a:p>
          <a:p>
            <a:pPr indent="-285750" lvl="1" marL="742950" rtl="0" algn="just">
              <a:lnSpc>
                <a:spcPct val="90000"/>
              </a:lnSpc>
              <a:spcBef>
                <a:spcPts val="500"/>
              </a:spcBef>
              <a:spcAft>
                <a:spcPts val="0"/>
              </a:spcAft>
              <a:buClr>
                <a:srgbClr val="000000"/>
              </a:buClr>
              <a:buSzPts val="2000"/>
              <a:buChar char="•"/>
            </a:pPr>
            <a:r>
              <a:rPr lang="tr-TR" sz="2000">
                <a:solidFill>
                  <a:srgbClr val="000000"/>
                </a:solidFill>
                <a:latin typeface="Times New Roman"/>
                <a:ea typeface="Times New Roman"/>
                <a:cs typeface="Times New Roman"/>
                <a:sym typeface="Times New Roman"/>
              </a:rPr>
              <a:t>Tasarım aşamasındaki bilgi birikiminin bilimsel yayınlara dönüşmesi</a:t>
            </a:r>
            <a:endParaRPr sz="1800">
              <a:solidFill>
                <a:srgbClr val="000000"/>
              </a:solidFill>
              <a:latin typeface="Times New Roman"/>
              <a:ea typeface="Times New Roman"/>
              <a:cs typeface="Times New Roman"/>
              <a:sym typeface="Times New Roman"/>
            </a:endParaRPr>
          </a:p>
          <a:p>
            <a:pPr indent="-285750" lvl="1" marL="742950" rtl="0" algn="just">
              <a:lnSpc>
                <a:spcPct val="90000"/>
              </a:lnSpc>
              <a:spcBef>
                <a:spcPts val="500"/>
              </a:spcBef>
              <a:spcAft>
                <a:spcPts val="0"/>
              </a:spcAft>
              <a:buClr>
                <a:srgbClr val="000000"/>
              </a:buClr>
              <a:buSzPts val="2000"/>
              <a:buChar char="•"/>
            </a:pPr>
            <a:r>
              <a:rPr lang="tr-TR" sz="2000">
                <a:solidFill>
                  <a:srgbClr val="000000"/>
                </a:solidFill>
                <a:latin typeface="Times New Roman"/>
                <a:ea typeface="Times New Roman"/>
                <a:cs typeface="Times New Roman"/>
                <a:sym typeface="Times New Roman"/>
              </a:rPr>
              <a:t>Ciddi oyunların ve simülasyon teknolojilerinin eğitimdeki rolünün artırılması.</a:t>
            </a:r>
            <a:endParaRPr sz="2000">
              <a:latin typeface="Times New Roman"/>
              <a:ea typeface="Times New Roman"/>
              <a:cs typeface="Times New Roman"/>
              <a:sym typeface="Times New Roman"/>
            </a:endParaRPr>
          </a:p>
          <a:p>
            <a:pPr indent="-158750" lvl="1" marL="742950" rtl="0" algn="just">
              <a:lnSpc>
                <a:spcPct val="90000"/>
              </a:lnSpc>
              <a:spcBef>
                <a:spcPts val="500"/>
              </a:spcBef>
              <a:spcAft>
                <a:spcPts val="0"/>
              </a:spcAft>
              <a:buClr>
                <a:schemeClr val="dk1"/>
              </a:buClr>
              <a:buSzPts val="2000"/>
              <a:buNone/>
            </a:pPr>
            <a:r>
              <a:t/>
            </a:r>
            <a:endParaRPr sz="2000">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p>
        </p:txBody>
      </p:sp>
      <p:pic>
        <p:nvPicPr>
          <p:cNvPr descr="diyagram içeren bir resim&#10;&#10;Açıklama otomatik olarak oluşturuldu" id="123" name="Google Shape;123;p6"/>
          <p:cNvPicPr preferRelativeResize="0"/>
          <p:nvPr/>
        </p:nvPicPr>
        <p:blipFill rotWithShape="1">
          <a:blip r:embed="rId3">
            <a:alphaModFix/>
          </a:blip>
          <a:srcRect b="0" l="0" r="0" t="0"/>
          <a:stretch/>
        </p:blipFill>
        <p:spPr>
          <a:xfrm>
            <a:off x="1479740" y="3177223"/>
            <a:ext cx="8558340" cy="317341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7"/>
          <p:cNvSpPr txBox="1"/>
          <p:nvPr>
            <p:ph type="title"/>
          </p:nvPr>
        </p:nvSpPr>
        <p:spPr>
          <a:xfrm>
            <a:off x="838200" y="365125"/>
            <a:ext cx="10515600" cy="50863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imes New Roman"/>
              <a:buNone/>
            </a:pPr>
            <a:r>
              <a:rPr lang="tr-TR" sz="3600">
                <a:latin typeface="Times New Roman"/>
                <a:ea typeface="Times New Roman"/>
                <a:cs typeface="Times New Roman"/>
                <a:sym typeface="Times New Roman"/>
              </a:rPr>
              <a:t>AMAÇ ve HEDEFLER</a:t>
            </a:r>
            <a:endParaRPr sz="3600"/>
          </a:p>
        </p:txBody>
      </p:sp>
      <p:sp>
        <p:nvSpPr>
          <p:cNvPr id="129" name="Google Shape;129;p7"/>
          <p:cNvSpPr txBox="1"/>
          <p:nvPr>
            <p:ph idx="1" type="body"/>
          </p:nvPr>
        </p:nvSpPr>
        <p:spPr>
          <a:xfrm>
            <a:off x="838200" y="1036320"/>
            <a:ext cx="10515600" cy="5140643"/>
          </a:xfrm>
          <a:prstGeom prst="rect">
            <a:avLst/>
          </a:prstGeom>
          <a:noFill/>
          <a:ln>
            <a:noFill/>
          </a:ln>
        </p:spPr>
        <p:txBody>
          <a:bodyPr anchorCtr="0" anchor="t" bIns="45700" lIns="91425" spcFirstLastPara="1" rIns="91425" wrap="square" tIns="45700">
            <a:normAutofit/>
          </a:bodyPr>
          <a:lstStyle/>
          <a:p>
            <a:pPr indent="-342900" lvl="0" marL="570865" rtl="0" algn="just">
              <a:lnSpc>
                <a:spcPct val="90000"/>
              </a:lnSpc>
              <a:spcBef>
                <a:spcPts val="0"/>
              </a:spcBef>
              <a:spcAft>
                <a:spcPts val="0"/>
              </a:spcAft>
              <a:buClr>
                <a:srgbClr val="000000"/>
              </a:buClr>
              <a:buSzPts val="2000"/>
              <a:buChar char="•"/>
            </a:pPr>
            <a:r>
              <a:rPr b="1" lang="tr-TR" sz="2000">
                <a:solidFill>
                  <a:srgbClr val="000000"/>
                </a:solidFill>
                <a:latin typeface="Times New Roman"/>
                <a:ea typeface="Times New Roman"/>
                <a:cs typeface="Times New Roman"/>
                <a:sym typeface="Times New Roman"/>
              </a:rPr>
              <a:t>Performans ölçümü hedefleri:</a:t>
            </a:r>
            <a:endParaRPr/>
          </a:p>
          <a:p>
            <a:pPr indent="-171449" lvl="1" marL="856614" rtl="0" algn="just">
              <a:lnSpc>
                <a:spcPct val="90000"/>
              </a:lnSpc>
              <a:spcBef>
                <a:spcPts val="2800"/>
              </a:spcBef>
              <a:spcAft>
                <a:spcPts val="0"/>
              </a:spcAft>
              <a:buClr>
                <a:srgbClr val="000000"/>
              </a:buClr>
              <a:buSzPts val="2000"/>
              <a:buChar char="•"/>
            </a:pPr>
            <a:r>
              <a:rPr lang="tr-TR" sz="2000">
                <a:solidFill>
                  <a:srgbClr val="000000"/>
                </a:solidFill>
                <a:latin typeface="Times New Roman"/>
                <a:ea typeface="Times New Roman"/>
                <a:cs typeface="Times New Roman"/>
                <a:sym typeface="Times New Roman"/>
              </a:rPr>
              <a:t>Performansı ölçmeye yönelik kriterlerin belirlenmesi.</a:t>
            </a:r>
            <a:endParaRPr sz="2000">
              <a:latin typeface="Times New Roman"/>
              <a:ea typeface="Times New Roman"/>
              <a:cs typeface="Times New Roman"/>
              <a:sym typeface="Times New Roman"/>
            </a:endParaRPr>
          </a:p>
          <a:p>
            <a:pPr indent="-127000" lvl="1" marL="685800" rtl="0" algn="just">
              <a:lnSpc>
                <a:spcPct val="90000"/>
              </a:lnSpc>
              <a:spcBef>
                <a:spcPts val="2800"/>
              </a:spcBef>
              <a:spcAft>
                <a:spcPts val="0"/>
              </a:spcAft>
              <a:buClr>
                <a:srgbClr val="000000"/>
              </a:buClr>
              <a:buSzPts val="2000"/>
              <a:buChar char="•"/>
            </a:pPr>
            <a:r>
              <a:rPr lang="tr-TR" sz="2000">
                <a:solidFill>
                  <a:srgbClr val="000000"/>
                </a:solidFill>
                <a:latin typeface="Times New Roman"/>
                <a:ea typeface="Times New Roman"/>
                <a:cs typeface="Times New Roman"/>
                <a:sym typeface="Times New Roman"/>
              </a:rPr>
              <a:t> Gerçek bir temsili tatbikat senaryosundaki ekiplerin performansının incelenmesi, kıyaslanması ve yorumlanması.</a:t>
            </a:r>
            <a:endParaRPr sz="2000">
              <a:latin typeface="Times New Roman"/>
              <a:ea typeface="Times New Roman"/>
              <a:cs typeface="Times New Roman"/>
              <a:sym typeface="Times New Roman"/>
            </a:endParaRPr>
          </a:p>
          <a:p>
            <a:pPr indent="0" lvl="0" marL="0" rtl="0" algn="l">
              <a:lnSpc>
                <a:spcPct val="90000"/>
              </a:lnSpc>
              <a:spcBef>
                <a:spcPts val="2400"/>
              </a:spcBef>
              <a:spcAft>
                <a:spcPts val="0"/>
              </a:spcAft>
              <a:buClr>
                <a:schemeClr val="dk1"/>
              </a:buClr>
              <a:buSzPts val="2800"/>
              <a:buNone/>
            </a:pPr>
            <a:r>
              <a:t/>
            </a:r>
            <a:endParaRPr/>
          </a:p>
        </p:txBody>
      </p:sp>
      <p:pic>
        <p:nvPicPr>
          <p:cNvPr id="130" name="Google Shape;130;p7"/>
          <p:cNvPicPr preferRelativeResize="0"/>
          <p:nvPr/>
        </p:nvPicPr>
        <p:blipFill rotWithShape="1">
          <a:blip r:embed="rId3">
            <a:alphaModFix/>
          </a:blip>
          <a:srcRect b="0" l="0" r="0" t="0"/>
          <a:stretch/>
        </p:blipFill>
        <p:spPr>
          <a:xfrm>
            <a:off x="1818640" y="3189923"/>
            <a:ext cx="8392159" cy="29870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8"/>
          <p:cNvSpPr txBox="1"/>
          <p:nvPr>
            <p:ph type="title"/>
          </p:nvPr>
        </p:nvSpPr>
        <p:spPr>
          <a:xfrm>
            <a:off x="838200" y="365126"/>
            <a:ext cx="10515600" cy="443706"/>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imes New Roman"/>
              <a:buNone/>
            </a:pPr>
            <a:r>
              <a:rPr lang="tr-TR" sz="3600">
                <a:latin typeface="Times New Roman"/>
                <a:ea typeface="Times New Roman"/>
                <a:cs typeface="Times New Roman"/>
                <a:sym typeface="Times New Roman"/>
              </a:rPr>
              <a:t>GEREKSİNİMLERİN BELİRLENMESİ</a:t>
            </a:r>
            <a:endParaRPr/>
          </a:p>
        </p:txBody>
      </p:sp>
      <p:pic>
        <p:nvPicPr>
          <p:cNvPr id="136" name="Google Shape;136;p8"/>
          <p:cNvPicPr preferRelativeResize="0"/>
          <p:nvPr>
            <p:ph idx="1" type="body"/>
          </p:nvPr>
        </p:nvPicPr>
        <p:blipFill rotWithShape="1">
          <a:blip r:embed="rId3">
            <a:alphaModFix/>
          </a:blip>
          <a:srcRect b="0" l="0" r="0" t="0"/>
          <a:stretch/>
        </p:blipFill>
        <p:spPr>
          <a:xfrm>
            <a:off x="2346960" y="1242218"/>
            <a:ext cx="7691120" cy="516747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9"/>
          <p:cNvSpPr txBox="1"/>
          <p:nvPr>
            <p:ph type="title"/>
          </p:nvPr>
        </p:nvSpPr>
        <p:spPr>
          <a:xfrm>
            <a:off x="838200" y="365126"/>
            <a:ext cx="10515600" cy="315912"/>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600"/>
              <a:buFont typeface="Times New Roman"/>
              <a:buNone/>
            </a:pPr>
            <a:r>
              <a:rPr lang="tr-TR" sz="3600">
                <a:latin typeface="Times New Roman"/>
                <a:ea typeface="Times New Roman"/>
                <a:cs typeface="Times New Roman"/>
                <a:sym typeface="Times New Roman"/>
              </a:rPr>
              <a:t>YÖNTEM</a:t>
            </a:r>
            <a:endParaRPr/>
          </a:p>
        </p:txBody>
      </p:sp>
      <p:sp>
        <p:nvSpPr>
          <p:cNvPr id="142" name="Google Shape;142;p9"/>
          <p:cNvSpPr txBox="1"/>
          <p:nvPr>
            <p:ph idx="1" type="body"/>
          </p:nvPr>
        </p:nvSpPr>
        <p:spPr>
          <a:xfrm>
            <a:off x="838200" y="995680"/>
            <a:ext cx="10515600" cy="518128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1800"/>
              <a:buChar char="•"/>
            </a:pPr>
            <a:r>
              <a:rPr lang="tr-TR" sz="1800">
                <a:solidFill>
                  <a:srgbClr val="000000"/>
                </a:solidFill>
                <a:latin typeface="Arial"/>
                <a:ea typeface="Arial"/>
                <a:cs typeface="Arial"/>
                <a:sym typeface="Arial"/>
              </a:rPr>
              <a:t>Ciddi oyunların önemli yönlerinden biri de gerçekçiliğidir. Oyun mekaniği kısmında ise yapay zeka, tasarlanan ciddi oyunun daha gerçekçi hale getirilmesinde önemli bir rol oynamaktadır</a:t>
            </a:r>
            <a:endParaRPr/>
          </a:p>
          <a:p>
            <a:pPr indent="-228600" lvl="0" marL="228600" rtl="0" algn="l">
              <a:lnSpc>
                <a:spcPct val="90000"/>
              </a:lnSpc>
              <a:spcBef>
                <a:spcPts val="1000"/>
              </a:spcBef>
              <a:spcAft>
                <a:spcPts val="0"/>
              </a:spcAft>
              <a:buClr>
                <a:srgbClr val="000000"/>
              </a:buClr>
              <a:buSzPts val="1800"/>
              <a:buChar char="•"/>
            </a:pPr>
            <a:r>
              <a:rPr lang="tr-TR" sz="1800">
                <a:solidFill>
                  <a:srgbClr val="000000"/>
                </a:solidFill>
                <a:latin typeface="Arial"/>
                <a:ea typeface="Arial"/>
                <a:cs typeface="Arial"/>
                <a:sym typeface="Arial"/>
              </a:rPr>
              <a:t>Sürükleyici grafikler ve ses efektleri oyun dünyasında bir varlık hissi yaratır ve oyuncuların oyunla daha derin bir düzeyde bağlantı kurmasını sağlar.</a:t>
            </a:r>
            <a:endParaRPr/>
          </a:p>
          <a:p>
            <a:pPr indent="-228600" lvl="0" marL="228600" rtl="0" algn="l">
              <a:lnSpc>
                <a:spcPct val="90000"/>
              </a:lnSpc>
              <a:spcBef>
                <a:spcPts val="1000"/>
              </a:spcBef>
              <a:spcAft>
                <a:spcPts val="0"/>
              </a:spcAft>
              <a:buClr>
                <a:schemeClr val="dk1"/>
              </a:buClr>
              <a:buSzPts val="2000"/>
              <a:buChar char="•"/>
            </a:pPr>
            <a:r>
              <a:rPr lang="tr-TR" sz="2000">
                <a:latin typeface="Times New Roman"/>
                <a:ea typeface="Times New Roman"/>
                <a:cs typeface="Times New Roman"/>
                <a:sym typeface="Times New Roman"/>
              </a:rPr>
              <a:t>Kullanılacak YZ yaklaşımlarının belirlenmesi:</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43" name="Google Shape;143;p9"/>
          <p:cNvPicPr preferRelativeResize="0"/>
          <p:nvPr/>
        </p:nvPicPr>
        <p:blipFill rotWithShape="1">
          <a:blip r:embed="rId3">
            <a:alphaModFix/>
          </a:blip>
          <a:srcRect b="0" l="0" r="0" t="0"/>
          <a:stretch/>
        </p:blipFill>
        <p:spPr>
          <a:xfrm>
            <a:off x="743859" y="2712720"/>
            <a:ext cx="5577553" cy="3022441"/>
          </a:xfrm>
          <a:prstGeom prst="rect">
            <a:avLst/>
          </a:prstGeom>
          <a:noFill/>
          <a:ln>
            <a:noFill/>
          </a:ln>
        </p:spPr>
      </p:pic>
      <p:pic>
        <p:nvPicPr>
          <p:cNvPr id="144" name="Google Shape;144;p9"/>
          <p:cNvPicPr preferRelativeResize="0"/>
          <p:nvPr/>
        </p:nvPicPr>
        <p:blipFill rotWithShape="1">
          <a:blip r:embed="rId4">
            <a:alphaModFix/>
          </a:blip>
          <a:srcRect b="0" l="0" r="0" t="0"/>
          <a:stretch/>
        </p:blipFill>
        <p:spPr>
          <a:xfrm>
            <a:off x="6606251" y="2987040"/>
            <a:ext cx="4841890" cy="242824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eması">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2023-04-30T16:07:02Z</dcterms:created>
  <dc:creator>mehmet akdiş</dc:creator>
</cp:coreProperties>
</file>