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78" r:id="rId3"/>
    <p:sldId id="279" r:id="rId4"/>
    <p:sldId id="285" r:id="rId5"/>
    <p:sldId id="286" r:id="rId6"/>
    <p:sldId id="287" r:id="rId7"/>
    <p:sldId id="288" r:id="rId8"/>
    <p:sldId id="289" r:id="rId9"/>
    <p:sldId id="290" r:id="rId10"/>
  </p:sldIdLst>
  <p:sldSz cx="9144000" cy="6858000" type="screen4x3"/>
  <p:notesSz cx="6858000" cy="9144000"/>
  <p:defaultTextStyle>
    <a:defPPr>
      <a:defRPr lang="sv-S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kouv@outlook.com" initials="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44" autoAdjust="0"/>
  </p:normalViewPr>
  <p:slideViewPr>
    <p:cSldViewPr>
      <p:cViewPr varScale="1">
        <p:scale>
          <a:sx n="86" d="100"/>
          <a:sy n="86" d="100"/>
        </p:scale>
        <p:origin x="135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16BC6-202D-49B6-BAD3-B28B48A0105F}" type="datetimeFigureOut">
              <a:rPr lang="en-US" smtClean="0"/>
              <a:pPr/>
              <a:t>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27BA5-7ABB-4D9F-A716-DAB36D20B9BD}" type="slidenum">
              <a:rPr lang="en-US" smtClean="0"/>
              <a:pPr/>
              <a:t>‹#›</a:t>
            </a:fld>
            <a:endParaRPr lang="en-US"/>
          </a:p>
        </p:txBody>
      </p:sp>
    </p:spTree>
    <p:extLst>
      <p:ext uri="{BB962C8B-B14F-4D97-AF65-F5344CB8AC3E}">
        <p14:creationId xmlns:p14="http://schemas.microsoft.com/office/powerpoint/2010/main" val="2219584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27BA5-7ABB-4D9F-A716-DAB36D20B9BD}" type="slidenum">
              <a:rPr lang="en-US" smtClean="0"/>
              <a:pPr/>
              <a:t>2</a:t>
            </a:fld>
            <a:endParaRPr lang="en-US"/>
          </a:p>
        </p:txBody>
      </p:sp>
    </p:spTree>
    <p:extLst>
      <p:ext uri="{BB962C8B-B14F-4D97-AF65-F5344CB8AC3E}">
        <p14:creationId xmlns:p14="http://schemas.microsoft.com/office/powerpoint/2010/main" val="376242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27BA5-7ABB-4D9F-A716-DAB36D20B9BD}" type="slidenum">
              <a:rPr lang="en-US" smtClean="0"/>
              <a:pPr/>
              <a:t>3</a:t>
            </a:fld>
            <a:endParaRPr lang="en-US"/>
          </a:p>
        </p:txBody>
      </p:sp>
    </p:spTree>
    <p:extLst>
      <p:ext uri="{BB962C8B-B14F-4D97-AF65-F5344CB8AC3E}">
        <p14:creationId xmlns:p14="http://schemas.microsoft.com/office/powerpoint/2010/main" val="376242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27BA5-7ABB-4D9F-A716-DAB36D20B9BD}" type="slidenum">
              <a:rPr lang="en-US" smtClean="0"/>
              <a:pPr/>
              <a:t>4</a:t>
            </a:fld>
            <a:endParaRPr lang="en-US"/>
          </a:p>
        </p:txBody>
      </p:sp>
    </p:spTree>
    <p:extLst>
      <p:ext uri="{BB962C8B-B14F-4D97-AF65-F5344CB8AC3E}">
        <p14:creationId xmlns:p14="http://schemas.microsoft.com/office/powerpoint/2010/main" val="3762424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500"/>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058AA67-EDE0-41BB-BC5C-6D30DBBAE3F1}"/>
              </a:ext>
            </a:extLst>
          </p:cNvPr>
          <p:cNvCxnSpPr/>
          <p:nvPr/>
        </p:nvCxnSpPr>
        <p:spPr>
          <a:xfrm>
            <a:off x="714375" y="6072188"/>
            <a:ext cx="7643813" cy="1587"/>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
        <p:nvSpPr>
          <p:cNvPr id="100355" name="Title Placeholder 1">
            <a:extLst>
              <a:ext uri="{FF2B5EF4-FFF2-40B4-BE49-F238E27FC236}">
                <a16:creationId xmlns:a16="http://schemas.microsoft.com/office/drawing/2014/main" id="{7E13EBF9-FAB1-43D6-9D72-6C5F12278A89}"/>
              </a:ext>
            </a:extLst>
          </p:cNvPr>
          <p:cNvSpPr>
            <a:spLocks noGrp="1"/>
          </p:cNvSpPr>
          <p:nvPr>
            <p:ph type="ctrTitle"/>
          </p:nvPr>
        </p:nvSpPr>
        <p:spPr>
          <a:xfrm>
            <a:off x="685800" y="1449388"/>
            <a:ext cx="7772400" cy="2151062"/>
          </a:xfrm>
        </p:spPr>
        <p:txBody>
          <a:bodyPr/>
          <a:lstStyle>
            <a:lvl1pPr>
              <a:lnSpc>
                <a:spcPts val="7500"/>
              </a:lnSpc>
              <a:defRPr sz="7500"/>
            </a:lvl1pPr>
          </a:lstStyle>
          <a:p>
            <a:pPr lvl="0"/>
            <a:r>
              <a:rPr lang="en-US" altLang="en-US" noProof="0"/>
              <a:t>Click to edit Master title style</a:t>
            </a:r>
          </a:p>
        </p:txBody>
      </p:sp>
      <p:sp>
        <p:nvSpPr>
          <p:cNvPr id="100356" name="Text Placeholder 2">
            <a:extLst>
              <a:ext uri="{FF2B5EF4-FFF2-40B4-BE49-F238E27FC236}">
                <a16:creationId xmlns:a16="http://schemas.microsoft.com/office/drawing/2014/main" id="{1B82C96E-E336-4599-82BC-56BD33D74215}"/>
              </a:ext>
            </a:extLst>
          </p:cNvPr>
          <p:cNvSpPr>
            <a:spLocks noGrp="1"/>
          </p:cNvSpPr>
          <p:nvPr>
            <p:ph type="subTitle" idx="1"/>
          </p:nvPr>
        </p:nvSpPr>
        <p:spPr>
          <a:xfrm>
            <a:off x="1371600" y="3886200"/>
            <a:ext cx="6400800" cy="1752600"/>
          </a:xfrm>
        </p:spPr>
        <p:txBody>
          <a:bodyPr/>
          <a:lstStyle>
            <a:lvl1pPr marL="0" indent="0" algn="ctr">
              <a:defRPr/>
            </a:lvl1pPr>
          </a:lstStyle>
          <a:p>
            <a:pPr lvl="0"/>
            <a:r>
              <a:rPr lang="en-US" altLang="en-US" noProof="0"/>
              <a:t>Click to edit Master subtitle style</a:t>
            </a:r>
          </a:p>
        </p:txBody>
      </p:sp>
      <p:pic>
        <p:nvPicPr>
          <p:cNvPr id="100358" name="Picture 6" descr="090323_Lnu_Symbol">
            <a:extLst>
              <a:ext uri="{FF2B5EF4-FFF2-40B4-BE49-F238E27FC236}">
                <a16:creationId xmlns:a16="http://schemas.microsoft.com/office/drawing/2014/main" id="{BC076248-7778-4AE2-8C29-1F59A6C256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0" y="6207125"/>
            <a:ext cx="2492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3" name="Picture 11" descr="090323_Lnu_Wordmark_Eng_transparent">
            <a:extLst>
              <a:ext uri="{FF2B5EF4-FFF2-40B4-BE49-F238E27FC236}">
                <a16:creationId xmlns:a16="http://schemas.microsoft.com/office/drawing/2014/main" id="{897DB7B0-81B9-4D4A-AE02-FCC47C4D02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550" y="6300788"/>
            <a:ext cx="2643188" cy="303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F0B1-363D-4561-A4B2-150B467D1C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86EDBA-B645-43E9-AA1D-19DC52641C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2845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B196B-8081-4BD3-BE86-9A3012FAF838}"/>
              </a:ext>
            </a:extLst>
          </p:cNvPr>
          <p:cNvSpPr>
            <a:spLocks noGrp="1"/>
          </p:cNvSpPr>
          <p:nvPr>
            <p:ph type="title" orient="vert"/>
          </p:nvPr>
        </p:nvSpPr>
        <p:spPr>
          <a:xfrm>
            <a:off x="6450013" y="806450"/>
            <a:ext cx="1914525" cy="52006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BD46DC-21BE-4D20-A135-2BCD9B04BA45}"/>
              </a:ext>
            </a:extLst>
          </p:cNvPr>
          <p:cNvSpPr>
            <a:spLocks noGrp="1"/>
          </p:cNvSpPr>
          <p:nvPr>
            <p:ph type="body" orient="vert" idx="1"/>
          </p:nvPr>
        </p:nvSpPr>
        <p:spPr>
          <a:xfrm>
            <a:off x="704850" y="806450"/>
            <a:ext cx="5592763" cy="5200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200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97BA-6804-4347-B652-8E76932FF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85DDC-0477-4DC4-A58A-3CAEC55D1D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5883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2DF0-E16C-4320-80E8-BD78B2D4377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B3289E-8097-480A-B835-2CD6EF190BB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23803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0D4F-47E0-4FEA-9FDE-9CE540F9A1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66844-DC33-48D4-8C28-303AD8E6E669}"/>
              </a:ext>
            </a:extLst>
          </p:cNvPr>
          <p:cNvSpPr>
            <a:spLocks noGrp="1"/>
          </p:cNvSpPr>
          <p:nvPr>
            <p:ph sz="half" idx="1"/>
          </p:nvPr>
        </p:nvSpPr>
        <p:spPr>
          <a:xfrm>
            <a:off x="706438" y="1651000"/>
            <a:ext cx="3752850" cy="4356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F442B9-5415-414C-86AF-6FFABA5CF89A}"/>
              </a:ext>
            </a:extLst>
          </p:cNvPr>
          <p:cNvSpPr>
            <a:spLocks noGrp="1"/>
          </p:cNvSpPr>
          <p:nvPr>
            <p:ph sz="half" idx="2"/>
          </p:nvPr>
        </p:nvSpPr>
        <p:spPr>
          <a:xfrm>
            <a:off x="4611688" y="1651000"/>
            <a:ext cx="3752850" cy="4356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544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DC99-C2D7-4BD8-AF90-BF7AA040436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34FCDF-40E0-4AE2-9C97-2E9E47B5677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3F923E-4F2B-4646-8D45-9A8BB253E01E}"/>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A69F26-15B3-46A5-8D4F-0E35B02A96A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C35EC02-951E-435C-AB44-A952C3B0EA9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95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0781-8D23-4A98-92B7-842D0782FB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684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120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18CF-F6BC-46DB-8018-3735EA432E3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0AA854-8CD6-4585-ADD3-7397BC8C9FE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D7BB39-EBF9-4D77-9E9A-65F79DD6DD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70744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8799-BE44-4579-BA7B-B88E49B3E31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D60CE-05AF-49AF-B266-E3975037003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34600C5-517E-45C8-A461-1A34DFEE507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3505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EE337D3-ADC0-4E30-80FE-A2F31BC7B1BF}"/>
              </a:ext>
            </a:extLst>
          </p:cNvPr>
          <p:cNvCxnSpPr/>
          <p:nvPr/>
        </p:nvCxnSpPr>
        <p:spPr>
          <a:xfrm>
            <a:off x="714375" y="6072188"/>
            <a:ext cx="7643813" cy="1587"/>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
        <p:nvSpPr>
          <p:cNvPr id="97283" name="Title Placeholder 1">
            <a:extLst>
              <a:ext uri="{FF2B5EF4-FFF2-40B4-BE49-F238E27FC236}">
                <a16:creationId xmlns:a16="http://schemas.microsoft.com/office/drawing/2014/main" id="{639371DE-5CEE-48CB-9BA5-BE8C3A075C47}"/>
              </a:ext>
            </a:extLst>
          </p:cNvPr>
          <p:cNvSpPr>
            <a:spLocks noGrp="1"/>
          </p:cNvSpPr>
          <p:nvPr>
            <p:ph type="title"/>
          </p:nvPr>
        </p:nvSpPr>
        <p:spPr bwMode="auto">
          <a:xfrm>
            <a:off x="704850" y="806450"/>
            <a:ext cx="7645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97284" name="Text Placeholder 2">
            <a:extLst>
              <a:ext uri="{FF2B5EF4-FFF2-40B4-BE49-F238E27FC236}">
                <a16:creationId xmlns:a16="http://schemas.microsoft.com/office/drawing/2014/main" id="{79A9F798-E052-48E3-BE60-D61739174BA1}"/>
              </a:ext>
            </a:extLst>
          </p:cNvPr>
          <p:cNvSpPr>
            <a:spLocks noGrp="1"/>
          </p:cNvSpPr>
          <p:nvPr>
            <p:ph type="body" idx="1"/>
          </p:nvPr>
        </p:nvSpPr>
        <p:spPr bwMode="auto">
          <a:xfrm>
            <a:off x="706438" y="1651000"/>
            <a:ext cx="7658100"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97286" name="Picture 6" descr="090323_Lnu_Symbol">
            <a:extLst>
              <a:ext uri="{FF2B5EF4-FFF2-40B4-BE49-F238E27FC236}">
                <a16:creationId xmlns:a16="http://schemas.microsoft.com/office/drawing/2014/main" id="{2776D950-C4CD-45DA-BCAE-729FBA4B133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28000" y="6207125"/>
            <a:ext cx="2492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1" name="Picture 11" descr="090323_Lnu_Wordmark_Eng_transparent">
            <a:extLst>
              <a:ext uri="{FF2B5EF4-FFF2-40B4-BE49-F238E27FC236}">
                <a16:creationId xmlns:a16="http://schemas.microsoft.com/office/drawing/2014/main" id="{E3AA0922-C535-4F6E-9185-8F85F38D74B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7550" y="6300788"/>
            <a:ext cx="2643188" cy="30321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fontAlgn="base" hangingPunct="1">
        <a:lnSpc>
          <a:spcPts val="2700"/>
        </a:lnSpc>
        <a:spcBef>
          <a:spcPct val="0"/>
        </a:spcBef>
        <a:spcAft>
          <a:spcPct val="0"/>
        </a:spcAft>
        <a:defRPr sz="2700" kern="1200">
          <a:solidFill>
            <a:schemeClr val="tx1"/>
          </a:solidFill>
          <a:latin typeface="+mj-lt"/>
          <a:ea typeface="+mj-ea"/>
          <a:cs typeface="+mj-cs"/>
        </a:defRPr>
      </a:lvl1pPr>
      <a:lvl2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5pPr>
      <a:lvl6pPr marL="4572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6pPr>
      <a:lvl7pPr marL="9144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7pPr>
      <a:lvl8pPr marL="13716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8pPr>
      <a:lvl9pPr marL="18288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9pPr>
    </p:titleStyle>
    <p:body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29AE-DA82-4F53-B0B6-CA5091C91A47}"/>
              </a:ext>
            </a:extLst>
          </p:cNvPr>
          <p:cNvSpPr>
            <a:spLocks noGrp="1"/>
          </p:cNvSpPr>
          <p:nvPr>
            <p:ph type="ctrTitle"/>
          </p:nvPr>
        </p:nvSpPr>
        <p:spPr/>
        <p:txBody>
          <a:bodyPr/>
          <a:lstStyle/>
          <a:p>
            <a:pPr algn="ctr">
              <a:lnSpc>
                <a:spcPct val="100000"/>
              </a:lnSpc>
            </a:pPr>
            <a:r>
              <a:rPr lang="en-US" sz="3600" dirty="0"/>
              <a:t>A Comparative Evaluation of Unit Testing Techniques on a Mobile Platform </a:t>
            </a:r>
            <a:br>
              <a:rPr lang="en-US" sz="3600" dirty="0">
                <a:latin typeface="Calibri" panose="020F0502020204030204" pitchFamily="34" charset="0"/>
                <a:cs typeface="Calibri" panose="020F0502020204030204" pitchFamily="34" charset="0"/>
              </a:rPr>
            </a:br>
            <a:r>
              <a:rPr lang="en-US" sz="3600" dirty="0">
                <a:latin typeface="Calibri" panose="020F0502020204030204" pitchFamily="34" charset="0"/>
                <a:cs typeface="Calibri" panose="020F0502020204030204" pitchFamily="34" charset="0"/>
              </a:rPr>
              <a:t>  </a:t>
            </a:r>
            <a:br>
              <a:rPr lang="en-US" sz="3600" dirty="0">
                <a:latin typeface="Calibri" panose="020F0502020204030204" pitchFamily="34" charset="0"/>
                <a:cs typeface="Calibri" panose="020F0502020204030204" pitchFamily="34" charset="0"/>
              </a:rPr>
            </a:br>
            <a:r>
              <a:rPr lang="en-US" sz="3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2DV610 Software Testing</a:t>
            </a:r>
          </a:p>
        </p:txBody>
      </p:sp>
      <p:sp>
        <p:nvSpPr>
          <p:cNvPr id="3" name="Subtitle 2">
            <a:extLst>
              <a:ext uri="{FF2B5EF4-FFF2-40B4-BE49-F238E27FC236}">
                <a16:creationId xmlns:a16="http://schemas.microsoft.com/office/drawing/2014/main" id="{7E94808C-26E8-4D39-9D7F-558CFC31F35E}"/>
              </a:ext>
            </a:extLst>
          </p:cNvPr>
          <p:cNvSpPr>
            <a:spLocks noGrp="1"/>
          </p:cNvSpPr>
          <p:nvPr>
            <p:ph type="subTitle" idx="1"/>
          </p:nvPr>
        </p:nvSpPr>
        <p:spPr>
          <a:xfrm>
            <a:off x="3886200" y="5408612"/>
            <a:ext cx="5105400" cy="458788"/>
          </a:xfrm>
        </p:spPr>
        <p:txBody>
          <a:bodyPr/>
          <a:lstStyle/>
          <a:p>
            <a:r>
              <a:rPr lang="en-US" sz="2000" b="1" dirty="0">
                <a:latin typeface="Calibri" panose="020F0502020204030204" pitchFamily="34" charset="0"/>
                <a:cs typeface="Calibri" panose="020F0502020204030204" pitchFamily="34" charset="0"/>
              </a:rPr>
              <a:t>Presentation by: Mohammed Basel Nasrini</a:t>
            </a:r>
            <a:endParaRPr lang="en-US" b="1" dirty="0"/>
          </a:p>
        </p:txBody>
      </p:sp>
    </p:spTree>
    <p:extLst>
      <p:ext uri="{BB962C8B-B14F-4D97-AF65-F5344CB8AC3E}">
        <p14:creationId xmlns:p14="http://schemas.microsoft.com/office/powerpoint/2010/main" val="159547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B339-538E-447F-828F-2F301EA1AE4C}"/>
              </a:ext>
            </a:extLst>
          </p:cNvPr>
          <p:cNvSpPr>
            <a:spLocks noGrp="1"/>
          </p:cNvSpPr>
          <p:nvPr>
            <p:ph type="title"/>
          </p:nvPr>
        </p:nvSpPr>
        <p:spPr>
          <a:xfrm>
            <a:off x="704850" y="806450"/>
            <a:ext cx="7645400" cy="755650"/>
          </a:xfrm>
        </p:spPr>
        <p:txBody>
          <a:bodyPr/>
          <a:lstStyle/>
          <a:p>
            <a:r>
              <a:rPr lang="en-US" b="1" dirty="0">
                <a:cs typeface="Calibri" panose="020F0502020204030204" pitchFamily="34" charset="0"/>
              </a:rPr>
              <a:t>About the paper</a:t>
            </a:r>
          </a:p>
        </p:txBody>
      </p:sp>
      <p:sp>
        <p:nvSpPr>
          <p:cNvPr id="3" name="TextBox 2">
            <a:extLst>
              <a:ext uri="{FF2B5EF4-FFF2-40B4-BE49-F238E27FC236}">
                <a16:creationId xmlns:a16="http://schemas.microsoft.com/office/drawing/2014/main" id="{CA7130F1-E528-40EF-9DA1-D6D1E74E65EF}"/>
              </a:ext>
            </a:extLst>
          </p:cNvPr>
          <p:cNvSpPr txBox="1"/>
          <p:nvPr/>
        </p:nvSpPr>
        <p:spPr>
          <a:xfrm>
            <a:off x="533400" y="1783080"/>
            <a:ext cx="83058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cs typeface="Calibri" panose="020F0502020204030204" pitchFamily="34" charset="0"/>
              </a:rPr>
              <a:t>“A Comparative Evaluation of Unit Testing Techniques on a Mobile Platform”</a:t>
            </a:r>
          </a:p>
          <a:p>
            <a:pPr marL="285750" indent="-285750">
              <a:buFont typeface="Arial" panose="020B0604020202020204" pitchFamily="34" charset="0"/>
              <a:buChar char="•"/>
            </a:pPr>
            <a:endParaRPr lang="en-US" dirty="0">
              <a:latin typeface="+mj-lt"/>
              <a:cs typeface="Calibri" panose="020F0502020204030204" pitchFamily="34" charset="0"/>
            </a:endParaRPr>
          </a:p>
          <a:p>
            <a:pPr marL="285750" indent="-285750">
              <a:buFont typeface="Arial" panose="020B0604020202020204" pitchFamily="34" charset="0"/>
              <a:buChar char="•"/>
            </a:pPr>
            <a:r>
              <a:rPr lang="en-US" dirty="0">
                <a:latin typeface="+mj-lt"/>
                <a:cs typeface="Calibri" panose="020F0502020204030204" pitchFamily="34" charset="0"/>
              </a:rPr>
              <a:t>Published in 2012 in the ninth International Conference on Information Technology- New Generation</a:t>
            </a:r>
          </a:p>
          <a:p>
            <a:r>
              <a:rPr lang="en-US" dirty="0">
                <a:latin typeface="+mj-lt"/>
                <a:cs typeface="Calibri" panose="020F0502020204030204" pitchFamily="34" charset="0"/>
              </a:rPr>
              <a:t> </a:t>
            </a:r>
          </a:p>
          <a:p>
            <a:pPr marL="285750" indent="-285750">
              <a:buFont typeface="Arial" panose="020B0604020202020204" pitchFamily="34" charset="0"/>
              <a:buChar char="•"/>
            </a:pPr>
            <a:r>
              <a:rPr lang="en-US" dirty="0">
                <a:latin typeface="+mj-lt"/>
                <a:cs typeface="Calibri" panose="020F0502020204030204" pitchFamily="34" charset="0"/>
              </a:rPr>
              <a:t>Authors: Selin Benli, Anthony Habash, Andy Herrmann, Tyler Loftis, Devon Simmonds</a:t>
            </a:r>
          </a:p>
          <a:p>
            <a:endParaRPr lang="en-US" dirty="0">
              <a:latin typeface="+mj-lt"/>
              <a:cs typeface="Calibri" panose="020F0502020204030204" pitchFamily="34" charset="0"/>
            </a:endParaRPr>
          </a:p>
          <a:p>
            <a:r>
              <a:rPr lang="en-US" dirty="0">
                <a:latin typeface="+mj-lt"/>
                <a:cs typeface="Calibri" panose="020F0502020204030204" pitchFamily="34" charset="0"/>
              </a:rPr>
              <a:t>    University of North Carolina Wilmington </a:t>
            </a:r>
          </a:p>
          <a:p>
            <a:endParaRPr lang="en-US" dirty="0">
              <a:latin typeface="+mj-lt"/>
              <a:cs typeface="Calibri" panose="020F0502020204030204" pitchFamily="34" charset="0"/>
            </a:endParaRPr>
          </a:p>
          <a:p>
            <a:endParaRPr lang="en-US" dirty="0">
              <a:latin typeface="+mj-lt"/>
              <a:cs typeface="Calibri" panose="020F0502020204030204" pitchFamily="34" charset="0"/>
            </a:endParaRPr>
          </a:p>
          <a:p>
            <a:endParaRPr lang="en-SE" dirty="0">
              <a:latin typeface="+mj-lt"/>
              <a:cs typeface="Calibri" panose="020F0502020204030204" pitchFamily="34" charset="0"/>
            </a:endParaRPr>
          </a:p>
        </p:txBody>
      </p:sp>
    </p:spTree>
    <p:extLst>
      <p:ext uri="{BB962C8B-B14F-4D97-AF65-F5344CB8AC3E}">
        <p14:creationId xmlns:p14="http://schemas.microsoft.com/office/powerpoint/2010/main" val="41127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B339-538E-447F-828F-2F301EA1AE4C}"/>
              </a:ext>
            </a:extLst>
          </p:cNvPr>
          <p:cNvSpPr>
            <a:spLocks noGrp="1"/>
          </p:cNvSpPr>
          <p:nvPr>
            <p:ph type="title"/>
          </p:nvPr>
        </p:nvSpPr>
        <p:spPr>
          <a:xfrm>
            <a:off x="685800" y="768350"/>
            <a:ext cx="7645400" cy="755650"/>
          </a:xfrm>
        </p:spPr>
        <p:txBody>
          <a:bodyPr/>
          <a:lstStyle/>
          <a:p>
            <a:r>
              <a:rPr lang="en-US" b="1" dirty="0"/>
              <a:t>Why the authors did this study? </a:t>
            </a:r>
            <a:endParaRPr lang="en-US" b="1" dirty="0">
              <a:cs typeface="Calibri" panose="020F0502020204030204" pitchFamily="34" charset="0"/>
            </a:endParaRPr>
          </a:p>
        </p:txBody>
      </p:sp>
      <p:sp>
        <p:nvSpPr>
          <p:cNvPr id="3" name="TextBox 2">
            <a:extLst>
              <a:ext uri="{FF2B5EF4-FFF2-40B4-BE49-F238E27FC236}">
                <a16:creationId xmlns:a16="http://schemas.microsoft.com/office/drawing/2014/main" id="{7040A43D-4E44-46FB-BC47-1B10749277EA}"/>
              </a:ext>
            </a:extLst>
          </p:cNvPr>
          <p:cNvSpPr txBox="1"/>
          <p:nvPr/>
        </p:nvSpPr>
        <p:spPr>
          <a:xfrm>
            <a:off x="838200" y="1524000"/>
            <a:ext cx="5410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Black Box Unit Testing Vs White Box Unit testing</a:t>
            </a:r>
            <a:endParaRPr lang="en-SE" dirty="0">
              <a:latin typeface="+mn-lt"/>
            </a:endParaRPr>
          </a:p>
        </p:txBody>
      </p:sp>
      <p:pic>
        <p:nvPicPr>
          <p:cNvPr id="6" name="Picture 5">
            <a:extLst>
              <a:ext uri="{FF2B5EF4-FFF2-40B4-BE49-F238E27FC236}">
                <a16:creationId xmlns:a16="http://schemas.microsoft.com/office/drawing/2014/main" id="{B1EF28D0-B05A-4394-B28B-7900A9CE3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133600"/>
            <a:ext cx="4998720" cy="3398520"/>
          </a:xfrm>
          <a:prstGeom prst="rect">
            <a:avLst/>
          </a:prstGeom>
        </p:spPr>
      </p:pic>
    </p:spTree>
    <p:extLst>
      <p:ext uri="{BB962C8B-B14F-4D97-AF65-F5344CB8AC3E}">
        <p14:creationId xmlns:p14="http://schemas.microsoft.com/office/powerpoint/2010/main" val="41127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B339-538E-447F-828F-2F301EA1AE4C}"/>
              </a:ext>
            </a:extLst>
          </p:cNvPr>
          <p:cNvSpPr>
            <a:spLocks noGrp="1"/>
          </p:cNvSpPr>
          <p:nvPr>
            <p:ph type="title"/>
          </p:nvPr>
        </p:nvSpPr>
        <p:spPr>
          <a:xfrm>
            <a:off x="685800" y="844550"/>
            <a:ext cx="7645400" cy="755650"/>
          </a:xfrm>
        </p:spPr>
        <p:txBody>
          <a:bodyPr/>
          <a:lstStyle/>
          <a:p>
            <a:r>
              <a:rPr lang="en-US" sz="2400" b="1" dirty="0"/>
              <a:t>Research Method</a:t>
            </a:r>
            <a:endParaRPr lang="el-GR" sz="2400" b="1" dirty="0"/>
          </a:p>
        </p:txBody>
      </p:sp>
      <p:sp>
        <p:nvSpPr>
          <p:cNvPr id="3" name="TextBox 2">
            <a:extLst>
              <a:ext uri="{FF2B5EF4-FFF2-40B4-BE49-F238E27FC236}">
                <a16:creationId xmlns:a16="http://schemas.microsoft.com/office/drawing/2014/main" id="{12F0CD7F-F122-46AA-B2D6-BB42E6AE485C}"/>
              </a:ext>
            </a:extLst>
          </p:cNvPr>
          <p:cNvSpPr txBox="1"/>
          <p:nvPr/>
        </p:nvSpPr>
        <p:spPr>
          <a:xfrm>
            <a:off x="685800" y="1447800"/>
            <a:ext cx="71628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A time tracking application built on the Android used as a software under test </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t>The testing approach was to: </a:t>
            </a:r>
          </a:p>
          <a:p>
            <a:pPr marL="800100" lvl="1" indent="-342900">
              <a:buFont typeface="+mj-lt"/>
              <a:buAutoNum type="arabicPeriod"/>
            </a:pPr>
            <a:r>
              <a:rPr lang="en-US" dirty="0"/>
              <a:t>Generate test cases</a:t>
            </a:r>
          </a:p>
          <a:p>
            <a:pPr marL="800100" lvl="1" indent="-342900">
              <a:buFont typeface="+mj-lt"/>
              <a:buAutoNum type="arabicPeriod"/>
            </a:pPr>
            <a:r>
              <a:rPr lang="en-US" dirty="0"/>
              <a:t>Record the time and difficulty of creating each set of test cases</a:t>
            </a:r>
          </a:p>
          <a:p>
            <a:pPr marL="800100" lvl="1" indent="-342900">
              <a:buFont typeface="+mj-lt"/>
              <a:buAutoNum type="arabicPeriod"/>
            </a:pPr>
            <a:r>
              <a:rPr lang="en-US" dirty="0"/>
              <a:t>Execute the test cases and record the number of errors uncovered by each approach</a:t>
            </a:r>
          </a:p>
          <a:p>
            <a:pPr marL="800100" lvl="1" indent="-342900">
              <a:buFont typeface="+mj-lt"/>
              <a:buAutoNum type="arabicPeriod"/>
            </a:pPr>
            <a:r>
              <a:rPr lang="en-US" dirty="0"/>
              <a:t>Analyze the results to compare testing techniques.</a:t>
            </a:r>
            <a:endParaRPr lang="en-SE" dirty="0"/>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t>Test cases created using JUnit and the program under test was seeded with errors.</a:t>
            </a:r>
            <a:endParaRPr lang="en-SE" dirty="0">
              <a:latin typeface="+mn-lt"/>
            </a:endParaRPr>
          </a:p>
        </p:txBody>
      </p:sp>
    </p:spTree>
    <p:extLst>
      <p:ext uri="{BB962C8B-B14F-4D97-AF65-F5344CB8AC3E}">
        <p14:creationId xmlns:p14="http://schemas.microsoft.com/office/powerpoint/2010/main" val="41127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5616-AAFB-4250-8640-4A0282706B0D}"/>
              </a:ext>
            </a:extLst>
          </p:cNvPr>
          <p:cNvSpPr>
            <a:spLocks noGrp="1"/>
          </p:cNvSpPr>
          <p:nvPr>
            <p:ph type="title"/>
          </p:nvPr>
        </p:nvSpPr>
        <p:spPr/>
        <p:txBody>
          <a:bodyPr/>
          <a:lstStyle/>
          <a:p>
            <a:r>
              <a:rPr lang="en-US" b="1" dirty="0"/>
              <a:t>Research Method</a:t>
            </a:r>
            <a:endParaRPr lang="en-SE" dirty="0"/>
          </a:p>
        </p:txBody>
      </p:sp>
      <p:graphicFrame>
        <p:nvGraphicFramePr>
          <p:cNvPr id="4" name="Content Placeholder 3">
            <a:extLst>
              <a:ext uri="{FF2B5EF4-FFF2-40B4-BE49-F238E27FC236}">
                <a16:creationId xmlns:a16="http://schemas.microsoft.com/office/drawing/2014/main" id="{06EADB8B-E15B-4CF5-82F0-C70EB8D34E8E}"/>
              </a:ext>
            </a:extLst>
          </p:cNvPr>
          <p:cNvGraphicFramePr>
            <a:graphicFrameLocks noGrp="1"/>
          </p:cNvGraphicFramePr>
          <p:nvPr>
            <p:ph idx="1"/>
            <p:extLst>
              <p:ext uri="{D42A27DB-BD31-4B8C-83A1-F6EECF244321}">
                <p14:modId xmlns:p14="http://schemas.microsoft.com/office/powerpoint/2010/main" val="3725538604"/>
              </p:ext>
            </p:extLst>
          </p:nvPr>
        </p:nvGraphicFramePr>
        <p:xfrm>
          <a:off x="706438" y="1905000"/>
          <a:ext cx="7658100" cy="2022899"/>
        </p:xfrm>
        <a:graphic>
          <a:graphicData uri="http://schemas.openxmlformats.org/drawingml/2006/table">
            <a:tbl>
              <a:tblPr firstRow="1" bandRow="1">
                <a:tableStyleId>{5C22544A-7EE6-4342-B048-85BDC9FD1C3A}</a:tableStyleId>
              </a:tblPr>
              <a:tblGrid>
                <a:gridCol w="1914525">
                  <a:extLst>
                    <a:ext uri="{9D8B030D-6E8A-4147-A177-3AD203B41FA5}">
                      <a16:colId xmlns:a16="http://schemas.microsoft.com/office/drawing/2014/main" val="3932881686"/>
                    </a:ext>
                  </a:extLst>
                </a:gridCol>
                <a:gridCol w="1914525">
                  <a:extLst>
                    <a:ext uri="{9D8B030D-6E8A-4147-A177-3AD203B41FA5}">
                      <a16:colId xmlns:a16="http://schemas.microsoft.com/office/drawing/2014/main" val="4187165619"/>
                    </a:ext>
                  </a:extLst>
                </a:gridCol>
                <a:gridCol w="1914525">
                  <a:extLst>
                    <a:ext uri="{9D8B030D-6E8A-4147-A177-3AD203B41FA5}">
                      <a16:colId xmlns:a16="http://schemas.microsoft.com/office/drawing/2014/main" val="3001293779"/>
                    </a:ext>
                  </a:extLst>
                </a:gridCol>
                <a:gridCol w="1914525">
                  <a:extLst>
                    <a:ext uri="{9D8B030D-6E8A-4147-A177-3AD203B41FA5}">
                      <a16:colId xmlns:a16="http://schemas.microsoft.com/office/drawing/2014/main" val="1360937890"/>
                    </a:ext>
                  </a:extLst>
                </a:gridCol>
              </a:tblGrid>
              <a:tr h="767261">
                <a:tc>
                  <a:txBody>
                    <a:bodyPr/>
                    <a:lstStyle/>
                    <a:p>
                      <a:pPr algn="ctr"/>
                      <a:endParaRPr lang="en-SE" dirty="0"/>
                    </a:p>
                  </a:txBody>
                  <a:tcPr anchor="ctr"/>
                </a:tc>
                <a:tc>
                  <a:txBody>
                    <a:bodyPr/>
                    <a:lstStyle/>
                    <a:p>
                      <a:pPr algn="ctr"/>
                      <a:r>
                        <a:rPr lang="en-US" dirty="0"/>
                        <a:t>Complexity</a:t>
                      </a:r>
                      <a:endParaRPr lang="en-SE" dirty="0"/>
                    </a:p>
                  </a:txBody>
                  <a:tcPr anchor="ctr"/>
                </a:tc>
                <a:tc>
                  <a:txBody>
                    <a:bodyPr/>
                    <a:lstStyle/>
                    <a:p>
                      <a:pPr algn="ctr"/>
                      <a:r>
                        <a:rPr lang="en-US" dirty="0"/>
                        <a:t>Effectiveness</a:t>
                      </a:r>
                      <a:endParaRPr lang="en-SE" dirty="0"/>
                    </a:p>
                  </a:txBody>
                  <a:tcPr anchor="ctr"/>
                </a:tc>
                <a:tc>
                  <a:txBody>
                    <a:bodyPr/>
                    <a:lstStyle/>
                    <a:p>
                      <a:pPr algn="ctr"/>
                      <a:r>
                        <a:rPr lang="en-US" dirty="0"/>
                        <a:t>Efficiency</a:t>
                      </a:r>
                      <a:endParaRPr lang="en-SE" dirty="0"/>
                    </a:p>
                  </a:txBody>
                  <a:tcPr anchor="ctr"/>
                </a:tc>
                <a:extLst>
                  <a:ext uri="{0D108BD9-81ED-4DB2-BD59-A6C34878D82A}">
                    <a16:rowId xmlns:a16="http://schemas.microsoft.com/office/drawing/2014/main" val="1071649599"/>
                  </a:ext>
                </a:extLst>
              </a:tr>
              <a:tr h="1255638">
                <a:tc>
                  <a:txBody>
                    <a:bodyPr/>
                    <a:lstStyle/>
                    <a:p>
                      <a:pPr algn="ctr"/>
                      <a:r>
                        <a:rPr lang="en-US" dirty="0"/>
                        <a:t>Black / White Box Testing </a:t>
                      </a:r>
                      <a:endParaRPr lang="en-SE" dirty="0"/>
                    </a:p>
                  </a:txBody>
                  <a:tcPr anchor="ctr"/>
                </a:tc>
                <a:tc>
                  <a:txBody>
                    <a:bodyPr/>
                    <a:lstStyle/>
                    <a:p>
                      <a:pPr algn="ctr"/>
                      <a:r>
                        <a:rPr lang="en-US" dirty="0"/>
                        <a:t>Development time, LOC and method calls </a:t>
                      </a:r>
                      <a:endParaRPr lang="en-SE" dirty="0"/>
                    </a:p>
                  </a:txBody>
                  <a:tcPr anchor="ctr"/>
                </a:tc>
                <a:tc>
                  <a:txBody>
                    <a:bodyPr/>
                    <a:lstStyle/>
                    <a:p>
                      <a:pPr algn="ctr"/>
                      <a:r>
                        <a:rPr lang="en-US" dirty="0"/>
                        <a:t># of bugs found per test coverage </a:t>
                      </a:r>
                      <a:endParaRPr lang="en-SE"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Time for a test case to discover the bug(s). </a:t>
                      </a:r>
                      <a:endParaRPr lang="en-SE" dirty="0"/>
                    </a:p>
                    <a:p>
                      <a:pPr algn="ctr"/>
                      <a:endParaRPr lang="en-SE" dirty="0"/>
                    </a:p>
                  </a:txBody>
                  <a:tcPr anchor="ctr"/>
                </a:tc>
                <a:extLst>
                  <a:ext uri="{0D108BD9-81ED-4DB2-BD59-A6C34878D82A}">
                    <a16:rowId xmlns:a16="http://schemas.microsoft.com/office/drawing/2014/main" val="1933320222"/>
                  </a:ext>
                </a:extLst>
              </a:tr>
            </a:tbl>
          </a:graphicData>
        </a:graphic>
      </p:graphicFrame>
    </p:spTree>
    <p:extLst>
      <p:ext uri="{BB962C8B-B14F-4D97-AF65-F5344CB8AC3E}">
        <p14:creationId xmlns:p14="http://schemas.microsoft.com/office/powerpoint/2010/main" val="375274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12C0-12D1-49DF-911C-38FAA3024EF8}"/>
              </a:ext>
            </a:extLst>
          </p:cNvPr>
          <p:cNvSpPr>
            <a:spLocks noGrp="1"/>
          </p:cNvSpPr>
          <p:nvPr>
            <p:ph type="title"/>
          </p:nvPr>
        </p:nvSpPr>
        <p:spPr/>
        <p:txBody>
          <a:bodyPr/>
          <a:lstStyle/>
          <a:p>
            <a:r>
              <a:rPr lang="en-US" b="1" dirty="0"/>
              <a:t>Results</a:t>
            </a:r>
            <a:endParaRPr lang="en-SE" b="1" dirty="0"/>
          </a:p>
        </p:txBody>
      </p:sp>
      <p:pic>
        <p:nvPicPr>
          <p:cNvPr id="5" name="Content Placeholder 4">
            <a:extLst>
              <a:ext uri="{FF2B5EF4-FFF2-40B4-BE49-F238E27FC236}">
                <a16:creationId xmlns:a16="http://schemas.microsoft.com/office/drawing/2014/main" id="{16E41CDD-A5D6-441D-8ADF-0371B411C1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749668"/>
            <a:ext cx="2796560" cy="1836000"/>
          </a:xfrm>
        </p:spPr>
      </p:pic>
      <p:pic>
        <p:nvPicPr>
          <p:cNvPr id="7" name="Picture 6">
            <a:extLst>
              <a:ext uri="{FF2B5EF4-FFF2-40B4-BE49-F238E27FC236}">
                <a16:creationId xmlns:a16="http://schemas.microsoft.com/office/drawing/2014/main" id="{EC64B236-E809-4BC7-AB1B-EA62A7DF3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730433"/>
            <a:ext cx="2711250" cy="1800000"/>
          </a:xfrm>
          <a:prstGeom prst="rect">
            <a:avLst/>
          </a:prstGeom>
        </p:spPr>
      </p:pic>
      <p:pic>
        <p:nvPicPr>
          <p:cNvPr id="9" name="Picture 8">
            <a:extLst>
              <a:ext uri="{FF2B5EF4-FFF2-40B4-BE49-F238E27FC236}">
                <a16:creationId xmlns:a16="http://schemas.microsoft.com/office/drawing/2014/main" id="{9A8B3F4B-6E73-4983-9312-790A3D2870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3962400"/>
            <a:ext cx="2700000" cy="1857600"/>
          </a:xfrm>
          <a:prstGeom prst="rect">
            <a:avLst/>
          </a:prstGeom>
        </p:spPr>
      </p:pic>
    </p:spTree>
    <p:extLst>
      <p:ext uri="{BB962C8B-B14F-4D97-AF65-F5344CB8AC3E}">
        <p14:creationId xmlns:p14="http://schemas.microsoft.com/office/powerpoint/2010/main" val="73741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A992-7353-4E08-930B-DD1EB717C1E7}"/>
              </a:ext>
            </a:extLst>
          </p:cNvPr>
          <p:cNvSpPr>
            <a:spLocks noGrp="1"/>
          </p:cNvSpPr>
          <p:nvPr>
            <p:ph type="title"/>
          </p:nvPr>
        </p:nvSpPr>
        <p:spPr/>
        <p:txBody>
          <a:bodyPr/>
          <a:lstStyle/>
          <a:p>
            <a:r>
              <a:rPr lang="en-US" b="1" dirty="0"/>
              <a:t>Conclusion</a:t>
            </a:r>
            <a:endParaRPr lang="en-SE" dirty="0"/>
          </a:p>
        </p:txBody>
      </p:sp>
      <p:sp>
        <p:nvSpPr>
          <p:cNvPr id="3" name="Content Placeholder 2">
            <a:extLst>
              <a:ext uri="{FF2B5EF4-FFF2-40B4-BE49-F238E27FC236}">
                <a16:creationId xmlns:a16="http://schemas.microsoft.com/office/drawing/2014/main" id="{034ECE48-C5A7-4656-917E-08782340E669}"/>
              </a:ext>
            </a:extLst>
          </p:cNvPr>
          <p:cNvSpPr>
            <a:spLocks noGrp="1"/>
          </p:cNvSpPr>
          <p:nvPr>
            <p:ph idx="1"/>
          </p:nvPr>
        </p:nvSpPr>
        <p:spPr/>
        <p:txBody>
          <a:bodyPr/>
          <a:lstStyle/>
          <a:p>
            <a:pPr>
              <a:buFont typeface="Arial" panose="020B0604020202020204" pitchFamily="34" charset="0"/>
              <a:buChar char="•"/>
            </a:pPr>
            <a:r>
              <a:rPr lang="en-US" dirty="0"/>
              <a:t>The research results have several important implications for software development and software testing</a:t>
            </a:r>
          </a:p>
          <a:p>
            <a:pPr marL="0" indent="0"/>
            <a:endParaRPr lang="en-US" dirty="0"/>
          </a:p>
          <a:p>
            <a:pPr>
              <a:buFont typeface="Arial" panose="020B0604020202020204" pitchFamily="34" charset="0"/>
              <a:buChar char="•"/>
            </a:pPr>
            <a:r>
              <a:rPr lang="en-US" dirty="0"/>
              <a:t>While White Box test cases proved to be more effective and efficient, their complexity was greater than Black Box test cases. Therefore, their ability to find errors must be weighed against the cost of their development versus the speed and simplicity of Black Box testing</a:t>
            </a:r>
          </a:p>
          <a:p>
            <a:pPr marL="0" indent="0"/>
            <a:endParaRPr lang="en-US" dirty="0"/>
          </a:p>
          <a:p>
            <a:pPr>
              <a:buFont typeface="Arial" panose="020B0604020202020204" pitchFamily="34" charset="0"/>
              <a:buChar char="•"/>
            </a:pPr>
            <a:r>
              <a:rPr lang="en-US" dirty="0"/>
              <a:t>White Box testing was the better testing technique for test effectiveness and efficiency, but the worst technique for testing complexity.</a:t>
            </a:r>
            <a:endParaRPr lang="en-SE" dirty="0"/>
          </a:p>
        </p:txBody>
      </p:sp>
    </p:spTree>
    <p:extLst>
      <p:ext uri="{BB962C8B-B14F-4D97-AF65-F5344CB8AC3E}">
        <p14:creationId xmlns:p14="http://schemas.microsoft.com/office/powerpoint/2010/main" val="417929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5C4F-C8A5-413C-8CA7-4275A55CDE9A}"/>
              </a:ext>
            </a:extLst>
          </p:cNvPr>
          <p:cNvSpPr>
            <a:spLocks noGrp="1"/>
          </p:cNvSpPr>
          <p:nvPr>
            <p:ph type="title"/>
          </p:nvPr>
        </p:nvSpPr>
        <p:spPr/>
        <p:txBody>
          <a:bodyPr/>
          <a:lstStyle/>
          <a:p>
            <a:r>
              <a:rPr lang="en-US" b="1" dirty="0"/>
              <a:t>What’s next?</a:t>
            </a:r>
            <a:br>
              <a:rPr lang="en-SE" dirty="0"/>
            </a:br>
            <a:endParaRPr lang="en-SE" dirty="0"/>
          </a:p>
        </p:txBody>
      </p:sp>
      <p:sp>
        <p:nvSpPr>
          <p:cNvPr id="3" name="Content Placeholder 2">
            <a:extLst>
              <a:ext uri="{FF2B5EF4-FFF2-40B4-BE49-F238E27FC236}">
                <a16:creationId xmlns:a16="http://schemas.microsoft.com/office/drawing/2014/main" id="{5C367937-9E12-457D-93EE-A046BBEDAD8D}"/>
              </a:ext>
            </a:extLst>
          </p:cNvPr>
          <p:cNvSpPr>
            <a:spLocks noGrp="1"/>
          </p:cNvSpPr>
          <p:nvPr>
            <p:ph idx="1"/>
          </p:nvPr>
        </p:nvSpPr>
        <p:spPr/>
        <p:txBody>
          <a:bodyPr/>
          <a:lstStyle/>
          <a:p>
            <a:pPr>
              <a:buFont typeface="Arial" panose="020B0604020202020204" pitchFamily="34" charset="0"/>
              <a:buChar char="•"/>
            </a:pPr>
            <a:r>
              <a:rPr lang="en-US" sz="2000" dirty="0"/>
              <a:t>Further research is needed to explore the kinds of errors that each strategy is more likely to uncover</a:t>
            </a:r>
            <a:endParaRPr lang="en-SE" sz="2000" dirty="0"/>
          </a:p>
        </p:txBody>
      </p:sp>
    </p:spTree>
    <p:extLst>
      <p:ext uri="{BB962C8B-B14F-4D97-AF65-F5344CB8AC3E}">
        <p14:creationId xmlns:p14="http://schemas.microsoft.com/office/powerpoint/2010/main" val="226616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7326-EBF5-4368-A2DA-1E7D1622915C}"/>
              </a:ext>
            </a:extLst>
          </p:cNvPr>
          <p:cNvSpPr>
            <a:spLocks noGrp="1"/>
          </p:cNvSpPr>
          <p:nvPr>
            <p:ph type="title"/>
          </p:nvPr>
        </p:nvSpPr>
        <p:spPr>
          <a:xfrm>
            <a:off x="990600" y="2514600"/>
            <a:ext cx="7645400" cy="755650"/>
          </a:xfrm>
        </p:spPr>
        <p:txBody>
          <a:bodyPr/>
          <a:lstStyle/>
          <a:p>
            <a:r>
              <a:rPr lang="en-US" sz="4400" b="1" dirty="0"/>
              <a:t>Personal Opinion …</a:t>
            </a:r>
            <a:br>
              <a:rPr lang="en-SE" dirty="0"/>
            </a:br>
            <a:endParaRPr lang="en-SE" dirty="0"/>
          </a:p>
        </p:txBody>
      </p:sp>
    </p:spTree>
    <p:extLst>
      <p:ext uri="{BB962C8B-B14F-4D97-AF65-F5344CB8AC3E}">
        <p14:creationId xmlns:p14="http://schemas.microsoft.com/office/powerpoint/2010/main" val="2042180917"/>
      </p:ext>
    </p:extLst>
  </p:cSld>
  <p:clrMapOvr>
    <a:masterClrMapping/>
  </p:clrMapOvr>
</p:sld>
</file>

<file path=ppt/theme/theme1.xml><?xml version="1.0" encoding="utf-8"?>
<a:theme xmlns:a="http://schemas.openxmlformats.org/drawingml/2006/main"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4808</TotalTime>
  <Words>307</Words>
  <Application>Microsoft Office PowerPoint</Application>
  <PresentationFormat>On-screen Show (4:3)</PresentationFormat>
  <Paragraphs>45</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1_Office Theme</vt:lpstr>
      <vt:lpstr>A Comparative Evaluation of Unit Testing Techniques on a Mobile Platform           2DV610 Software Testing</vt:lpstr>
      <vt:lpstr>About the paper</vt:lpstr>
      <vt:lpstr>Why the authors did this study? </vt:lpstr>
      <vt:lpstr>Research Method</vt:lpstr>
      <vt:lpstr>Research Method</vt:lpstr>
      <vt:lpstr>Results</vt:lpstr>
      <vt:lpstr>Conclusion</vt:lpstr>
      <vt:lpstr>What’s next? </vt:lpstr>
      <vt:lpstr>Personal Opinion … </vt:lpstr>
    </vt:vector>
  </TitlesOfParts>
  <Company>Linnéuniversitetet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Structures</dc:title>
  <dc:creator>Paulius Zukas</dc:creator>
  <cp:lastModifiedBy>Mohammed Basel Nasrini</cp:lastModifiedBy>
  <cp:revision>103</cp:revision>
  <dcterms:created xsi:type="dcterms:W3CDTF">2017-11-16T13:25:32Z</dcterms:created>
  <dcterms:modified xsi:type="dcterms:W3CDTF">2018-01-08T22:57:03Z</dcterms:modified>
</cp:coreProperties>
</file>