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777413"/>
  <p:custDataLst>
    <p:tags r:id="rId9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4" userDrawn="1">
          <p15:clr>
            <a:srgbClr val="A4A3A4"/>
          </p15:clr>
        </p15:guide>
        <p15:guide id="2" orient="horz" pos="330" userDrawn="1">
          <p15:clr>
            <a:srgbClr val="A4A3A4"/>
          </p15:clr>
        </p15:guide>
        <p15:guide id="3" orient="horz" pos="1182" userDrawn="1">
          <p15:clr>
            <a:srgbClr val="A4A3A4"/>
          </p15:clr>
        </p15:guide>
        <p15:guide id="4" orient="horz" pos="1098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pos="340" userDrawn="1">
          <p15:clr>
            <a:srgbClr val="A4A3A4"/>
          </p15:clr>
        </p15:guide>
        <p15:guide id="7" pos="73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760F9"/>
    <a:srgbClr val="3365FB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65" d="100"/>
          <a:sy n="65" d="100"/>
        </p:scale>
        <p:origin x="96" y="606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340"/>
        <p:guide pos="7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54" y="-114"/>
      </p:cViewPr>
      <p:guideLst>
        <p:guide orient="horz" pos="307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850900"/>
            <a:ext cx="6099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529494" y="514352"/>
            <a:ext cx="11138876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1" y="1738313"/>
            <a:ext cx="10880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511908" y="2601913"/>
            <a:ext cx="11168184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fr-CH" noProof="0" smtClean="0"/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531447" y="3644902"/>
            <a:ext cx="11148647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fr-CH" noProof="0" smtClean="0"/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7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3" name="shpLogoPicDark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2185" y="452440"/>
            <a:ext cx="2786184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771" y="452440"/>
            <a:ext cx="8176845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493" y="1806575"/>
            <a:ext cx="5474677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39" y="1806575"/>
            <a:ext cx="5476631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4" y="273052"/>
            <a:ext cx="6815016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247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494" y="1806575"/>
            <a:ext cx="11138876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529494" y="514350"/>
            <a:ext cx="11138876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9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3" name="shpLogoPicDark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1" fontAlgn="base" hangingPunct="1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1" fontAlgn="base" hangingPunct="1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48719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6pPr>
      <a:lvl7pPr marL="2870761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7pPr>
      <a:lvl8pPr marL="3292802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8pPr>
      <a:lvl9pPr marL="3714843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he/rtab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95978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511908" y="2603500"/>
            <a:ext cx="105362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smtClean="0"/>
              <a:t>                 @ Roche</a:t>
            </a:r>
            <a:br>
              <a:rPr lang="en-US" dirty="0" smtClean="0"/>
            </a:br>
            <a:r>
              <a:rPr lang="en-US" dirty="0" err="1" smtClean="0"/>
              <a:t>BaselR</a:t>
            </a:r>
            <a:r>
              <a:rPr lang="en-US" dirty="0" smtClean="0"/>
              <a:t> 2019-03-06</a:t>
            </a:r>
            <a:endParaRPr lang="en-US" dirty="0"/>
          </a:p>
        </p:txBody>
      </p:sp>
      <p:sp>
        <p:nvSpPr>
          <p:cNvPr id="13" name="Rectangle 26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531447" y="3630018"/>
            <a:ext cx="1053623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Tx/>
              <a:buNone/>
              <a:defRPr sz="3300" b="1" i="1">
                <a:solidFill>
                  <a:schemeClr val="tx1"/>
                </a:solidFill>
                <a:latin typeface="Minion" pitchFamily="2" charset="0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52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09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671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243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Reinhold  Koch</a:t>
            </a:r>
            <a:endParaRPr lang="en-US" dirty="0"/>
          </a:p>
        </p:txBody>
      </p:sp>
      <p:pic>
        <p:nvPicPr>
          <p:cNvPr id="2" name="Picture 1" descr="R (programming language)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44"/>
            <a:ext cx="2214716" cy="17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data analysis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oldest prominent application of R</a:t>
            </a:r>
            <a:br>
              <a:rPr lang="en-US" dirty="0" smtClean="0"/>
            </a:br>
            <a:r>
              <a:rPr lang="en-US" dirty="0" smtClean="0"/>
              <a:t>2001 in Fred Hutchinson Cancer Research Center</a:t>
            </a:r>
          </a:p>
          <a:p>
            <a:r>
              <a:rPr lang="en-US" dirty="0" smtClean="0"/>
              <a:t>helps investigate relationship genome – biological function – disease</a:t>
            </a:r>
          </a:p>
          <a:p>
            <a:r>
              <a:rPr lang="en-US" dirty="0" smtClean="0"/>
              <a:t>research department</a:t>
            </a:r>
          </a:p>
          <a:p>
            <a:r>
              <a:rPr lang="en-US" dirty="0" smtClean="0"/>
              <a:t>raw data of single human genome ~200Gb</a:t>
            </a:r>
          </a:p>
          <a:p>
            <a:endParaRPr lang="de-CH" dirty="0"/>
          </a:p>
        </p:txBody>
      </p:sp>
      <p:pic>
        <p:nvPicPr>
          <p:cNvPr id="1026" name="Picture 2" descr="Bioconductor - open source software for bioinfor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1" y="1019176"/>
            <a:ext cx="24765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6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reventive maintenance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diagnostic machinery</a:t>
            </a:r>
            <a:br>
              <a:rPr lang="en-US" dirty="0" smtClean="0"/>
            </a:br>
            <a:r>
              <a:rPr lang="en-US" dirty="0" smtClean="0"/>
              <a:t>before its results become unreliable</a:t>
            </a:r>
          </a:p>
          <a:p>
            <a:r>
              <a:rPr lang="en-US" dirty="0" smtClean="0"/>
              <a:t>possible application of machine learning</a:t>
            </a:r>
          </a:p>
          <a:p>
            <a:r>
              <a:rPr lang="en-US" dirty="0" smtClean="0"/>
              <a:t>diagnostic division</a:t>
            </a:r>
          </a:p>
          <a:p>
            <a:r>
              <a:rPr lang="en-US" dirty="0" smtClean="0"/>
              <a:t>can be about billions of individual measurements</a:t>
            </a:r>
          </a:p>
          <a:p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26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 – personalized medicine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risk factors for disease and targets for preventive healthcare</a:t>
            </a:r>
          </a:p>
          <a:p>
            <a:r>
              <a:rPr lang="en-US" dirty="0" smtClean="0"/>
              <a:t>links to personalized medicine thanks to modern diagnostics</a:t>
            </a:r>
          </a:p>
          <a:p>
            <a:r>
              <a:rPr lang="en-US" dirty="0" smtClean="0"/>
              <a:t>very trendy</a:t>
            </a:r>
          </a:p>
          <a:p>
            <a:r>
              <a:rPr lang="en-US" dirty="0" smtClean="0"/>
              <a:t>new department</a:t>
            </a:r>
          </a:p>
          <a:p>
            <a:r>
              <a:rPr lang="en-US" dirty="0" smtClean="0"/>
              <a:t>mid-sized data volume</a:t>
            </a:r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42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results need to be communicated</a:t>
            </a:r>
          </a:p>
          <a:p>
            <a:r>
              <a:rPr lang="en-US" dirty="0" smtClean="0"/>
              <a:t>strong appeal of interactive web applications – </a:t>
            </a:r>
            <a:r>
              <a:rPr lang="en-US" b="1" dirty="0" smtClean="0"/>
              <a:t>shiny</a:t>
            </a:r>
          </a:p>
          <a:p>
            <a:r>
              <a:rPr lang="en-US" dirty="0" smtClean="0"/>
              <a:t>importance of reproducibility – </a:t>
            </a:r>
            <a:r>
              <a:rPr lang="en-US" b="1" dirty="0" smtClean="0"/>
              <a:t>R markdown</a:t>
            </a:r>
          </a:p>
          <a:p>
            <a:r>
              <a:rPr lang="en-US" dirty="0" smtClean="0"/>
              <a:t>ubiquitous</a:t>
            </a:r>
            <a:br>
              <a:rPr lang="en-US" dirty="0" smtClean="0"/>
            </a:br>
            <a:r>
              <a:rPr lang="en-US" dirty="0" smtClean="0"/>
              <a:t>but especially important for reporting clinical trial results to health authorities</a:t>
            </a:r>
            <a:br>
              <a:rPr lang="en-US" dirty="0" smtClean="0"/>
            </a:br>
            <a:r>
              <a:rPr lang="en-US" dirty="0" smtClean="0"/>
              <a:t>for a start have a look at </a:t>
            </a:r>
            <a:r>
              <a:rPr lang="en-US" dirty="0" smtClean="0">
                <a:hlinkClick r:id="rId2"/>
              </a:rPr>
              <a:t>https://github.com/roche/rtables</a:t>
            </a:r>
            <a:endParaRPr lang="en-US" dirty="0" smtClean="0"/>
          </a:p>
          <a:p>
            <a:r>
              <a:rPr lang="en-US" dirty="0" smtClean="0"/>
              <a:t>often small 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13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SAVEMESSAGETIMESTAMP" val="RXP2013-03-05"/>
  <p:tag name="VARTITLE" val="RXP"/>
  <p:tag name="VARUNIT" val="RXPRoche"/>
  <p:tag name="VARPPTSETUPPERFORMED" val="RXPTRUE"/>
  <p:tag name="VARPPTSLIDEFORMAT" val="RXPWide Screen (16:9)"/>
  <p:tag name="VARPPTLANG" val="RXPEnglish"/>
  <p:tag name="VARGRIDMODE" val="RXPgrid_none_val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0</TotalTime>
  <Pages>16</Pages>
  <Words>70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Imago</vt:lpstr>
      <vt:lpstr>Minion</vt:lpstr>
      <vt:lpstr>Roche</vt:lpstr>
      <vt:lpstr>                 @ Roche BaselR 2019-03-06</vt:lpstr>
      <vt:lpstr>Genomic data analysis </vt:lpstr>
      <vt:lpstr>Preventive maintenance</vt:lpstr>
      <vt:lpstr>Epidemiology – personalized medicine</vt:lpstr>
      <vt:lpstr>Report generation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@ Roche BaselR 2019-03-06</dc:title>
  <dc:subject/>
  <dc:creator>Koch, Reinhold {MDBO~Basel}</dc:creator>
  <cp:keywords/>
  <dc:description/>
  <cp:lastModifiedBy>Koch, Reinhold {MDBO~Basel}</cp:lastModifiedBy>
  <cp:revision>8</cp:revision>
  <cp:lastPrinted>1998-09-09T08:32:30Z</cp:lastPrinted>
  <dcterms:created xsi:type="dcterms:W3CDTF">2019-03-05T14:15:49Z</dcterms:created>
  <dcterms:modified xsi:type="dcterms:W3CDTF">2019-03-05T17:30:50Z</dcterms:modified>
</cp:coreProperties>
</file>