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60" r:id="rId2"/>
    <p:sldId id="261" r:id="rId3"/>
    <p:sldId id="272" r:id="rId4"/>
    <p:sldId id="278" r:id="rId5"/>
    <p:sldId id="262" r:id="rId6"/>
    <p:sldId id="263" r:id="rId7"/>
    <p:sldId id="265" r:id="rId8"/>
    <p:sldId id="273" r:id="rId9"/>
    <p:sldId id="274" r:id="rId10"/>
    <p:sldId id="264" r:id="rId11"/>
    <p:sldId id="271" r:id="rId12"/>
    <p:sldId id="266" r:id="rId13"/>
    <p:sldId id="276" r:id="rId14"/>
    <p:sldId id="267" r:id="rId15"/>
    <p:sldId id="268" r:id="rId16"/>
    <p:sldId id="275" r:id="rId17"/>
    <p:sldId id="270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4650"/>
  </p:normalViewPr>
  <p:slideViewPr>
    <p:cSldViewPr snapToGrid="0" snapToObjects="1">
      <p:cViewPr>
        <p:scale>
          <a:sx n="95" d="100"/>
          <a:sy n="95" d="100"/>
        </p:scale>
        <p:origin x="14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1ED55-4F9E-094B-B8E5-2CD7B438C038}" type="datetimeFigureOut">
              <a:rPr lang="en-US" smtClean="0"/>
              <a:t>6/14/18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06BDF-CCB2-5844-8142-1A4608A74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6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143001"/>
            <a:ext cx="2743200" cy="4983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1"/>
            <a:ext cx="8026400" cy="4983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257800"/>
            <a:ext cx="7315200" cy="609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93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F830CD-155B-44E2-B503-3BCACD705026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11277600" cy="5410200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20BBAC5-C806-413F-9543-79DF06EBD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FFF830CD-155B-44E2-B503-3BCACD705026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1" y="0"/>
            <a:ext cx="11843656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5386917" cy="803275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371600"/>
            <a:ext cx="5389033" cy="8032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1785600" cy="914400"/>
          </a:xfrm>
        </p:spPr>
        <p:txBody>
          <a:bodyPr/>
          <a:lstStyle>
            <a:lvl1pPr>
              <a:defRPr b="1" i="0">
                <a:latin typeface="Helvetica Neue Condensed Black" charset="0"/>
                <a:ea typeface="Helvetica Neue Condensed Black" charset="0"/>
                <a:cs typeface="Helvetica Neue Condensed Black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F830CD-155B-44E2-B503-3BCACD705026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F830CD-155B-44E2-B503-3BCACD705026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971550"/>
            <a:ext cx="4011084" cy="8572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71551"/>
            <a:ext cx="6815667" cy="51546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828801"/>
            <a:ext cx="4011084" cy="4297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257800"/>
            <a:ext cx="7315200" cy="609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93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 userDrawn="1"/>
        </p:nvSpPr>
        <p:spPr>
          <a:xfrm>
            <a:off x="1" y="6604837"/>
            <a:ext cx="12192001" cy="27341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no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1538857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0"/>
            <a:ext cx="109728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0" descr="isi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4" y="6648403"/>
            <a:ext cx="2866377" cy="18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9" descr="Formal_Viterbi_GoldOnCard_NoBG.eps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51"/>
          <a:stretch/>
        </p:blipFill>
        <p:spPr bwMode="auto">
          <a:xfrm>
            <a:off x="10878547" y="6663741"/>
            <a:ext cx="1269911" cy="15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3AB31F-A79C-4BC0-9E65-3A1D85325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83943" y="6671176"/>
            <a:ext cx="609600" cy="140732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r">
              <a:defRPr sz="1300" b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>
              <a:defRPr/>
            </a:pPr>
            <a:fld id="{FFF830CD-155B-44E2-B503-3BCACD705026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89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rgbClr val="C00000"/>
          </a:solidFill>
          <a:latin typeface="Helvetica Neue Condensed Black" charset="0"/>
          <a:ea typeface="Helvetica Neue Condensed Black" charset="0"/>
          <a:cs typeface="Helvetica Neue Condensed Black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b="0" i="0" kern="1200">
          <a:solidFill>
            <a:schemeClr val="tx1"/>
          </a:solidFill>
          <a:latin typeface="Helvetica Neue Light"/>
          <a:ea typeface="+mn-ea"/>
          <a:cs typeface="Helvetica Neue Light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447801"/>
            <a:ext cx="8686800" cy="2125111"/>
          </a:xfrm>
        </p:spPr>
        <p:txBody>
          <a:bodyPr/>
          <a:lstStyle/>
          <a:p>
            <a:r>
              <a:rPr lang="en-US" sz="5400" dirty="0"/>
              <a:t>Feature Selection Methods For Understanding Business Competitor </a:t>
            </a:r>
            <a:r>
              <a:rPr lang="en-US" sz="5400" dirty="0" smtClean="0"/>
              <a:t>Relationships</a:t>
            </a:r>
            <a:endParaRPr lang="en-US" sz="5400" dirty="0">
              <a:latin typeface="Helvetica Neue Condensed Black" panose="02000A06000000020004" pitchFamily="2"/>
              <a:ea typeface="Helvetica Neue" panose="02000503000000020004" pitchFamily="2"/>
              <a:cs typeface="Helvetica Neue" panose="02000503000000020004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8439" y="3981691"/>
            <a:ext cx="9485936" cy="2708476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1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Rahul Gupta</a:t>
            </a:r>
            <a:r>
              <a:rPr lang="en-US" sz="2600" baseline="30000" dirty="0">
                <a:solidFill>
                  <a:schemeClr val="tx1"/>
                </a:solidFill>
              </a:rPr>
              <a:t>1</a:t>
            </a:r>
            <a:r>
              <a:rPr lang="en-US" sz="2600" dirty="0">
                <a:solidFill>
                  <a:schemeClr val="tx1"/>
                </a:solidFill>
              </a:rPr>
              <a:t>, </a:t>
            </a:r>
            <a:r>
              <a:rPr lang="en-US" sz="2600" u="sng" dirty="0">
                <a:solidFill>
                  <a:schemeClr val="tx1"/>
                </a:solidFill>
              </a:rPr>
              <a:t>Jay Pujara</a:t>
            </a:r>
            <a:r>
              <a:rPr lang="en-US" sz="2600" baseline="30000" dirty="0">
                <a:solidFill>
                  <a:schemeClr val="tx1"/>
                </a:solidFill>
              </a:rPr>
              <a:t>1</a:t>
            </a:r>
            <a:r>
              <a:rPr lang="en-US" sz="2600" dirty="0">
                <a:solidFill>
                  <a:schemeClr val="tx1"/>
                </a:solidFill>
              </a:rPr>
              <a:t>, Craig </a:t>
            </a:r>
            <a:r>
              <a:rPr lang="en-US" sz="2600" dirty="0" smtClean="0">
                <a:solidFill>
                  <a:schemeClr val="tx1"/>
                </a:solidFill>
              </a:rPr>
              <a:t>Knoblock</a:t>
            </a:r>
            <a:r>
              <a:rPr lang="en-US" sz="2600" baseline="30000" dirty="0">
                <a:solidFill>
                  <a:schemeClr val="tx1"/>
                </a:solidFill>
              </a:rPr>
              <a:t>1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</a:p>
          <a:p>
            <a:pPr algn="l">
              <a:lnSpc>
                <a:spcPct val="110000"/>
              </a:lnSpc>
            </a:pPr>
            <a:r>
              <a:rPr lang="en-US" sz="2600" dirty="0" err="1" smtClean="0">
                <a:solidFill>
                  <a:schemeClr val="tx1"/>
                </a:solidFill>
              </a:rPr>
              <a:t>Shushyam</a:t>
            </a:r>
            <a:r>
              <a:rPr lang="en-US" sz="2600" dirty="0" smtClean="0">
                <a:solidFill>
                  <a:schemeClr val="tx1"/>
                </a:solidFill>
              </a:rPr>
              <a:t> Sharanappa</a:t>
            </a:r>
            <a:r>
              <a:rPr lang="en-US" sz="2600" baseline="30000" dirty="0">
                <a:solidFill>
                  <a:schemeClr val="tx1"/>
                </a:solidFill>
              </a:rPr>
              <a:t>1</a:t>
            </a:r>
            <a:r>
              <a:rPr lang="en-US" sz="2600" dirty="0" smtClean="0">
                <a:solidFill>
                  <a:schemeClr val="tx1"/>
                </a:solidFill>
              </a:rPr>
              <a:t>, Bharat Pulavarti</a:t>
            </a:r>
            <a:r>
              <a:rPr lang="en-US" sz="2600" baseline="30000" dirty="0">
                <a:solidFill>
                  <a:schemeClr val="tx1"/>
                </a:solidFill>
              </a:rPr>
              <a:t>1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</a:p>
          <a:p>
            <a:pPr algn="l">
              <a:lnSpc>
                <a:spcPct val="110000"/>
              </a:lnSpc>
            </a:pPr>
            <a:r>
              <a:rPr lang="en-US" sz="2600" dirty="0" smtClean="0">
                <a:solidFill>
                  <a:schemeClr val="tx1"/>
                </a:solidFill>
              </a:rPr>
              <a:t>Gerard Hoberg</a:t>
            </a:r>
            <a:r>
              <a:rPr lang="en-US" sz="2600" baseline="30000" dirty="0">
                <a:solidFill>
                  <a:schemeClr val="tx1"/>
                </a:solidFill>
              </a:rPr>
              <a:t>1</a:t>
            </a:r>
            <a:r>
              <a:rPr lang="en-US" sz="2600" dirty="0" smtClean="0">
                <a:solidFill>
                  <a:schemeClr val="tx1"/>
                </a:solidFill>
              </a:rPr>
              <a:t>, Gordon Phillips</a:t>
            </a:r>
            <a:r>
              <a:rPr lang="en-US" sz="2600" baseline="30000" dirty="0" smtClean="0">
                <a:solidFill>
                  <a:schemeClr val="tx1"/>
                </a:solidFill>
              </a:rPr>
              <a:t>2</a:t>
            </a:r>
          </a:p>
          <a:p>
            <a:pPr algn="l">
              <a:lnSpc>
                <a:spcPct val="110000"/>
              </a:lnSpc>
            </a:pPr>
            <a:r>
              <a:rPr lang="en-US" sz="1900" dirty="0" smtClean="0">
                <a:solidFill>
                  <a:schemeClr val="tx1"/>
                </a:solidFill>
              </a:rPr>
              <a:t>1: University of Southern California; 2: Dartmouth College</a:t>
            </a:r>
          </a:p>
          <a:p>
            <a:pPr algn="l" fontAlgn="base"/>
            <a:r>
              <a:rPr lang="en-US" sz="2400" dirty="0" smtClean="0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Data Science for Macro-modeling with Financial and Economic Data</a:t>
            </a:r>
          </a:p>
          <a:p>
            <a:pPr algn="l" fontAlgn="base"/>
            <a:r>
              <a:rPr lang="en-US" sz="2400" dirty="0" smtClean="0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6/15/18</a:t>
            </a:r>
          </a:p>
          <a:p>
            <a:pPr algn="l" fontAlgn="base"/>
            <a:r>
              <a:rPr lang="en-US" sz="2400" dirty="0" smtClean="0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Funded </a:t>
            </a:r>
            <a:r>
              <a:rPr lang="en-US" sz="2400" dirty="0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by National Science Foundation under </a:t>
            </a:r>
            <a:r>
              <a:rPr lang="en-US" sz="2400" dirty="0" smtClean="0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grants </a:t>
            </a:r>
            <a:r>
              <a:rPr lang="en-US" sz="2400" dirty="0">
                <a:solidFill>
                  <a:srgbClr val="555555"/>
                </a:solidFill>
                <a:latin typeface="Helvetica Neue" charset="0"/>
                <a:ea typeface="Helvetica Neue" charset="0"/>
                <a:cs typeface="Helvetica Neue" charset="0"/>
              </a:rPr>
              <a:t>1561057 and 1561068. </a:t>
            </a:r>
          </a:p>
          <a:p>
            <a:pPr algn="l" fontAlgn="base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92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Webpages contain all types of text, only some of which is relevant</a:t>
            </a:r>
          </a:p>
          <a:p>
            <a:endParaRPr lang="en-US" dirty="0"/>
          </a:p>
          <a:p>
            <a:r>
              <a:rPr lang="en-US" dirty="0" smtClean="0"/>
              <a:t>Terms used in SEC business descriptions are likely relevant</a:t>
            </a:r>
          </a:p>
          <a:p>
            <a:pPr lvl="1"/>
            <a:r>
              <a:rPr lang="en-US" dirty="0" smtClean="0"/>
              <a:t>Low coverage, must be extended</a:t>
            </a:r>
          </a:p>
          <a:p>
            <a:endParaRPr lang="en-US" dirty="0"/>
          </a:p>
          <a:p>
            <a:r>
              <a:rPr lang="en-US" dirty="0" smtClean="0"/>
              <a:t>Information retrieval approaches are optimized to find relevant terms</a:t>
            </a:r>
          </a:p>
          <a:p>
            <a:pPr lvl="1"/>
            <a:r>
              <a:rPr lang="en-US" dirty="0" smtClean="0"/>
              <a:t>High noise, must be filtered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F830CD-155B-44E2-B503-3BCACD705026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text should we use?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7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with terms in business descriptions</a:t>
            </a:r>
          </a:p>
          <a:p>
            <a:endParaRPr lang="en-US" dirty="0"/>
          </a:p>
          <a:p>
            <a:r>
              <a:rPr lang="en-US" dirty="0" smtClean="0"/>
              <a:t>Identify frequent or discriminative terms and manually add these to a white list</a:t>
            </a:r>
          </a:p>
          <a:p>
            <a:pPr lvl="1"/>
            <a:r>
              <a:rPr lang="en-US" dirty="0"/>
              <a:t>“</a:t>
            </a:r>
            <a:r>
              <a:rPr lang="en-US" dirty="0" err="1" smtClean="0"/>
              <a:t>ethernet</a:t>
            </a:r>
            <a:r>
              <a:rPr lang="en-US" dirty="0" smtClean="0"/>
              <a:t> carrier</a:t>
            </a:r>
            <a:r>
              <a:rPr lang="en-US" dirty="0"/>
              <a:t>”, “sleeper”, “tumor”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Identify terms that are not relevant and manually add these to a black list</a:t>
            </a:r>
          </a:p>
          <a:p>
            <a:pPr lvl="1"/>
            <a:r>
              <a:rPr lang="en-US" dirty="0"/>
              <a:t>“admiralty”, </a:t>
            </a:r>
            <a:r>
              <a:rPr lang="en-US" dirty="0" smtClean="0"/>
              <a:t>“</a:t>
            </a:r>
            <a:r>
              <a:rPr lang="en-US" dirty="0" err="1"/>
              <a:t>gardner</a:t>
            </a:r>
            <a:r>
              <a:rPr lang="en-US" dirty="0"/>
              <a:t>”, “</a:t>
            </a:r>
            <a:r>
              <a:rPr lang="en-US" dirty="0" err="1" smtClean="0"/>
              <a:t>steinberg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Extract only whitelisted terms from webpage text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F830CD-155B-44E2-B503-3BCACD705026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Curated Term Lists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9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1" y="1142253"/>
            <a:ext cx="11277600" cy="5083735"/>
          </a:xfrm>
        </p:spPr>
        <p:txBody>
          <a:bodyPr>
            <a:normAutofit/>
          </a:bodyPr>
          <a:lstStyle/>
          <a:p>
            <a:r>
              <a:rPr lang="en-US" dirty="0" smtClean="0"/>
              <a:t>Use traditional information-retrieval metric for text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Defined over entire corpus (e.g., average TF-IDF of term)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F830CD-155B-44E2-B503-3BCACD705026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Term-Frequency, Inverse Document Frequency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29" y="2046944"/>
            <a:ext cx="4165600" cy="101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29" y="3338580"/>
            <a:ext cx="4127500" cy="1384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743" y="1760447"/>
            <a:ext cx="5181600" cy="1104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8743" y="3338580"/>
            <a:ext cx="48260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4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corpus of 3907 publicly traded firms with SEC business descriptions in 2015 10-K filing</a:t>
            </a:r>
          </a:p>
          <a:p>
            <a:r>
              <a:rPr lang="en-US" dirty="0" smtClean="0"/>
              <a:t>Webpages from </a:t>
            </a:r>
            <a:r>
              <a:rPr lang="en-US" dirty="0" err="1" smtClean="0"/>
              <a:t>Compustat</a:t>
            </a:r>
            <a:r>
              <a:rPr lang="en-US" dirty="0" smtClean="0"/>
              <a:t> Financial Database, use 500 webpages per company</a:t>
            </a:r>
          </a:p>
          <a:p>
            <a:r>
              <a:rPr lang="en-US" dirty="0" smtClean="0"/>
              <a:t>Predict asset-adjusted company profits using competitors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F830CD-155B-44E2-B503-3BCACD705026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Approach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771900"/>
            <a:ext cx="3886200" cy="55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11" y="4707158"/>
            <a:ext cx="58674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Terms frequently used by a single company have high rankings:</a:t>
            </a:r>
          </a:p>
          <a:p>
            <a:pPr lvl="1"/>
            <a:r>
              <a:rPr lang="en-US" sz="2800" dirty="0" err="1" smtClean="0"/>
              <a:t>countsbaker</a:t>
            </a:r>
            <a:endParaRPr lang="en-US" sz="2800" dirty="0" smtClean="0"/>
          </a:p>
          <a:p>
            <a:pPr lvl="1"/>
            <a:r>
              <a:rPr lang="en-US" sz="2800" dirty="0" err="1" smtClean="0"/>
              <a:t>geon</a:t>
            </a:r>
            <a:endParaRPr lang="en-US" sz="2800" dirty="0" smtClean="0"/>
          </a:p>
          <a:p>
            <a:pPr lvl="1"/>
            <a:r>
              <a:rPr lang="en-US" sz="2800" dirty="0" err="1" smtClean="0"/>
              <a:t>ultratuf</a:t>
            </a:r>
            <a:endParaRPr lang="en-US" sz="2800" dirty="0" smtClean="0"/>
          </a:p>
          <a:p>
            <a:pPr lvl="1"/>
            <a:r>
              <a:rPr lang="en-US" sz="2800" dirty="0" err="1" smtClean="0"/>
              <a:t>wilflex</a:t>
            </a:r>
            <a:endParaRPr lang="en-US" sz="2800" dirty="0" smtClean="0"/>
          </a:p>
          <a:p>
            <a:pPr lvl="1"/>
            <a:r>
              <a:rPr lang="en-US" sz="2800" dirty="0" err="1" smtClean="0"/>
              <a:t>oncap</a:t>
            </a:r>
            <a:endParaRPr lang="en-US" sz="2800" dirty="0"/>
          </a:p>
          <a:p>
            <a:pPr lvl="1"/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F830CD-155B-44E2-B503-3BCACD705026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Issues: Proprietary Terminology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360519"/>
              </p:ext>
            </p:extLst>
          </p:nvPr>
        </p:nvGraphicFramePr>
        <p:xfrm>
          <a:off x="6226629" y="2339790"/>
          <a:ext cx="492610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054"/>
                <a:gridCol w="2463054"/>
              </a:tblGrid>
              <a:tr h="689188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Min</a:t>
                      </a:r>
                      <a:r>
                        <a:rPr lang="en-US" sz="3600" baseline="0" dirty="0" smtClean="0"/>
                        <a:t> Companies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R</a:t>
                      </a:r>
                      <a:r>
                        <a:rPr lang="en-US" sz="3600" baseline="30000" dirty="0" smtClean="0"/>
                        <a:t>2</a:t>
                      </a:r>
                      <a:endParaRPr lang="en-US" sz="3600" baseline="30000" dirty="0"/>
                    </a:p>
                  </a:txBody>
                  <a:tcPr/>
                </a:tc>
              </a:tr>
              <a:tr h="61099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0.258</a:t>
                      </a:r>
                      <a:endParaRPr lang="en-US" sz="3600" dirty="0"/>
                    </a:p>
                  </a:txBody>
                  <a:tcPr/>
                </a:tc>
              </a:tr>
              <a:tr h="61099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3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0.262</a:t>
                      </a:r>
                      <a:endParaRPr lang="en-US" sz="3600" dirty="0"/>
                    </a:p>
                  </a:txBody>
                  <a:tcPr/>
                </a:tc>
              </a:tr>
              <a:tr h="61099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0.259</a:t>
                      </a:r>
                      <a:endParaRPr lang="en-US" sz="3600" dirty="0"/>
                    </a:p>
                  </a:txBody>
                  <a:tcPr/>
                </a:tc>
              </a:tr>
              <a:tr h="61099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0.252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01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kuwaitkyrgyzstanlaoslatvialebanonlesotholiberialibyaliechtensteinlithuanialuxembourgmacaumacedoniamadagascarmalawimalaysiamaldivesmalimaltamarshall</a:t>
            </a:r>
          </a:p>
          <a:p>
            <a:r>
              <a:rPr lang="en-US" dirty="0" err="1" smtClean="0"/>
              <a:t>apioverviewcollectionsprojectsoverviewdeleteeventsprojects</a:t>
            </a:r>
            <a:endParaRPr lang="en-US" dirty="0" smtClean="0"/>
          </a:p>
          <a:p>
            <a:r>
              <a:rPr lang="en-US" dirty="0" err="1" smtClean="0"/>
              <a:t>cashprovidedbyusedinoperatingactivitiesdiscontinuedoperations</a:t>
            </a:r>
            <a:endParaRPr lang="en-US" dirty="0" smtClean="0"/>
          </a:p>
          <a:p>
            <a:r>
              <a:rPr lang="en-US" dirty="0" err="1"/>
              <a:t>repaymentsofnotespayable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F830CD-155B-44E2-B503-3BCACD705026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Issues: Long words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62263"/>
              </p:ext>
            </p:extLst>
          </p:nvPr>
        </p:nvGraphicFramePr>
        <p:xfrm>
          <a:off x="6656293" y="3227492"/>
          <a:ext cx="4926108" cy="3249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054"/>
                <a:gridCol w="2463054"/>
              </a:tblGrid>
              <a:tr h="689188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Max</a:t>
                      </a:r>
                      <a:r>
                        <a:rPr lang="en-US" sz="3600" baseline="0" dirty="0" smtClean="0"/>
                        <a:t> Length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R</a:t>
                      </a:r>
                      <a:r>
                        <a:rPr lang="en-US" sz="3600" baseline="30000" dirty="0" smtClean="0"/>
                        <a:t>2</a:t>
                      </a:r>
                      <a:endParaRPr lang="en-US" sz="3600" baseline="30000" dirty="0"/>
                    </a:p>
                  </a:txBody>
                  <a:tcPr/>
                </a:tc>
              </a:tr>
              <a:tr h="61099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None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0.262</a:t>
                      </a:r>
                      <a:endParaRPr lang="en-US" sz="3600" dirty="0"/>
                    </a:p>
                  </a:txBody>
                  <a:tcPr/>
                </a:tc>
              </a:tr>
              <a:tr h="61099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17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0.284</a:t>
                      </a:r>
                      <a:endParaRPr lang="en-US" sz="3600" dirty="0"/>
                    </a:p>
                  </a:txBody>
                  <a:tcPr/>
                </a:tc>
              </a:tr>
              <a:tr h="61099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0.286</a:t>
                      </a:r>
                      <a:endParaRPr lang="en-US" sz="3600" dirty="0"/>
                    </a:p>
                  </a:txBody>
                  <a:tcPr/>
                </a:tc>
              </a:tr>
              <a:tr h="61099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0.285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65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blog</a:t>
            </a:r>
          </a:p>
          <a:p>
            <a:r>
              <a:rPr lang="en-US" dirty="0" smtClean="0"/>
              <a:t>accessories</a:t>
            </a:r>
          </a:p>
          <a:p>
            <a:r>
              <a:rPr lang="en-US" dirty="0" smtClean="0"/>
              <a:t>clinical</a:t>
            </a:r>
          </a:p>
          <a:p>
            <a:r>
              <a:rPr lang="en-US" dirty="0" smtClean="0"/>
              <a:t>shop</a:t>
            </a:r>
          </a:p>
          <a:p>
            <a:r>
              <a:rPr lang="en-US" dirty="0" smtClean="0"/>
              <a:t>cloud</a:t>
            </a:r>
          </a:p>
          <a:p>
            <a:r>
              <a:rPr lang="en-US" dirty="0" err="1" smtClean="0"/>
              <a:t>hughes</a:t>
            </a:r>
            <a:endParaRPr lang="en-US" dirty="0" smtClean="0"/>
          </a:p>
          <a:p>
            <a:r>
              <a:rPr lang="en-US" dirty="0" smtClean="0"/>
              <a:t>loans</a:t>
            </a:r>
          </a:p>
          <a:p>
            <a:r>
              <a:rPr lang="en-US" dirty="0" smtClean="0"/>
              <a:t>cards</a:t>
            </a:r>
          </a:p>
          <a:p>
            <a:r>
              <a:rPr lang="en-US" dirty="0" smtClean="0"/>
              <a:t>brands</a:t>
            </a:r>
          </a:p>
          <a:p>
            <a:r>
              <a:rPr lang="en-US" dirty="0" smtClean="0"/>
              <a:t>loan</a:t>
            </a:r>
          </a:p>
          <a:p>
            <a:r>
              <a:rPr lang="en-US" dirty="0" smtClean="0"/>
              <a:t>oil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F830CD-155B-44E2-B503-3BCACD705026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Top-ranked terms by TF-IDF metric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339426"/>
              </p:ext>
            </p:extLst>
          </p:nvPr>
        </p:nvGraphicFramePr>
        <p:xfrm>
          <a:off x="6656293" y="3227492"/>
          <a:ext cx="4926108" cy="260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054"/>
                <a:gridCol w="2463054"/>
              </a:tblGrid>
              <a:tr h="689188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Top</a:t>
                      </a:r>
                      <a:r>
                        <a:rPr lang="en-US" sz="3600" baseline="0" dirty="0" smtClean="0"/>
                        <a:t> %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R</a:t>
                      </a:r>
                      <a:r>
                        <a:rPr lang="en-US" sz="3600" baseline="30000" dirty="0" smtClean="0"/>
                        <a:t>2</a:t>
                      </a:r>
                      <a:endParaRPr lang="en-US" sz="3600" baseline="30000" dirty="0"/>
                    </a:p>
                  </a:txBody>
                  <a:tcPr/>
                </a:tc>
              </a:tr>
              <a:tr h="61099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0.289</a:t>
                      </a:r>
                      <a:endParaRPr lang="en-US" sz="3600" dirty="0"/>
                    </a:p>
                  </a:txBody>
                  <a:tcPr/>
                </a:tc>
              </a:tr>
              <a:tr h="61099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15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0.286</a:t>
                      </a:r>
                      <a:endParaRPr lang="en-US" sz="3600" dirty="0"/>
                    </a:p>
                  </a:txBody>
                  <a:tcPr/>
                </a:tc>
              </a:tr>
              <a:tr h="610994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20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0.220</a:t>
                      </a:r>
                      <a:endParaRPr lang="en-US" sz="3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68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84520"/>
              </p:ext>
            </p:extLst>
          </p:nvPr>
        </p:nvGraphicFramePr>
        <p:xfrm>
          <a:off x="1783974" y="2048434"/>
          <a:ext cx="7158320" cy="2321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14"/>
                <a:gridCol w="2487706"/>
              </a:tblGrid>
              <a:tr h="77395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Feature Selection</a:t>
                      </a:r>
                      <a:r>
                        <a:rPr lang="en-US" sz="3200" baseline="0" dirty="0" smtClean="0"/>
                        <a:t> Method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</a:t>
                      </a:r>
                      <a:r>
                        <a:rPr lang="en-US" sz="3200" baseline="30000" dirty="0" smtClean="0"/>
                        <a:t>2</a:t>
                      </a:r>
                      <a:endParaRPr lang="en-US" sz="3200" baseline="30000" dirty="0"/>
                    </a:p>
                  </a:txBody>
                  <a:tcPr/>
                </a:tc>
              </a:tr>
              <a:tr h="77395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Curated word lists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0.261</a:t>
                      </a:r>
                      <a:endParaRPr lang="en-US" sz="3200" dirty="0"/>
                    </a:p>
                  </a:txBody>
                  <a:tcPr/>
                </a:tc>
              </a:tr>
              <a:tr h="773953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Filtered TF-IDF scores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0.286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F830CD-155B-44E2-B503-3BCACD705026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Manual and Automatic Feature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Competitor relationships can be difficult to define or predict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Company-associated text often contains implicit signals of product offerings, markets, production processes, and strategic goals</a:t>
            </a:r>
          </a:p>
          <a:p>
            <a:endParaRPr lang="en-US" dirty="0" smtClean="0"/>
          </a:p>
          <a:p>
            <a:r>
              <a:rPr lang="en-US" dirty="0" smtClean="0"/>
              <a:t>Feature selection is important for identifying the meaningful terms</a:t>
            </a:r>
          </a:p>
          <a:p>
            <a:endParaRPr lang="en-US" dirty="0"/>
          </a:p>
          <a:p>
            <a:r>
              <a:rPr lang="en-US" dirty="0" smtClean="0"/>
              <a:t>Manual feature curation works, but using automated approaches from the information retrieval community performs better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F830CD-155B-44E2-B503-3BCACD705026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9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Products and differentiation (</a:t>
            </a:r>
            <a:r>
              <a:rPr lang="en-US" dirty="0" err="1" smtClean="0"/>
              <a:t>Hotelling</a:t>
            </a:r>
            <a:r>
              <a:rPr lang="en-US" dirty="0" smtClean="0"/>
              <a:t>, 1929)</a:t>
            </a:r>
          </a:p>
          <a:p>
            <a:endParaRPr lang="en-US" dirty="0"/>
          </a:p>
          <a:p>
            <a:r>
              <a:rPr lang="en-US" dirty="0" smtClean="0"/>
              <a:t>Production processes and industries (Pearce, 1957)</a:t>
            </a:r>
          </a:p>
          <a:p>
            <a:endParaRPr lang="en-US" dirty="0"/>
          </a:p>
          <a:p>
            <a:r>
              <a:rPr lang="en-US" dirty="0" smtClean="0"/>
              <a:t>Capital structure and financial performance (</a:t>
            </a:r>
            <a:r>
              <a:rPr lang="en-US" dirty="0" err="1" smtClean="0"/>
              <a:t>Fama</a:t>
            </a:r>
            <a:r>
              <a:rPr lang="en-US" dirty="0" smtClean="0"/>
              <a:t> &amp; French, 1997)</a:t>
            </a:r>
          </a:p>
          <a:p>
            <a:endParaRPr lang="en-US" dirty="0" smtClean="0"/>
          </a:p>
          <a:p>
            <a:r>
              <a:rPr lang="en-US" dirty="0" smtClean="0"/>
              <a:t>Co-occurrence in text and queries (Lee+, 2015)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F830CD-155B-44E2-B503-3BCACD705026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competition?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1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F830CD-155B-44E2-B503-3BCACD705026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 about competition?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01" y="948964"/>
            <a:ext cx="3939164" cy="28128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065" y="1078215"/>
            <a:ext cx="6442437" cy="3626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140" y="3279172"/>
            <a:ext cx="4163993" cy="2770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8" b="100000" l="20278" r="81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710" y="2770532"/>
            <a:ext cx="3788228" cy="378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"Cloud"</a:t>
            </a:r>
          </a:p>
          <a:p>
            <a:endParaRPr lang="en-US" dirty="0"/>
          </a:p>
          <a:p>
            <a:r>
              <a:rPr lang="en-US" dirty="0" smtClean="0"/>
              <a:t>"Ridesharing"</a:t>
            </a:r>
          </a:p>
          <a:p>
            <a:endParaRPr lang="en-US" dirty="0" smtClean="0"/>
          </a:p>
          <a:p>
            <a:r>
              <a:rPr lang="en-US" dirty="0" smtClean="0"/>
              <a:t>"</a:t>
            </a:r>
            <a:r>
              <a:rPr lang="en-US" dirty="0" err="1" smtClean="0"/>
              <a:t>Blockchain</a:t>
            </a:r>
            <a:r>
              <a:rPr lang="en-US" dirty="0" smtClean="0"/>
              <a:t>"</a:t>
            </a:r>
          </a:p>
          <a:p>
            <a:endParaRPr lang="en-US" dirty="0"/>
          </a:p>
          <a:p>
            <a:r>
              <a:rPr lang="en-US" dirty="0" smtClean="0"/>
              <a:t>Need for data-driven approaches that adapt to competition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F830CD-155B-44E2-B503-3BCACD705026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Data Science Keep Up?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Approach:</a:t>
            </a:r>
          </a:p>
          <a:p>
            <a:pPr lvl="1"/>
            <a:r>
              <a:rPr lang="en-US" sz="2800" dirty="0" smtClean="0"/>
              <a:t>Use text from the business descriptions of SEC filings</a:t>
            </a:r>
          </a:p>
          <a:p>
            <a:pPr lvl="1"/>
            <a:r>
              <a:rPr lang="en-US" sz="2800" dirty="0" smtClean="0"/>
              <a:t>Filter to remove non-noun phrases, locations, frequent terms</a:t>
            </a:r>
          </a:p>
          <a:p>
            <a:pPr lvl="1"/>
            <a:r>
              <a:rPr lang="en-US" sz="2800" dirty="0" smtClean="0"/>
              <a:t>Use </a:t>
            </a:r>
            <a:r>
              <a:rPr lang="en-US" sz="2800" dirty="0" err="1" smtClean="0"/>
              <a:t>Jaccard</a:t>
            </a:r>
            <a:r>
              <a:rPr lang="en-US" sz="2800" dirty="0" smtClean="0"/>
              <a:t> similarity of text</a:t>
            </a:r>
          </a:p>
          <a:p>
            <a:endParaRPr lang="en-US" sz="3200" dirty="0"/>
          </a:p>
          <a:p>
            <a:r>
              <a:rPr lang="en-US" sz="3200" dirty="0" smtClean="0"/>
              <a:t>Drawbacks:</a:t>
            </a:r>
          </a:p>
          <a:p>
            <a:pPr lvl="1"/>
            <a:r>
              <a:rPr lang="en-US" sz="2800" dirty="0" smtClean="0"/>
              <a:t>Restricted to public firms </a:t>
            </a:r>
          </a:p>
          <a:p>
            <a:pPr lvl="1"/>
            <a:r>
              <a:rPr lang="en-US" sz="2800" dirty="0" smtClean="0"/>
              <a:t>SEC filings lack detail and have limited text</a:t>
            </a: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F830CD-155B-44E2-B503-3BCACD705026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work: Text-Based Network Industry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idea: use company webpages instead of SEC filings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Massive data collection: </a:t>
            </a:r>
          </a:p>
          <a:p>
            <a:pPr lvl="1"/>
            <a:r>
              <a:rPr lang="en-US" dirty="0" smtClean="0"/>
              <a:t>400K companies</a:t>
            </a:r>
          </a:p>
          <a:p>
            <a:pPr lvl="1"/>
            <a:r>
              <a:rPr lang="en-US" dirty="0" smtClean="0"/>
              <a:t>20 years</a:t>
            </a:r>
          </a:p>
          <a:p>
            <a:pPr lvl="1"/>
            <a:r>
              <a:rPr lang="en-US" dirty="0" smtClean="0"/>
              <a:t>8TB compressed text</a:t>
            </a:r>
          </a:p>
          <a:p>
            <a:endParaRPr lang="en-US" dirty="0" smtClean="0"/>
          </a:p>
          <a:p>
            <a:r>
              <a:rPr lang="en-US" dirty="0" smtClean="0"/>
              <a:t>Developing more scalable comparison approaches</a:t>
            </a:r>
          </a:p>
          <a:p>
            <a:endParaRPr lang="en-US" dirty="0"/>
          </a:p>
          <a:p>
            <a:r>
              <a:rPr lang="en-US" dirty="0" smtClean="0"/>
              <a:t>Open question: how informative are company webpages?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F830CD-155B-44E2-B503-3BCACD705026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Text-Based Network Industry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6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SEC filings and Company Webpages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2318"/>
            <a:ext cx="12192000" cy="555184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15200" y="2312894"/>
            <a:ext cx="3993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200K Unique Words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943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SEC filings and Company Webpages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43" y="1066800"/>
            <a:ext cx="10811034" cy="49634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01754" y="2312894"/>
            <a:ext cx="400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1.7M Unique Words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457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Webpage Words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206" y="1066800"/>
            <a:ext cx="8130358" cy="545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LAIV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FF0000"/>
          </a:solidFill>
          <a:prstDash val="dash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572</Words>
  <Application>Microsoft Macintosh PowerPoint</Application>
  <PresentationFormat>Widescreen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Helvetica Neue</vt:lpstr>
      <vt:lpstr>Helvetica Neue Condensed Black</vt:lpstr>
      <vt:lpstr>Helvetica Neue Light</vt:lpstr>
      <vt:lpstr>Arial</vt:lpstr>
      <vt:lpstr>1_GLAIVE Template</vt:lpstr>
      <vt:lpstr>Feature Selection Methods For Understanding Business Competitor Relationships</vt:lpstr>
      <vt:lpstr>What is competition?</vt:lpstr>
      <vt:lpstr>Why do we care about competition?</vt:lpstr>
      <vt:lpstr>How Does Data Science Keep Up?</vt:lpstr>
      <vt:lpstr>Prior work: Text-Based Network Industry Classes</vt:lpstr>
      <vt:lpstr>Web Text-Based Network Industry Classification</vt:lpstr>
      <vt:lpstr>Comparing SEC filings and Company Webpages</vt:lpstr>
      <vt:lpstr>Comparing SEC filings and Company Webpages</vt:lpstr>
      <vt:lpstr>Comparison of Webpage Words</vt:lpstr>
      <vt:lpstr>What text should we use?</vt:lpstr>
      <vt:lpstr>Curated Term Lists </vt:lpstr>
      <vt:lpstr>Term-Frequency, Inverse Document Frequency</vt:lpstr>
      <vt:lpstr>Evaluation Approach</vt:lpstr>
      <vt:lpstr>Data Issues: Proprietary Terminology</vt:lpstr>
      <vt:lpstr>Data Issues: Long words</vt:lpstr>
      <vt:lpstr>Top-ranked terms by TF-IDF metric</vt:lpstr>
      <vt:lpstr>Comparing Manual and Automatic Feature Selection</vt:lpstr>
      <vt:lpstr>Conclusion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Selection Methods For Understanding Business Competitor Relationships</dc:title>
  <dc:creator>Jay Pujara</dc:creator>
  <cp:lastModifiedBy>Jay Pujara</cp:lastModifiedBy>
  <cp:revision>15</cp:revision>
  <dcterms:created xsi:type="dcterms:W3CDTF">2018-06-15T05:25:06Z</dcterms:created>
  <dcterms:modified xsi:type="dcterms:W3CDTF">2018-06-15T13:46:35Z</dcterms:modified>
</cp:coreProperties>
</file>