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3" r:id="rId1"/>
  </p:sldMasterIdLst>
  <p:notesMasterIdLst>
    <p:notesMasterId r:id="rId28"/>
  </p:notesMasterIdLst>
  <p:handoutMasterIdLst>
    <p:handoutMasterId r:id="rId29"/>
  </p:handoutMasterIdLst>
  <p:sldIdLst>
    <p:sldId id="286" r:id="rId2"/>
    <p:sldId id="384" r:id="rId3"/>
    <p:sldId id="391" r:id="rId4"/>
    <p:sldId id="398" r:id="rId5"/>
    <p:sldId id="287" r:id="rId6"/>
    <p:sldId id="357" r:id="rId7"/>
    <p:sldId id="371" r:id="rId8"/>
    <p:sldId id="377" r:id="rId9"/>
    <p:sldId id="378" r:id="rId10"/>
    <p:sldId id="379" r:id="rId11"/>
    <p:sldId id="388" r:id="rId12"/>
    <p:sldId id="393" r:id="rId13"/>
    <p:sldId id="363" r:id="rId14"/>
    <p:sldId id="364" r:id="rId15"/>
    <p:sldId id="380" r:id="rId16"/>
    <p:sldId id="366" r:id="rId17"/>
    <p:sldId id="373" r:id="rId18"/>
    <p:sldId id="374" r:id="rId19"/>
    <p:sldId id="375" r:id="rId20"/>
    <p:sldId id="381" r:id="rId21"/>
    <p:sldId id="368" r:id="rId22"/>
    <p:sldId id="396" r:id="rId23"/>
    <p:sldId id="397" r:id="rId24"/>
    <p:sldId id="383" r:id="rId25"/>
    <p:sldId id="376" r:id="rId26"/>
    <p:sldId id="356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ＭＳ Ｐゴシック" pitchFamily="-56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970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595"/>
    <a:srgbClr val="297DB7"/>
    <a:srgbClr val="FF6600"/>
    <a:srgbClr val="6666FF"/>
    <a:srgbClr val="D2E2EC"/>
    <a:srgbClr val="B7CEDF"/>
    <a:srgbClr val="C0C0C0"/>
    <a:srgbClr val="297DE3"/>
    <a:srgbClr val="6A747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3" autoAdjust="0"/>
    <p:restoredTop sz="97790" autoAdjust="0"/>
  </p:normalViewPr>
  <p:slideViewPr>
    <p:cSldViewPr snapToGrid="0">
      <p:cViewPr varScale="1">
        <p:scale>
          <a:sx n="71" d="100"/>
          <a:sy n="71" d="100"/>
        </p:scale>
        <p:origin x="-1182" y="-96"/>
      </p:cViewPr>
      <p:guideLst>
        <p:guide orient="horz" pos="3970"/>
        <p:guide pos="2931"/>
      </p:guideLst>
    </p:cSldViewPr>
  </p:slideViewPr>
  <p:outlineViewPr>
    <p:cViewPr>
      <p:scale>
        <a:sx n="33" d="100"/>
        <a:sy n="33" d="100"/>
      </p:scale>
      <p:origin x="0" y="6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64"/>
    </p:cViewPr>
  </p:sorterViewPr>
  <p:notesViewPr>
    <p:cSldViewPr snapToGrid="0" showGuides="1">
      <p:cViewPr varScale="1">
        <p:scale>
          <a:sx n="83" d="100"/>
          <a:sy n="83" d="100"/>
        </p:scale>
        <p:origin x="-310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0C057-F1B4-4EE9-BBD0-98721CEE218E}" type="datetimeFigureOut">
              <a:rPr lang="en-US" smtClean="0"/>
              <a:pPr/>
              <a:t>8/17/2017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E33C8F-DD1F-49F8-B81F-675D060413E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8919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A36F7384-BC1F-495A-AC23-52D09E7A93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413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5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 smtClean="0"/>
              <a:t>Online results:</a:t>
            </a:r>
          </a:p>
          <a:p>
            <a:r>
              <a:rPr lang="en-US" altLang="zh-CN" baseline="0" dirty="0" smtClean="0"/>
              <a:t>0.05</a:t>
            </a:r>
          </a:p>
          <a:p>
            <a:r>
              <a:rPr lang="en-US" altLang="zh-CN" baseline="0" dirty="0" smtClean="0"/>
              <a:t>0.04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dirty="0" smtClean="0"/>
              <a:t>-</a:t>
            </a:r>
          </a:p>
          <a:p>
            <a:r>
              <a:rPr lang="en-US" altLang="zh-CN" baseline="0" smtClean="0"/>
              <a:t>-</a:t>
            </a:r>
            <a:endParaRPr lang="en-US" altLang="zh-CN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25698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4662" y="2144713"/>
            <a:ext cx="8220763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662" y="3886199"/>
            <a:ext cx="8220763" cy="2578395"/>
          </a:xfrm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6" name="Picture 5" descr="CRA-LOGO-Large.emf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>
          <a:xfrm>
            <a:off x="7537123" y="6469661"/>
            <a:ext cx="1618482" cy="399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/Close">
    <p:bg>
      <p:bgPr>
        <a:blipFill dpi="0" rotWithShape="1">
          <a:blip r:embed="rId2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spcBef>
                <a:spcPts val="600"/>
              </a:spcBef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4/22/2010 2:56 PM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146304" y="6611112"/>
            <a:ext cx="228600" cy="201168"/>
          </a:xfrm>
          <a:prstGeom prst="rect">
            <a:avLst/>
          </a:prstGeom>
        </p:spPr>
        <p:txBody>
          <a:bodyPr/>
          <a:lstStyle/>
          <a:p>
            <a:fld id="{D437884E-E6BB-47BF-9E39-055BA69E440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Company Confidential and Proprietary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4/22/2010 2:56 PM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Company Confidential and Proprietary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6304" y="6611112"/>
            <a:ext cx="228600" cy="201168"/>
          </a:xfrm>
          <a:prstGeom prst="rect">
            <a:avLst/>
          </a:prstGeom>
        </p:spPr>
        <p:txBody>
          <a:bodyPr/>
          <a:lstStyle/>
          <a:p>
            <a:fld id="{D437884E-E6BB-47BF-9E39-055BA69E440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2412" y="1030915"/>
            <a:ext cx="4142232" cy="5257800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6pPr marL="1143000" indent="-228600">
              <a:defRPr sz="1200"/>
            </a:lvl6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4652963" y="1044575"/>
            <a:ext cx="4142232" cy="5257800"/>
          </a:xfrm>
        </p:spPr>
        <p:txBody>
          <a:bodyPr/>
          <a:lstStyle>
            <a:lvl1pPr marL="228600" indent="-228600">
              <a:buFont typeface="Arial" pitchFamily="34" charset="0"/>
              <a:buChar char="•"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6pPr marL="1143000" indent="-228600">
              <a:defRPr sz="1200"/>
            </a:lvl6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4/22/2010 2:56 PM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146304" y="6611112"/>
            <a:ext cx="228600" cy="201168"/>
          </a:xfrm>
          <a:prstGeom prst="rect">
            <a:avLst/>
          </a:prstGeom>
        </p:spPr>
        <p:txBody>
          <a:bodyPr/>
          <a:lstStyle/>
          <a:p>
            <a:fld id="{D437884E-E6BB-47BF-9E39-055BA69E440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Company Confidential and Proprietary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4/22/2010 2:56 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46304" y="6611112"/>
            <a:ext cx="228600" cy="201168"/>
          </a:xfrm>
          <a:prstGeom prst="rect">
            <a:avLst/>
          </a:prstGeom>
        </p:spPr>
        <p:txBody>
          <a:bodyPr/>
          <a:lstStyle/>
          <a:p>
            <a:fld id="{D437884E-E6BB-47BF-9E39-055BA69E4404}" type="slidenum">
              <a:rPr lang="en-US" smtClean="0"/>
              <a:pPr/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Company Confidential and Proprietary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4/22/2010 2:56 PM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Company Confidential and Proprietary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611112"/>
            <a:ext cx="228600" cy="201168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199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PPT-SKY-Head-NEW-9.png"/>
          <p:cNvPicPr>
            <a:picLocks noChangeAspect="1"/>
          </p:cNvPicPr>
          <p:nvPr/>
        </p:nvPicPr>
        <p:blipFill>
          <a:blip r:embed="rId9" cstate="print"/>
          <a:srcRect b="5911"/>
          <a:stretch>
            <a:fillRect/>
          </a:stretch>
        </p:blipFill>
        <p:spPr bwMode="auto">
          <a:xfrm>
            <a:off x="0" y="0"/>
            <a:ext cx="9144000" cy="103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774" y="1039483"/>
            <a:ext cx="8455025" cy="5257800"/>
          </a:xfrm>
          <a:prstGeom prst="rect">
            <a:avLst/>
          </a:prstGeom>
        </p:spPr>
        <p:txBody>
          <a:bodyPr vert="horz" lIns="0" tIns="45720" rIns="45720" bIns="45720" rtlCol="0">
            <a:normAutofit/>
          </a:bodyPr>
          <a:lstStyle/>
          <a:p>
            <a:pPr marL="228600" lvl="0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 smtClean="0"/>
              <a:t>Click to edit Master text styles</a:t>
            </a:r>
          </a:p>
          <a:p>
            <a:pPr marL="228600" lvl="1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"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09116" y="6599203"/>
            <a:ext cx="2133600" cy="201168"/>
          </a:xfrm>
          <a:prstGeom prst="rect">
            <a:avLst/>
          </a:prstGeom>
        </p:spPr>
        <p:txBody>
          <a:bodyPr vert="horz" lIns="18288" tIns="18288" rIns="18288" bIns="18288" rtlCol="0" anchor="t" anchorCtr="0"/>
          <a:lstStyle>
            <a:lvl1pPr algn="l">
              <a:defRPr sz="11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altLang="zh-CN" smtClean="0"/>
              <a:t>4/22/2010 2:56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84274" y="6607829"/>
            <a:ext cx="2895600" cy="201168"/>
          </a:xfrm>
          <a:prstGeom prst="rect">
            <a:avLst/>
          </a:prstGeom>
        </p:spPr>
        <p:txBody>
          <a:bodyPr vert="horz" lIns="18288" tIns="18288" rIns="18288" bIns="18288" rtlCol="0" anchor="t" anchorCtr="0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100">
                <a:solidFill>
                  <a:schemeClr val="tx1"/>
                </a:solidFill>
                <a:latin typeface="Arial Narrow" pitchFamily="34" charset="0"/>
              </a:defRPr>
            </a:lvl1pPr>
          </a:lstStyle>
          <a:p>
            <a:r>
              <a:rPr lang="en-US" sz="1000" smtClean="0">
                <a:solidFill>
                  <a:srgbClr val="000000"/>
                </a:solidFill>
                <a:latin typeface="Verdana" pitchFamily="34" charset="0"/>
              </a:rPr>
              <a:t>Company Confidential and Proprietary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4298" y="58988"/>
            <a:ext cx="8462502" cy="769158"/>
          </a:xfrm>
          <a:prstGeom prst="rect">
            <a:avLst/>
          </a:prstGeom>
        </p:spPr>
        <p:txBody>
          <a:bodyPr vert="horz" lIns="0" tIns="45720" rIns="4572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12" name="Picture 11" descr="usc-shield-name-whit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470" y="37326"/>
            <a:ext cx="1331930" cy="28757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10" r:id="rId4"/>
    <p:sldLayoutId id="2147483708" r:id="rId5"/>
    <p:sldLayoutId id="2147483709" r:id="rId6"/>
    <p:sldLayoutId id="2147483712" r:id="rId7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lang="en-US" sz="2400" kern="1200" smtClean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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>
          <a:schemeClr val="accent1"/>
        </a:buClr>
        <a:buFont typeface="Wingdings" pitchFamily="2" charset="2"/>
        <a:buChar char=""/>
        <a:defRPr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200"/>
        </a:spcBef>
        <a:buClr>
          <a:schemeClr val="accent1"/>
        </a:buClr>
        <a:buFont typeface="Wingdings" pitchFamily="2" charset="2"/>
        <a:buChar char="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100"/>
        </a:spcBef>
        <a:buClr>
          <a:schemeClr val="accent1"/>
        </a:buClr>
        <a:buFont typeface="Wingdings" pitchFamily="2" charset="2"/>
        <a:buChar char=""/>
        <a:defRPr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0"/>
        </a:spcBef>
        <a:buClr>
          <a:schemeClr val="accent1"/>
        </a:buClr>
        <a:buFont typeface="Wingdings" pitchFamily="2" charset="2"/>
        <a:buChar char="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811812" y="2385334"/>
            <a:ext cx="751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Learning with Previously Unseen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1812" y="3718663"/>
            <a:ext cx="75316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/>
              <a:t>     Yuan </a:t>
            </a:r>
            <a:r>
              <a:rPr lang="en-US" altLang="zh-CN" sz="1600" dirty="0"/>
              <a:t>Shi      </a:t>
            </a:r>
            <a:r>
              <a:rPr lang="en-US" altLang="zh-CN" sz="1600" dirty="0" smtClean="0"/>
              <a:t>                                 Craig A. </a:t>
            </a:r>
            <a:r>
              <a:rPr lang="en-US" altLang="zh-CN" sz="1600" dirty="0" err="1" smtClean="0"/>
              <a:t>Knoblock</a:t>
            </a:r>
            <a:r>
              <a:rPr lang="en-US" altLang="zh-CN" sz="1600" dirty="0" smtClean="0"/>
              <a:t>  </a:t>
            </a:r>
            <a:endParaRPr lang="en-US" altLang="zh-CN" sz="1600" dirty="0"/>
          </a:p>
          <a:p>
            <a:pPr algn="ctr"/>
            <a:r>
              <a:rPr lang="en-US" altLang="zh-CN" sz="1600" dirty="0" smtClean="0"/>
              <a:t>Computer Science Department            Information Sciences Institute</a:t>
            </a:r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 smtClean="0"/>
              <a:t>University of Southern California</a:t>
            </a:r>
          </a:p>
          <a:p>
            <a:pPr algn="ctr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02412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811812" y="3044444"/>
            <a:ext cx="75165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 smtClean="0"/>
              <a:t>Our Approach:</a:t>
            </a:r>
          </a:p>
          <a:p>
            <a:pPr algn="ctr"/>
            <a:endParaRPr lang="en-US" altLang="zh-CN" sz="2000" b="1" dirty="0" smtClean="0"/>
          </a:p>
          <a:p>
            <a:pPr algn="ctr"/>
            <a:r>
              <a:rPr lang="en-US" altLang="zh-CN" sz="2000" b="1" dirty="0" smtClean="0"/>
              <a:t>Learning with previously Unseen Features (LUF)</a:t>
            </a:r>
          </a:p>
        </p:txBody>
      </p:sp>
    </p:spTree>
    <p:extLst>
      <p:ext uri="{BB962C8B-B14F-4D97-AF65-F5344CB8AC3E}">
        <p14:creationId xmlns:p14="http://schemas.microsoft.com/office/powerpoint/2010/main" val="20026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Our Approach - Intuition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071818" y="4773707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071818" y="2716307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806053" y="4773707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806053" y="2716307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468571" y="4778190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468571" y="272079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994" y="219896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humidity</a:t>
            </a:r>
            <a:endParaRPr lang="zh-CN" alt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7411663" y="5255094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temperature</a:t>
            </a:r>
            <a:endParaRPr lang="zh-CN" altLang="en-US" sz="1800" dirty="0"/>
          </a:p>
        </p:txBody>
      </p:sp>
      <p:sp>
        <p:nvSpPr>
          <p:cNvPr id="3" name="椭圆 2"/>
          <p:cNvSpPr/>
          <p:nvPr/>
        </p:nvSpPr>
        <p:spPr>
          <a:xfrm>
            <a:off x="1954573" y="3993777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54573" y="3137647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789661" y="3547784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39585" y="3917578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28646" y="3238500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61908" y="1402092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g(temperature)</a:t>
            </a:r>
            <a:endParaRPr lang="zh-CN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2505" y="1422265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f(temperature, </a:t>
            </a:r>
            <a:r>
              <a:rPr lang="en-US" altLang="zh-CN" sz="1800" dirty="0" smtClean="0">
                <a:solidFill>
                  <a:srgbClr val="FF0000"/>
                </a:solidFill>
              </a:rPr>
              <a:t>dew point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6314" y="488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3093" y="39686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72</a:t>
            </a:r>
            <a:endParaRPr lang="zh-CN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03093" y="30538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77</a:t>
            </a:r>
            <a:endParaRPr lang="zh-CN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0705" y="488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0629" y="48534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cxnSp>
        <p:nvCxnSpPr>
          <p:cNvPr id="8" name="直接箭头连接符 7"/>
          <p:cNvCxnSpPr/>
          <p:nvPr/>
        </p:nvCxnSpPr>
        <p:spPr>
          <a:xfrm>
            <a:off x="7615706" y="1923431"/>
            <a:ext cx="0" cy="1130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866128" y="1791597"/>
            <a:ext cx="0" cy="134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2922" y="1402092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training data</a:t>
            </a:r>
            <a:endParaRPr lang="zh-CN" altLang="en-US" sz="1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55426" y="1882724"/>
            <a:ext cx="0" cy="968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0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Our Approach - Intuition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1071818" y="4773707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071818" y="2716307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/>
          <p:nvPr/>
        </p:nvCxnSpPr>
        <p:spPr>
          <a:xfrm>
            <a:off x="3806053" y="4773707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 flipV="1">
            <a:off x="3806053" y="2716307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6468571" y="4778190"/>
            <a:ext cx="21689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6468571" y="272079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2994" y="2198962"/>
            <a:ext cx="1199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humidity</a:t>
            </a:r>
            <a:endParaRPr lang="zh-CN" altLang="en-US" sz="1800" dirty="0"/>
          </a:p>
        </p:txBody>
      </p:sp>
      <p:sp>
        <p:nvSpPr>
          <p:cNvPr id="85" name="TextBox 84"/>
          <p:cNvSpPr txBox="1"/>
          <p:nvPr/>
        </p:nvSpPr>
        <p:spPr>
          <a:xfrm>
            <a:off x="7411663" y="5255094"/>
            <a:ext cx="1624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temperature</a:t>
            </a:r>
            <a:endParaRPr lang="zh-CN" altLang="en-US" sz="1800" dirty="0"/>
          </a:p>
        </p:txBody>
      </p:sp>
      <p:sp>
        <p:nvSpPr>
          <p:cNvPr id="3" name="椭圆 2"/>
          <p:cNvSpPr/>
          <p:nvPr/>
        </p:nvSpPr>
        <p:spPr>
          <a:xfrm>
            <a:off x="1954573" y="3993777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954573" y="3137647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4789661" y="3547784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7539585" y="3917578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28646" y="3238500"/>
            <a:ext cx="201706" cy="2017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61908" y="1402092"/>
            <a:ext cx="197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g(temperature)</a:t>
            </a:r>
            <a:endParaRPr lang="zh-CN" altLang="en-US" sz="1800" dirty="0"/>
          </a:p>
        </p:txBody>
      </p:sp>
      <p:sp>
        <p:nvSpPr>
          <p:cNvPr id="19" name="TextBox 18"/>
          <p:cNvSpPr txBox="1"/>
          <p:nvPr/>
        </p:nvSpPr>
        <p:spPr>
          <a:xfrm>
            <a:off x="5802505" y="1422265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f(temperature, </a:t>
            </a:r>
            <a:r>
              <a:rPr lang="en-US" altLang="zh-CN" sz="1800" dirty="0" smtClean="0">
                <a:solidFill>
                  <a:srgbClr val="FF0000"/>
                </a:solidFill>
              </a:rPr>
              <a:t>dew point</a:t>
            </a:r>
            <a:r>
              <a:rPr lang="en-US" altLang="zh-CN" sz="1800" dirty="0" smtClean="0"/>
              <a:t>)</a:t>
            </a:r>
            <a:endParaRPr lang="zh-CN" altLang="en-US" sz="1800" dirty="0"/>
          </a:p>
        </p:txBody>
      </p:sp>
      <p:sp>
        <p:nvSpPr>
          <p:cNvPr id="20" name="TextBox 19"/>
          <p:cNvSpPr txBox="1"/>
          <p:nvPr/>
        </p:nvSpPr>
        <p:spPr>
          <a:xfrm>
            <a:off x="1766314" y="488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503093" y="396865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72</a:t>
            </a:r>
            <a:endParaRPr lang="zh-CN" alt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503093" y="305383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77</a:t>
            </a:r>
            <a:endParaRPr lang="zh-CN" alt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0705" y="488576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7400629" y="485349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68</a:t>
            </a:r>
            <a:endParaRPr lang="zh-CN" altLang="en-US" sz="1800" dirty="0"/>
          </a:p>
        </p:txBody>
      </p:sp>
      <p:cxnSp>
        <p:nvCxnSpPr>
          <p:cNvPr id="8" name="直接箭头连接符 7"/>
          <p:cNvCxnSpPr>
            <a:endCxn id="28" idx="0"/>
          </p:cNvCxnSpPr>
          <p:nvPr/>
        </p:nvCxnSpPr>
        <p:spPr>
          <a:xfrm>
            <a:off x="7615706" y="1923431"/>
            <a:ext cx="0" cy="10803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4866128" y="1791597"/>
            <a:ext cx="0" cy="1346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22922" y="1402092"/>
            <a:ext cx="166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training data</a:t>
            </a:r>
            <a:endParaRPr lang="zh-CN" altLang="en-US" sz="1800" dirty="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055426" y="1882724"/>
            <a:ext cx="0" cy="9686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1506071" y="2851372"/>
            <a:ext cx="1129553" cy="1486619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050929" y="3003772"/>
            <a:ext cx="1129553" cy="1486619"/>
          </a:xfrm>
          <a:prstGeom prst="ellipse">
            <a:avLst/>
          </a:prstGeom>
          <a:solidFill>
            <a:srgbClr val="FF0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517314" y="6070012"/>
            <a:ext cx="67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matching the </a:t>
            </a:r>
            <a:r>
              <a:rPr lang="en-US" altLang="zh-CN" sz="1800" dirty="0" smtClean="0">
                <a:solidFill>
                  <a:srgbClr val="005595"/>
                </a:solidFill>
              </a:rPr>
              <a:t>joint distribution </a:t>
            </a:r>
            <a:r>
              <a:rPr lang="en-US" altLang="zh-CN" sz="1800" dirty="0" smtClean="0"/>
              <a:t>p(humidity, temperature)</a:t>
            </a:r>
            <a:endParaRPr lang="zh-CN" altLang="en-US" sz="1800" dirty="0"/>
          </a:p>
        </p:txBody>
      </p:sp>
      <p:cxnSp>
        <p:nvCxnSpPr>
          <p:cNvPr id="18" name="直接连接符 17"/>
          <p:cNvCxnSpPr>
            <a:stCxn id="2" idx="5"/>
          </p:cNvCxnSpPr>
          <p:nvPr/>
        </p:nvCxnSpPr>
        <p:spPr>
          <a:xfrm>
            <a:off x="2470205" y="4120281"/>
            <a:ext cx="1335848" cy="17964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8" idx="3"/>
          </p:cNvCxnSpPr>
          <p:nvPr/>
        </p:nvCxnSpPr>
        <p:spPr>
          <a:xfrm flipH="1">
            <a:off x="5587400" y="4272681"/>
            <a:ext cx="1628948" cy="164402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2577345" y="1591292"/>
            <a:ext cx="1401289" cy="16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577345" y="3610097"/>
            <a:ext cx="1401289" cy="22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4332915" y="3610097"/>
            <a:ext cx="939730" cy="2263867"/>
          </a:xfrm>
          <a:prstGeom prst="rect">
            <a:avLst/>
          </a:prstGeom>
          <a:ln>
            <a:solidFill>
              <a:srgbClr val="00559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752215" y="1591292"/>
            <a:ext cx="375852" cy="16537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246909" y="3420095"/>
            <a:ext cx="57001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034712" y="2136359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training</a:t>
            </a:r>
            <a:endParaRPr lang="zh-CN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1034712" y="461296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testing</a:t>
            </a:r>
            <a:endParaRPr lang="zh-CN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2770478" y="114536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feature</a:t>
            </a:r>
            <a:endParaRPr lang="zh-CN" alt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5610091" y="116524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label</a:t>
            </a:r>
            <a:endParaRPr lang="zh-CN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5764090" y="4487793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577345" y="1911927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577345" y="2259669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577343" y="2598718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577342" y="3940629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577345" y="4296890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577345" y="4649922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119740" y="2754696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084115" y="4997161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54" name="直接连接符 53"/>
          <p:cNvCxnSpPr/>
          <p:nvPr/>
        </p:nvCxnSpPr>
        <p:spPr>
          <a:xfrm>
            <a:off x="4332914" y="3940629"/>
            <a:ext cx="9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342814" y="4294904"/>
            <a:ext cx="929829" cy="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4332913" y="4669715"/>
            <a:ext cx="9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95762" y="4988674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solidFill>
                  <a:srgbClr val="005595"/>
                </a:solidFill>
              </a:rPr>
              <a:t>…</a:t>
            </a:r>
            <a:endParaRPr lang="zh-CN" altLang="en-US" dirty="0">
              <a:solidFill>
                <a:srgbClr val="005595"/>
              </a:solidFill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760567" y="1911927"/>
            <a:ext cx="340092" cy="686791"/>
            <a:chOff x="7241059" y="2135199"/>
            <a:chExt cx="1401291" cy="686791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241061" y="2135199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241061" y="2482941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241059" y="2821990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2156001" y="1613841"/>
            <a:ext cx="377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N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2165093" y="3627195"/>
            <a:ext cx="4010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132140" y="2586471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2156001" y="4949458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741220" y="3610097"/>
            <a:ext cx="375852" cy="2263867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4882565" y="6127667"/>
            <a:ext cx="534389" cy="5343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5004532" y="6164028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70" name="直接箭头连接符 69"/>
          <p:cNvCxnSpPr>
            <a:stCxn id="36" idx="2"/>
            <a:endCxn id="67" idx="2"/>
          </p:cNvCxnSpPr>
          <p:nvPr/>
        </p:nvCxnSpPr>
        <p:spPr>
          <a:xfrm>
            <a:off x="3277990" y="5873964"/>
            <a:ext cx="1604575" cy="5208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7" idx="2"/>
            <a:endCxn id="67" idx="1"/>
          </p:cNvCxnSpPr>
          <p:nvPr/>
        </p:nvCxnSpPr>
        <p:spPr>
          <a:xfrm>
            <a:off x="4802780" y="5873964"/>
            <a:ext cx="158044" cy="33196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7" idx="6"/>
            <a:endCxn id="66" idx="2"/>
          </p:cNvCxnSpPr>
          <p:nvPr/>
        </p:nvCxnSpPr>
        <p:spPr>
          <a:xfrm flipV="1">
            <a:off x="5416954" y="5873964"/>
            <a:ext cx="512192" cy="520898"/>
          </a:xfrm>
          <a:prstGeom prst="bentConnector2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5742921" y="3970670"/>
            <a:ext cx="340092" cy="686791"/>
            <a:chOff x="7241059" y="2135199"/>
            <a:chExt cx="1401291" cy="686791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7241061" y="2135199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241061" y="2482941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241059" y="2821990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4" name="TextBox 83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363595" y="1721917"/>
            <a:ext cx="1401289" cy="16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2363595" y="3740722"/>
            <a:ext cx="1401289" cy="22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327215" y="1721917"/>
            <a:ext cx="375852" cy="16537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连接符 38"/>
          <p:cNvCxnSpPr/>
          <p:nvPr/>
        </p:nvCxnSpPr>
        <p:spPr>
          <a:xfrm>
            <a:off x="1033159" y="3550720"/>
            <a:ext cx="38848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0962" y="2266984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training</a:t>
            </a:r>
            <a:endParaRPr lang="zh-CN" altLang="en-US" sz="1800" dirty="0"/>
          </a:p>
        </p:txBody>
      </p:sp>
      <p:sp>
        <p:nvSpPr>
          <p:cNvPr id="41" name="TextBox 40"/>
          <p:cNvSpPr txBox="1"/>
          <p:nvPr/>
        </p:nvSpPr>
        <p:spPr>
          <a:xfrm>
            <a:off x="820962" y="4743589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testing</a:t>
            </a:r>
            <a:endParaRPr lang="zh-CN" altLang="en-US" sz="1800" dirty="0"/>
          </a:p>
        </p:txBody>
      </p:sp>
      <p:sp>
        <p:nvSpPr>
          <p:cNvPr id="42" name="TextBox 41"/>
          <p:cNvSpPr txBox="1"/>
          <p:nvPr/>
        </p:nvSpPr>
        <p:spPr>
          <a:xfrm>
            <a:off x="2556728" y="1275994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feature</a:t>
            </a:r>
            <a:endParaRPr lang="zh-CN" altLang="en-US" sz="1800" dirty="0"/>
          </a:p>
        </p:txBody>
      </p:sp>
      <p:sp>
        <p:nvSpPr>
          <p:cNvPr id="43" name="TextBox 42"/>
          <p:cNvSpPr txBox="1"/>
          <p:nvPr/>
        </p:nvSpPr>
        <p:spPr>
          <a:xfrm>
            <a:off x="4185091" y="12958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label</a:t>
            </a:r>
            <a:endParaRPr lang="zh-CN" altLang="en-US" sz="1800" dirty="0"/>
          </a:p>
        </p:txBody>
      </p:sp>
      <p:sp>
        <p:nvSpPr>
          <p:cNvPr id="45" name="TextBox 44"/>
          <p:cNvSpPr txBox="1"/>
          <p:nvPr/>
        </p:nvSpPr>
        <p:spPr>
          <a:xfrm>
            <a:off x="4339090" y="4618418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6" name="直接连接符 45"/>
          <p:cNvCxnSpPr/>
          <p:nvPr/>
        </p:nvCxnSpPr>
        <p:spPr>
          <a:xfrm>
            <a:off x="2363595" y="2042552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2363595" y="2390294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2363593" y="2729343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363592" y="4071254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2363595" y="4427515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363595" y="4780547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905990" y="2885321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2870365" y="5127786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grpSp>
        <p:nvGrpSpPr>
          <p:cNvPr id="58" name="组合 57"/>
          <p:cNvGrpSpPr/>
          <p:nvPr/>
        </p:nvGrpSpPr>
        <p:grpSpPr>
          <a:xfrm>
            <a:off x="4335567" y="2042552"/>
            <a:ext cx="340092" cy="686791"/>
            <a:chOff x="7241059" y="2135199"/>
            <a:chExt cx="1401291" cy="686791"/>
          </a:xfrm>
        </p:grpSpPr>
        <p:cxnSp>
          <p:nvCxnSpPr>
            <p:cNvPr id="59" name="直接连接符 58"/>
            <p:cNvCxnSpPr/>
            <p:nvPr/>
          </p:nvCxnSpPr>
          <p:spPr>
            <a:xfrm>
              <a:off x="7241061" y="2135199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7241061" y="2482941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7241059" y="2821990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942251" y="1744466"/>
            <a:ext cx="377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N</a:t>
            </a:r>
            <a:endParaRPr lang="zh-CN" altLang="en-US" sz="2000" dirty="0"/>
          </a:p>
        </p:txBody>
      </p:sp>
      <p:sp>
        <p:nvSpPr>
          <p:cNvPr id="63" name="TextBox 62"/>
          <p:cNvSpPr txBox="1"/>
          <p:nvPr/>
        </p:nvSpPr>
        <p:spPr>
          <a:xfrm>
            <a:off x="1951343" y="3757820"/>
            <a:ext cx="4010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918390" y="2717096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942251" y="5080083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4316220" y="3740722"/>
            <a:ext cx="375852" cy="2263867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8" name="组合 77"/>
          <p:cNvGrpSpPr/>
          <p:nvPr/>
        </p:nvGrpSpPr>
        <p:grpSpPr>
          <a:xfrm>
            <a:off x="4317921" y="4101295"/>
            <a:ext cx="340092" cy="686791"/>
            <a:chOff x="7241059" y="2135199"/>
            <a:chExt cx="1401291" cy="686791"/>
          </a:xfrm>
        </p:grpSpPr>
        <p:cxnSp>
          <p:nvCxnSpPr>
            <p:cNvPr id="79" name="直接连接符 78"/>
            <p:cNvCxnSpPr/>
            <p:nvPr/>
          </p:nvCxnSpPr>
          <p:spPr>
            <a:xfrm>
              <a:off x="7241061" y="2135199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241061" y="2482941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241059" y="2821990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296256" y="1514367"/>
            <a:ext cx="347560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 smtClean="0"/>
              <a:t>Two sets have </a:t>
            </a:r>
            <a:r>
              <a:rPr lang="en-US" altLang="zh-CN" sz="2000" dirty="0" smtClean="0">
                <a:solidFill>
                  <a:srgbClr val="005595"/>
                </a:solidFill>
              </a:rPr>
              <a:t>the same joint distributions</a:t>
            </a:r>
            <a:r>
              <a:rPr lang="en-US" altLang="zh-CN" sz="2000" dirty="0" smtClean="0"/>
              <a:t>!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</p:txBody>
      </p:sp>
      <p:sp>
        <p:nvSpPr>
          <p:cNvPr id="69" name="矩形 68"/>
          <p:cNvSpPr/>
          <p:nvPr/>
        </p:nvSpPr>
        <p:spPr>
          <a:xfrm>
            <a:off x="2219251" y="1665206"/>
            <a:ext cx="2590256" cy="1829827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2219251" y="3680967"/>
            <a:ext cx="2590256" cy="2446701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83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262" y="1377534"/>
            <a:ext cx="859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Two sets have </a:t>
            </a:r>
            <a:r>
              <a:rPr lang="en-US" altLang="zh-CN" sz="1800" dirty="0">
                <a:solidFill>
                  <a:srgbClr val="005595"/>
                </a:solidFill>
              </a:rPr>
              <a:t>the same joint distributions</a:t>
            </a:r>
            <a:r>
              <a:rPr lang="en-US" altLang="zh-CN" sz="1800" dirty="0" smtClean="0"/>
              <a:t>!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01846" y="4310743"/>
            <a:ext cx="102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931023" y="223311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250554" y="2223837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6" y="2091381"/>
            <a:ext cx="1008785" cy="41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15" y="2141872"/>
            <a:ext cx="825716" cy="34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71" y="3080429"/>
            <a:ext cx="1749603" cy="392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5124893" y="2577863"/>
            <a:ext cx="0" cy="502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4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3105" y="4310743"/>
            <a:ext cx="859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Two sets of samples mixed as much as possible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44" name="椭圆 43"/>
          <p:cNvSpPr/>
          <p:nvPr/>
        </p:nvSpPr>
        <p:spPr>
          <a:xfrm>
            <a:off x="2636934" y="328815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2808383" y="3450079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2384165" y="3441158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2989358" y="3610772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2643899" y="3719349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3684683" y="328246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3513233" y="343486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椭圆 68"/>
          <p:cNvSpPr/>
          <p:nvPr/>
        </p:nvSpPr>
        <p:spPr>
          <a:xfrm>
            <a:off x="3217958" y="320002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椭圆 69"/>
          <p:cNvSpPr/>
          <p:nvPr/>
        </p:nvSpPr>
        <p:spPr>
          <a:xfrm>
            <a:off x="3068117" y="3391383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椭圆 70"/>
          <p:cNvSpPr/>
          <p:nvPr/>
        </p:nvSpPr>
        <p:spPr>
          <a:xfrm>
            <a:off x="3284631" y="3673505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/>
          <p:cNvSpPr/>
          <p:nvPr/>
        </p:nvSpPr>
        <p:spPr>
          <a:xfrm>
            <a:off x="5072527" y="3229687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5424951" y="313375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椭圆 73"/>
          <p:cNvSpPr/>
          <p:nvPr/>
        </p:nvSpPr>
        <p:spPr>
          <a:xfrm>
            <a:off x="4921973" y="3413497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椭圆 74"/>
          <p:cNvSpPr/>
          <p:nvPr/>
        </p:nvSpPr>
        <p:spPr>
          <a:xfrm>
            <a:off x="5424951" y="3552305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椭圆 75"/>
          <p:cNvSpPr/>
          <p:nvPr/>
        </p:nvSpPr>
        <p:spPr>
          <a:xfrm>
            <a:off x="5079492" y="3660882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5582470" y="3347984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5249264" y="3394786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4898517" y="3593688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5188671" y="3150927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/>
          <p:cNvSpPr/>
          <p:nvPr/>
        </p:nvSpPr>
        <p:spPr>
          <a:xfrm>
            <a:off x="5346190" y="3701746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75" y="2685594"/>
            <a:ext cx="556479" cy="51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92" y="2735230"/>
            <a:ext cx="500924" cy="46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8" name="椭圆 87"/>
          <p:cNvSpPr/>
          <p:nvPr/>
        </p:nvSpPr>
        <p:spPr>
          <a:xfrm>
            <a:off x="931023" y="223311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250554" y="2223837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6" y="2091381"/>
            <a:ext cx="1008785" cy="41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15" y="2141872"/>
            <a:ext cx="825716" cy="34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09" y="2156457"/>
            <a:ext cx="1359612" cy="30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451262" y="1377534"/>
            <a:ext cx="859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Two sets have </a:t>
            </a:r>
            <a:r>
              <a:rPr lang="en-US" altLang="zh-CN" sz="1800" dirty="0">
                <a:solidFill>
                  <a:srgbClr val="005595"/>
                </a:solidFill>
              </a:rPr>
              <a:t>the same joint distributions</a:t>
            </a:r>
            <a:r>
              <a:rPr lang="en-US" altLang="zh-CN" sz="1800" dirty="0" smtClean="0"/>
              <a:t>!</a:t>
            </a:r>
          </a:p>
          <a:p>
            <a:endParaRPr lang="en-US" altLang="zh-CN" sz="1800" dirty="0"/>
          </a:p>
          <a:p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76446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1262" y="1377534"/>
            <a:ext cx="859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Two sets of samples mixed as much as possible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34" name="矩形 33"/>
          <p:cNvSpPr/>
          <p:nvPr/>
        </p:nvSpPr>
        <p:spPr>
          <a:xfrm>
            <a:off x="664257" y="4347544"/>
            <a:ext cx="7172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en-US" altLang="zh-CN" sz="1800" dirty="0" smtClean="0"/>
          </a:p>
          <a:p>
            <a:r>
              <a:rPr lang="en-US" altLang="zh-CN" sz="1800" dirty="0" smtClean="0"/>
              <a:t>Minimize </a:t>
            </a:r>
            <a:r>
              <a:rPr lang="en-US" altLang="zh-CN" sz="1800" dirty="0">
                <a:solidFill>
                  <a:srgbClr val="005595"/>
                </a:solidFill>
              </a:rPr>
              <a:t>cross-domain </a:t>
            </a:r>
            <a:r>
              <a:rPr lang="en-US" altLang="zh-CN" sz="1800" i="1" dirty="0">
                <a:solidFill>
                  <a:srgbClr val="005595"/>
                </a:solidFill>
              </a:rPr>
              <a:t>k</a:t>
            </a:r>
            <a:r>
              <a:rPr lang="en-US" altLang="zh-CN" sz="1800" dirty="0">
                <a:solidFill>
                  <a:srgbClr val="005595"/>
                </a:solidFill>
              </a:rPr>
              <a:t>-nearest neighbor distances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8740" y="5547873"/>
            <a:ext cx="102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931023" y="223311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/>
          <p:cNvSpPr/>
          <p:nvPr/>
        </p:nvSpPr>
        <p:spPr>
          <a:xfrm>
            <a:off x="4250554" y="2223837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56" y="2091381"/>
            <a:ext cx="1008785" cy="412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115" y="2141872"/>
            <a:ext cx="825716" cy="34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椭圆 32"/>
          <p:cNvSpPr/>
          <p:nvPr/>
        </p:nvSpPr>
        <p:spPr>
          <a:xfrm>
            <a:off x="2636934" y="328815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808383" y="3450079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2384165" y="3441158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989358" y="3610772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643899" y="3719349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684683" y="328246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513233" y="343486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3217958" y="3200021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068117" y="3391383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3284631" y="3673505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5072527" y="3229687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5424951" y="3133754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4921973" y="3413497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5424951" y="3552305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5079492" y="3660882"/>
            <a:ext cx="157519" cy="1575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582470" y="3347984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249264" y="3394786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4898517" y="3593688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5188671" y="3150927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5346190" y="3701746"/>
            <a:ext cx="157519" cy="157519"/>
          </a:xfrm>
          <a:prstGeom prst="ellips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375" y="2685594"/>
            <a:ext cx="556479" cy="513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892" y="2735230"/>
            <a:ext cx="500924" cy="463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TextBox 60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09" y="2156457"/>
            <a:ext cx="1359612" cy="30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577337" y="5778705"/>
            <a:ext cx="102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23105" y="4310743"/>
            <a:ext cx="859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Two sets of samples mixed as much as possible</a:t>
            </a:r>
          </a:p>
          <a:p>
            <a:endParaRPr lang="en-US" altLang="zh-CN" sz="1800" dirty="0" smtClean="0"/>
          </a:p>
          <a:p>
            <a:endParaRPr lang="en-US" altLang="zh-CN" sz="1800" dirty="0"/>
          </a:p>
          <a:p>
            <a:endParaRPr lang="zh-CN" altLang="en-US" sz="1800" dirty="0"/>
          </a:p>
        </p:txBody>
      </p:sp>
      <p:sp>
        <p:nvSpPr>
          <p:cNvPr id="2" name="下箭头 1"/>
          <p:cNvSpPr/>
          <p:nvPr/>
        </p:nvSpPr>
        <p:spPr>
          <a:xfrm>
            <a:off x="3842202" y="4746812"/>
            <a:ext cx="408352" cy="4168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9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89972" y="1838006"/>
            <a:ext cx="717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Minimize </a:t>
            </a:r>
            <a:r>
              <a:rPr lang="en-US" altLang="zh-CN" sz="1800" dirty="0">
                <a:solidFill>
                  <a:srgbClr val="005595"/>
                </a:solidFill>
              </a:rPr>
              <a:t>cross-domain </a:t>
            </a:r>
            <a:r>
              <a:rPr lang="en-US" altLang="zh-CN" sz="1800" i="1" dirty="0">
                <a:solidFill>
                  <a:srgbClr val="005595"/>
                </a:solidFill>
              </a:rPr>
              <a:t>k</a:t>
            </a:r>
            <a:r>
              <a:rPr lang="en-US" altLang="zh-CN" sz="1800" dirty="0">
                <a:solidFill>
                  <a:srgbClr val="005595"/>
                </a:solidFill>
              </a:rPr>
              <a:t>-nearest neighbor distances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721" y="1745673"/>
            <a:ext cx="102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6" y="3442372"/>
            <a:ext cx="4260158" cy="8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4" y="3499938"/>
            <a:ext cx="3740728" cy="74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91" y="2540765"/>
            <a:ext cx="5753046" cy="47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21172" y="4595645"/>
            <a:ext cx="371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          ’s </a:t>
            </a:r>
            <a:r>
              <a:rPr lang="en-US" altLang="zh-CN" sz="1600" i="1" dirty="0" smtClean="0">
                <a:solidFill>
                  <a:srgbClr val="005595"/>
                </a:solidFill>
              </a:rPr>
              <a:t>k</a:t>
            </a:r>
            <a:r>
              <a:rPr lang="en-US" altLang="zh-CN" sz="1600" dirty="0" smtClean="0">
                <a:solidFill>
                  <a:srgbClr val="005595"/>
                </a:solidFill>
              </a:rPr>
              <a:t> neighbors in the target domain  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5865098" y="4325371"/>
            <a:ext cx="0" cy="2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122392" y="4359791"/>
            <a:ext cx="0" cy="2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304" y="4627981"/>
            <a:ext cx="371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           ’s </a:t>
            </a:r>
            <a:r>
              <a:rPr lang="en-US" altLang="zh-CN" sz="1600" i="1" dirty="0" smtClean="0">
                <a:solidFill>
                  <a:srgbClr val="005595"/>
                </a:solidFill>
              </a:rPr>
              <a:t>k</a:t>
            </a:r>
            <a:r>
              <a:rPr lang="en-US" altLang="zh-CN" sz="1600" dirty="0" smtClean="0">
                <a:solidFill>
                  <a:srgbClr val="005595"/>
                </a:solidFill>
              </a:rPr>
              <a:t> neighbors in the target domain  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0" y="4627981"/>
            <a:ext cx="701006" cy="2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08" y="4655139"/>
            <a:ext cx="672966" cy="2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1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489972" y="1838006"/>
            <a:ext cx="717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/>
              <a:t>Minimize </a:t>
            </a:r>
            <a:r>
              <a:rPr lang="en-US" altLang="zh-CN" sz="1800" dirty="0">
                <a:solidFill>
                  <a:srgbClr val="005595"/>
                </a:solidFill>
              </a:rPr>
              <a:t>cross-domain </a:t>
            </a:r>
            <a:r>
              <a:rPr lang="en-US" altLang="zh-CN" sz="1800" i="1" dirty="0">
                <a:solidFill>
                  <a:srgbClr val="005595"/>
                </a:solidFill>
              </a:rPr>
              <a:t>k</a:t>
            </a:r>
            <a:r>
              <a:rPr lang="en-US" altLang="zh-CN" sz="1800" dirty="0">
                <a:solidFill>
                  <a:srgbClr val="005595"/>
                </a:solidFill>
              </a:rPr>
              <a:t>-nearest neighbor distances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3721" y="1745673"/>
            <a:ext cx="102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76" y="3442372"/>
            <a:ext cx="4260158" cy="8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34" y="3499938"/>
            <a:ext cx="3740728" cy="74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391" y="2540765"/>
            <a:ext cx="5753046" cy="477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TextBox 53"/>
          <p:cNvSpPr txBox="1"/>
          <p:nvPr/>
        </p:nvSpPr>
        <p:spPr>
          <a:xfrm>
            <a:off x="621172" y="4595645"/>
            <a:ext cx="371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          ’s </a:t>
            </a:r>
            <a:r>
              <a:rPr lang="en-US" altLang="zh-CN" sz="1600" i="1" dirty="0" smtClean="0">
                <a:solidFill>
                  <a:srgbClr val="005595"/>
                </a:solidFill>
              </a:rPr>
              <a:t>k</a:t>
            </a:r>
            <a:r>
              <a:rPr lang="en-US" altLang="zh-CN" sz="1600" dirty="0" smtClean="0">
                <a:solidFill>
                  <a:srgbClr val="005595"/>
                </a:solidFill>
              </a:rPr>
              <a:t> neighbors in the target domain  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  <p:cxnSp>
        <p:nvCxnSpPr>
          <p:cNvPr id="56" name="直接箭头连接符 55"/>
          <p:cNvCxnSpPr/>
          <p:nvPr/>
        </p:nvCxnSpPr>
        <p:spPr>
          <a:xfrm flipV="1">
            <a:off x="5865098" y="4325371"/>
            <a:ext cx="0" cy="2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122392" y="4359791"/>
            <a:ext cx="0" cy="2702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35304" y="4627981"/>
            <a:ext cx="3711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           ’s </a:t>
            </a:r>
            <a:r>
              <a:rPr lang="en-US" altLang="zh-CN" sz="1600" i="1" dirty="0" smtClean="0">
                <a:solidFill>
                  <a:srgbClr val="005595"/>
                </a:solidFill>
              </a:rPr>
              <a:t>k</a:t>
            </a:r>
            <a:r>
              <a:rPr lang="en-US" altLang="zh-CN" sz="1600" dirty="0" smtClean="0">
                <a:solidFill>
                  <a:srgbClr val="005595"/>
                </a:solidFill>
              </a:rPr>
              <a:t> neighbors in the target domain  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  <p:pic>
        <p:nvPicPr>
          <p:cNvPr id="62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0" y="4627981"/>
            <a:ext cx="701006" cy="28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808" y="4655139"/>
            <a:ext cx="672966" cy="277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" name="TextBox 72"/>
          <p:cNvSpPr txBox="1"/>
          <p:nvPr/>
        </p:nvSpPr>
        <p:spPr>
          <a:xfrm>
            <a:off x="441404" y="5627228"/>
            <a:ext cx="89024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n</a:t>
            </a:r>
            <a:r>
              <a:rPr lang="en-US" altLang="zh-CN" sz="1600" dirty="0" smtClean="0"/>
              <a:t>on-smooth in  , because neighbors are dependent on   : </a:t>
            </a:r>
            <a:r>
              <a:rPr lang="en-US" altLang="zh-CN" sz="1600" dirty="0" smtClean="0">
                <a:solidFill>
                  <a:srgbClr val="005595"/>
                </a:solidFill>
              </a:rPr>
              <a:t>alternating optimization </a:t>
            </a:r>
          </a:p>
          <a:p>
            <a:endParaRPr lang="en-US" altLang="zh-CN" sz="1600" dirty="0"/>
          </a:p>
          <a:p>
            <a:endParaRPr lang="zh-CN" altLang="en-US" sz="1600" dirty="0"/>
          </a:p>
        </p:txBody>
      </p:sp>
      <p:pic>
        <p:nvPicPr>
          <p:cNvPr id="74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694" y="5647492"/>
            <a:ext cx="148764" cy="3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35" y="5633734"/>
            <a:ext cx="154725" cy="357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318782" y="352338"/>
            <a:ext cx="8028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Our Approach - LUF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08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3850546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Motivating Example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722923"/>
              </p:ext>
            </p:extLst>
          </p:nvPr>
        </p:nvGraphicFramePr>
        <p:xfrm>
          <a:off x="3511405" y="3841342"/>
          <a:ext cx="4613897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0"/>
                <a:gridCol w="1786684"/>
                <a:gridCol w="1264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Temperature 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Pressure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(in)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Humidity (%)</a:t>
                      </a:r>
                      <a:endParaRPr lang="zh-CN" altLang="en-US" sz="14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65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73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77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" y="1837764"/>
            <a:ext cx="1927411" cy="1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743201" y="1361746"/>
            <a:ext cx="5988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w</a:t>
            </a:r>
            <a:r>
              <a:rPr lang="en-US" altLang="zh-CN" sz="1800" dirty="0" smtClean="0"/>
              <a:t>eather station</a:t>
            </a:r>
          </a:p>
          <a:p>
            <a:endParaRPr lang="en-US" altLang="zh-CN" sz="1800" dirty="0"/>
          </a:p>
          <a:p>
            <a:r>
              <a:rPr lang="en-US" altLang="zh-CN" sz="1800" dirty="0"/>
              <a:t>t</a:t>
            </a:r>
            <a:r>
              <a:rPr lang="en-US" altLang="zh-CN" sz="1800" dirty="0" smtClean="0"/>
              <a:t>emperature, pressure  </a:t>
            </a:r>
            <a:r>
              <a:rPr lang="en-US" altLang="zh-CN" sz="1800" dirty="0" smtClean="0"/>
              <a:t>sensor             </a:t>
            </a:r>
            <a:r>
              <a:rPr lang="en-US" altLang="zh-CN" sz="1800" dirty="0" smtClean="0"/>
              <a:t> </a:t>
            </a:r>
            <a:r>
              <a:rPr lang="en-US" altLang="zh-CN" sz="1800" dirty="0" smtClean="0"/>
              <a:t>humidity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6443929" y="2110204"/>
            <a:ext cx="90095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850775" y="2918012"/>
            <a:ext cx="56799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Training data: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          </a:t>
            </a:r>
            <a:r>
              <a:rPr lang="en-US" altLang="zh-CN" sz="1800" dirty="0" smtClean="0"/>
              <a:t> Feature                              Label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2951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/>
          <p:cNvSpPr/>
          <p:nvPr/>
        </p:nvSpPr>
        <p:spPr>
          <a:xfrm>
            <a:off x="3044648" y="2959384"/>
            <a:ext cx="75165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2476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8028264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Regression Tasks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23" y="2447298"/>
            <a:ext cx="8835242" cy="2565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3005" y="1291904"/>
            <a:ext cx="8212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</a:rPr>
              <a:t>Errors in regression tasks</a:t>
            </a:r>
          </a:p>
          <a:p>
            <a:endParaRPr lang="en-US" altLang="zh-CN" sz="1800" dirty="0" smtClean="0">
              <a:latin typeface="+mn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3253563" y="2094593"/>
            <a:ext cx="595423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43061" y="1918124"/>
            <a:ext cx="39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595"/>
                </a:solidFill>
              </a:rPr>
              <a:t>Ignore new features</a:t>
            </a:r>
            <a:endParaRPr lang="zh-CN" altLang="en-US" sz="1400" dirty="0">
              <a:solidFill>
                <a:srgbClr val="005595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332914" y="5415429"/>
            <a:ext cx="38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595"/>
                </a:solidFill>
              </a:rPr>
              <a:t>Predict new features</a:t>
            </a:r>
            <a:endParaRPr lang="zh-CN" altLang="en-US" sz="1400" dirty="0">
              <a:solidFill>
                <a:srgbClr val="005595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594444" y="5094624"/>
            <a:ext cx="0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927058" y="5094624"/>
            <a:ext cx="0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1906773" y="2094593"/>
            <a:ext cx="0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269566" y="1760836"/>
            <a:ext cx="39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FF6600"/>
                </a:solidFill>
              </a:rPr>
              <a:t>New features </a:t>
            </a:r>
            <a:endParaRPr lang="zh-CN" altLang="en-US" sz="1400" dirty="0">
              <a:solidFill>
                <a:srgbClr val="FF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8032" y="6080100"/>
            <a:ext cx="821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+mn-lt"/>
              </a:rPr>
              <a:t>Similar trend on classification tasks</a:t>
            </a:r>
          </a:p>
        </p:txBody>
      </p:sp>
    </p:spTree>
    <p:extLst>
      <p:ext uri="{BB962C8B-B14F-4D97-AF65-F5344CB8AC3E}">
        <p14:creationId xmlns:p14="http://schemas.microsoft.com/office/powerpoint/2010/main" val="277997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04" y="1270639"/>
            <a:ext cx="8212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A weather station contains several sensors</a:t>
            </a:r>
          </a:p>
          <a:p>
            <a:endParaRPr lang="en-US" altLang="zh-CN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Sensor failure happens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782" y="352338"/>
            <a:ext cx="80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Sensor Adaptation for Weather Station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721969"/>
              </p:ext>
            </p:extLst>
          </p:nvPr>
        </p:nvGraphicFramePr>
        <p:xfrm>
          <a:off x="318782" y="3530792"/>
          <a:ext cx="42651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40"/>
                <a:gridCol w="892376"/>
                <a:gridCol w="1134392"/>
                <a:gridCol w="101338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Temp.</a:t>
                      </a:r>
                      <a:endParaRPr lang="zh-CN" alt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Humidity</a:t>
                      </a:r>
                      <a:endParaRPr lang="zh-CN" altLang="en-US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Wind Speed</a:t>
                      </a:r>
                      <a:endParaRPr lang="zh-CN" altLang="en-US" sz="1400" baseline="-25000" dirty="0" smtClean="0"/>
                    </a:p>
                  </a:txBody>
                  <a:tcPr/>
                </a:tc>
              </a:tr>
              <a:tr h="25794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4.3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8:55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9:05</a:t>
                      </a:r>
                      <a:r>
                        <a:rPr lang="en-US" altLang="zh-CN" sz="1400" baseline="0" dirty="0" smtClean="0"/>
                        <a:t>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1.4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6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004" y="1270639"/>
            <a:ext cx="82128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A weather station contains several sensors</a:t>
            </a:r>
          </a:p>
          <a:p>
            <a:endParaRPr lang="en-US" altLang="zh-CN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 smtClean="0">
                <a:latin typeface="+mn-lt"/>
              </a:rPr>
              <a:t>Sensor failure happens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600" dirty="0"/>
              <a:t>When a sensor fails, we allow </a:t>
            </a:r>
            <a:r>
              <a:rPr lang="en-US" altLang="zh-CN" sz="1600" dirty="0" smtClean="0"/>
              <a:t>it to </a:t>
            </a:r>
            <a:r>
              <a:rPr lang="en-US" altLang="zh-CN" sz="1600" dirty="0"/>
              <a:t>access the same </a:t>
            </a:r>
            <a:r>
              <a:rPr lang="en-US" altLang="zh-CN" sz="1600" dirty="0" smtClean="0"/>
              <a:t>sensor </a:t>
            </a:r>
            <a:r>
              <a:rPr lang="en-US" altLang="zh-CN" sz="1600" dirty="0"/>
              <a:t>from a nearby station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600" dirty="0"/>
              <a:t>But directly using the new sensor may perform poorly!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8782" y="352338"/>
            <a:ext cx="80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Sensor Adaptation for Weather Station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426411"/>
              </p:ext>
            </p:extLst>
          </p:nvPr>
        </p:nvGraphicFramePr>
        <p:xfrm>
          <a:off x="318782" y="3530792"/>
          <a:ext cx="4265192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040"/>
                <a:gridCol w="892376"/>
                <a:gridCol w="1134392"/>
                <a:gridCol w="1013384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/>
                        <a:t>Temp.</a:t>
                      </a:r>
                      <a:endParaRPr lang="zh-CN" altLang="en-US" sz="1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Humidity</a:t>
                      </a:r>
                      <a:endParaRPr lang="zh-CN" altLang="en-US" sz="1400" baseline="-25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Wind Speed</a:t>
                      </a:r>
                      <a:endParaRPr lang="zh-CN" altLang="en-US" sz="1400" baseline="-25000" dirty="0" smtClean="0"/>
                    </a:p>
                  </a:txBody>
                  <a:tcPr/>
                </a:tc>
              </a:tr>
              <a:tr h="25794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4.3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8:55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3.0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24.8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3.9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9:05</a:t>
                      </a:r>
                      <a:r>
                        <a:rPr lang="en-US" altLang="zh-CN" sz="1400" baseline="0" dirty="0" smtClean="0"/>
                        <a:t>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25.2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 smtClean="0">
                          <a:solidFill>
                            <a:srgbClr val="FF0000"/>
                          </a:solidFill>
                        </a:rPr>
                        <a:t>?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1.4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623" y="5207139"/>
            <a:ext cx="16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Nearby station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4944"/>
              </p:ext>
            </p:extLst>
          </p:nvPr>
        </p:nvGraphicFramePr>
        <p:xfrm>
          <a:off x="5489944" y="3534336"/>
          <a:ext cx="2359432" cy="1524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5040"/>
                <a:gridCol w="1134392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Time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Humidity</a:t>
                      </a:r>
                      <a:endParaRPr lang="zh-CN" altLang="en-US" sz="1400" baseline="-25000" dirty="0" smtClean="0"/>
                    </a:p>
                  </a:txBody>
                  <a:tcPr/>
                </a:tc>
              </a:tr>
              <a:tr h="257943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17.6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8:55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16.8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9:00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16.3</a:t>
                      </a:r>
                      <a:endParaRPr lang="zh-CN" altLang="en-US" sz="1400" dirty="0"/>
                    </a:p>
                  </a:txBody>
                  <a:tcPr/>
                </a:tc>
              </a:tr>
              <a:tr h="283505"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9:05</a:t>
                      </a:r>
                      <a:r>
                        <a:rPr lang="en-US" altLang="zh-CN" sz="1400" baseline="0" dirty="0" smtClean="0"/>
                        <a:t> AM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17.9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098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8782" y="352338"/>
            <a:ext cx="80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Sensor Adaptation for Weather Station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30" y="2785417"/>
            <a:ext cx="3449803" cy="29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3004" y="1543110"/>
            <a:ext cx="8212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Can we reconstruct the </a:t>
            </a:r>
            <a:r>
              <a:rPr lang="en-US" altLang="zh-CN" sz="1800" dirty="0"/>
              <a:t>failed sensor using the remaining sensors and new </a:t>
            </a:r>
            <a:r>
              <a:rPr lang="en-US" altLang="zh-CN" sz="1800" dirty="0" smtClean="0"/>
              <a:t>sensor?</a:t>
            </a:r>
            <a:endParaRPr lang="en-US" altLang="zh-CN" sz="1800" dirty="0"/>
          </a:p>
          <a:p>
            <a:endParaRPr lang="en-US" altLang="zh-CN" sz="1800" dirty="0" smtClean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01355" y="2466440"/>
            <a:ext cx="2077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remaining sensors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5338656" y="2466440"/>
            <a:ext cx="1494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FF0000"/>
                </a:solidFill>
              </a:rPr>
              <a:t>failed sensor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48539" y="5587144"/>
            <a:ext cx="1356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005595"/>
                </a:solidFill>
              </a:rPr>
              <a:t>new sensor</a:t>
            </a:r>
            <a:endParaRPr lang="zh-CN" altLang="en-US" sz="1600" dirty="0">
              <a:solidFill>
                <a:srgbClr val="0055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05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12" y="2794417"/>
            <a:ext cx="8605935" cy="223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3005" y="1291904"/>
            <a:ext cx="8212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latin typeface="+mn-lt"/>
              </a:rPr>
              <a:t>Reconstruction errors</a:t>
            </a:r>
            <a:endParaRPr lang="en-US" altLang="zh-CN" sz="1800" dirty="0" smtClean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220636" y="2130036"/>
            <a:ext cx="292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/>
              <a:t>Average improvement: </a:t>
            </a:r>
            <a:r>
              <a:rPr lang="en-US" altLang="zh-CN" sz="1400" dirty="0" smtClean="0">
                <a:solidFill>
                  <a:srgbClr val="FF0000"/>
                </a:solidFill>
              </a:rPr>
              <a:t>17.9%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442251" y="2437813"/>
            <a:ext cx="0" cy="339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8782" y="352338"/>
            <a:ext cx="8028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Sensor Adaptation for Weather Station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551274" y="2425105"/>
            <a:ext cx="1" cy="351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07487" y="5361701"/>
            <a:ext cx="38395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595"/>
                </a:solidFill>
              </a:rPr>
              <a:t>Predict new features</a:t>
            </a:r>
            <a:endParaRPr lang="zh-CN" altLang="en-US" sz="1400" dirty="0">
              <a:solidFill>
                <a:srgbClr val="005595"/>
              </a:solidFill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4902789" y="5034132"/>
            <a:ext cx="0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6235403" y="5034132"/>
            <a:ext cx="0" cy="320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23490" y="2115819"/>
            <a:ext cx="3967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005595"/>
                </a:solidFill>
              </a:rPr>
              <a:t>Ignore new features</a:t>
            </a:r>
            <a:endParaRPr lang="zh-CN" altLang="en-US" sz="1400" dirty="0">
              <a:solidFill>
                <a:srgbClr val="005595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584251" y="2794417"/>
            <a:ext cx="132921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</a:t>
            </a:r>
            <a:r>
              <a:rPr lang="en-US" altLang="zh-CN" sz="1400" dirty="0" smtClean="0"/>
              <a:t>ailed sensor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504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51"/>
          <p:cNvSpPr/>
          <p:nvPr/>
        </p:nvSpPr>
        <p:spPr>
          <a:xfrm>
            <a:off x="788565" y="2668860"/>
            <a:ext cx="7516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 smtClean="0"/>
              <a:t>Thank You!</a:t>
            </a:r>
          </a:p>
          <a:p>
            <a:pPr algn="ctr"/>
            <a:endParaRPr lang="en-US" altLang="zh-CN" sz="3200" dirty="0"/>
          </a:p>
          <a:p>
            <a:pPr algn="ctr"/>
            <a:r>
              <a:rPr lang="en-US" altLang="zh-CN" sz="3200" dirty="0" smtClean="0"/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47526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3850546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Motivating Example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" y="1837764"/>
            <a:ext cx="1927411" cy="1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199" y="1237129"/>
            <a:ext cx="549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Training data: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       </a:t>
            </a:r>
            <a:r>
              <a:rPr lang="en-US" altLang="zh-CN" sz="1800" dirty="0" smtClean="0"/>
              <a:t>Feature                            Label</a:t>
            </a:r>
            <a:endParaRPr lang="zh-CN" altLang="en-US" sz="1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667965"/>
              </p:ext>
            </p:extLst>
          </p:nvPr>
        </p:nvGraphicFramePr>
        <p:xfrm>
          <a:off x="630509" y="4558552"/>
          <a:ext cx="2233713" cy="1955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371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Dew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point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61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65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021" y="4124654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Test data:</a:t>
            </a:r>
            <a:endParaRPr lang="zh-CN" altLang="en-US" sz="1800" dirty="0"/>
          </a:p>
        </p:txBody>
      </p:sp>
      <p:sp>
        <p:nvSpPr>
          <p:cNvPr id="7" name="TextBox 6"/>
          <p:cNvSpPr txBox="1"/>
          <p:nvPr/>
        </p:nvSpPr>
        <p:spPr>
          <a:xfrm>
            <a:off x="6414247" y="5390420"/>
            <a:ext cx="19498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</a:rPr>
              <a:t>Humidity?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690019"/>
              </p:ext>
            </p:extLst>
          </p:nvPr>
        </p:nvGraphicFramePr>
        <p:xfrm>
          <a:off x="2889562" y="2160459"/>
          <a:ext cx="4613897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0"/>
                <a:gridCol w="1786684"/>
                <a:gridCol w="1264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Temperature 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Pressure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(in)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Humidity (%)</a:t>
                      </a:r>
                      <a:endParaRPr lang="zh-CN" altLang="en-US" sz="14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65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73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77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72678"/>
              </p:ext>
            </p:extLst>
          </p:nvPr>
        </p:nvGraphicFramePr>
        <p:xfrm>
          <a:off x="2907490" y="4546415"/>
          <a:ext cx="334908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0"/>
                <a:gridCol w="17866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Temperature 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Pressure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(in)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29.1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27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3850546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Motivating Example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021" y="1837764"/>
            <a:ext cx="1927411" cy="192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743199" y="1237129"/>
            <a:ext cx="5499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Training data:</a:t>
            </a:r>
          </a:p>
          <a:p>
            <a:endParaRPr lang="en-US" altLang="zh-CN" sz="1800" dirty="0"/>
          </a:p>
          <a:p>
            <a:r>
              <a:rPr lang="en-US" altLang="zh-CN" sz="1800" dirty="0" smtClean="0"/>
              <a:t>       </a:t>
            </a:r>
            <a:r>
              <a:rPr lang="en-US" altLang="zh-CN" sz="1800" dirty="0" smtClean="0"/>
              <a:t>Feature                            Label</a:t>
            </a:r>
            <a:endParaRPr lang="zh-CN" altLang="en-US" sz="1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875700"/>
              </p:ext>
            </p:extLst>
          </p:nvPr>
        </p:nvGraphicFramePr>
        <p:xfrm>
          <a:off x="630509" y="4558552"/>
          <a:ext cx="2233713" cy="19553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33713"/>
              </a:tblGrid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Dew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baseline="0" dirty="0" smtClean="0"/>
                        <a:t>point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60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62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61</a:t>
                      </a:r>
                      <a:endParaRPr lang="zh-CN" altLang="en-US" sz="1400" dirty="0"/>
                    </a:p>
                  </a:txBody>
                  <a:tcPr/>
                </a:tc>
              </a:tr>
              <a:tr h="3593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65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50021" y="4124654"/>
            <a:ext cx="134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Test data:</a:t>
            </a:r>
            <a:endParaRPr lang="zh-CN" altLang="en-US" sz="1800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85639"/>
              </p:ext>
            </p:extLst>
          </p:nvPr>
        </p:nvGraphicFramePr>
        <p:xfrm>
          <a:off x="2889562" y="2160459"/>
          <a:ext cx="4613897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0"/>
                <a:gridCol w="1786684"/>
                <a:gridCol w="12648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Temperature 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Pressure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(in)</a:t>
                      </a:r>
                      <a:endParaRPr lang="en-US" altLang="zh-CN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Humidity (%)</a:t>
                      </a:r>
                      <a:endParaRPr lang="zh-CN" altLang="en-US" sz="1400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65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72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73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solidFill>
                            <a:srgbClr val="C00000"/>
                          </a:solidFill>
                        </a:rPr>
                        <a:t>77</a:t>
                      </a:r>
                      <a:endParaRPr lang="zh-CN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01559"/>
              </p:ext>
            </p:extLst>
          </p:nvPr>
        </p:nvGraphicFramePr>
        <p:xfrm>
          <a:off x="2907490" y="4546415"/>
          <a:ext cx="3349084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400"/>
                <a:gridCol w="178668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Temperature (</a:t>
                      </a:r>
                      <a:r>
                        <a:rPr lang="en-US" altLang="zh-CN" sz="1400" dirty="0" smtClean="0">
                          <a:latin typeface="Cambria Math" pitchFamily="18" charset="0"/>
                          <a:ea typeface="Cambria Math" pitchFamily="18" charset="0"/>
                          <a:cs typeface="Arial" pitchFamily="34" charset="0"/>
                        </a:rPr>
                        <a:t>°F</a:t>
                      </a:r>
                      <a:r>
                        <a:rPr lang="en-US" altLang="zh-CN" sz="14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Pressure</a:t>
                      </a:r>
                    </a:p>
                    <a:p>
                      <a:pPr algn="ctr"/>
                      <a:r>
                        <a:rPr lang="en-US" altLang="zh-CN" sz="1400" dirty="0" smtClean="0"/>
                        <a:t>(in)</a:t>
                      </a:r>
                      <a:endParaRPr lang="en-US" altLang="zh-CN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29.9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29.3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72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29.4</a:t>
                      </a:r>
                      <a:endParaRPr lang="zh-CN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68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29.1</a:t>
                      </a:r>
                      <a:endParaRPr lang="zh-CN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360460" y="4554036"/>
            <a:ext cx="26490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Dew point </a:t>
            </a:r>
            <a:r>
              <a:rPr lang="en-US" altLang="zh-CN" sz="1600" dirty="0"/>
              <a:t>can help predict </a:t>
            </a:r>
            <a:r>
              <a:rPr lang="en-US" altLang="zh-CN" sz="1600" dirty="0" smtClean="0"/>
              <a:t>humidity!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 smtClean="0"/>
              <a:t>Humidity, dew point and temperature are inter-correlated</a:t>
            </a:r>
            <a:endParaRPr lang="zh-CN" altLang="en-US" sz="1600" dirty="0"/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6233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3850546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Problem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3005" y="1644734"/>
            <a:ext cx="82128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>
                <a:latin typeface="+mn-lt"/>
              </a:rPr>
              <a:t>Context:</a:t>
            </a:r>
            <a:r>
              <a:rPr lang="en-US" altLang="zh-CN" sz="2000" dirty="0" smtClean="0">
                <a:latin typeface="+mn-lt"/>
              </a:rPr>
              <a:t> Machine learning systems deployed in an open environment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005595"/>
                </a:solidFill>
                <a:latin typeface="+mn-lt"/>
              </a:rPr>
              <a:t>May access features that are previously unseen in the labeled training set 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2000" dirty="0" smtClean="0">
              <a:solidFill>
                <a:srgbClr val="005595"/>
              </a:solidFill>
              <a:latin typeface="+mn-lt"/>
            </a:endParaRP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2000" dirty="0">
              <a:solidFill>
                <a:srgbClr val="005595"/>
              </a:solidFill>
              <a:latin typeface="+mn-lt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2000" b="1" dirty="0" smtClean="0"/>
              <a:t>Goal: </a:t>
            </a:r>
            <a:r>
              <a:rPr lang="en-US" altLang="zh-CN" sz="2000" dirty="0" smtClean="0"/>
              <a:t>Improving </a:t>
            </a:r>
            <a:r>
              <a:rPr lang="en-US" altLang="zh-CN" sz="2000" dirty="0"/>
              <a:t>a machine learning model by </a:t>
            </a:r>
            <a:r>
              <a:rPr lang="en-US" altLang="zh-CN" sz="2000" dirty="0" smtClean="0">
                <a:solidFill>
                  <a:srgbClr val="005595"/>
                </a:solidFill>
              </a:rPr>
              <a:t>automatically</a:t>
            </a:r>
            <a:r>
              <a:rPr lang="en-US" altLang="zh-CN" sz="2000" dirty="0" smtClean="0"/>
              <a:t> identifying </a:t>
            </a:r>
            <a:r>
              <a:rPr lang="en-US" altLang="zh-CN" sz="2000" dirty="0"/>
              <a:t>and using features that are not in the </a:t>
            </a:r>
            <a:r>
              <a:rPr lang="en-US" altLang="zh-CN" sz="2000" dirty="0" smtClean="0"/>
              <a:t>training set</a:t>
            </a:r>
            <a:endParaRPr lang="en-US" altLang="zh-CN" sz="2000" dirty="0" smtClean="0">
              <a:solidFill>
                <a:srgbClr val="000000"/>
              </a:solidFill>
              <a:latin typeface="Verdana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2000" dirty="0" smtClean="0">
                <a:solidFill>
                  <a:srgbClr val="005595"/>
                </a:solidFill>
              </a:rPr>
              <a:t>Without additional labels</a:t>
            </a:r>
            <a:endParaRPr lang="en-US" altLang="zh-CN" sz="2000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674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8028264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Problem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4821" y="1721198"/>
            <a:ext cx="1401289" cy="165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644821" y="3740003"/>
            <a:ext cx="1401289" cy="2263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400391" y="3740003"/>
            <a:ext cx="939730" cy="2263867"/>
          </a:xfrm>
          <a:prstGeom prst="rect">
            <a:avLst/>
          </a:prstGeom>
          <a:ln>
            <a:solidFill>
              <a:srgbClr val="005595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819691" y="1721198"/>
            <a:ext cx="375852" cy="16537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314385" y="3550001"/>
            <a:ext cx="570015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02188" y="2266265"/>
            <a:ext cx="10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training</a:t>
            </a:r>
            <a:endParaRPr lang="zh-CN" altLang="en-US" sz="1800" dirty="0"/>
          </a:p>
        </p:txBody>
      </p:sp>
      <p:sp>
        <p:nvSpPr>
          <p:cNvPr id="12" name="TextBox 11"/>
          <p:cNvSpPr txBox="1"/>
          <p:nvPr/>
        </p:nvSpPr>
        <p:spPr>
          <a:xfrm>
            <a:off x="1102188" y="474287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testing</a:t>
            </a:r>
            <a:endParaRPr lang="zh-CN" altLang="en-US" sz="1800" dirty="0"/>
          </a:p>
        </p:txBody>
      </p:sp>
      <p:sp>
        <p:nvSpPr>
          <p:cNvPr id="14" name="TextBox 13"/>
          <p:cNvSpPr txBox="1"/>
          <p:nvPr/>
        </p:nvSpPr>
        <p:spPr>
          <a:xfrm>
            <a:off x="2837954" y="127527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feature</a:t>
            </a:r>
            <a:endParaRPr lang="zh-CN" alt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7567" y="129515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/>
              <a:t>label</a:t>
            </a:r>
            <a:endParaRPr lang="zh-CN" altLang="en-US" sz="1800" dirty="0"/>
          </a:p>
        </p:txBody>
      </p:sp>
      <p:sp>
        <p:nvSpPr>
          <p:cNvPr id="16" name="TextBox 15"/>
          <p:cNvSpPr txBox="1"/>
          <p:nvPr/>
        </p:nvSpPr>
        <p:spPr>
          <a:xfrm>
            <a:off x="4155407" y="603728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 smtClean="0">
                <a:solidFill>
                  <a:srgbClr val="005595"/>
                </a:solidFill>
              </a:rPr>
              <a:t>new feature</a:t>
            </a:r>
            <a:endParaRPr lang="zh-CN" altLang="en-US" sz="1800" dirty="0">
              <a:solidFill>
                <a:srgbClr val="005595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31566" y="4617699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?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2644821" y="2041833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644821" y="2389575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2644819" y="2728624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2644818" y="4070535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2644821" y="4426796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644821" y="4779828"/>
            <a:ext cx="14012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87216" y="2884602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3151591" y="5127067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cxnSp>
        <p:nvCxnSpPr>
          <p:cNvPr id="29" name="直接连接符 28"/>
          <p:cNvCxnSpPr/>
          <p:nvPr/>
        </p:nvCxnSpPr>
        <p:spPr>
          <a:xfrm>
            <a:off x="4400390" y="4070535"/>
            <a:ext cx="9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4410290" y="4424810"/>
            <a:ext cx="929829" cy="1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4400389" y="4799621"/>
            <a:ext cx="9397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663238" y="5118580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>
                <a:solidFill>
                  <a:srgbClr val="005595"/>
                </a:solidFill>
              </a:rPr>
              <a:t>…</a:t>
            </a:r>
            <a:endParaRPr lang="zh-CN" altLang="en-US" dirty="0">
              <a:solidFill>
                <a:srgbClr val="005595"/>
              </a:solidFill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828043" y="2041833"/>
            <a:ext cx="340092" cy="686791"/>
            <a:chOff x="7241059" y="2135199"/>
            <a:chExt cx="1401291" cy="686791"/>
          </a:xfrm>
        </p:grpSpPr>
        <p:cxnSp>
          <p:nvCxnSpPr>
            <p:cNvPr id="36" name="直接连接符 35"/>
            <p:cNvCxnSpPr/>
            <p:nvPr/>
          </p:nvCxnSpPr>
          <p:spPr>
            <a:xfrm>
              <a:off x="7241061" y="2135199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7241061" y="2482941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7241059" y="2821990"/>
              <a:ext cx="140128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2223477" y="1743747"/>
            <a:ext cx="37702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r>
              <a:rPr lang="en-US" altLang="zh-CN" sz="2000" dirty="0" smtClean="0"/>
              <a:t>N</a:t>
            </a:r>
            <a:endParaRPr lang="zh-CN" altLang="en-US" sz="2000" dirty="0"/>
          </a:p>
        </p:txBody>
      </p:sp>
      <p:sp>
        <p:nvSpPr>
          <p:cNvPr id="46" name="TextBox 45"/>
          <p:cNvSpPr txBox="1"/>
          <p:nvPr/>
        </p:nvSpPr>
        <p:spPr>
          <a:xfrm>
            <a:off x="2232569" y="3757101"/>
            <a:ext cx="40107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</a:t>
            </a:r>
          </a:p>
          <a:p>
            <a:r>
              <a:rPr lang="en-US" altLang="zh-CN" sz="2000" dirty="0" smtClean="0"/>
              <a:t>2</a:t>
            </a:r>
          </a:p>
          <a:p>
            <a:r>
              <a:rPr lang="en-US" altLang="zh-CN" sz="2000" dirty="0" smtClean="0"/>
              <a:t>3</a:t>
            </a:r>
          </a:p>
          <a:p>
            <a:endParaRPr lang="en-US" altLang="zh-CN" sz="2000" dirty="0"/>
          </a:p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en-US" altLang="zh-CN" sz="2000" dirty="0"/>
              <a:t>M</a:t>
            </a:r>
            <a:endParaRPr lang="zh-CN" alt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2199616" y="2716377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223477" y="5079364"/>
            <a:ext cx="553998" cy="34400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811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8028264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How to Leverage New Features?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004" y="1404722"/>
            <a:ext cx="82128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5595"/>
                </a:solidFill>
                <a:latin typeface="Verdana"/>
              </a:rPr>
              <a:t>Approach 1: </a:t>
            </a: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Ignore them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But new features 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</a:rPr>
              <a:t>may contain </a:t>
            </a: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complementary information over original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005595"/>
                </a:solidFill>
                <a:latin typeface="Verdana"/>
              </a:rPr>
              <a:t>Extreme case: new feature = label</a:t>
            </a:r>
          </a:p>
          <a:p>
            <a:pPr lvl="1"/>
            <a:endParaRPr lang="en-US" altLang="zh-CN" sz="1800" dirty="0">
              <a:solidFill>
                <a:srgbClr val="000000"/>
              </a:solidFill>
              <a:latin typeface="Verdana"/>
            </a:endParaRPr>
          </a:p>
          <a:p>
            <a:pPr lvl="1"/>
            <a:endParaRPr lang="en-US" altLang="zh-C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72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2" y="352338"/>
            <a:ext cx="8028264" cy="46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How to Leverage New Features?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3004" y="1404722"/>
            <a:ext cx="8212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5595"/>
                </a:solidFill>
                <a:latin typeface="Verdana"/>
              </a:rPr>
              <a:t>Approach 1: </a:t>
            </a: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Ignore them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800" dirty="0">
              <a:solidFill>
                <a:srgbClr val="000000"/>
              </a:solidFill>
              <a:latin typeface="Verdana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But new features </a:t>
            </a:r>
            <a:r>
              <a:rPr lang="en-US" altLang="zh-CN" sz="1800" dirty="0">
                <a:solidFill>
                  <a:srgbClr val="000000"/>
                </a:solidFill>
                <a:latin typeface="Verdana"/>
              </a:rPr>
              <a:t>may contain </a:t>
            </a: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complementary information over original features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CN" sz="1800" dirty="0" smtClean="0">
                <a:solidFill>
                  <a:srgbClr val="005595"/>
                </a:solidFill>
                <a:latin typeface="Verdana"/>
              </a:rPr>
              <a:t>Extreme case: new feature = label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altLang="zh-CN" sz="1800" dirty="0">
              <a:solidFill>
                <a:srgbClr val="005595"/>
              </a:solidFill>
              <a:latin typeface="Verdana"/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US" altLang="zh-CN" sz="1800" b="1" dirty="0" smtClean="0">
                <a:solidFill>
                  <a:srgbClr val="005595"/>
                </a:solidFill>
                <a:latin typeface="Verdana"/>
              </a:rPr>
              <a:t>Approach 2: </a:t>
            </a:r>
            <a:r>
              <a:rPr lang="en-US" altLang="zh-CN" sz="1800" dirty="0" smtClean="0">
                <a:solidFill>
                  <a:srgbClr val="000000"/>
                </a:solidFill>
                <a:latin typeface="Verdana"/>
              </a:rPr>
              <a:t>Predict new features and combine them with original features</a:t>
            </a:r>
            <a:endParaRPr lang="en-US" altLang="zh-CN" sz="1800" dirty="0" smtClean="0">
              <a:solidFill>
                <a:srgbClr val="005595"/>
              </a:solidFill>
              <a:latin typeface="Verdana"/>
            </a:endParaRPr>
          </a:p>
          <a:p>
            <a:pPr lvl="1"/>
            <a:endParaRPr lang="en-US" altLang="zh-CN" sz="1800" dirty="0">
              <a:solidFill>
                <a:srgbClr val="000000"/>
              </a:solidFill>
              <a:latin typeface="Verdana"/>
            </a:endParaRPr>
          </a:p>
          <a:p>
            <a:pPr lvl="1"/>
            <a:endParaRPr lang="en-US" altLang="zh-CN" sz="1800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0794" y="4380882"/>
            <a:ext cx="4953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But prediction can be very challenging…</a:t>
            </a:r>
            <a:endParaRPr lang="zh-CN" alt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430" y="3587504"/>
            <a:ext cx="2760225" cy="2946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接箭头连接符 4"/>
          <p:cNvCxnSpPr/>
          <p:nvPr/>
        </p:nvCxnSpPr>
        <p:spPr>
          <a:xfrm>
            <a:off x="6925235" y="4380882"/>
            <a:ext cx="69924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8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781" y="352338"/>
            <a:ext cx="8825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</a:rPr>
              <a:t>Related Work</a:t>
            </a:r>
            <a:r>
              <a:rPr lang="en-US" altLang="zh-CN" b="1" dirty="0">
                <a:solidFill>
                  <a:schemeClr val="bg1"/>
                </a:solidFill>
              </a:rPr>
              <a:t>: Heterogeneous domain adaptation 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12727" y="2317461"/>
            <a:ext cx="45856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 smtClean="0"/>
              <a:t>Most existing approaches attempt to match the feature space of two domains: </a:t>
            </a:r>
            <a:r>
              <a:rPr lang="en-US" altLang="zh-CN" sz="1800" b="1" dirty="0" smtClean="0"/>
              <a:t>ignoring new features </a:t>
            </a:r>
            <a:r>
              <a:rPr lang="en-US" altLang="zh-CN" sz="1800" dirty="0" smtClean="0"/>
              <a:t>just maximizes the match!</a:t>
            </a:r>
            <a:r>
              <a:rPr lang="en-US" altLang="zh-CN" sz="1800" dirty="0" smtClean="0">
                <a:solidFill>
                  <a:srgbClr val="005595"/>
                </a:solidFill>
              </a:rPr>
              <a:t> </a:t>
            </a:r>
            <a:r>
              <a:rPr lang="en-US" altLang="zh-CN" sz="1600" dirty="0" smtClean="0">
                <a:solidFill>
                  <a:srgbClr val="005595"/>
                </a:solidFill>
              </a:rPr>
              <a:t>[</a:t>
            </a:r>
            <a:r>
              <a:rPr lang="da-DK" altLang="zh-CN" sz="1600" dirty="0" smtClean="0">
                <a:solidFill>
                  <a:srgbClr val="005595"/>
                </a:solidFill>
              </a:rPr>
              <a:t>Dai </a:t>
            </a:r>
            <a:r>
              <a:rPr lang="da-DK" altLang="zh-CN" sz="1600" dirty="0">
                <a:solidFill>
                  <a:srgbClr val="005595"/>
                </a:solidFill>
              </a:rPr>
              <a:t>et al., 2008; Socher et al., 2013; Zhou et al., 2014; </a:t>
            </a:r>
            <a:r>
              <a:rPr lang="en-US" altLang="zh-CN" sz="1600" dirty="0" err="1">
                <a:solidFill>
                  <a:srgbClr val="005595"/>
                </a:solidFill>
              </a:rPr>
              <a:t>Kulis</a:t>
            </a:r>
            <a:r>
              <a:rPr lang="en-US" altLang="zh-CN" sz="1600" dirty="0">
                <a:solidFill>
                  <a:srgbClr val="005595"/>
                </a:solidFill>
              </a:rPr>
              <a:t> et </a:t>
            </a:r>
            <a:r>
              <a:rPr lang="nl-NL" altLang="zh-CN" sz="1600" dirty="0">
                <a:solidFill>
                  <a:srgbClr val="005595"/>
                </a:solidFill>
              </a:rPr>
              <a:t>al., 2011;Wang and Mahadevan, 2011; Argyriou et al., 2008; </a:t>
            </a:r>
            <a:r>
              <a:rPr lang="da-DK" altLang="zh-CN" sz="1600" dirty="0">
                <a:solidFill>
                  <a:srgbClr val="005595"/>
                </a:solidFill>
              </a:rPr>
              <a:t>Duan et al., 2012; Shi et al., 2010; Harel and Mannor, 2010; </a:t>
            </a:r>
            <a:r>
              <a:rPr lang="en-US" altLang="zh-CN" sz="1600" dirty="0">
                <a:solidFill>
                  <a:srgbClr val="005595"/>
                </a:solidFill>
              </a:rPr>
              <a:t>Wei and Pal, 2011; </a:t>
            </a:r>
            <a:r>
              <a:rPr lang="en-US" altLang="zh-CN" sz="1600" dirty="0" err="1">
                <a:solidFill>
                  <a:srgbClr val="005595"/>
                </a:solidFill>
              </a:rPr>
              <a:t>Yeh</a:t>
            </a:r>
            <a:r>
              <a:rPr lang="en-US" altLang="zh-CN" sz="1600" dirty="0">
                <a:solidFill>
                  <a:srgbClr val="005595"/>
                </a:solidFill>
              </a:rPr>
              <a:t> et al., 2014</a:t>
            </a:r>
            <a:r>
              <a:rPr lang="en-US" altLang="zh-CN" sz="1600" dirty="0" smtClean="0">
                <a:solidFill>
                  <a:srgbClr val="005595"/>
                </a:solidFill>
              </a:rPr>
              <a:t>]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CN" sz="1600" dirty="0" smtClean="0"/>
          </a:p>
          <a:p>
            <a:endParaRPr lang="en-US" altLang="zh-CN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dirty="0" smtClean="0"/>
              <a:t>Some work require </a:t>
            </a:r>
            <a:r>
              <a:rPr lang="en-US" altLang="zh-CN" sz="1800" dirty="0"/>
              <a:t>additional </a:t>
            </a:r>
            <a:r>
              <a:rPr lang="en-US" altLang="zh-CN" sz="1800" dirty="0" smtClean="0"/>
              <a:t>labels to leverage new features </a:t>
            </a:r>
            <a:r>
              <a:rPr lang="en-US" altLang="zh-CN" sz="1600" dirty="0">
                <a:solidFill>
                  <a:srgbClr val="005595"/>
                </a:solidFill>
              </a:rPr>
              <a:t>[Zhao and Hoi, 2010; </a:t>
            </a:r>
            <a:r>
              <a:rPr lang="en-US" altLang="zh-CN" sz="1600" dirty="0" err="1">
                <a:solidFill>
                  <a:srgbClr val="005595"/>
                </a:solidFill>
              </a:rPr>
              <a:t>Hou</a:t>
            </a:r>
            <a:r>
              <a:rPr lang="en-US" altLang="zh-CN" sz="1600" dirty="0">
                <a:solidFill>
                  <a:srgbClr val="005595"/>
                </a:solidFill>
              </a:rPr>
              <a:t> and Zhou, 2016]</a:t>
            </a:r>
            <a:r>
              <a:rPr lang="en-US" altLang="zh-CN" sz="1600" dirty="0"/>
              <a:t> </a:t>
            </a:r>
            <a:endParaRPr lang="en-US" altLang="zh-CN" sz="1600" dirty="0" smtClean="0"/>
          </a:p>
          <a:p>
            <a:endParaRPr lang="zh-CN" altLang="en-US" sz="1600" dirty="0"/>
          </a:p>
        </p:txBody>
      </p:sp>
      <p:sp>
        <p:nvSpPr>
          <p:cNvPr id="4" name="矩形 3"/>
          <p:cNvSpPr/>
          <p:nvPr/>
        </p:nvSpPr>
        <p:spPr>
          <a:xfrm>
            <a:off x="368389" y="1326648"/>
            <a:ext cx="65237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/>
              <a:t>Heterogeneous domain adaptation </a:t>
            </a:r>
            <a:r>
              <a:rPr lang="en-US" altLang="zh-CN" sz="1600" dirty="0">
                <a:solidFill>
                  <a:srgbClr val="005595"/>
                </a:solidFill>
              </a:rPr>
              <a:t>[Pan and Yang, </a:t>
            </a:r>
            <a:r>
              <a:rPr lang="en-US" altLang="zh-CN" sz="1600" dirty="0" smtClean="0">
                <a:solidFill>
                  <a:srgbClr val="005595"/>
                </a:solidFill>
              </a:rPr>
              <a:t>2010</a:t>
            </a:r>
            <a:r>
              <a:rPr lang="en-US" altLang="zh-CN" sz="1600" dirty="0">
                <a:solidFill>
                  <a:srgbClr val="005595"/>
                </a:solidFill>
              </a:rPr>
              <a:t>]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0" y="2137370"/>
            <a:ext cx="3488373" cy="4399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68389" y="193810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Source domain</a:t>
            </a:r>
            <a:endParaRPr lang="zh-CN" altLang="en-US" sz="1600" dirty="0"/>
          </a:p>
        </p:txBody>
      </p:sp>
      <p:sp>
        <p:nvSpPr>
          <p:cNvPr id="76" name="TextBox 75"/>
          <p:cNvSpPr txBox="1"/>
          <p:nvPr/>
        </p:nvSpPr>
        <p:spPr>
          <a:xfrm>
            <a:off x="402853" y="4266324"/>
            <a:ext cx="1664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Target domain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9712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A Template-Confidential">
  <a:themeElements>
    <a:clrScheme name="CRA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005595"/>
      </a:accent1>
      <a:accent2>
        <a:srgbClr val="C1D72E"/>
      </a:accent2>
      <a:accent3>
        <a:srgbClr val="F8981C"/>
      </a:accent3>
      <a:accent4>
        <a:srgbClr val="CEE3F3"/>
      </a:accent4>
      <a:accent5>
        <a:srgbClr val="0B9BDE"/>
      </a:accent5>
      <a:accent6>
        <a:srgbClr val="7D81BE"/>
      </a:accent6>
      <a:hlink>
        <a:srgbClr val="0000FF"/>
      </a:hlink>
      <a:folHlink>
        <a:srgbClr val="800080"/>
      </a:folHlink>
    </a:clrScheme>
    <a:fontScheme name="CRA_PPT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CRA Template</Template>
  <TotalTime>10260</TotalTime>
  <Words>1096</Words>
  <Application>Microsoft Office PowerPoint</Application>
  <PresentationFormat>全屏显示(4:3)</PresentationFormat>
  <Paragraphs>502</Paragraphs>
  <Slides>26</Slides>
  <Notes>26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CRA Template-Confidential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Charles River Analytics,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 Pfeffer</dc:creator>
  <cp:lastModifiedBy>Yuan Shi</cp:lastModifiedBy>
  <cp:revision>950</cp:revision>
  <cp:lastPrinted>2007-04-18T19:05:41Z</cp:lastPrinted>
  <dcterms:created xsi:type="dcterms:W3CDTF">2015-11-24T18:04:27Z</dcterms:created>
  <dcterms:modified xsi:type="dcterms:W3CDTF">2017-08-17T18:13:48Z</dcterms:modified>
</cp:coreProperties>
</file>