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77B-ED8D-45DF-AF97-F12A7054BE2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94E40-D109-4D8C-B29A-BFF265F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94E40-D109-4D8C-B29A-BFF265F19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862A-8F60-9C79-638D-6813063CE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96B1-360C-171E-9F9F-0D9CA371D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sec1</a:t>
            </a:r>
          </a:p>
        </p:txBody>
      </p:sp>
    </p:spTree>
    <p:extLst>
      <p:ext uri="{BB962C8B-B14F-4D97-AF65-F5344CB8AC3E}">
        <p14:creationId xmlns:p14="http://schemas.microsoft.com/office/powerpoint/2010/main" val="153171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831C-95A0-3565-FB99-F8E4AC4C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(CNN)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76A7-3166-6082-0415-D1A6E2EC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a type of deep learning algorithm that is used to classify images and recognize patterns.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CNN algorithm works by taking an input image and applying a series of convolutional layers to it.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Each layer consists of a set of filters that are applied to the input image, extracting features from it.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output from each layer is the input to the next layer. Finally, the output from the last layer is used for classification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9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606C-9CDC-A165-1567-E1698DE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CNN typically has three layers:-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A259-3106-688D-402D-09A775E1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Convolutional layer</a:t>
            </a:r>
          </a:p>
          <a:p>
            <a:pPr>
              <a:buFont typeface="+mj-lt"/>
              <a:buAutoNum type="arabicParenR"/>
            </a:pP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 pooling</a:t>
            </a:r>
          </a:p>
          <a:p>
            <a:pPr>
              <a:buFont typeface="+mj-lt"/>
              <a:buAutoNum type="arabicParenR"/>
            </a:pP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fully connected layer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8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B21-3C02-BF7C-DD3D-660E9E1C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rgbClr val="040C28"/>
                </a:solidFill>
                <a:effectLst/>
                <a:latin typeface="Google Sans"/>
              </a:rPr>
              <a:t>1- Convolutional layer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0FEC6-319F-A87D-89F8-77860B7E7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6684"/>
            <a:ext cx="8915400" cy="4285622"/>
          </a:xfrm>
        </p:spPr>
        <p:txBody>
          <a:bodyPr>
            <a:normAutofit/>
          </a:bodyPr>
          <a:lstStyle/>
          <a:p>
            <a:r>
              <a:rPr lang="en-US" sz="2400" i="0" u="none" strike="noStrike" baseline="0" dirty="0">
                <a:solidFill>
                  <a:srgbClr val="000000"/>
                </a:solidFill>
              </a:rPr>
              <a:t>The convolution layer is the core building block of the CNN . It carries the main portion of the network’s computational load.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It consists of 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Filters:</a:t>
            </a:r>
            <a:r>
              <a:rPr lang="en-US" sz="2400" dirty="0">
                <a:solidFill>
                  <a:srgbClr val="000000"/>
                </a:solidFill>
              </a:rPr>
              <a:t> responsible for detecting patterns (shapes and edges) and extracting  the most important information from image.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Feature maps: </a:t>
            </a:r>
            <a:r>
              <a:rPr lang="en-US" sz="2400" dirty="0">
                <a:solidFill>
                  <a:srgbClr val="000000"/>
                </a:solidFill>
              </a:rPr>
              <a:t>is the out put of Filters (used in the next layer)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44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9542-F3E1-6F2A-3272-E415AAB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rgbClr val="040C28"/>
                </a:solidFill>
                <a:effectLst/>
                <a:latin typeface="Google Sans"/>
              </a:rPr>
              <a:t>1- Convolutional layer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75BC0-00D1-C121-714D-FEDE7E73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045" y="1987843"/>
            <a:ext cx="4555909" cy="43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3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5D4B-5611-3B54-8EF3-2C4B9EBF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Pooling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BCDB-7AB4-3740-DEBA-F8B7C2C2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A Convolutional Layer is followed by a Pooling Layer. </a:t>
            </a:r>
          </a:p>
          <a:p>
            <a:r>
              <a:rPr lang="en-US" sz="2000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Pooling Layer  </a:t>
            </a:r>
            <a:r>
              <a:rPr lang="en-US" dirty="0"/>
              <a:t>minimize the size of the feature map by using some methods (operations)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There are two main types of pooling operations: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Max pooling 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Average pooling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A325-85B5-34FA-6F12-FEF78A91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Pooling Layer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2E0FD2E-9527-46BA-B22B-0B626B2CB660}"/>
              </a:ext>
            </a:extLst>
          </p:cNvPr>
          <p:cNvSpPr txBox="1">
            <a:spLocks/>
          </p:cNvSpPr>
          <p:nvPr/>
        </p:nvSpPr>
        <p:spPr>
          <a:xfrm>
            <a:off x="2021321" y="2351854"/>
            <a:ext cx="4342893" cy="1047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C00000"/>
                </a:solidFill>
              </a:rPr>
              <a:t>Max pooling </a:t>
            </a:r>
          </a:p>
          <a:p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CB2DED1-B38A-70D5-1207-46F46308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399420"/>
            <a:ext cx="3867150" cy="2066925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D5F5E7-D680-185B-7B95-F15054C35D7A}"/>
              </a:ext>
            </a:extLst>
          </p:cNvPr>
          <p:cNvSpPr txBox="1">
            <a:spLocks/>
          </p:cNvSpPr>
          <p:nvPr/>
        </p:nvSpPr>
        <p:spPr>
          <a:xfrm>
            <a:off x="6599066" y="2632125"/>
            <a:ext cx="4342893" cy="7672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C00000"/>
                </a:solidFill>
              </a:rPr>
              <a:t>Average pooling</a:t>
            </a:r>
          </a:p>
          <a:p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19974702-C857-098C-4FF4-29BF26655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37" y="3506961"/>
            <a:ext cx="4338637" cy="19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81F0-120B-DF87-0ADB-FE63BC22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3- </a:t>
            </a:r>
            <a:r>
              <a:rPr lang="en-US" sz="3200" b="1" dirty="0">
                <a:latin typeface="+mn-lt"/>
                <a:cs typeface="Times New Roman" panose="02020603050405020304" pitchFamily="18" charset="0"/>
              </a:rPr>
              <a:t>Fully Connected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BE6A-8409-E027-514A-A2DD6709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last layer in CNN before output</a:t>
            </a:r>
          </a:p>
          <a:p>
            <a:r>
              <a:rPr lang="en-US" dirty="0"/>
              <a:t>Consists of many neurons (simulate brain nerve cells) </a:t>
            </a:r>
          </a:p>
          <a:p>
            <a:r>
              <a:rPr lang="en-US" dirty="0"/>
              <a:t>connects every input to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284F-EA3A-D8B8-CC59-D2314EF8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70EF-B28B-497D-5722-2BE3B1F6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 is a field of computer science that teaches computers to understand and interpret images and videos, much like how humans do.</a:t>
            </a:r>
          </a:p>
          <a:p>
            <a:r>
              <a:rPr lang="en-US" dirty="0"/>
              <a:t> It allows computers to identify objects, faces, or even actions in visual content by analyzing patterns and features. </a:t>
            </a:r>
          </a:p>
          <a:p>
            <a:r>
              <a:rPr lang="en-US" dirty="0"/>
              <a:t>For example, it’s used in applications like face recognition on phones, self-driving cars to detect obstacles, or medical scans to help diagnose diseases</a:t>
            </a:r>
          </a:p>
        </p:txBody>
      </p:sp>
    </p:spTree>
    <p:extLst>
      <p:ext uri="{BB962C8B-B14F-4D97-AF65-F5344CB8AC3E}">
        <p14:creationId xmlns:p14="http://schemas.microsoft.com/office/powerpoint/2010/main" val="216007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E37B-5EE9-75D2-74C0-D65F5E7E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Using Computer 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206C-57C1-37C0-6423-309091A1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842268"/>
          </a:xfrm>
        </p:spPr>
        <p:txBody>
          <a:bodyPr>
            <a:normAutofit/>
          </a:bodyPr>
          <a:lstStyle/>
          <a:p>
            <a:r>
              <a:rPr lang="en-US" dirty="0"/>
              <a:t>Detecting faces allows the devices to identify the presence of faces apart from the task of recognizing them.</a:t>
            </a:r>
          </a:p>
          <a:p>
            <a:r>
              <a:rPr lang="en-US" dirty="0"/>
              <a:t>how it works:</a:t>
            </a:r>
          </a:p>
          <a:p>
            <a:r>
              <a:rPr lang="en-US" sz="1700" b="1" dirty="0"/>
              <a:t>Face Detection</a:t>
            </a:r>
            <a:r>
              <a:rPr lang="en-US" sz="1700" dirty="0"/>
              <a:t>: The system first identifies and locates the face within an image or video using algorithms like </a:t>
            </a:r>
            <a:r>
              <a:rPr lang="en-US" sz="1700" dirty="0" err="1"/>
              <a:t>Haar</a:t>
            </a:r>
            <a:r>
              <a:rPr lang="en-US" sz="1700" dirty="0"/>
              <a:t> cascades or deep learning models.</a:t>
            </a:r>
          </a:p>
          <a:p>
            <a:r>
              <a:rPr lang="en-US" sz="1700" b="1" dirty="0"/>
              <a:t>Landmark Detection</a:t>
            </a:r>
            <a:r>
              <a:rPr lang="en-US" sz="1700" dirty="0"/>
              <a:t>: Once the face is detected, key facial landmarks (like the eyes, mouth, nose, and eyebrows) are identified to track facial movements.</a:t>
            </a:r>
          </a:p>
          <a:p>
            <a:r>
              <a:rPr lang="en-US" sz="1700" b="1" dirty="0"/>
              <a:t>Feature Extraction</a:t>
            </a:r>
            <a:r>
              <a:rPr lang="en-US" sz="1700" dirty="0"/>
              <a:t>: The system then extracts features, such as changes in the shape of the mouth or the squinting of eyes, which are associated with different expressions.</a:t>
            </a:r>
          </a:p>
          <a:p>
            <a:r>
              <a:rPr lang="en-US" sz="1700" b="1" dirty="0"/>
              <a:t> Classification</a:t>
            </a:r>
            <a:r>
              <a:rPr lang="en-US" sz="1700" dirty="0"/>
              <a:t>: Based on the extracted features, the system uses machine learning models (like deep neural networks) to classify the faces being displayed by the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8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83B3-26D5-FF0A-7293-D29A81DB7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6868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7362-C77C-01EA-4272-02ADF2C6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7033-FE79-95FD-3053-D612ACD3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Neural networks are a type of machine learning algorithm that are inspired by the structure and function of the human brain</a:t>
            </a:r>
          </a:p>
          <a:p>
            <a:r>
              <a:rPr lang="en-US" sz="2000" dirty="0"/>
              <a:t>NN reflect the behavior of the human brain, allowing computer programs to recognize patterns and  solve problems in fields like AI or deep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8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7362-C77C-01EA-4272-02ADF2C6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2F9036-9DC4-F837-B068-53427564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946" y="2172164"/>
            <a:ext cx="8915400" cy="3777622"/>
          </a:xfrm>
        </p:spPr>
        <p:txBody>
          <a:bodyPr/>
          <a:lstStyle/>
          <a:p>
            <a:r>
              <a:rPr lang="en-US" sz="2000" dirty="0"/>
              <a:t>NN are composed of interconnected nodes, called neurons, Each neuron in a neural network receives one or more inputs, processes those inputs (mathematically)and then sends the outcome to the layer of neurons below it .</a:t>
            </a:r>
          </a:p>
          <a:p>
            <a:r>
              <a:rPr lang="en-US" sz="2000" b="1" i="0" dirty="0">
                <a:solidFill>
                  <a:srgbClr val="161616"/>
                </a:solidFill>
                <a:effectLst/>
              </a:rPr>
              <a:t>There are typically three parts in a neural network: </a:t>
            </a:r>
          </a:p>
          <a:p>
            <a:r>
              <a:rPr lang="en-US" sz="2000" i="0" dirty="0">
                <a:solidFill>
                  <a:srgbClr val="C00000"/>
                </a:solidFill>
                <a:effectLst/>
              </a:rPr>
              <a:t>input layer: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initial data for the neural network.</a:t>
            </a:r>
            <a:endParaRPr lang="en-US" sz="2000" i="0" dirty="0">
              <a:solidFill>
                <a:srgbClr val="C00000"/>
              </a:solidFill>
              <a:effectLst/>
            </a:endParaRPr>
          </a:p>
          <a:p>
            <a:r>
              <a:rPr lang="en-US" sz="2000" i="0" dirty="0">
                <a:solidFill>
                  <a:srgbClr val="C00000"/>
                </a:solidFill>
                <a:effectLst/>
              </a:rPr>
              <a:t>one or more hidden layers: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place where all the computation is done.</a:t>
            </a:r>
            <a:endParaRPr lang="en-US" sz="2000" i="0" dirty="0">
              <a:solidFill>
                <a:srgbClr val="161616"/>
              </a:solidFill>
              <a:effectLst/>
            </a:endParaRPr>
          </a:p>
          <a:p>
            <a:r>
              <a:rPr lang="en-US" sz="2000" i="0" dirty="0">
                <a:solidFill>
                  <a:srgbClr val="C00000"/>
                </a:solidFill>
                <a:effectLst/>
              </a:rPr>
              <a:t>output layer: </a:t>
            </a:r>
            <a:r>
              <a:rPr lang="en-US" sz="2000" i="0" dirty="0">
                <a:solidFill>
                  <a:srgbClr val="161616"/>
                </a:solidFill>
                <a:effectLst/>
              </a:rPr>
              <a:t>produce the result for given inputs.</a:t>
            </a:r>
          </a:p>
          <a:p>
            <a:endParaRPr lang="en-US" i="0" dirty="0">
              <a:solidFill>
                <a:srgbClr val="161616"/>
              </a:solidFill>
              <a:effectLst/>
            </a:endParaRPr>
          </a:p>
          <a:p>
            <a:endParaRPr lang="en-US" i="0" dirty="0">
              <a:solidFill>
                <a:srgbClr val="161616"/>
              </a:solidFill>
              <a:effectLst/>
            </a:endParaRP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4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7362-C77C-01EA-4272-02ADF2C6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</a:t>
            </a:r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65632D2-B0FF-70A4-AD35-A59735CB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15" y="2075705"/>
            <a:ext cx="6967248" cy="39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0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5040-85A8-2C45-E21D-AEA6D531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B7DAB-71E2-5B1F-F6FA-5A598968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8759"/>
            <a:ext cx="8915400" cy="3777622"/>
          </a:xfrm>
        </p:spPr>
        <p:txBody>
          <a:bodyPr/>
          <a:lstStyle/>
          <a:p>
            <a:r>
              <a:rPr lang="en-US" b="1" i="0" dirty="0">
                <a:solidFill>
                  <a:srgbClr val="080A13"/>
                </a:solidFill>
                <a:effectLst/>
              </a:rPr>
              <a:t>An Activation Function</a:t>
            </a:r>
            <a:r>
              <a:rPr lang="en-US" b="0" i="0" dirty="0">
                <a:solidFill>
                  <a:srgbClr val="080A13"/>
                </a:solidFill>
                <a:effectLst/>
              </a:rPr>
              <a:t> decides whether a neuron should be activated or not. This means that it will decide whether the neuron’s input to the network is important or not.</a:t>
            </a:r>
          </a:p>
          <a:p>
            <a:r>
              <a:rPr lang="en-US" dirty="0">
                <a:solidFill>
                  <a:srgbClr val="080A13"/>
                </a:solidFill>
              </a:rPr>
              <a:t>Commonly used activation functions are:</a:t>
            </a:r>
          </a:p>
          <a:p>
            <a:pPr marL="0" indent="0">
              <a:buSzPct val="114000"/>
              <a:buNone/>
            </a:pPr>
            <a:r>
              <a:rPr lang="en-US" dirty="0">
                <a:solidFill>
                  <a:srgbClr val="080A13"/>
                </a:solidFill>
              </a:rPr>
              <a:t>      1- step function</a:t>
            </a:r>
          </a:p>
          <a:p>
            <a:pPr marL="0" indent="0">
              <a:buSzPct val="114000"/>
              <a:buNone/>
            </a:pPr>
            <a:r>
              <a:rPr lang="en-US" b="0" i="0" dirty="0">
                <a:solidFill>
                  <a:srgbClr val="080A13"/>
                </a:solidFill>
                <a:effectLst/>
              </a:rPr>
              <a:t>      2- linear f</a:t>
            </a:r>
            <a:r>
              <a:rPr lang="en-US" dirty="0">
                <a:solidFill>
                  <a:srgbClr val="080A13"/>
                </a:solidFill>
              </a:rPr>
              <a:t>unction</a:t>
            </a:r>
          </a:p>
          <a:p>
            <a:pPr marL="0" indent="0">
              <a:buSzPct val="114000"/>
              <a:buNone/>
            </a:pPr>
            <a:r>
              <a:rPr lang="en-US" b="0" i="0" dirty="0">
                <a:solidFill>
                  <a:srgbClr val="080A13"/>
                </a:solidFill>
                <a:effectLst/>
              </a:rPr>
              <a:t>      3- sigmoid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83B3-26D5-FF0A-7293-D29A81DB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670" y="1801539"/>
            <a:ext cx="10393248" cy="2541431"/>
          </a:xfrm>
        </p:spPr>
        <p:txBody>
          <a:bodyPr>
            <a:normAutofit fontScale="90000"/>
          </a:bodyPr>
          <a:lstStyle/>
          <a:p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Convolutional Neural Network (CNN)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948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</TotalTime>
  <Words>672</Words>
  <Application>Microsoft Office PowerPoint</Application>
  <PresentationFormat>Widescreen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Google Sans</vt:lpstr>
      <vt:lpstr>Times New Roman</vt:lpstr>
      <vt:lpstr>Gallery</vt:lpstr>
      <vt:lpstr>Computer Vision</vt:lpstr>
      <vt:lpstr>What is Computer Vision?</vt:lpstr>
      <vt:lpstr> Using Computer Vision </vt:lpstr>
      <vt:lpstr>Neural Networks</vt:lpstr>
      <vt:lpstr>Neural Networks</vt:lpstr>
      <vt:lpstr>Neural Networks</vt:lpstr>
      <vt:lpstr>Neural Networks</vt:lpstr>
      <vt:lpstr>Activation Functions</vt:lpstr>
      <vt:lpstr>The Convolutional Neural Network (CNN)  </vt:lpstr>
      <vt:lpstr>(CNN) algorithm </vt:lpstr>
      <vt:lpstr>A CNN typically has three layers:-</vt:lpstr>
      <vt:lpstr>1- Convolutional layer</vt:lpstr>
      <vt:lpstr>1- Convolutional layer</vt:lpstr>
      <vt:lpstr>2- Pooling Layer</vt:lpstr>
      <vt:lpstr>2- Pooling Layer</vt:lpstr>
      <vt:lpstr>3- Fully Connected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حنان بسيونى عبد الرحيم احمد</dc:creator>
  <cp:lastModifiedBy>حنان بسيونى عبد الرحيم احمد</cp:lastModifiedBy>
  <cp:revision>1</cp:revision>
  <dcterms:created xsi:type="dcterms:W3CDTF">2024-10-04T15:22:06Z</dcterms:created>
  <dcterms:modified xsi:type="dcterms:W3CDTF">2024-10-04T15:52:15Z</dcterms:modified>
</cp:coreProperties>
</file>