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3"/>
    <p:sldId id="261" r:id="rId4"/>
    <p:sldId id="365" r:id="rId5"/>
    <p:sldId id="364" r:id="rId6"/>
    <p:sldId id="363" r:id="rId7"/>
    <p:sldId id="256" r:id="rId8"/>
    <p:sldId id="263" r:id="rId9"/>
    <p:sldId id="267" r:id="rId10"/>
    <p:sldId id="258" r:id="rId11"/>
    <p:sldId id="259" r:id="rId12"/>
    <p:sldId id="260" r:id="rId13"/>
    <p:sldId id="273" r:id="rId14"/>
    <p:sldId id="274" r:id="rId15"/>
    <p:sldId id="276" r:id="rId16"/>
    <p:sldId id="268" r:id="rId17"/>
    <p:sldId id="270" r:id="rId18"/>
    <p:sldId id="275" r:id="rId19"/>
    <p:sldId id="281" r:id="rId20"/>
    <p:sldId id="282" r:id="rId21"/>
    <p:sldId id="283" r:id="rId22"/>
    <p:sldId id="309" r:id="rId23"/>
    <p:sldId id="302" r:id="rId24"/>
    <p:sldId id="310" r:id="rId25"/>
    <p:sldId id="320" r:id="rId26"/>
    <p:sldId id="321" r:id="rId27"/>
    <p:sldId id="311" r:id="rId28"/>
    <p:sldId id="325" r:id="rId29"/>
    <p:sldId id="312" r:id="rId30"/>
    <p:sldId id="326" r:id="rId31"/>
    <p:sldId id="333" r:id="rId32"/>
    <p:sldId id="341" r:id="rId33"/>
    <p:sldId id="334" r:id="rId34"/>
    <p:sldId id="342" r:id="rId35"/>
    <p:sldId id="343" r:id="rId36"/>
    <p:sldId id="346" r:id="rId37"/>
    <p:sldId id="345" r:id="rId38"/>
    <p:sldId id="344" r:id="rId39"/>
    <p:sldId id="313" r:id="rId40"/>
    <p:sldId id="327" r:id="rId41"/>
    <p:sldId id="347" r:id="rId42"/>
    <p:sldId id="348" r:id="rId43"/>
    <p:sldId id="354" r:id="rId44"/>
    <p:sldId id="353" r:id="rId45"/>
    <p:sldId id="355" r:id="rId46"/>
    <p:sldId id="356" r:id="rId47"/>
    <p:sldId id="357" r:id="rId48"/>
    <p:sldId id="358" r:id="rId49"/>
    <p:sldId id="359" r:id="rId50"/>
    <p:sldId id="360" r:id="rId51"/>
    <p:sldId id="361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F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tags" Target="../tags/tag8.xml"/><Relationship Id="rId2" Type="http://schemas.openxmlformats.org/officeDocument/2006/relationships/image" Target="../media/image25.png"/><Relationship Id="rId1" Type="http://schemas.openxmlformats.org/officeDocument/2006/relationships/tags" Target="../tags/tag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7815" y="2770505"/>
            <a:ext cx="10624185" cy="1316990"/>
          </a:xfrm>
        </p:spPr>
        <p:txBody>
          <a:bodyPr>
            <a:noAutofit/>
          </a:bodyPr>
          <a:p>
            <a:r>
              <a:rPr lang="en-US" altLang="zh-CN" sz="6000"/>
              <a:t>MCU</a:t>
            </a:r>
            <a:r>
              <a:rPr lang="zh-CN" altLang="en-US" sz="6000"/>
              <a:t>系统设计方案</a:t>
            </a:r>
            <a:endParaRPr lang="zh-CN" altLang="en-US" sz="6000"/>
          </a:p>
        </p:txBody>
      </p:sp>
      <p:sp>
        <p:nvSpPr>
          <p:cNvPr id="3" name="文本框 2"/>
          <p:cNvSpPr txBox="1"/>
          <p:nvPr/>
        </p:nvSpPr>
        <p:spPr>
          <a:xfrm>
            <a:off x="7449185" y="5074920"/>
            <a:ext cx="212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吴小锋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左大括号 3"/>
          <p:cNvSpPr/>
          <p:nvPr/>
        </p:nvSpPr>
        <p:spPr>
          <a:xfrm>
            <a:off x="4653280" y="2470150"/>
            <a:ext cx="491490" cy="2311400"/>
          </a:xfrm>
          <a:prstGeom prst="lef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44770" y="2029460"/>
            <a:ext cx="1577975" cy="7315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Ymodem</a:t>
            </a:r>
            <a:r>
              <a:rPr lang="en-US" altLang="zh-CN" sz="1400"/>
              <a:t> / </a:t>
            </a:r>
            <a:r>
              <a:rPr lang="en-US" altLang="zh-CN" sz="1400"/>
              <a:t>http / tftp</a:t>
            </a:r>
            <a:r>
              <a:rPr lang="en-US" altLang="zh-CN" sz="1400"/>
              <a:t> </a:t>
            </a:r>
            <a:endParaRPr lang="en-US" altLang="zh-CN" sz="1400"/>
          </a:p>
        </p:txBody>
      </p:sp>
      <p:sp>
        <p:nvSpPr>
          <p:cNvPr id="6" name="矩形 5"/>
          <p:cNvSpPr/>
          <p:nvPr/>
        </p:nvSpPr>
        <p:spPr>
          <a:xfrm>
            <a:off x="5144770" y="3253740"/>
            <a:ext cx="1578610" cy="655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FAL</a:t>
            </a:r>
            <a:endParaRPr lang="en-US" altLang="zh-CN" sz="1400"/>
          </a:p>
        </p:txBody>
      </p:sp>
      <p:sp>
        <p:nvSpPr>
          <p:cNvPr id="7" name="矩形 6"/>
          <p:cNvSpPr/>
          <p:nvPr/>
        </p:nvSpPr>
        <p:spPr>
          <a:xfrm>
            <a:off x="5144770" y="4293870"/>
            <a:ext cx="1577975" cy="6565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flash driver</a:t>
            </a:r>
            <a:endParaRPr lang="en-US" altLang="zh-CN" sz="1400"/>
          </a:p>
        </p:txBody>
      </p:sp>
      <p:sp>
        <p:nvSpPr>
          <p:cNvPr id="10" name="矩形 9"/>
          <p:cNvSpPr/>
          <p:nvPr/>
        </p:nvSpPr>
        <p:spPr>
          <a:xfrm>
            <a:off x="9137650" y="2631440"/>
            <a:ext cx="1577975" cy="7315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压缩 </a:t>
            </a:r>
            <a:r>
              <a:rPr lang="en-US" altLang="zh-CN" sz="1400"/>
              <a:t>/ </a:t>
            </a:r>
            <a:r>
              <a:rPr lang="zh-CN" altLang="en-US" sz="1400"/>
              <a:t>解密</a:t>
            </a:r>
            <a:endParaRPr lang="zh-CN" altLang="en-US" sz="1400"/>
          </a:p>
        </p:txBody>
      </p:sp>
      <p:sp>
        <p:nvSpPr>
          <p:cNvPr id="11" name="矩形 10"/>
          <p:cNvSpPr/>
          <p:nvPr/>
        </p:nvSpPr>
        <p:spPr>
          <a:xfrm>
            <a:off x="9137015" y="3741420"/>
            <a:ext cx="1578610" cy="6553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FAL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9137650" y="4781550"/>
            <a:ext cx="1577975" cy="6565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flash driver</a:t>
            </a:r>
            <a:endParaRPr lang="en-US" altLang="zh-CN" sz="1400"/>
          </a:p>
        </p:txBody>
      </p:sp>
      <p:sp>
        <p:nvSpPr>
          <p:cNvPr id="14" name="矩形 13"/>
          <p:cNvSpPr/>
          <p:nvPr/>
        </p:nvSpPr>
        <p:spPr>
          <a:xfrm>
            <a:off x="9137650" y="1598930"/>
            <a:ext cx="1578610" cy="6553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校验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0807700" y="28130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可选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484880" y="3229610"/>
            <a:ext cx="1046480" cy="7924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下载器</a:t>
            </a:r>
            <a:endParaRPr lang="zh-CN" altLang="en-US" sz="1400"/>
          </a:p>
        </p:txBody>
      </p:sp>
      <p:sp>
        <p:nvSpPr>
          <p:cNvPr id="2" name="矩形 1"/>
          <p:cNvSpPr/>
          <p:nvPr/>
        </p:nvSpPr>
        <p:spPr>
          <a:xfrm>
            <a:off x="7429500" y="3185795"/>
            <a:ext cx="1047115" cy="7918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烧写器</a:t>
            </a:r>
            <a:endParaRPr lang="zh-CN" altLang="en-US" sz="1400"/>
          </a:p>
        </p:txBody>
      </p:sp>
      <p:sp>
        <p:nvSpPr>
          <p:cNvPr id="3" name="左大括号 2"/>
          <p:cNvSpPr/>
          <p:nvPr/>
        </p:nvSpPr>
        <p:spPr>
          <a:xfrm>
            <a:off x="8646160" y="2028825"/>
            <a:ext cx="491490" cy="3161665"/>
          </a:xfrm>
          <a:prstGeom prst="lef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37820" y="175895"/>
            <a:ext cx="648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组成</a:t>
            </a:r>
            <a:endParaRPr lang="zh-CN" altLang="en-US" b="1"/>
          </a:p>
        </p:txBody>
      </p:sp>
      <p:cxnSp>
        <p:nvCxnSpPr>
          <p:cNvPr id="17" name="直接箭头连接符 16"/>
          <p:cNvCxnSpPr>
            <a:stCxn id="5" idx="2"/>
            <a:endCxn id="6" idx="0"/>
          </p:cNvCxnSpPr>
          <p:nvPr/>
        </p:nvCxnSpPr>
        <p:spPr>
          <a:xfrm>
            <a:off x="5948680" y="2760980"/>
            <a:ext cx="0" cy="492760"/>
          </a:xfrm>
          <a:prstGeom prst="straightConnector1">
            <a:avLst/>
          </a:prstGeom>
          <a:ln w="28575" cmpd="sng">
            <a:solidFill>
              <a:schemeClr val="bg2">
                <a:lumMod val="1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7" idx="0"/>
          </p:cNvCxnSpPr>
          <p:nvPr/>
        </p:nvCxnSpPr>
        <p:spPr>
          <a:xfrm>
            <a:off x="5948680" y="3909060"/>
            <a:ext cx="0" cy="384810"/>
          </a:xfrm>
          <a:prstGeom prst="straightConnector1">
            <a:avLst/>
          </a:prstGeom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9923780" y="2268220"/>
            <a:ext cx="3175" cy="345440"/>
          </a:xfrm>
          <a:prstGeom prst="straightConnector1">
            <a:avLst/>
          </a:prstGeom>
          <a:ln w="28575" cmpd="sng">
            <a:solidFill>
              <a:schemeClr val="bg2">
                <a:lumMod val="1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23780" y="3362960"/>
            <a:ext cx="0" cy="351790"/>
          </a:xfrm>
          <a:prstGeom prst="straightConnector1">
            <a:avLst/>
          </a:prstGeom>
          <a:ln w="28575" cmpd="sng">
            <a:solidFill>
              <a:schemeClr val="bg2">
                <a:lumMod val="1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9923780" y="4375785"/>
            <a:ext cx="3175" cy="380365"/>
          </a:xfrm>
          <a:prstGeom prst="straightConnector1">
            <a:avLst/>
          </a:prstGeom>
          <a:ln w="28575" cmpd="sng">
            <a:solidFill>
              <a:schemeClr val="bg2">
                <a:lumMod val="1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50495" y="3253740"/>
            <a:ext cx="1047115" cy="7924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jumper</a:t>
            </a:r>
            <a:endParaRPr lang="en-US" altLang="zh-CN" sz="1400"/>
          </a:p>
        </p:txBody>
      </p:sp>
      <p:sp>
        <p:nvSpPr>
          <p:cNvPr id="24" name="左大括号 23"/>
          <p:cNvSpPr/>
          <p:nvPr/>
        </p:nvSpPr>
        <p:spPr>
          <a:xfrm>
            <a:off x="1322070" y="2813685"/>
            <a:ext cx="491490" cy="1583055"/>
          </a:xfrm>
          <a:prstGeom prst="lef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813560" y="2388870"/>
            <a:ext cx="1047115" cy="7924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读取</a:t>
            </a:r>
            <a:r>
              <a:rPr lang="en-US" altLang="zh-CN" sz="1400"/>
              <a:t>EEPRM</a:t>
            </a:r>
            <a:endParaRPr lang="en-US" altLang="zh-CN" sz="1400"/>
          </a:p>
        </p:txBody>
      </p:sp>
      <p:sp>
        <p:nvSpPr>
          <p:cNvPr id="27" name="矩形 26"/>
          <p:cNvSpPr/>
          <p:nvPr/>
        </p:nvSpPr>
        <p:spPr>
          <a:xfrm>
            <a:off x="1813560" y="3963670"/>
            <a:ext cx="1047115" cy="7924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跳转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endCxn id="27" idx="0"/>
          </p:cNvCxnSpPr>
          <p:nvPr/>
        </p:nvCxnSpPr>
        <p:spPr>
          <a:xfrm>
            <a:off x="2336800" y="3181350"/>
            <a:ext cx="635" cy="782320"/>
          </a:xfrm>
          <a:prstGeom prst="straightConnector1">
            <a:avLst/>
          </a:prstGeom>
          <a:ln w="28575" cmpd="sng">
            <a:solidFill>
              <a:schemeClr val="bg2">
                <a:lumMod val="1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835015" y="6398895"/>
            <a:ext cx="5694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/>
              <a:t>注：</a:t>
            </a:r>
            <a:r>
              <a:rPr lang="en-US" altLang="zh-CN" sz="1200" b="1"/>
              <a:t>FAL</a:t>
            </a:r>
            <a:r>
              <a:rPr lang="zh-CN" altLang="en-US" sz="1200" b="1"/>
              <a:t> (Flash Abstraction Layer) flash 抽象层，对 flash 及基于 flash 的分区进行管理</a:t>
            </a:r>
            <a:endParaRPr lang="zh-CN" altLang="en-US" sz="12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1753870" y="2304415"/>
            <a:ext cx="1511935" cy="4098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固件</a:t>
            </a:r>
            <a:endParaRPr lang="zh-CN" altLang="en-US" sz="1400"/>
          </a:p>
          <a:p>
            <a:pPr algn="ctr"/>
            <a:r>
              <a:rPr lang="en-US" altLang="zh-CN" sz="1400"/>
              <a:t>body</a:t>
            </a:r>
            <a:endParaRPr lang="en-US" altLang="zh-CN" sz="1400"/>
          </a:p>
        </p:txBody>
      </p:sp>
      <p:sp>
        <p:nvSpPr>
          <p:cNvPr id="4" name="矩形 3"/>
          <p:cNvSpPr/>
          <p:nvPr/>
        </p:nvSpPr>
        <p:spPr>
          <a:xfrm>
            <a:off x="1753870" y="1733550"/>
            <a:ext cx="1511935" cy="5708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header</a:t>
            </a:r>
            <a:endParaRPr lang="en-US" altLang="zh-CN" sz="1400"/>
          </a:p>
        </p:txBody>
      </p:sp>
      <p:sp>
        <p:nvSpPr>
          <p:cNvPr id="5" name="左大括号 4"/>
          <p:cNvSpPr/>
          <p:nvPr/>
        </p:nvSpPr>
        <p:spPr>
          <a:xfrm>
            <a:off x="3406140" y="862965"/>
            <a:ext cx="626745" cy="2311400"/>
          </a:xfrm>
          <a:prstGeom prst="leftBrace">
            <a:avLst/>
          </a:prstGeom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2885" y="730250"/>
            <a:ext cx="874395" cy="26104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/>
              <a:t>文件长度</a:t>
            </a:r>
            <a:endParaRPr lang="zh-CN" altLang="en-US" sz="1200" b="1"/>
          </a:p>
          <a:p>
            <a:pPr algn="ctr"/>
            <a:endParaRPr lang="zh-CN" altLang="en-US" sz="1200" b="1"/>
          </a:p>
          <a:p>
            <a:pPr algn="ctr"/>
            <a:r>
              <a:rPr lang="zh-CN" altLang="en-US" sz="1200" b="1"/>
              <a:t>校验信息</a:t>
            </a:r>
            <a:endParaRPr lang="zh-CN" altLang="en-US" sz="1200" b="1"/>
          </a:p>
          <a:p>
            <a:pPr algn="ctr"/>
            <a:endParaRPr lang="zh-CN" altLang="en-US" sz="1200" b="1"/>
          </a:p>
          <a:p>
            <a:pPr algn="ctr"/>
            <a:r>
              <a:rPr lang="zh-CN" altLang="en-US" sz="1200" b="1"/>
              <a:t>版本号</a:t>
            </a:r>
            <a:endParaRPr lang="zh-CN" altLang="en-US" sz="1200" b="1"/>
          </a:p>
          <a:p>
            <a:pPr algn="ctr"/>
            <a:endParaRPr lang="zh-CN" altLang="en-US" sz="1200" b="1"/>
          </a:p>
          <a:p>
            <a:pPr algn="ctr"/>
            <a:r>
              <a:rPr lang="en-US" altLang="zh-CN" sz="1200" b="1"/>
              <a:t>......</a:t>
            </a:r>
            <a:endParaRPr lang="en-US" altLang="zh-CN" sz="1200" b="1"/>
          </a:p>
        </p:txBody>
      </p:sp>
      <p:sp>
        <p:nvSpPr>
          <p:cNvPr id="7" name="单圆角矩形 6"/>
          <p:cNvSpPr/>
          <p:nvPr/>
        </p:nvSpPr>
        <p:spPr>
          <a:xfrm>
            <a:off x="7929245" y="3725545"/>
            <a:ext cx="1513205" cy="125603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上位机小工具</a:t>
            </a:r>
            <a:endParaRPr lang="zh-CN" altLang="en-US" sz="1400"/>
          </a:p>
        </p:txBody>
      </p:sp>
      <p:cxnSp>
        <p:nvCxnSpPr>
          <p:cNvPr id="8" name="曲线连接符 7"/>
          <p:cNvCxnSpPr>
            <a:stCxn id="7" idx="2"/>
            <a:endCxn id="13" idx="3"/>
          </p:cNvCxnSpPr>
          <p:nvPr/>
        </p:nvCxnSpPr>
        <p:spPr>
          <a:xfrm rot="10800000">
            <a:off x="3256280" y="4353560"/>
            <a:ext cx="4663440" cy="3175"/>
          </a:xfrm>
          <a:prstGeom prst="curvedConnector2">
            <a:avLst/>
          </a:prstGeom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859530" y="4455160"/>
            <a:ext cx="3442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添加</a:t>
            </a:r>
            <a:r>
              <a:rPr lang="en-US" altLang="zh-CN"/>
              <a:t>header</a:t>
            </a:r>
            <a:r>
              <a:rPr lang="zh-CN" altLang="en-US"/>
              <a:t>；</a:t>
            </a:r>
            <a:r>
              <a:rPr lang="zh-CN" altLang="en-US"/>
              <a:t>压缩</a:t>
            </a:r>
            <a:r>
              <a:rPr lang="en-US" altLang="zh-CN"/>
              <a:t>/</a:t>
            </a:r>
            <a:r>
              <a:rPr lang="zh-CN" altLang="en-US"/>
              <a:t>加密（可选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37820" y="175895"/>
            <a:ext cx="648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组成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1044575" y="175895"/>
            <a:ext cx="648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bin</a:t>
            </a:r>
            <a:r>
              <a:rPr lang="zh-CN" altLang="en-US" b="1"/>
              <a:t>文件</a:t>
            </a:r>
            <a:r>
              <a:rPr lang="zh-CN" altLang="en-US" b="1"/>
              <a:t>结构</a:t>
            </a:r>
            <a:endParaRPr lang="zh-CN" altLang="en-US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8260" y="175895"/>
            <a:ext cx="5793740" cy="31438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文本框 20"/>
          <p:cNvSpPr txBox="1"/>
          <p:nvPr/>
        </p:nvSpPr>
        <p:spPr>
          <a:xfrm>
            <a:off x="337820" y="175895"/>
            <a:ext cx="648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组成 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358140" y="955040"/>
            <a:ext cx="648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header</a:t>
            </a:r>
            <a:r>
              <a:rPr lang="zh-CN" altLang="en-US" b="1"/>
              <a:t>结构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5125" y="1871345"/>
            <a:ext cx="6381750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文本框 20"/>
          <p:cNvSpPr txBox="1"/>
          <p:nvPr/>
        </p:nvSpPr>
        <p:spPr>
          <a:xfrm>
            <a:off x="337820" y="175895"/>
            <a:ext cx="648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组成 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337820" y="1167765"/>
            <a:ext cx="648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flags</a:t>
            </a:r>
            <a:r>
              <a:rPr lang="zh-CN" altLang="en-US" b="1"/>
              <a:t>结构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2675" y="385445"/>
            <a:ext cx="7486650" cy="6086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文本框 20"/>
          <p:cNvSpPr txBox="1"/>
          <p:nvPr/>
        </p:nvSpPr>
        <p:spPr>
          <a:xfrm>
            <a:off x="337820" y="175895"/>
            <a:ext cx="648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协议</a:t>
            </a:r>
            <a:r>
              <a:rPr lang="zh-CN" altLang="en-US" b="1"/>
              <a:t> </a:t>
            </a:r>
            <a:endParaRPr lang="en-US" altLang="zh-CN" b="1"/>
          </a:p>
        </p:txBody>
      </p:sp>
      <p:sp>
        <p:nvSpPr>
          <p:cNvPr id="14" name="矩形 13"/>
          <p:cNvSpPr/>
          <p:nvPr/>
        </p:nvSpPr>
        <p:spPr>
          <a:xfrm>
            <a:off x="1056005" y="1826895"/>
            <a:ext cx="1334135" cy="7156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Ymodem</a:t>
            </a:r>
            <a:endParaRPr lang="en-US" altLang="zh-CN" sz="1400"/>
          </a:p>
        </p:txBody>
      </p:sp>
      <p:sp>
        <p:nvSpPr>
          <p:cNvPr id="49" name="矩形 48"/>
          <p:cNvSpPr/>
          <p:nvPr/>
        </p:nvSpPr>
        <p:spPr>
          <a:xfrm>
            <a:off x="1056005" y="3077845"/>
            <a:ext cx="1334135" cy="68643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1056640" y="4335780"/>
            <a:ext cx="1333500" cy="68389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tftp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390140" y="2000885"/>
            <a:ext cx="7726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适用于通过串口终端传输固件，利于离线升级。固件直接传输到目标</a:t>
            </a:r>
            <a:r>
              <a:rPr lang="zh-CN" altLang="en-US"/>
              <a:t>分区。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90140" y="3236595"/>
            <a:ext cx="67659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/>
              <a:t>MCU</a:t>
            </a:r>
            <a:r>
              <a:rPr lang="zh-CN" altLang="en-US"/>
              <a:t>端作为</a:t>
            </a:r>
            <a:r>
              <a:rPr lang="en-US" altLang="zh-CN"/>
              <a:t>client</a:t>
            </a:r>
            <a:r>
              <a:rPr lang="zh-CN" altLang="en-US"/>
              <a:t>，请求</a:t>
            </a:r>
            <a:r>
              <a:rPr lang="en-US" altLang="zh-CN"/>
              <a:t>server</a:t>
            </a:r>
            <a:r>
              <a:rPr lang="zh-CN" altLang="en-US"/>
              <a:t>的固件。固件直接传输到目标</a:t>
            </a:r>
            <a:r>
              <a:rPr lang="zh-CN" altLang="en-US"/>
              <a:t>分区。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90140" y="4374515"/>
            <a:ext cx="67659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MCU</a:t>
            </a:r>
            <a:r>
              <a:rPr lang="zh-CN" altLang="en-US">
                <a:sym typeface="+mn-ea"/>
              </a:rPr>
              <a:t>端作为</a:t>
            </a:r>
            <a:r>
              <a:rPr lang="en-US" altLang="zh-CN">
                <a:sym typeface="+mn-ea"/>
              </a:rPr>
              <a:t>client</a:t>
            </a:r>
            <a:r>
              <a:rPr lang="zh-CN" altLang="en-US">
                <a:sym typeface="+mn-ea"/>
              </a:rPr>
              <a:t>，请求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的固件。固件直接传输到目标分区。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文本框 20"/>
          <p:cNvSpPr txBox="1"/>
          <p:nvPr/>
        </p:nvSpPr>
        <p:spPr>
          <a:xfrm>
            <a:off x="337820" y="175895"/>
            <a:ext cx="648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流程图  </a:t>
            </a:r>
            <a:r>
              <a:rPr lang="en-US" altLang="zh-CN" b="1"/>
              <a:t>jumper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28745" y="1147445"/>
            <a:ext cx="4333875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文本框 20"/>
          <p:cNvSpPr txBox="1"/>
          <p:nvPr/>
        </p:nvSpPr>
        <p:spPr>
          <a:xfrm>
            <a:off x="337820" y="175895"/>
            <a:ext cx="648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流程图  </a:t>
            </a:r>
            <a:r>
              <a:rPr lang="en-US" altLang="zh-CN" b="1"/>
              <a:t>bootloader</a:t>
            </a:r>
            <a:endParaRPr lang="en-US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0" y="0"/>
            <a:ext cx="7896225" cy="69437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文本框 20"/>
          <p:cNvSpPr txBox="1"/>
          <p:nvPr/>
        </p:nvSpPr>
        <p:spPr>
          <a:xfrm>
            <a:off x="337820" y="175895"/>
            <a:ext cx="648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流程图 </a:t>
            </a:r>
            <a:r>
              <a:rPr lang="en-US" altLang="zh-CN" b="1"/>
              <a:t>app </a:t>
            </a:r>
            <a:r>
              <a:rPr lang="zh-CN" altLang="en-US" b="1"/>
              <a:t> </a:t>
            </a:r>
            <a:endParaRPr lang="en-US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5820" y="619125"/>
            <a:ext cx="5419725" cy="5619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4420" y="2892425"/>
            <a:ext cx="3395980" cy="1325880"/>
          </a:xfrm>
        </p:spPr>
        <p:txBody>
          <a:bodyPr>
            <a:noAutofit/>
          </a:bodyPr>
          <a:p>
            <a:r>
              <a:rPr lang="zh-CN" altLang="en-US" sz="4800"/>
              <a:t>日志</a:t>
            </a:r>
            <a:endParaRPr lang="zh-CN" altLang="en-US"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45" y="604520"/>
            <a:ext cx="8734425" cy="56483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37820" y="175895"/>
            <a:ext cx="648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流程</a:t>
            </a:r>
            <a:r>
              <a:rPr lang="zh-CN" altLang="en-US" b="1"/>
              <a:t> </a:t>
            </a:r>
            <a:endParaRPr lang="en-US" altLang="zh-CN" b="1"/>
          </a:p>
        </p:txBody>
      </p:sp>
      <p:sp>
        <p:nvSpPr>
          <p:cNvPr id="2" name="文本框 1"/>
          <p:cNvSpPr txBox="1"/>
          <p:nvPr/>
        </p:nvSpPr>
        <p:spPr>
          <a:xfrm>
            <a:off x="9597390" y="807720"/>
            <a:ext cx="2474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日志线程优先级：较低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4420" y="2892425"/>
            <a:ext cx="3395980" cy="1325880"/>
          </a:xfrm>
        </p:spPr>
        <p:txBody>
          <a:bodyPr>
            <a:noAutofit/>
          </a:bodyPr>
          <a:p>
            <a:r>
              <a:rPr lang="zh-CN" altLang="en-US" sz="9600"/>
              <a:t>框图</a:t>
            </a:r>
            <a:endParaRPr lang="zh-CN" altLang="en-US" sz="9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文本框 20"/>
          <p:cNvSpPr txBox="1"/>
          <p:nvPr/>
        </p:nvSpPr>
        <p:spPr>
          <a:xfrm>
            <a:off x="337820" y="175895"/>
            <a:ext cx="648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规则 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458470" y="1153160"/>
            <a:ext cx="850963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日志文件命名方式：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、如果没有</a:t>
            </a:r>
            <a:r>
              <a:rPr lang="en-US" altLang="zh-CN"/>
              <a:t>RTC</a:t>
            </a:r>
            <a:r>
              <a:rPr lang="zh-CN" altLang="en-US"/>
              <a:t>，文件名为 </a:t>
            </a:r>
            <a:r>
              <a:rPr lang="en-US" altLang="zh-CN"/>
              <a:t>01</a:t>
            </a:r>
            <a:r>
              <a:rPr lang="en-US" altLang="zh-CN"/>
              <a:t>-01-1970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、如果有</a:t>
            </a:r>
            <a:r>
              <a:rPr lang="en-US" altLang="zh-CN"/>
              <a:t>RTC</a:t>
            </a:r>
            <a:r>
              <a:rPr lang="zh-CN" altLang="en-US"/>
              <a:t>，文件名为 日 </a:t>
            </a:r>
            <a:r>
              <a:rPr lang="en-US" altLang="zh-CN"/>
              <a:t>-</a:t>
            </a:r>
            <a:r>
              <a:rPr lang="zh-CN" altLang="en-US"/>
              <a:t>月</a:t>
            </a:r>
            <a:r>
              <a:rPr lang="en-US" altLang="zh-CN"/>
              <a:t>-</a:t>
            </a:r>
            <a:r>
              <a:rPr lang="zh-CN" altLang="en-US"/>
              <a:t>年</a:t>
            </a:r>
            <a:r>
              <a:rPr lang="en-US" altLang="zh-CN"/>
              <a:t>-</a:t>
            </a:r>
            <a:r>
              <a:rPr lang="zh-CN" altLang="en-US"/>
              <a:t>编号</a:t>
            </a:r>
            <a:r>
              <a:rPr lang="zh-CN" altLang="en-US"/>
              <a:t>，比如 </a:t>
            </a:r>
            <a:r>
              <a:rPr lang="en-US" altLang="zh-CN"/>
              <a:t>01</a:t>
            </a:r>
            <a:r>
              <a:rPr lang="en-US" altLang="zh-CN"/>
              <a:t>-02-2020-06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8470" y="2994025"/>
            <a:ext cx="93719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清除</a:t>
            </a:r>
            <a:r>
              <a:rPr lang="zh-CN" altLang="en-US"/>
              <a:t>日志规则</a:t>
            </a:r>
            <a:r>
              <a:rPr lang="zh-CN" altLang="en-US"/>
              <a:t>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 每个文件最大</a:t>
            </a:r>
            <a:r>
              <a:rPr lang="en-US" altLang="zh-CN"/>
              <a:t>100KB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最多存储</a:t>
            </a:r>
            <a:r>
              <a:rPr lang="en-US" altLang="zh-CN">
                <a:sym typeface="+mn-ea"/>
              </a:rPr>
              <a:t>31</a:t>
            </a:r>
            <a:r>
              <a:rPr lang="zh-CN" altLang="en-US">
                <a:sym typeface="+mn-ea"/>
              </a:rPr>
              <a:t>个文件。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、当前文件超过限值，则新建一个文件，编号加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3</a:t>
            </a:r>
            <a:r>
              <a:rPr lang="zh-CN" altLang="en-US"/>
              <a:t>、文件数量超过</a:t>
            </a:r>
            <a:r>
              <a:rPr lang="zh-CN" altLang="en-US">
                <a:sym typeface="+mn-ea"/>
              </a:rPr>
              <a:t>限值</a:t>
            </a:r>
            <a:r>
              <a:rPr lang="zh-CN" altLang="en-US"/>
              <a:t>，则删除日期最早的文件。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4420" y="2892425"/>
            <a:ext cx="3395980" cy="1325880"/>
          </a:xfrm>
        </p:spPr>
        <p:txBody>
          <a:bodyPr>
            <a:noAutofit/>
          </a:bodyPr>
          <a:p>
            <a:r>
              <a:rPr lang="en-US" altLang="zh-CN" sz="4800"/>
              <a:t>RTC</a:t>
            </a:r>
            <a:endParaRPr lang="en-US" altLang="zh-CN" sz="4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9265" y="321310"/>
            <a:ext cx="11494135" cy="36925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/>
              <a:t>板载</a:t>
            </a:r>
            <a:r>
              <a:rPr lang="en-US" altLang="zh-CN"/>
              <a:t>RTC</a:t>
            </a:r>
            <a:r>
              <a:rPr lang="zh-CN" altLang="en-US"/>
              <a:t>芯片为</a:t>
            </a:r>
            <a:r>
              <a:rPr lang="en-US" altLang="zh-CN"/>
              <a:t>pcf8563</a:t>
            </a:r>
            <a:r>
              <a:rPr lang="zh-CN" altLang="en-US"/>
              <a:t>，其驱动已</a:t>
            </a:r>
            <a:r>
              <a:rPr lang="zh-CN" altLang="en-US"/>
              <a:t>做成了一个软件包</a:t>
            </a:r>
            <a:r>
              <a:rPr lang="en-US" altLang="zh-CN"/>
              <a:t>rtc_</a:t>
            </a:r>
            <a:r>
              <a:rPr lang="en-US" altLang="zh-CN">
                <a:sym typeface="+mn-ea"/>
              </a:rPr>
              <a:t>pcf8563</a:t>
            </a:r>
            <a:r>
              <a:rPr lang="zh-CN" altLang="en-US"/>
              <a:t>，可以通过</a:t>
            </a:r>
            <a:r>
              <a:rPr lang="en-US" altLang="zh-CN"/>
              <a:t>menuconfig</a:t>
            </a:r>
            <a:r>
              <a:rPr lang="zh-CN" altLang="en-US"/>
              <a:t>工具使能，添加到工程中。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此驱动注册到</a:t>
            </a:r>
            <a:r>
              <a:rPr lang="en-US" altLang="zh-CN"/>
              <a:t>rt_device </a:t>
            </a:r>
            <a:r>
              <a:rPr lang="zh-CN" altLang="en-US"/>
              <a:t>框架中，设备名字为 </a:t>
            </a:r>
            <a:r>
              <a:rPr lang="en-US" altLang="zh-CN"/>
              <a:t>rtc</a:t>
            </a:r>
            <a:r>
              <a:rPr lang="zh-CN" altLang="en-US"/>
              <a:t>，提供了 </a:t>
            </a:r>
            <a:r>
              <a:rPr lang="en-US" altLang="zh-CN"/>
              <a:t>rt_device_contol </a:t>
            </a:r>
            <a:r>
              <a:rPr lang="zh-CN" altLang="en-US"/>
              <a:t>接口。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更方便地，可以通过下面的</a:t>
            </a:r>
            <a:r>
              <a:rPr lang="en-US" altLang="zh-CN"/>
              <a:t>api</a:t>
            </a:r>
            <a:r>
              <a:rPr lang="zh-CN" altLang="en-US"/>
              <a:t>设置时间：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rt_err_t set_date(rt_uint32_t year, rt_uint32_t month, rt_uint32_t day)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rt_err_t set_time(rt_uint32_t hour, rt_uint32_t minute, rt_uint32_t second)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或获取时间：</a:t>
            </a:r>
            <a:endParaRPr lang="zh-CN" altLang="en-US"/>
          </a:p>
          <a:p>
            <a:pPr algn="l"/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42210" y="3177540"/>
            <a:ext cx="4272280" cy="32461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4420" y="2892425"/>
            <a:ext cx="6146165" cy="1325880"/>
          </a:xfrm>
        </p:spPr>
        <p:txBody>
          <a:bodyPr>
            <a:noAutofit/>
          </a:bodyPr>
          <a:p>
            <a:r>
              <a:rPr lang="zh-CN" altLang="en-US" sz="4800"/>
              <a:t>低功耗</a:t>
            </a:r>
            <a:endParaRPr lang="zh-CN" altLang="en-US" sz="4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87045" y="443865"/>
            <a:ext cx="6755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STM32F4</a:t>
            </a:r>
            <a:r>
              <a:rPr lang="zh-CN" altLang="en-US"/>
              <a:t>共支持三种低功耗模式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7045" y="812165"/>
            <a:ext cx="7276465" cy="59194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4010" y="252095"/>
            <a:ext cx="6755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为了实现较低的功耗，使用</a:t>
            </a:r>
            <a:r>
              <a:rPr lang="en-US" altLang="zh-CN"/>
              <a:t>standby</a:t>
            </a:r>
            <a:r>
              <a:rPr lang="zh-CN" altLang="en-US"/>
              <a:t>模式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28640" y="1392555"/>
            <a:ext cx="6563360" cy="1250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4010" y="4886325"/>
            <a:ext cx="67557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进入</a:t>
            </a:r>
            <a:r>
              <a:rPr lang="en-US" altLang="zh-CN">
                <a:sym typeface="+mn-ea"/>
              </a:rPr>
              <a:t>standby</a:t>
            </a:r>
            <a:r>
              <a:rPr lang="zh-CN" altLang="en-US">
                <a:sym typeface="+mn-ea"/>
              </a:rPr>
              <a:t>模式前，可以做一些准备工作。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唤醒源设置为</a:t>
            </a:r>
            <a:r>
              <a:rPr lang="en-US" altLang="zh-CN"/>
              <a:t>PA0</a:t>
            </a:r>
            <a:r>
              <a:rPr lang="zh-CN" altLang="en-US"/>
              <a:t>唤醒。板载</a:t>
            </a:r>
            <a:r>
              <a:rPr lang="en-US" altLang="zh-CN"/>
              <a:t>RTC</a:t>
            </a:r>
            <a:r>
              <a:rPr lang="zh-CN" altLang="en-US"/>
              <a:t>的</a:t>
            </a:r>
            <a:r>
              <a:rPr lang="en-US" altLang="zh-CN"/>
              <a:t>INT</a:t>
            </a:r>
            <a:r>
              <a:rPr lang="zh-CN" altLang="en-US"/>
              <a:t>引脚连接到这里，所以可以实现定时唤醒功能。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唤醒后，直接使</a:t>
            </a:r>
            <a:r>
              <a:rPr lang="en-US" altLang="zh-CN"/>
              <a:t>MCU</a:t>
            </a:r>
            <a:r>
              <a:rPr lang="zh-CN" altLang="en-US"/>
              <a:t>复位，系统重新初始化。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" y="916940"/>
            <a:ext cx="5511800" cy="38265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4420" y="2892425"/>
            <a:ext cx="6146165" cy="1325880"/>
          </a:xfrm>
        </p:spPr>
        <p:txBody>
          <a:bodyPr>
            <a:noAutofit/>
          </a:bodyPr>
          <a:p>
            <a:r>
              <a:rPr lang="en-US" altLang="zh-CN" sz="4800"/>
              <a:t>EEPROM</a:t>
            </a:r>
            <a:endParaRPr lang="en-US" altLang="zh-CN" sz="4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84200" y="647065"/>
            <a:ext cx="9956165" cy="4744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/>
              <a:t>板载</a:t>
            </a:r>
            <a:r>
              <a:rPr lang="en-US" altLang="zh-CN"/>
              <a:t>EEPROM</a:t>
            </a:r>
            <a:r>
              <a:rPr lang="zh-CN" altLang="en-US"/>
              <a:t>为</a:t>
            </a:r>
            <a:r>
              <a:rPr lang="en-US" altLang="zh-CN"/>
              <a:t>at24c08</a:t>
            </a:r>
            <a:r>
              <a:rPr lang="zh-CN" altLang="en-US"/>
              <a:t>，其驱动使用了</a:t>
            </a:r>
            <a:r>
              <a:rPr lang="en-US" altLang="zh-CN"/>
              <a:t>at24cxx</a:t>
            </a:r>
            <a:r>
              <a:rPr lang="zh-CN" altLang="en-US"/>
              <a:t>软件包，此软件包支持</a:t>
            </a:r>
            <a:r>
              <a:rPr lang="en-US" altLang="zh-CN">
                <a:sym typeface="+mn-ea"/>
              </a:rPr>
              <a:t>at24cxx</a:t>
            </a:r>
            <a:r>
              <a:rPr lang="zh-CN" altLang="en-US">
                <a:sym typeface="+mn-ea"/>
              </a:rPr>
              <a:t>系列芯片的驱动。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/>
              <a:t>因为</a:t>
            </a:r>
            <a:r>
              <a:rPr lang="en-US" altLang="zh-CN"/>
              <a:t>EEPROM</a:t>
            </a:r>
            <a:r>
              <a:rPr lang="zh-CN" altLang="en-US"/>
              <a:t>是系统公用资源，不同的程序模块使用的</a:t>
            </a:r>
            <a:r>
              <a:rPr lang="en-US" altLang="zh-CN"/>
              <a:t>EEPROM</a:t>
            </a:r>
            <a:r>
              <a:rPr lang="zh-CN" altLang="en-US"/>
              <a:t>空间不能冲突。在文件</a:t>
            </a:r>
            <a:r>
              <a:rPr lang="en-US" altLang="zh-CN"/>
              <a:t>ee.c</a:t>
            </a:r>
            <a:r>
              <a:rPr lang="zh-CN" altLang="en-US"/>
              <a:t>中使用了</a:t>
            </a:r>
            <a:endParaRPr lang="zh-CN" altLang="en-US"/>
          </a:p>
          <a:p>
            <a:pPr algn="l">
              <a:lnSpc>
                <a:spcPct val="140000"/>
              </a:lnSpc>
            </a:pPr>
            <a:r>
              <a:rPr lang="zh-CN" altLang="en-US"/>
              <a:t>一个地址表，用于限制使用</a:t>
            </a:r>
            <a:r>
              <a:rPr lang="en-US" altLang="zh-CN"/>
              <a:t>EEPROM</a:t>
            </a:r>
            <a:r>
              <a:rPr lang="zh-CN" altLang="en-US"/>
              <a:t>的地址和空间尺寸。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例如，上表中，索引</a:t>
            </a:r>
            <a:r>
              <a:rPr lang="en-US" altLang="zh-CN"/>
              <a:t>OTA</a:t>
            </a:r>
            <a:r>
              <a:rPr lang="zh-CN" altLang="en-US"/>
              <a:t>使用的地址起始为</a:t>
            </a:r>
            <a:r>
              <a:rPr lang="en-US" altLang="zh-CN"/>
              <a:t>0x0</a:t>
            </a:r>
            <a:r>
              <a:rPr lang="zh-CN" altLang="en-US"/>
              <a:t>，空间大小为</a:t>
            </a:r>
            <a:r>
              <a:rPr lang="en-US" altLang="zh-CN"/>
              <a:t>4</a:t>
            </a:r>
            <a:r>
              <a:rPr lang="zh-CN" altLang="en-US"/>
              <a:t>页</a:t>
            </a:r>
            <a:r>
              <a:rPr lang="en-US" altLang="zh-CN"/>
              <a:t> * 16</a:t>
            </a:r>
            <a:r>
              <a:rPr lang="zh-CN" altLang="en-US"/>
              <a:t>字节 </a:t>
            </a:r>
            <a:r>
              <a:rPr lang="en-US" altLang="zh-CN"/>
              <a:t>= 64 </a:t>
            </a:r>
            <a:r>
              <a:rPr lang="zh-CN" altLang="en-US"/>
              <a:t>字节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原则上，用户应该在此表中填充自己的索引，然后使用</a:t>
            </a:r>
            <a:r>
              <a:rPr lang="en-US" altLang="zh-CN"/>
              <a:t>ee.h</a:t>
            </a:r>
            <a:r>
              <a:rPr lang="zh-CN" altLang="en-US"/>
              <a:t>中的</a:t>
            </a:r>
            <a:r>
              <a:rPr lang="en-US" altLang="zh-CN"/>
              <a:t>API</a:t>
            </a:r>
            <a:r>
              <a:rPr lang="zh-CN" altLang="en-US"/>
              <a:t>进行访问：</a:t>
            </a:r>
            <a:endParaRPr lang="zh-CN" altLang="en-US"/>
          </a:p>
          <a:p>
            <a:pPr algn="l"/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675" y="2123440"/>
            <a:ext cx="4781550" cy="1514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75" y="4879340"/>
            <a:ext cx="899160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4420" y="2892425"/>
            <a:ext cx="6146165" cy="1325880"/>
          </a:xfrm>
        </p:spPr>
        <p:txBody>
          <a:bodyPr>
            <a:noAutofit/>
          </a:bodyPr>
          <a:p>
            <a:r>
              <a:rPr lang="en-US" altLang="zh-CN" sz="4800"/>
              <a:t>KV</a:t>
            </a:r>
            <a:r>
              <a:rPr lang="zh-CN" altLang="en-US" sz="4800"/>
              <a:t>数据库</a:t>
            </a:r>
            <a:endParaRPr lang="zh-CN" altLang="en-US" sz="4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84200" y="647065"/>
            <a:ext cx="9321800" cy="2584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/>
              <a:t>KV</a:t>
            </a:r>
            <a:r>
              <a:rPr lang="zh-CN" altLang="en-US"/>
              <a:t>数据库，采用了</a:t>
            </a:r>
            <a:r>
              <a:rPr lang="en-US" altLang="zh-CN"/>
              <a:t>easyflash</a:t>
            </a:r>
            <a:r>
              <a:rPr lang="zh-CN" altLang="en-US"/>
              <a:t>组件，数据存储在板载</a:t>
            </a:r>
            <a:r>
              <a:rPr lang="en-US" altLang="zh-CN"/>
              <a:t>spi flash</a:t>
            </a:r>
            <a:r>
              <a:rPr lang="zh-CN" altLang="en-US"/>
              <a:t>的</a:t>
            </a:r>
            <a:r>
              <a:rPr lang="en-US" altLang="zh-CN"/>
              <a:t>“KV”</a:t>
            </a:r>
            <a:r>
              <a:rPr lang="zh-CN" altLang="en-US"/>
              <a:t>分区中，分区大小为</a:t>
            </a:r>
            <a:r>
              <a:rPr lang="en-US" altLang="zh-CN"/>
              <a:t>1MB</a:t>
            </a:r>
            <a:r>
              <a:rPr lang="zh-CN" altLang="en-US"/>
              <a:t>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组件的</a:t>
            </a:r>
            <a:r>
              <a:rPr lang="en-US" altLang="zh-CN"/>
              <a:t>API</a:t>
            </a:r>
            <a:r>
              <a:rPr lang="zh-CN" altLang="en-US"/>
              <a:t>可以参看软件包中的</a:t>
            </a:r>
            <a:r>
              <a:rPr lang="en-US" altLang="zh-CN"/>
              <a:t>docs</a:t>
            </a:r>
            <a:r>
              <a:rPr lang="zh-CN" altLang="en-US"/>
              <a:t>文件夹</a:t>
            </a:r>
            <a:r>
              <a:rPr lang="zh-CN" altLang="en-US"/>
              <a:t>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为了方便写入或读出 </a:t>
            </a:r>
            <a:r>
              <a:rPr lang="en-US" altLang="zh-CN"/>
              <a:t>int </a:t>
            </a:r>
            <a:r>
              <a:rPr lang="zh-CN" altLang="en-US"/>
              <a:t>类型的整数，新增了下面两个</a:t>
            </a:r>
            <a:r>
              <a:rPr lang="en-US" altLang="zh-CN"/>
              <a:t>api</a:t>
            </a:r>
            <a:r>
              <a:rPr lang="zh-CN" altLang="en-US"/>
              <a:t>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</a:t>
            </a:r>
            <a:endParaRPr lang="zh-CN" altLang="en-US"/>
          </a:p>
          <a:p>
            <a:pPr algn="l"/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865" y="2242820"/>
            <a:ext cx="54483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28545" y="1608455"/>
            <a:ext cx="6677025" cy="4229100"/>
          </a:xfrm>
          <a:prstGeom prst="rect">
            <a:avLst/>
          </a:prstGeom>
        </p:spPr>
      </p:pic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358140" y="354965"/>
            <a:ext cx="5212715" cy="574040"/>
          </a:xfrm>
        </p:spPr>
        <p:txBody>
          <a:bodyPr>
            <a:noAutofit/>
          </a:bodyPr>
          <a:p>
            <a:r>
              <a:rPr lang="en-US" sz="2800"/>
              <a:t>RT-Thread</a:t>
            </a:r>
            <a:r>
              <a:rPr lang="zh-CN" altLang="en-US" sz="2800"/>
              <a:t>系统架构</a:t>
            </a:r>
            <a:endParaRPr lang="zh-CN" altLang="en-US"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4420" y="2892425"/>
            <a:ext cx="6146165" cy="1325880"/>
          </a:xfrm>
        </p:spPr>
        <p:txBody>
          <a:bodyPr>
            <a:noAutofit/>
          </a:bodyPr>
          <a:p>
            <a:r>
              <a:rPr lang="zh-CN" altLang="en-US" sz="4800"/>
              <a:t>开关量检测</a:t>
            </a:r>
            <a:endParaRPr lang="zh-CN" altLang="en-US" sz="4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84200" y="647065"/>
            <a:ext cx="10415905" cy="4300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/>
              <a:t>开关量检测功能</a:t>
            </a:r>
            <a:r>
              <a:rPr lang="zh-CN" altLang="en-US"/>
              <a:t>做成了一个软件包</a:t>
            </a:r>
            <a:r>
              <a:rPr lang="en-US" altLang="zh-CN"/>
              <a:t>sw_check</a:t>
            </a:r>
            <a:r>
              <a:rPr lang="zh-CN" altLang="en-US"/>
              <a:t>，其使用文档见文件夹下的</a:t>
            </a:r>
            <a:r>
              <a:rPr lang="en-US" altLang="zh-CN"/>
              <a:t>README.md</a:t>
            </a:r>
            <a:r>
              <a:rPr lang="zh-CN" altLang="en-US"/>
              <a:t>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使用时，需要在下面静态数组中添加开关量信息：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>
              <a:lnSpc>
                <a:spcPct val="140000"/>
              </a:lnSpc>
            </a:pPr>
            <a:r>
              <a:rPr lang="zh-CN" altLang="en-US"/>
              <a:t>可以自定义每个开关量的初始化函数和读取函数，以及触发回调函数。</a:t>
            </a:r>
            <a:endParaRPr lang="zh-CN" altLang="en-US"/>
          </a:p>
          <a:p>
            <a:pPr algn="l">
              <a:lnSpc>
                <a:spcPct val="140000"/>
              </a:lnSpc>
            </a:pPr>
            <a:r>
              <a:rPr lang="zh-CN" altLang="en-US"/>
              <a:t>系统以一个相对高优先级的线程，轮询表swtable</a:t>
            </a:r>
            <a:r>
              <a:rPr lang="en-US" altLang="zh-CN"/>
              <a:t>[]</a:t>
            </a:r>
            <a:r>
              <a:rPr lang="zh-CN" altLang="en-US"/>
              <a:t>中的各个开关量，触发后回调用户注册的回调函数。</a:t>
            </a:r>
            <a:endParaRPr lang="zh-CN" altLang="en-US"/>
          </a:p>
          <a:p>
            <a:pPr algn="l">
              <a:lnSpc>
                <a:spcPct val="140000"/>
              </a:lnSpc>
            </a:pPr>
            <a:r>
              <a:rPr lang="zh-CN" altLang="en-US"/>
              <a:t>回调函数不能有堵塞操作，快进快出。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310" y="1630680"/>
            <a:ext cx="8620125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4420" y="2892425"/>
            <a:ext cx="6146165" cy="1325880"/>
          </a:xfrm>
        </p:spPr>
        <p:txBody>
          <a:bodyPr>
            <a:noAutofit/>
          </a:bodyPr>
          <a:p>
            <a:r>
              <a:rPr lang="zh-CN" altLang="en-US" sz="4800"/>
              <a:t>按键</a:t>
            </a:r>
            <a:endParaRPr lang="zh-CN" altLang="en-US" sz="4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84200" y="647065"/>
            <a:ext cx="9555480" cy="61855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/>
              <a:t>按键功能，采用发布</a:t>
            </a:r>
            <a:r>
              <a:rPr lang="en-US" altLang="zh-CN"/>
              <a:t>-</a:t>
            </a:r>
            <a:r>
              <a:rPr lang="zh-CN" altLang="en-US"/>
              <a:t>订阅模式，应用可以使用void key_subscribe(key_subscriber_t _sub)</a:t>
            </a:r>
            <a:endParaRPr lang="zh-CN" altLang="en-US"/>
          </a:p>
          <a:p>
            <a:pPr algn="l"/>
            <a:r>
              <a:rPr lang="zh-CN" altLang="en-US"/>
              <a:t>函数订阅按键服务，注册自己的触发回调函数。在键值触发时，按键服务会发布键值给注册了</a:t>
            </a:r>
            <a:endParaRPr lang="zh-CN" altLang="en-US"/>
          </a:p>
          <a:p>
            <a:pPr algn="l"/>
            <a:r>
              <a:rPr lang="zh-CN" altLang="en-US"/>
              <a:t>这个键值的应用。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通常，按键功能可以配合开关量检测功能使用，进而产生触发、松开、短按、长按等键值。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按键功能初始化后，以一个优先级相对高的线程等待触发消息，获得消息后经过处理成需要的</a:t>
            </a:r>
            <a:endParaRPr lang="zh-CN" altLang="en-US"/>
          </a:p>
          <a:p>
            <a:pPr algn="l"/>
            <a:r>
              <a:rPr lang="zh-CN" altLang="en-US"/>
              <a:t>键值后发布给各个应用。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用户可以枚举出自己的所有键值，例如：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3509645"/>
            <a:ext cx="6276975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4420" y="2892425"/>
            <a:ext cx="6146165" cy="1325880"/>
          </a:xfrm>
        </p:spPr>
        <p:txBody>
          <a:bodyPr>
            <a:noAutofit/>
          </a:bodyPr>
          <a:p>
            <a:r>
              <a:rPr lang="zh-CN" altLang="en-US" sz="4800"/>
              <a:t>信号灯</a:t>
            </a:r>
            <a:endParaRPr lang="zh-CN" altLang="en-US" sz="4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84200" y="647065"/>
            <a:ext cx="7919720" cy="32766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信号灯功能采用了软件包 </a:t>
            </a:r>
            <a:r>
              <a:rPr lang="en-US" altLang="zh-CN"/>
              <a:t>quick_led</a:t>
            </a:r>
            <a:r>
              <a:rPr lang="zh-CN" altLang="en-US"/>
              <a:t>，其使用方法参考包中的</a:t>
            </a:r>
            <a:r>
              <a:rPr lang="en-US" altLang="zh-CN"/>
              <a:t>readme.md</a:t>
            </a:r>
            <a:r>
              <a:rPr lang="zh-CN" altLang="en-US"/>
              <a:t>文档。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这个软件包简单易用，用户可以在 </a:t>
            </a:r>
            <a:r>
              <a:rPr lang="en-US" altLang="zh-CN"/>
              <a:t>led.c </a:t>
            </a:r>
            <a:r>
              <a:rPr lang="zh-CN" altLang="en-US"/>
              <a:t>中定义自己的信号灯效。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例如，运行灯效，升级固件灯效，</a:t>
            </a:r>
            <a:r>
              <a:rPr lang="en-US" altLang="zh-CN"/>
              <a:t>SOS</a:t>
            </a:r>
            <a:r>
              <a:rPr lang="zh-CN" altLang="en-US"/>
              <a:t>灯效等</a:t>
            </a:r>
            <a:r>
              <a:rPr lang="zh-CN" altLang="en-US"/>
              <a:t>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4420" y="2892425"/>
            <a:ext cx="6146165" cy="1325880"/>
          </a:xfrm>
        </p:spPr>
        <p:txBody>
          <a:bodyPr>
            <a:noAutofit/>
          </a:bodyPr>
          <a:p>
            <a:r>
              <a:rPr lang="zh-CN" altLang="en-US" sz="4800"/>
              <a:t>看门狗</a:t>
            </a:r>
            <a:endParaRPr lang="zh-CN" altLang="en-US" sz="4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84200" y="647065"/>
            <a:ext cx="8412480" cy="56311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看门狗功能</a:t>
            </a:r>
            <a:r>
              <a:rPr lang="zh-CN" altLang="en-US"/>
              <a:t>使用了板载硬件看门狗。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喂狗原则是，在高优先级和关键耗时操作时喂狗。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由于在高优先级任务中喂狗，低优先级的任务因错误堵塞，不会引发看门狗溢出。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但是高优先级喂狗的好处是，低优先级的不可控的耗时操作不会引发溢出。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这样的设计，系统能</a:t>
            </a:r>
            <a:r>
              <a:rPr lang="zh-CN" altLang="en-US"/>
              <a:t>保证程序因为运行异常导致宕机时，系统能够自动复位。</a:t>
            </a:r>
            <a:endParaRPr lang="zh-CN" altLang="en-US"/>
          </a:p>
          <a:p>
            <a:pPr algn="l">
              <a:lnSpc>
                <a:spcPct val="150000"/>
              </a:lnSpc>
            </a:pP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看门狗功能初始化后，创建了一个周期</a:t>
            </a:r>
            <a:r>
              <a:rPr lang="zh-CN" altLang="en-US"/>
              <a:t>软件定时器，</a:t>
            </a:r>
            <a:r>
              <a:rPr lang="en-US" altLang="zh-CN"/>
              <a:t>500ms</a:t>
            </a:r>
            <a:r>
              <a:rPr lang="zh-CN" altLang="en-US"/>
              <a:t>周期喂狗一次。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应用需要喂狗操作，调用 void hw_wdg_feed(void) 函数即可。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4420" y="2892425"/>
            <a:ext cx="6146165" cy="1325880"/>
          </a:xfrm>
        </p:spPr>
        <p:txBody>
          <a:bodyPr>
            <a:noAutofit/>
          </a:bodyPr>
          <a:p>
            <a:r>
              <a:rPr lang="zh-CN" altLang="en-US" sz="4800"/>
              <a:t>图形化</a:t>
            </a:r>
            <a:r>
              <a:rPr lang="zh-CN" altLang="en-US" sz="4800"/>
              <a:t>配置</a:t>
            </a:r>
            <a:endParaRPr lang="zh-CN" altLang="en-US" sz="4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84200" y="647065"/>
            <a:ext cx="3098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endParaRPr lang="zh-CN" altLang="en-US"/>
          </a:p>
          <a:p>
            <a:pPr algn="l"/>
            <a:r>
              <a:rPr lang="zh-CN" altLang="en-US"/>
              <a:t> </a:t>
            </a:r>
            <a:endParaRPr lang="zh-CN" altLang="en-US"/>
          </a:p>
          <a:p>
            <a:pPr algn="l"/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4200" y="647065"/>
            <a:ext cx="11324590" cy="23069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/>
              <a:t>对于</a:t>
            </a:r>
            <a:r>
              <a:rPr lang="en-US" altLang="zh-CN"/>
              <a:t>rtconfig.h</a:t>
            </a:r>
            <a:r>
              <a:rPr lang="zh-CN" altLang="en-US"/>
              <a:t>文件，原则上不应该手动更改，这么文件有</a:t>
            </a:r>
            <a:r>
              <a:rPr lang="en-US" altLang="zh-CN"/>
              <a:t>menuconfig</a:t>
            </a:r>
            <a:r>
              <a:rPr lang="zh-CN" altLang="en-US"/>
              <a:t>图形化配置工具自动生成。对于使用</a:t>
            </a:r>
            <a:endParaRPr lang="zh-CN" altLang="en-US"/>
          </a:p>
          <a:p>
            <a:pPr algn="l"/>
            <a:r>
              <a:rPr lang="en-US" altLang="zh-CN"/>
              <a:t>Kconfig</a:t>
            </a:r>
            <a:r>
              <a:rPr lang="zh-CN" altLang="en-US"/>
              <a:t>文件将自身配置项添加到</a:t>
            </a:r>
            <a:r>
              <a:rPr lang="en-US" altLang="zh-CN">
                <a:sym typeface="+mn-ea"/>
              </a:rPr>
              <a:t>menuconfig</a:t>
            </a:r>
            <a:r>
              <a:rPr lang="zh-CN" altLang="en-US">
                <a:sym typeface="+mn-ea"/>
              </a:rPr>
              <a:t>图形化配置工具的软件模块，更改配置时应该通过</a:t>
            </a:r>
            <a:r>
              <a:rPr lang="en-US" altLang="zh-CN">
                <a:sym typeface="+mn-ea"/>
              </a:rPr>
              <a:t>menuconfig</a:t>
            </a:r>
            <a:endParaRPr lang="en-US" altLang="zh-CN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来完成。</a:t>
            </a:r>
            <a:r>
              <a:rPr lang="zh-CN" altLang="en-US"/>
              <a:t> 手动修改的</a:t>
            </a:r>
            <a:r>
              <a:rPr lang="en-US" altLang="zh-CN">
                <a:sym typeface="+mn-ea"/>
              </a:rPr>
              <a:t>rtconfig.h</a:t>
            </a:r>
            <a:r>
              <a:rPr lang="zh-CN" altLang="en-US">
                <a:sym typeface="+mn-ea"/>
              </a:rPr>
              <a:t>有可能被以后运行的</a:t>
            </a:r>
            <a:r>
              <a:rPr lang="en-US" altLang="zh-CN">
                <a:sym typeface="+mn-ea"/>
              </a:rPr>
              <a:t>menuconfig</a:t>
            </a:r>
            <a:r>
              <a:rPr lang="zh-CN" altLang="en-US">
                <a:sym typeface="+mn-ea"/>
              </a:rPr>
              <a:t>工具自动生成的</a:t>
            </a:r>
            <a:r>
              <a:rPr lang="en-US" altLang="zh-CN">
                <a:sym typeface="+mn-ea"/>
              </a:rPr>
              <a:t>rtconfig.h</a:t>
            </a:r>
            <a:r>
              <a:rPr lang="zh-CN" altLang="en-US">
                <a:sym typeface="+mn-ea"/>
              </a:rPr>
              <a:t>覆盖掉。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stm32f4xx_hal_msp.c</a:t>
            </a:r>
            <a:r>
              <a:rPr lang="zh-CN" altLang="en-US"/>
              <a:t>文件初始化了所有使用的外设，这个文件也可以有</a:t>
            </a:r>
            <a:r>
              <a:rPr lang="en-US" altLang="zh-CN"/>
              <a:t>ST</a:t>
            </a:r>
            <a:r>
              <a:rPr lang="zh-CN" altLang="en-US"/>
              <a:t>的图像化工具</a:t>
            </a:r>
            <a:r>
              <a:rPr lang="en-US" altLang="zh-CN"/>
              <a:t>stm32CubeMX</a:t>
            </a:r>
            <a:r>
              <a:rPr lang="zh-CN" altLang="en-US"/>
              <a:t>自动生成。</a:t>
            </a:r>
            <a:endParaRPr lang="zh-CN" altLang="en-US"/>
          </a:p>
          <a:p>
            <a:pPr algn="l"/>
            <a:r>
              <a:rPr lang="zh-CN" altLang="en-US"/>
              <a:t>同理，原则上也应该使用这个工具生成</a:t>
            </a:r>
            <a:r>
              <a:rPr lang="en-US" altLang="zh-CN"/>
              <a:t>stm32f4xx_hal_msp.c</a:t>
            </a:r>
            <a:r>
              <a:rPr lang="zh-CN" altLang="en-US"/>
              <a:t>文件。</a:t>
            </a:r>
            <a:endParaRPr lang="zh-CN" altLang="en-US"/>
          </a:p>
          <a:p>
            <a:pPr algn="l"/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4200" y="2632710"/>
            <a:ext cx="5457825" cy="3798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025" y="2837180"/>
            <a:ext cx="6020435" cy="3398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2222500" y="1214120"/>
            <a:ext cx="7390130" cy="55111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68905" y="4114800"/>
            <a:ext cx="1419225" cy="4413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网络协议栈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239260" y="4114800"/>
            <a:ext cx="1419225" cy="4413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文件系统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841365" y="4114800"/>
            <a:ext cx="1419225" cy="4413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KV</a:t>
            </a:r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239260" y="2348865"/>
            <a:ext cx="1419225" cy="4413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日志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668905" y="2913380"/>
            <a:ext cx="1419225" cy="4413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tinyros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5841365" y="2913380"/>
            <a:ext cx="1419225" cy="4413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r>
              <a:rPr lang="en-US" altLang="zh-CN"/>
              <a:t> client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5841365" y="2348865"/>
            <a:ext cx="1419225" cy="4413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r>
              <a:rPr lang="en-US" altLang="zh-CN"/>
              <a:t> server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4239260" y="2913380"/>
            <a:ext cx="1419225" cy="4413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升级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668905" y="2348865"/>
            <a:ext cx="1419225" cy="4413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shell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2668905" y="4700905"/>
            <a:ext cx="2989580" cy="2203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设备驱动框架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668905" y="5085080"/>
            <a:ext cx="4605020" cy="33782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rtt </a:t>
            </a:r>
            <a:r>
              <a:rPr lang="en-US" altLang="zh-CN"/>
              <a:t>drvier</a:t>
            </a:r>
            <a:r>
              <a:rPr lang="zh-CN" altLang="en-US"/>
              <a:t>：</a:t>
            </a:r>
            <a:r>
              <a:rPr lang="en-US" altLang="zh-CN"/>
              <a:t>GPIO</a:t>
            </a:r>
            <a:r>
              <a:rPr lang="zh-CN" altLang="en-US"/>
              <a:t>、</a:t>
            </a:r>
            <a:r>
              <a:rPr lang="en-US" altLang="zh-CN"/>
              <a:t>I2C</a:t>
            </a:r>
            <a:r>
              <a:rPr lang="zh-CN" altLang="en-US"/>
              <a:t>、</a:t>
            </a:r>
            <a:r>
              <a:rPr lang="en-US" altLang="zh-CN"/>
              <a:t>SPI</a:t>
            </a:r>
            <a:r>
              <a:rPr lang="zh-CN" altLang="en-US"/>
              <a:t>、</a:t>
            </a:r>
            <a:r>
              <a:rPr lang="en-US" altLang="zh-CN"/>
              <a:t>ADC</a:t>
            </a:r>
            <a:r>
              <a:rPr lang="zh-CN" altLang="en-US"/>
              <a:t>、</a:t>
            </a:r>
            <a:r>
              <a:rPr lang="en-US" altLang="zh-CN"/>
              <a:t>PWM....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2668905" y="1671955"/>
            <a:ext cx="1419225" cy="441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业务应用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4239260" y="1671955"/>
            <a:ext cx="1419225" cy="441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日志提取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5841365" y="1671955"/>
            <a:ext cx="1419225" cy="441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r>
              <a:rPr lang="zh-CN" altLang="en-US"/>
              <a:t>页面</a:t>
            </a:r>
            <a:endParaRPr lang="zh-CN" altLang="en-US"/>
          </a:p>
        </p:txBody>
      </p:sp>
      <p:sp>
        <p:nvSpPr>
          <p:cNvPr id="26" name="流程图: 过程 25"/>
          <p:cNvSpPr/>
          <p:nvPr/>
        </p:nvSpPr>
        <p:spPr>
          <a:xfrm>
            <a:off x="7532370" y="5132070"/>
            <a:ext cx="1801495" cy="814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bootloader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2668905" y="3583305"/>
            <a:ext cx="1419225" cy="4413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eeprom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4239260" y="3583305"/>
            <a:ext cx="1419225" cy="4413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rtc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5841365" y="3583305"/>
            <a:ext cx="1419225" cy="4413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 out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2668905" y="5594985"/>
            <a:ext cx="4605020" cy="33782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chip </a:t>
            </a:r>
            <a:r>
              <a:rPr lang="en-US" altLang="zh-CN"/>
              <a:t>HAL dri</a:t>
            </a:r>
            <a:r>
              <a:rPr lang="en-US" altLang="zh-CN"/>
              <a:t>ver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2668905" y="6124575"/>
            <a:ext cx="4605020" cy="3378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hardware</a:t>
            </a:r>
            <a:endParaRPr lang="en-US" altLang="zh-CN"/>
          </a:p>
        </p:txBody>
      </p:sp>
      <p:sp>
        <p:nvSpPr>
          <p:cNvPr id="34" name="流程图: 过程 33"/>
          <p:cNvSpPr/>
          <p:nvPr/>
        </p:nvSpPr>
        <p:spPr>
          <a:xfrm>
            <a:off x="7532370" y="3950335"/>
            <a:ext cx="1801495" cy="8032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py</a:t>
            </a:r>
            <a:r>
              <a:rPr lang="zh-CN" altLang="en-US">
                <a:sym typeface="+mn-ea"/>
              </a:rPr>
              <a:t>打包脚本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5841365" y="4700905"/>
            <a:ext cx="1410335" cy="2203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内核</a:t>
            </a:r>
            <a:endParaRPr lang="zh-CN" altLang="en-US"/>
          </a:p>
        </p:txBody>
      </p:sp>
      <p:sp>
        <p:nvSpPr>
          <p:cNvPr id="37" name="流程图: 过程 36"/>
          <p:cNvSpPr/>
          <p:nvPr/>
        </p:nvSpPr>
        <p:spPr>
          <a:xfrm>
            <a:off x="7532370" y="2722245"/>
            <a:ext cx="1801495" cy="8680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构建、</a:t>
            </a:r>
            <a:r>
              <a:rPr lang="zh-CN" altLang="en-US"/>
              <a:t>编译脚本</a:t>
            </a:r>
            <a:endParaRPr lang="zh-CN" altLang="en-US"/>
          </a:p>
        </p:txBody>
      </p:sp>
      <p:sp>
        <p:nvSpPr>
          <p:cNvPr id="39" name="标题 38"/>
          <p:cNvSpPr>
            <a:spLocks noGrp="1"/>
          </p:cNvSpPr>
          <p:nvPr>
            <p:ph type="title"/>
          </p:nvPr>
        </p:nvSpPr>
        <p:spPr>
          <a:xfrm>
            <a:off x="358140" y="354965"/>
            <a:ext cx="5212715" cy="574040"/>
          </a:xfrm>
        </p:spPr>
        <p:txBody>
          <a:bodyPr>
            <a:noAutofit/>
          </a:bodyPr>
          <a:p>
            <a:r>
              <a:rPr lang="zh-CN" altLang="en-US" sz="2800">
                <a:sym typeface="+mn-ea"/>
              </a:rPr>
              <a:t>现阶段使用的</a:t>
            </a:r>
            <a:r>
              <a:rPr lang="en-US" altLang="zh-CN" sz="2800">
                <a:sym typeface="+mn-ea"/>
              </a:rPr>
              <a:t>MCU</a:t>
            </a:r>
            <a:r>
              <a:rPr lang="zh-CN" altLang="en-US" sz="2800">
                <a:sym typeface="+mn-ea"/>
              </a:rPr>
              <a:t>系统</a:t>
            </a:r>
            <a:r>
              <a:rPr lang="zh-CN" altLang="en-US" sz="2800">
                <a:sym typeface="+mn-ea"/>
              </a:rPr>
              <a:t>软件框图</a:t>
            </a:r>
            <a:endParaRPr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4420" y="2892425"/>
            <a:ext cx="6146165" cy="1325880"/>
          </a:xfrm>
        </p:spPr>
        <p:txBody>
          <a:bodyPr>
            <a:noAutofit/>
          </a:bodyPr>
          <a:p>
            <a:r>
              <a:rPr lang="zh-CN" altLang="en-US" sz="4800"/>
              <a:t>一些文件说明</a:t>
            </a:r>
            <a:endParaRPr lang="zh-CN" altLang="en-US" sz="4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84200" y="647065"/>
            <a:ext cx="3098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endParaRPr lang="zh-CN" altLang="en-US"/>
          </a:p>
          <a:p>
            <a:pPr algn="l"/>
            <a:r>
              <a:rPr lang="zh-CN" altLang="en-US"/>
              <a:t> </a:t>
            </a:r>
            <a:endParaRPr lang="zh-CN" altLang="en-US"/>
          </a:p>
          <a:p>
            <a:pPr algn="l"/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4200" y="647065"/>
            <a:ext cx="9784080" cy="41078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/>
              <a:t>app_cfg.h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zh-CN" altLang="en-US"/>
              <a:t>此文件为应用配置文件。一般地，应用相关的配置可以统一定义在这个文件中，方便统一展现。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例如，看门狗等功能开关，各应用线程的优先级及栈空间大小。</a:t>
            </a:r>
            <a:endParaRPr lang="zh-CN" altLang="en-US"/>
          </a:p>
          <a:p>
            <a:pPr algn="l">
              <a:lnSpc>
                <a:spcPct val="150000"/>
              </a:lnSpc>
            </a:pPr>
            <a:endParaRPr lang="zh-CN" altLang="en-US"/>
          </a:p>
          <a:p>
            <a:pPr algn="l">
              <a:lnSpc>
                <a:spcPct val="150000"/>
              </a:lnSpc>
            </a:pPr>
            <a:r>
              <a:rPr lang="en-US" altLang="zh-CN"/>
              <a:t>common.h  / comon.c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zh-CN" altLang="en-US"/>
              <a:t>此文件定义各应用可以使用的</a:t>
            </a:r>
            <a:r>
              <a:rPr lang="zh-CN" altLang="en-US"/>
              <a:t>公用的函数。</a:t>
            </a:r>
            <a:endParaRPr lang="zh-CN" altLang="en-US"/>
          </a:p>
          <a:p>
            <a:pPr algn="l">
              <a:lnSpc>
                <a:spcPct val="150000"/>
              </a:lnSpc>
            </a:pPr>
            <a:endParaRPr lang="zh-CN" altLang="en-US"/>
          </a:p>
          <a:p>
            <a:pPr algn="l">
              <a:lnSpc>
                <a:spcPct val="150000"/>
              </a:lnSpc>
            </a:pPr>
            <a:r>
              <a:rPr lang="en-US" altLang="zh-CN"/>
              <a:t>ubt_common.h  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zh-CN" altLang="en-US"/>
              <a:t>此文件定义硬件版本号、软件版本号、</a:t>
            </a:r>
            <a:r>
              <a:rPr lang="en-US" altLang="zh-CN"/>
              <a:t>BL</a:t>
            </a:r>
            <a:r>
              <a:rPr lang="zh-CN" altLang="en-US"/>
              <a:t>、</a:t>
            </a:r>
            <a:r>
              <a:rPr lang="en-US" altLang="zh-CN"/>
              <a:t>APP</a:t>
            </a:r>
            <a:r>
              <a:rPr lang="zh-CN" altLang="en-US"/>
              <a:t>起始地址等，主要为打包升级包的脚本使用。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4420" y="2892425"/>
            <a:ext cx="6146165" cy="1325880"/>
          </a:xfrm>
        </p:spPr>
        <p:txBody>
          <a:bodyPr>
            <a:noAutofit/>
          </a:bodyPr>
          <a:p>
            <a:r>
              <a:rPr lang="zh-CN" altLang="en-US" sz="4800">
                <a:sym typeface="+mn-ea"/>
              </a:rPr>
              <a:t>开发方法</a:t>
            </a:r>
            <a:endParaRPr lang="zh-CN" altLang="en-US" sz="4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454025" y="1435100"/>
            <a:ext cx="8990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/>
              <a:t>、在</a:t>
            </a:r>
            <a:r>
              <a:rPr lang="en-US" altLang="zh-CN"/>
              <a:t>github</a:t>
            </a:r>
            <a:r>
              <a:rPr lang="zh-CN" altLang="en-US"/>
              <a:t>仓库中，选择一个</a:t>
            </a:r>
            <a:r>
              <a:rPr lang="en-US" altLang="zh-CN"/>
              <a:t>release</a:t>
            </a:r>
            <a:r>
              <a:rPr lang="zh-CN" altLang="en-US"/>
              <a:t>稳定版本，</a:t>
            </a:r>
            <a:r>
              <a:rPr lang="zh-CN" altLang="en-US">
                <a:sym typeface="+mn-ea"/>
              </a:rPr>
              <a:t>下载到本地，作为开发的</a:t>
            </a:r>
            <a:r>
              <a:rPr lang="zh-CN" altLang="en-US">
                <a:sym typeface="+mn-ea"/>
              </a:rPr>
              <a:t>基线版本</a:t>
            </a:r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815" y="2042795"/>
            <a:ext cx="7134225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454025" y="1435100"/>
            <a:ext cx="110426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</a:t>
            </a:r>
            <a:r>
              <a:rPr lang="zh-CN" altLang="en-US"/>
              <a:t>、源码文件中，</a:t>
            </a:r>
            <a:r>
              <a:rPr lang="en-US" altLang="zh-CN"/>
              <a:t>bsp</a:t>
            </a:r>
            <a:r>
              <a:rPr lang="zh-CN" altLang="en-US"/>
              <a:t>文件夹放置了很多处理器或者开发板的板级支持包，选择一个与自己板子处理器</a:t>
            </a:r>
            <a:r>
              <a:rPr lang="zh-CN" altLang="en-US"/>
              <a:t>相近的，</a:t>
            </a:r>
            <a:endParaRPr lang="zh-CN" altLang="en-US"/>
          </a:p>
          <a:p>
            <a:r>
              <a:rPr lang="zh-CN" altLang="en-US"/>
              <a:t>       在其基础上进行修改。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以</a:t>
            </a:r>
            <a:r>
              <a:rPr lang="en-US" altLang="zh-CN"/>
              <a:t>STM32F407</a:t>
            </a:r>
            <a:r>
              <a:rPr lang="zh-CN" altLang="en-US"/>
              <a:t>为例：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" y="2458085"/>
            <a:ext cx="5768975" cy="433260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8140" y="984885"/>
            <a:ext cx="1104265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</a:t>
            </a:r>
            <a:r>
              <a:rPr lang="zh-CN" altLang="en-US"/>
              <a:t>、构建和编译系统简介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 sz="1600"/>
              <a:t>       </a:t>
            </a:r>
            <a:r>
              <a:rPr lang="en-US" altLang="zh-CN" sz="1600"/>
              <a:t>ENV</a:t>
            </a:r>
            <a:r>
              <a:rPr lang="zh-CN" altLang="en-US" sz="1600"/>
              <a:t>：RT-Thread 推出的开发辅助工具，针对基于 RT-Thread 操作系统的项目工程，提供编译构建环境、图形化系统配置</a:t>
            </a:r>
            <a:endParaRPr lang="zh-CN" altLang="en-US" sz="1600"/>
          </a:p>
          <a:p>
            <a:r>
              <a:rPr lang="en-US" altLang="zh-CN" sz="1600"/>
              <a:t>	</a:t>
            </a:r>
            <a:r>
              <a:rPr lang="zh-CN" altLang="en-US" sz="1600"/>
              <a:t>及软件包管理功能。其内置的 menuconfig 提供了简单易用的配置剪裁工具，可对内核、组件和软件包进行自由</a:t>
            </a:r>
            <a:endParaRPr lang="zh-CN" altLang="en-US" sz="1600"/>
          </a:p>
          <a:p>
            <a:r>
              <a:rPr lang="en-US" altLang="zh-CN" sz="1600"/>
              <a:t>	</a:t>
            </a:r>
            <a:r>
              <a:rPr lang="zh-CN" altLang="en-US" sz="1600"/>
              <a:t>裁剪，使系统以搭积木的方式进行构建。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" y="2483485"/>
            <a:ext cx="5331460" cy="2944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535" y="2483485"/>
            <a:ext cx="5608320" cy="430974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8140" y="984885"/>
            <a:ext cx="110426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       </a:t>
            </a:r>
            <a:r>
              <a:rPr lang="en-US" altLang="zh-CN" sz="1600"/>
              <a:t>SCons</a:t>
            </a:r>
            <a:r>
              <a:rPr lang="zh-CN" altLang="en-US" sz="1600"/>
              <a:t>：</a:t>
            </a:r>
            <a:r>
              <a:rPr lang="zh-CN" altLang="en-US" sz="1600">
                <a:sym typeface="+mn-ea"/>
              </a:rPr>
              <a:t>SCons 是一套由 Python 语言编写的开源构建系统，类似于 GNU Make，处理文件的组织和依赖关系。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	   RT-Thread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 构建系统支持多种编译器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目前包括 ARM GCC、MDK、IAR、VisualStudio、Visual DSP</a:t>
            </a:r>
            <a:r>
              <a:rPr lang="zh-CN" altLang="en-US" sz="1600">
                <a:sym typeface="+mn-ea"/>
              </a:rPr>
              <a:t>。</a:t>
            </a:r>
            <a:endParaRPr lang="en-US" altLang="zh-CN" sz="1600">
              <a:sym typeface="+mn-ea"/>
            </a:endParaRPr>
          </a:p>
          <a:p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671195" y="1814830"/>
            <a:ext cx="1104265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在</a:t>
            </a:r>
            <a:r>
              <a:rPr lang="en-US" altLang="zh-CN" sz="1600"/>
              <a:t>ENV</a:t>
            </a:r>
            <a:r>
              <a:rPr lang="zh-CN" altLang="en-US" sz="1600"/>
              <a:t>中通过</a:t>
            </a:r>
            <a:r>
              <a:rPr lang="en-US" altLang="zh-CN" sz="1600"/>
              <a:t>menuconfig</a:t>
            </a:r>
            <a:r>
              <a:rPr lang="zh-CN" altLang="en-US" sz="1600"/>
              <a:t>剪裁或者添加好需要的组件、软件包后，即可开始</a:t>
            </a:r>
            <a:r>
              <a:rPr lang="zh-CN" altLang="en-US" sz="1600"/>
              <a:t>编译。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1</a:t>
            </a:r>
            <a:r>
              <a:rPr lang="zh-CN" altLang="en-US" sz="1600"/>
              <a:t>、</a:t>
            </a:r>
            <a:r>
              <a:rPr lang="en-US" altLang="zh-CN" sz="1600"/>
              <a:t>GCC</a:t>
            </a:r>
            <a:r>
              <a:rPr lang="zh-CN" altLang="en-US" sz="1600"/>
              <a:t>编译：直接在</a:t>
            </a:r>
            <a:r>
              <a:rPr lang="en-US" altLang="zh-CN" sz="1600"/>
              <a:t>env</a:t>
            </a:r>
            <a:r>
              <a:rPr lang="zh-CN" altLang="en-US" sz="1600"/>
              <a:t>中输入</a:t>
            </a:r>
            <a:r>
              <a:rPr lang="en-US" altLang="zh-CN" sz="1600"/>
              <a:t>scons</a:t>
            </a:r>
            <a:r>
              <a:rPr lang="zh-CN" altLang="en-US" sz="1600"/>
              <a:t>编译，编译器默认使用</a:t>
            </a:r>
            <a:r>
              <a:rPr lang="en-US" altLang="zh-CN" sz="1600"/>
              <a:t>env</a:t>
            </a:r>
            <a:r>
              <a:rPr lang="zh-CN" altLang="en-US" sz="1600"/>
              <a:t>自带的</a:t>
            </a:r>
            <a:r>
              <a:rPr lang="en-US" altLang="zh-CN" sz="1600"/>
              <a:t>GCC</a:t>
            </a:r>
            <a:r>
              <a:rPr lang="zh-CN" altLang="en-US" sz="1600"/>
              <a:t>交叉编译链。也可以指定其他编译器。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2</a:t>
            </a:r>
            <a:r>
              <a:rPr lang="zh-CN" altLang="en-US" sz="1600"/>
              <a:t>、</a:t>
            </a:r>
            <a:r>
              <a:rPr lang="en-US" altLang="zh-CN" sz="1600"/>
              <a:t>KEIL</a:t>
            </a:r>
            <a:r>
              <a:rPr lang="zh-CN" altLang="en-US" sz="1600"/>
              <a:t>：</a:t>
            </a:r>
            <a:r>
              <a:rPr lang="en-US" altLang="zh-CN" sz="1600">
                <a:sym typeface="+mn-ea"/>
              </a:rPr>
              <a:t>env</a:t>
            </a:r>
            <a:r>
              <a:rPr lang="zh-CN" altLang="en-US" sz="1600">
                <a:sym typeface="+mn-ea"/>
              </a:rPr>
              <a:t>中输入 </a:t>
            </a:r>
            <a:r>
              <a:rPr lang="zh-CN" altLang="en-US" sz="1600"/>
              <a:t>scons --target=mdk5，即可构建相应的</a:t>
            </a:r>
            <a:r>
              <a:rPr lang="en-US" altLang="zh-CN" sz="1600"/>
              <a:t>keil5</a:t>
            </a:r>
            <a:r>
              <a:rPr lang="zh-CN" altLang="en-US" sz="1600"/>
              <a:t>工程，然后在</a:t>
            </a:r>
            <a:r>
              <a:rPr lang="en-US" altLang="zh-CN" sz="1600"/>
              <a:t>keil</a:t>
            </a:r>
            <a:r>
              <a:rPr lang="zh-CN" altLang="en-US" sz="1600"/>
              <a:t>中进行编译。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3</a:t>
            </a:r>
            <a:r>
              <a:rPr lang="zh-CN" altLang="en-US" sz="1600"/>
              <a:t>、</a:t>
            </a:r>
            <a:r>
              <a:rPr lang="en-US" altLang="zh-CN" sz="1600"/>
              <a:t>IAR</a:t>
            </a:r>
            <a:r>
              <a:rPr lang="zh-CN" altLang="en-US" sz="1600"/>
              <a:t>：</a:t>
            </a:r>
            <a:r>
              <a:rPr lang="en-US" altLang="zh-CN" sz="1600">
                <a:sym typeface="+mn-ea"/>
              </a:rPr>
              <a:t>env</a:t>
            </a:r>
            <a:r>
              <a:rPr lang="zh-CN" altLang="en-US" sz="1600">
                <a:sym typeface="+mn-ea"/>
              </a:rPr>
              <a:t>中输入 </a:t>
            </a:r>
            <a:r>
              <a:rPr lang="zh-CN" altLang="en-US" sz="1600"/>
              <a:t>scons --target=iar， 即可构建</a:t>
            </a:r>
            <a:r>
              <a:rPr lang="en-US" altLang="zh-CN" sz="1600"/>
              <a:t>IAR</a:t>
            </a:r>
            <a:r>
              <a:rPr lang="zh-CN" altLang="en-US" sz="1600"/>
              <a:t>工程，</a:t>
            </a:r>
            <a:r>
              <a:rPr lang="zh-CN" altLang="en-US" sz="1600">
                <a:sym typeface="+mn-ea"/>
              </a:rPr>
              <a:t>然后在</a:t>
            </a:r>
            <a:r>
              <a:rPr lang="en-US" altLang="zh-CN" sz="1600">
                <a:sym typeface="+mn-ea"/>
              </a:rPr>
              <a:t>IAR</a:t>
            </a:r>
            <a:r>
              <a:rPr lang="zh-CN" altLang="en-US" sz="1600">
                <a:sym typeface="+mn-ea"/>
              </a:rPr>
              <a:t>中进行编译。</a:t>
            </a:r>
            <a:endParaRPr lang="zh-CN" altLang="en-US" sz="1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895" y="4171950"/>
            <a:ext cx="501015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8140" y="984885"/>
            <a:ext cx="11042650" cy="1876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</a:t>
            </a:r>
            <a:r>
              <a:rPr lang="zh-CN" altLang="en-US"/>
              <a:t>、构建自己的工程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 sz="1600"/>
              <a:t>       一个工程由各个源文件和它们之间的依赖关系构成。源码中的每个软件模块都有一个Kconfig 文件和一个SConscript文件，</a:t>
            </a:r>
            <a:endParaRPr lang="zh-CN" altLang="en-US" sz="1600"/>
          </a:p>
          <a:p>
            <a:r>
              <a:rPr lang="zh-CN" altLang="en-US" sz="1600"/>
              <a:t>       </a:t>
            </a:r>
            <a:r>
              <a:rPr lang="en-US" altLang="zh-CN" sz="1600"/>
              <a:t>Kconfig</a:t>
            </a:r>
            <a:r>
              <a:rPr lang="zh-CN" altLang="en-US" sz="1600"/>
              <a:t>文件即为</a:t>
            </a:r>
            <a:r>
              <a:rPr lang="en-US" altLang="zh-CN" sz="1600"/>
              <a:t>menuconfig</a:t>
            </a:r>
            <a:r>
              <a:rPr lang="zh-CN" altLang="en-US" sz="1600"/>
              <a:t>图形化配置的实质，用于展示和剪裁工程的模块或组件；</a:t>
            </a:r>
            <a:r>
              <a:rPr lang="zh-CN" altLang="en-US" sz="1600">
                <a:sym typeface="+mn-ea"/>
              </a:rPr>
              <a:t>SConscript文件是</a:t>
            </a:r>
            <a:r>
              <a:rPr lang="en-US" altLang="zh-CN" sz="1600">
                <a:sym typeface="+mn-ea"/>
              </a:rPr>
              <a:t>scons</a:t>
            </a:r>
            <a:r>
              <a:rPr lang="zh-CN" altLang="en-US" sz="1600">
                <a:sym typeface="+mn-ea"/>
              </a:rPr>
              <a:t>构建系统的 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     基础，组织处理文件之间的依赖关系。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	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      </a:t>
            </a:r>
            <a:r>
              <a:rPr lang="zh-CN" altLang="en-US" sz="1600">
                <a:sym typeface="+mn-ea"/>
              </a:rPr>
              <a:t>所以，用户在构建自己的工程时，只需要处理这两个文件的内容即可，剩下的交给</a:t>
            </a:r>
            <a:r>
              <a:rPr lang="en-US" altLang="zh-CN" sz="1600">
                <a:sym typeface="+mn-ea"/>
              </a:rPr>
              <a:t>menuconfig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scons</a:t>
            </a:r>
            <a:endParaRPr lang="en-US" altLang="zh-CN" sz="1600"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8140" y="984885"/>
            <a:ext cx="8171815" cy="2646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5</a:t>
            </a:r>
            <a:r>
              <a:rPr lang="zh-CN" altLang="en-US"/>
              <a:t>、片内外设图形化配置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</a:t>
            </a:r>
            <a:r>
              <a:rPr lang="zh-CN" altLang="en-US" sz="1600"/>
              <a:t>   </a:t>
            </a:r>
            <a:r>
              <a:rPr lang="en-US" altLang="zh-CN" sz="1600"/>
              <a:t>ST</a:t>
            </a:r>
            <a:r>
              <a:rPr lang="zh-CN" altLang="en-US" sz="1600"/>
              <a:t>公司出品了一个</a:t>
            </a:r>
            <a:r>
              <a:rPr lang="en-US" altLang="zh-CN" sz="1600"/>
              <a:t>STM32</a:t>
            </a:r>
            <a:r>
              <a:rPr lang="zh-CN" altLang="en-US" sz="1600"/>
              <a:t>处理器图形化配置软件</a:t>
            </a:r>
            <a:r>
              <a:rPr lang="en-US" altLang="zh-CN" sz="1600"/>
              <a:t>stm32CubeMX</a:t>
            </a:r>
            <a:r>
              <a:rPr lang="zh-CN" altLang="en-US" sz="1600"/>
              <a:t>，使用它可以方便快捷完成片内外设的配置，也</a:t>
            </a:r>
            <a:r>
              <a:rPr lang="zh-CN" altLang="en-US" sz="1600"/>
              <a:t>减少出错。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  </a:t>
            </a:r>
            <a:r>
              <a:rPr lang="en-US" altLang="zh-CN" sz="1600">
                <a:sym typeface="+mn-ea"/>
              </a:rPr>
              <a:t>stm32CubeMX</a:t>
            </a:r>
            <a:r>
              <a:rPr lang="zh-CN" altLang="en-US" sz="1600">
                <a:sym typeface="+mn-ea"/>
              </a:rPr>
              <a:t>工程文件在</a:t>
            </a:r>
            <a:r>
              <a:rPr lang="en-US" altLang="zh-CN" sz="1600">
                <a:sym typeface="+mn-ea"/>
              </a:rPr>
              <a:t>board/CubeMX_Config</a:t>
            </a:r>
            <a:r>
              <a:rPr lang="zh-CN" altLang="en-US" sz="1600">
                <a:sym typeface="+mn-ea"/>
              </a:rPr>
              <a:t>文件夹中。此工程生成的文件中，主要用到stm32f4xx_hal_conf.h文件和stm32f4xx_hal_msp.c文件，将这两个文件替换到自己工程的文件即可。</a:t>
            </a:r>
            <a:endParaRPr lang="zh-CN" altLang="en-US" sz="1600">
              <a:sym typeface="+mn-ea"/>
            </a:endParaRPr>
          </a:p>
          <a:p>
            <a:r>
              <a:rPr lang="zh-CN" altLang="en-US" sz="1600"/>
              <a:t>      </a:t>
            </a:r>
            <a:endParaRPr lang="zh-CN" altLang="en-US"/>
          </a:p>
          <a:p>
            <a:endParaRPr lang="en-US" altLang="zh-CN" sz="16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22670" y="3435985"/>
            <a:ext cx="6069330" cy="34220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530590" y="1870075"/>
            <a:ext cx="3431540" cy="180276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4420" y="2892425"/>
            <a:ext cx="6146165" cy="1325880"/>
          </a:xfrm>
        </p:spPr>
        <p:txBody>
          <a:bodyPr>
            <a:noAutofit/>
          </a:bodyPr>
          <a:p>
            <a:r>
              <a:rPr lang="zh-CN" altLang="en-US" sz="4800"/>
              <a:t>网站</a:t>
            </a:r>
            <a:endParaRPr lang="zh-CN" altLang="en-US"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4420" y="2892425"/>
            <a:ext cx="3395980" cy="1325880"/>
          </a:xfrm>
        </p:spPr>
        <p:txBody>
          <a:bodyPr>
            <a:noAutofit/>
          </a:bodyPr>
          <a:p>
            <a:r>
              <a:rPr lang="en-US" altLang="zh-CN" sz="9600"/>
              <a:t>OTA</a:t>
            </a:r>
            <a:endParaRPr lang="en-US" altLang="zh-CN" sz="9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8140" y="984885"/>
            <a:ext cx="1104265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ym typeface="+mn-ea"/>
              </a:rPr>
              <a:t>RT-Thread</a:t>
            </a:r>
            <a:r>
              <a:rPr lang="zh-CN" altLang="en-US" sz="1600">
                <a:sym typeface="+mn-ea"/>
              </a:rPr>
              <a:t>官方网站，实际上是最好的学习此系统的地方，其</a:t>
            </a:r>
            <a:r>
              <a:rPr lang="zh-CN" altLang="en-US" sz="1600" b="1">
                <a:sym typeface="+mn-ea"/>
              </a:rPr>
              <a:t>文档中心</a:t>
            </a:r>
            <a:r>
              <a:rPr lang="zh-CN" altLang="en-US" sz="1600">
                <a:sym typeface="+mn-ea"/>
              </a:rPr>
              <a:t>的内容完整详尽，通俗易懂，建议务必抽时间看一看。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官网：https://www.rt-thread.org/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社区：https://club.rt-thread.org/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文档：https://www.rt-thread.org/document/site/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软件包：https://packages.rt-thread.org/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github</a:t>
            </a:r>
            <a:r>
              <a:rPr lang="zh-CN" altLang="en-US" sz="1600">
                <a:sym typeface="+mn-ea"/>
              </a:rPr>
              <a:t>：https://github.com/RT-Thread/rt-thread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217930" y="2444750"/>
            <a:ext cx="594995" cy="951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16K</a:t>
            </a:r>
            <a:endParaRPr lang="en-US" altLang="zh-CN" sz="1400"/>
          </a:p>
        </p:txBody>
      </p:sp>
      <p:sp>
        <p:nvSpPr>
          <p:cNvPr id="5" name="矩形 4"/>
          <p:cNvSpPr/>
          <p:nvPr/>
        </p:nvSpPr>
        <p:spPr>
          <a:xfrm>
            <a:off x="3597910" y="2444750"/>
            <a:ext cx="2080260" cy="951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64K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678170" y="2444750"/>
            <a:ext cx="5462905" cy="951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896K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812925" y="2444750"/>
            <a:ext cx="594995" cy="951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16K</a:t>
            </a:r>
            <a:endParaRPr lang="en-US" altLang="zh-CN" sz="1400"/>
          </a:p>
        </p:txBody>
      </p:sp>
      <p:sp>
        <p:nvSpPr>
          <p:cNvPr id="8" name="矩形 7"/>
          <p:cNvSpPr/>
          <p:nvPr/>
        </p:nvSpPr>
        <p:spPr>
          <a:xfrm>
            <a:off x="2407920" y="2444750"/>
            <a:ext cx="594995" cy="951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16K</a:t>
            </a:r>
            <a:endParaRPr lang="en-US" altLang="zh-CN" sz="1400"/>
          </a:p>
        </p:txBody>
      </p:sp>
      <p:sp>
        <p:nvSpPr>
          <p:cNvPr id="9" name="矩形 8"/>
          <p:cNvSpPr/>
          <p:nvPr/>
        </p:nvSpPr>
        <p:spPr>
          <a:xfrm>
            <a:off x="3002915" y="2444750"/>
            <a:ext cx="594995" cy="951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16K</a:t>
            </a:r>
            <a:endParaRPr lang="en-US" altLang="zh-CN" sz="1400"/>
          </a:p>
        </p:txBody>
      </p:sp>
      <p:sp>
        <p:nvSpPr>
          <p:cNvPr id="10" name="矩形 9"/>
          <p:cNvSpPr/>
          <p:nvPr/>
        </p:nvSpPr>
        <p:spPr>
          <a:xfrm>
            <a:off x="7076440" y="4312285"/>
            <a:ext cx="3221355" cy="9512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文件系统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63005" y="4312285"/>
            <a:ext cx="813435" cy="9512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KV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217930" y="1920875"/>
            <a:ext cx="594995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jumper</a:t>
            </a:r>
            <a:endParaRPr lang="en-US" altLang="zh-CN" sz="1000"/>
          </a:p>
        </p:txBody>
      </p:sp>
      <p:sp>
        <p:nvSpPr>
          <p:cNvPr id="15" name="矩形 14"/>
          <p:cNvSpPr/>
          <p:nvPr/>
        </p:nvSpPr>
        <p:spPr>
          <a:xfrm>
            <a:off x="1812925" y="1920875"/>
            <a:ext cx="3865880" cy="457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bootloader</a:t>
            </a:r>
            <a:endParaRPr lang="zh-CN" altLang="en-US" sz="1000"/>
          </a:p>
        </p:txBody>
      </p:sp>
      <p:sp>
        <p:nvSpPr>
          <p:cNvPr id="16" name="矩形 15"/>
          <p:cNvSpPr/>
          <p:nvPr/>
        </p:nvSpPr>
        <p:spPr>
          <a:xfrm>
            <a:off x="5678805" y="1920875"/>
            <a:ext cx="5461635" cy="457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 sz="1000"/>
          </a:p>
        </p:txBody>
      </p:sp>
      <p:sp>
        <p:nvSpPr>
          <p:cNvPr id="17" name="文本框 16"/>
          <p:cNvSpPr txBox="1"/>
          <p:nvPr/>
        </p:nvSpPr>
        <p:spPr>
          <a:xfrm>
            <a:off x="1217930" y="1310005"/>
            <a:ext cx="1219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片内</a:t>
            </a:r>
            <a:r>
              <a:rPr lang="en-US" altLang="zh-CN"/>
              <a:t>FLASH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320415" y="3855720"/>
            <a:ext cx="1094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SPI FLASH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1217930" y="4312285"/>
            <a:ext cx="1189355" cy="9512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FLAGS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217930" y="3877945"/>
            <a:ext cx="992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EEPROM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337820" y="175895"/>
            <a:ext cx="648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存储器规划</a:t>
            </a:r>
            <a:endParaRPr lang="zh-CN" altLang="en-US" b="1"/>
          </a:p>
        </p:txBody>
      </p:sp>
      <p:sp>
        <p:nvSpPr>
          <p:cNvPr id="22" name="矩形 21"/>
          <p:cNvSpPr/>
          <p:nvPr/>
        </p:nvSpPr>
        <p:spPr>
          <a:xfrm>
            <a:off x="4431665" y="4312285"/>
            <a:ext cx="1126490" cy="9512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备份区</a:t>
            </a:r>
            <a:endParaRPr lang="zh-CN" altLang="en-US" sz="1400"/>
          </a:p>
          <a:p>
            <a:pPr algn="ctr"/>
            <a:r>
              <a:rPr lang="zh-CN" altLang="en-US" sz="1400"/>
              <a:t>（</a:t>
            </a:r>
            <a:r>
              <a:rPr lang="en-US" altLang="zh-CN" sz="1400"/>
              <a:t>backup</a:t>
            </a:r>
            <a:r>
              <a:rPr lang="zh-CN" altLang="en-US" sz="1400"/>
              <a:t>）</a:t>
            </a:r>
            <a:endParaRPr lang="zh-CN" altLang="en-US" sz="1400"/>
          </a:p>
        </p:txBody>
      </p:sp>
      <p:sp>
        <p:nvSpPr>
          <p:cNvPr id="23" name="矩形 22"/>
          <p:cNvSpPr/>
          <p:nvPr/>
        </p:nvSpPr>
        <p:spPr>
          <a:xfrm>
            <a:off x="3305175" y="4312285"/>
            <a:ext cx="1126490" cy="9512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下载区</a:t>
            </a:r>
            <a:endParaRPr lang="zh-CN" altLang="en-US" sz="1400"/>
          </a:p>
          <a:p>
            <a:pPr algn="ctr"/>
            <a:r>
              <a:rPr lang="en-US" altLang="zh-CN" sz="1400"/>
              <a:t>(download)</a:t>
            </a:r>
            <a:endParaRPr lang="en-US" altLang="zh-CN" sz="1400"/>
          </a:p>
        </p:txBody>
      </p:sp>
      <p:sp>
        <p:nvSpPr>
          <p:cNvPr id="2" name="矩形 1"/>
          <p:cNvSpPr/>
          <p:nvPr/>
        </p:nvSpPr>
        <p:spPr>
          <a:xfrm>
            <a:off x="10297795" y="4312285"/>
            <a:ext cx="813435" cy="9512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保留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449570" y="4312285"/>
            <a:ext cx="813435" cy="9512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保留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文本框 20"/>
          <p:cNvSpPr txBox="1"/>
          <p:nvPr/>
        </p:nvSpPr>
        <p:spPr>
          <a:xfrm>
            <a:off x="337820" y="175895"/>
            <a:ext cx="648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角色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2540635" y="2179955"/>
            <a:ext cx="4572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MCU</a:t>
            </a:r>
            <a:r>
              <a:rPr lang="zh-CN" altLang="en-US"/>
              <a:t>复位后，决定跳转到</a:t>
            </a:r>
            <a:r>
              <a:rPr lang="en-US" altLang="zh-CN"/>
              <a:t>Bootloader</a:t>
            </a:r>
            <a:r>
              <a:rPr lang="zh-CN" altLang="en-US"/>
              <a:t>还是</a:t>
            </a:r>
            <a:r>
              <a:rPr lang="en-US" altLang="zh-CN"/>
              <a:t>App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40635" y="3257550"/>
            <a:ext cx="428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校验固件信息，将固件烧写到片内</a:t>
            </a:r>
            <a:r>
              <a:rPr lang="en-US" altLang="zh-CN"/>
              <a:t>flash</a:t>
            </a:r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40635" y="4434205"/>
            <a:ext cx="4117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 从远端下载固件到</a:t>
            </a:r>
            <a:r>
              <a:rPr lang="en-US" altLang="zh-CN"/>
              <a:t>SPI FLASH</a:t>
            </a:r>
            <a:r>
              <a:rPr lang="zh-CN" altLang="en-US"/>
              <a:t>相应分区中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493520" y="1967865"/>
            <a:ext cx="1047115" cy="7924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jumper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1493520" y="3046095"/>
            <a:ext cx="1047115" cy="7918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烧写器</a:t>
            </a:r>
            <a:endParaRPr lang="zh-CN" altLang="en-US" sz="1400"/>
          </a:p>
        </p:txBody>
      </p:sp>
      <p:sp>
        <p:nvSpPr>
          <p:cNvPr id="25" name="矩形 24"/>
          <p:cNvSpPr/>
          <p:nvPr/>
        </p:nvSpPr>
        <p:spPr>
          <a:xfrm>
            <a:off x="1494155" y="4222115"/>
            <a:ext cx="1046480" cy="7924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下载器</a:t>
            </a:r>
            <a:endParaRPr lang="zh-CN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1056005" y="1826895"/>
            <a:ext cx="1334135" cy="7156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jumper</a:t>
            </a:r>
            <a:endParaRPr lang="en-US" altLang="zh-CN" sz="1400"/>
          </a:p>
        </p:txBody>
      </p:sp>
      <p:sp>
        <p:nvSpPr>
          <p:cNvPr id="49" name="矩形 48"/>
          <p:cNvSpPr/>
          <p:nvPr/>
        </p:nvSpPr>
        <p:spPr>
          <a:xfrm>
            <a:off x="1056005" y="3077845"/>
            <a:ext cx="1334135" cy="68643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bootloader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1056640" y="4408805"/>
            <a:ext cx="1333500" cy="68389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435860" y="2000885"/>
            <a:ext cx="3383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设计尽量简单，定版后不再更改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37820" y="175895"/>
            <a:ext cx="648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角色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2439670" y="3236595"/>
            <a:ext cx="4875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可以在</a:t>
            </a:r>
            <a:r>
              <a:rPr lang="en-US" altLang="zh-CN"/>
              <a:t>ap</a:t>
            </a:r>
            <a:r>
              <a:rPr lang="en-US" altLang="zh-CN"/>
              <a:t>p</a:t>
            </a:r>
            <a:r>
              <a:rPr lang="zh-CN" altLang="en-US"/>
              <a:t>控制下升级，但也尽量稳定，</a:t>
            </a:r>
            <a:r>
              <a:rPr lang="zh-CN" altLang="en-US"/>
              <a:t>少更改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44750" y="4566285"/>
            <a:ext cx="30460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可以在</a:t>
            </a:r>
            <a:r>
              <a:rPr lang="en-US" altLang="zh-CN"/>
              <a:t>bootloader</a:t>
            </a:r>
            <a:r>
              <a:rPr lang="zh-CN" altLang="en-US"/>
              <a:t>控制下升级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矩形 49"/>
          <p:cNvSpPr/>
          <p:nvPr/>
        </p:nvSpPr>
        <p:spPr>
          <a:xfrm>
            <a:off x="7308850" y="2324735"/>
            <a:ext cx="2397125" cy="106299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093210" y="2323465"/>
            <a:ext cx="2473960" cy="10636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7308850" y="4636135"/>
            <a:ext cx="2416810" cy="11474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00580" y="2324100"/>
            <a:ext cx="1043940" cy="10629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jumper</a:t>
            </a:r>
            <a:endParaRPr lang="en-US" altLang="zh-CN" sz="1400"/>
          </a:p>
        </p:txBody>
      </p:sp>
      <p:sp>
        <p:nvSpPr>
          <p:cNvPr id="19" name="矩形 18"/>
          <p:cNvSpPr/>
          <p:nvPr/>
        </p:nvSpPr>
        <p:spPr>
          <a:xfrm>
            <a:off x="2100580" y="4636135"/>
            <a:ext cx="1044575" cy="11468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EEPROM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8562975" y="4711700"/>
            <a:ext cx="936625" cy="7639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默认区</a:t>
            </a:r>
            <a:endParaRPr lang="zh-CN" altLang="en-US" sz="1400"/>
          </a:p>
        </p:txBody>
      </p:sp>
      <p:sp>
        <p:nvSpPr>
          <p:cNvPr id="23" name="矩形 22"/>
          <p:cNvSpPr/>
          <p:nvPr/>
        </p:nvSpPr>
        <p:spPr>
          <a:xfrm>
            <a:off x="7541895" y="4711700"/>
            <a:ext cx="1021080" cy="7645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下载区</a:t>
            </a:r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4806315" y="2323465"/>
            <a:ext cx="1047115" cy="7918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烧写器</a:t>
            </a:r>
            <a:endParaRPr lang="zh-CN" altLang="en-US" sz="1400"/>
          </a:p>
        </p:txBody>
      </p:sp>
      <p:sp>
        <p:nvSpPr>
          <p:cNvPr id="25" name="矩形 24"/>
          <p:cNvSpPr/>
          <p:nvPr/>
        </p:nvSpPr>
        <p:spPr>
          <a:xfrm>
            <a:off x="8562975" y="2324735"/>
            <a:ext cx="984250" cy="7924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下载器</a:t>
            </a:r>
            <a:endParaRPr lang="zh-CN" altLang="en-US" sz="1400"/>
          </a:p>
        </p:txBody>
      </p:sp>
      <p:sp>
        <p:nvSpPr>
          <p:cNvPr id="26" name="云形 25"/>
          <p:cNvSpPr/>
          <p:nvPr/>
        </p:nvSpPr>
        <p:spPr>
          <a:xfrm>
            <a:off x="8227695" y="448310"/>
            <a:ext cx="1654810" cy="68516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文件服务器</a:t>
            </a:r>
            <a:endParaRPr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9057005" y="1577340"/>
            <a:ext cx="9626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请求</a:t>
            </a:r>
            <a:r>
              <a:rPr lang="en-US" altLang="zh-CN" sz="1400"/>
              <a:t>/</a:t>
            </a:r>
            <a:r>
              <a:rPr lang="zh-CN" altLang="en-US" sz="1400"/>
              <a:t>下载</a:t>
            </a:r>
            <a:endParaRPr lang="zh-CN" altLang="en-US" sz="1400"/>
          </a:p>
        </p:txBody>
      </p:sp>
      <p:cxnSp>
        <p:nvCxnSpPr>
          <p:cNvPr id="36" name="曲线连接符 35"/>
          <p:cNvCxnSpPr>
            <a:stCxn id="25" idx="0"/>
            <a:endCxn id="26" idx="1"/>
          </p:cNvCxnSpPr>
          <p:nvPr/>
        </p:nvCxnSpPr>
        <p:spPr>
          <a:xfrm rot="16200000">
            <a:off x="8459153" y="1728788"/>
            <a:ext cx="1191895" cy="3175"/>
          </a:xfrm>
          <a:prstGeom prst="curvedConnector2">
            <a:avLst/>
          </a:prstGeom>
          <a:ln w="28575" cmpd="sng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961120" y="384873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写入</a:t>
            </a:r>
            <a:endParaRPr lang="zh-CN" altLang="en-US" sz="1400"/>
          </a:p>
        </p:txBody>
      </p:sp>
      <p:cxnSp>
        <p:nvCxnSpPr>
          <p:cNvPr id="41" name="曲线连接符 40"/>
          <p:cNvCxnSpPr>
            <a:stCxn id="19" idx="0"/>
            <a:endCxn id="14" idx="2"/>
          </p:cNvCxnSpPr>
          <p:nvPr/>
        </p:nvCxnSpPr>
        <p:spPr>
          <a:xfrm rot="16200000" flipV="1">
            <a:off x="1998345" y="4011295"/>
            <a:ext cx="1249045" cy="635"/>
          </a:xfrm>
          <a:prstGeom prst="curvedConnector3">
            <a:avLst>
              <a:gd name="adj1" fmla="val 49975"/>
            </a:avLst>
          </a:prstGeom>
          <a:ln w="28575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812925" y="397065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读取</a:t>
            </a:r>
            <a:endParaRPr lang="zh-CN" altLang="en-US" sz="1400"/>
          </a:p>
        </p:txBody>
      </p:sp>
      <p:sp>
        <p:nvSpPr>
          <p:cNvPr id="54" name="文本框 53"/>
          <p:cNvSpPr txBox="1"/>
          <p:nvPr/>
        </p:nvSpPr>
        <p:spPr>
          <a:xfrm>
            <a:off x="6397625" y="397065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读取</a:t>
            </a:r>
            <a:endParaRPr lang="zh-CN" altLang="en-US" sz="1400"/>
          </a:p>
        </p:txBody>
      </p:sp>
      <p:sp>
        <p:nvSpPr>
          <p:cNvPr id="55" name="文本框 54"/>
          <p:cNvSpPr txBox="1"/>
          <p:nvPr/>
        </p:nvSpPr>
        <p:spPr>
          <a:xfrm>
            <a:off x="4836160" y="3115310"/>
            <a:ext cx="9874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bootloader</a:t>
            </a:r>
            <a:endParaRPr lang="en-US" altLang="zh-CN" sz="1400"/>
          </a:p>
        </p:txBody>
      </p:sp>
      <p:sp>
        <p:nvSpPr>
          <p:cNvPr id="56" name="文本框 55"/>
          <p:cNvSpPr txBox="1"/>
          <p:nvPr/>
        </p:nvSpPr>
        <p:spPr>
          <a:xfrm>
            <a:off x="8275320" y="3117215"/>
            <a:ext cx="4546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app</a:t>
            </a:r>
            <a:endParaRPr lang="en-US" altLang="zh-CN" sz="1400"/>
          </a:p>
        </p:txBody>
      </p:sp>
      <p:cxnSp>
        <p:nvCxnSpPr>
          <p:cNvPr id="57" name="曲线连接符 56"/>
          <p:cNvCxnSpPr>
            <a:stCxn id="14" idx="0"/>
          </p:cNvCxnSpPr>
          <p:nvPr/>
        </p:nvCxnSpPr>
        <p:spPr>
          <a:xfrm rot="16200000">
            <a:off x="2685415" y="1350010"/>
            <a:ext cx="911225" cy="1036955"/>
          </a:xfrm>
          <a:prstGeom prst="curvedConnector2">
            <a:avLst/>
          </a:prstGeom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14" idx="0"/>
          </p:cNvCxnSpPr>
          <p:nvPr/>
        </p:nvCxnSpPr>
        <p:spPr>
          <a:xfrm rot="16200000">
            <a:off x="3388995" y="864870"/>
            <a:ext cx="692150" cy="2225675"/>
          </a:xfrm>
          <a:prstGeom prst="curvedConnector2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517775" y="1325245"/>
            <a:ext cx="7099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跳到</a:t>
            </a:r>
            <a:r>
              <a:rPr lang="en-US" altLang="zh-CN" sz="1400"/>
              <a:t>BL</a:t>
            </a:r>
            <a:endParaRPr lang="en-US" altLang="zh-CN" sz="1400"/>
          </a:p>
        </p:txBody>
      </p:sp>
      <p:sp>
        <p:nvSpPr>
          <p:cNvPr id="60" name="文本框 59"/>
          <p:cNvSpPr txBox="1"/>
          <p:nvPr/>
        </p:nvSpPr>
        <p:spPr>
          <a:xfrm>
            <a:off x="3850640" y="1412875"/>
            <a:ext cx="8255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跳到</a:t>
            </a:r>
            <a:r>
              <a:rPr lang="en-US" altLang="zh-CN" sz="1400"/>
              <a:t>APP</a:t>
            </a:r>
            <a:endParaRPr lang="en-US" altLang="zh-CN" sz="1400"/>
          </a:p>
        </p:txBody>
      </p:sp>
      <p:sp>
        <p:nvSpPr>
          <p:cNvPr id="61" name="文本框 60"/>
          <p:cNvSpPr txBox="1"/>
          <p:nvPr/>
        </p:nvSpPr>
        <p:spPr>
          <a:xfrm>
            <a:off x="8199755" y="5476240"/>
            <a:ext cx="769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spi flash</a:t>
            </a:r>
            <a:endParaRPr lang="en-US" altLang="zh-CN" sz="1400"/>
          </a:p>
        </p:txBody>
      </p:sp>
      <p:sp>
        <p:nvSpPr>
          <p:cNvPr id="2" name="矩形 1"/>
          <p:cNvSpPr/>
          <p:nvPr/>
        </p:nvSpPr>
        <p:spPr>
          <a:xfrm>
            <a:off x="7515860" y="2325370"/>
            <a:ext cx="1047115" cy="7918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烧写器</a:t>
            </a:r>
            <a:endParaRPr lang="zh-CN" altLang="en-US" sz="1400"/>
          </a:p>
        </p:txBody>
      </p:sp>
      <p:cxnSp>
        <p:nvCxnSpPr>
          <p:cNvPr id="4" name="直接箭头连接符 3"/>
          <p:cNvCxnSpPr>
            <a:stCxn id="25" idx="2"/>
          </p:cNvCxnSpPr>
          <p:nvPr/>
        </p:nvCxnSpPr>
        <p:spPr>
          <a:xfrm flipH="1">
            <a:off x="8600440" y="3117215"/>
            <a:ext cx="454660" cy="153289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2" idx="2"/>
          </p:cNvCxnSpPr>
          <p:nvPr/>
        </p:nvCxnSpPr>
        <p:spPr>
          <a:xfrm flipH="1" flipV="1">
            <a:off x="8039735" y="3117215"/>
            <a:ext cx="485140" cy="147256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5314950" y="3402965"/>
            <a:ext cx="3123565" cy="122872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689215" y="366395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读取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337820" y="175895"/>
            <a:ext cx="648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框图</a:t>
            </a:r>
            <a:endParaRPr lang="zh-CN" altLang="en-US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660,&quot;width&quot;:10515}"/>
</p:tagLst>
</file>

<file path=ppt/tags/tag2.xml><?xml version="1.0" encoding="utf-8"?>
<p:tagLst xmlns:p="http://schemas.openxmlformats.org/presentationml/2006/main">
  <p:tag name="KSO_WM_UNIT_PLACING_PICTURE_USER_VIEWPORT" val="{&quot;height&quot;:7185,&quot;width&quot;:6825}"/>
</p:tagLst>
</file>

<file path=ppt/tags/tag3.xml><?xml version="1.0" encoding="utf-8"?>
<p:tagLst xmlns:p="http://schemas.openxmlformats.org/presentationml/2006/main">
  <p:tag name="KSO_WM_UNIT_PLACING_PICTURE_USER_VIEWPORT" val="{&quot;height&quot;:6495,&quot;width&quot;:8550}"/>
</p:tagLst>
</file>

<file path=ppt/tags/tag4.xml><?xml version="1.0" encoding="utf-8"?>
<p:tagLst xmlns:p="http://schemas.openxmlformats.org/presentationml/2006/main">
  <p:tag name="KSO_WM_UNIT_PLACING_PICTURE_USER_VIEWPORT" val="{&quot;height&quot;:13080,&quot;width&quot;:16080}"/>
</p:tagLst>
</file>

<file path=ppt/tags/tag5.xml><?xml version="1.0" encoding="utf-8"?>
<p:tagLst xmlns:p="http://schemas.openxmlformats.org/presentationml/2006/main">
  <p:tag name="KSO_WM_UNIT_PLACING_PICTURE_USER_VIEWPORT" val="{&quot;height&quot;:2430,&quot;width&quot;:12750}"/>
</p:tagLst>
</file>

<file path=ppt/tags/tag6.xml><?xml version="1.0" encoding="utf-8"?>
<p:tagLst xmlns:p="http://schemas.openxmlformats.org/presentationml/2006/main">
  <p:tag name="KSO_WM_UNIT_PLACING_PICTURE_USER_VIEWPORT" val="{&quot;height&quot;:9990,&quot;width&quot;:14355}"/>
</p:tagLst>
</file>

<file path=ppt/tags/tag7.xml><?xml version="1.0" encoding="utf-8"?>
<p:tagLst xmlns:p="http://schemas.openxmlformats.org/presentationml/2006/main">
  <p:tag name="KSO_WM_UNIT_PLACING_PICTURE_USER_VIEWPORT" val="{&quot;height&quot;:5389,&quot;width&quot;:9558}"/>
</p:tagLst>
</file>

<file path=ppt/tags/tag8.xml><?xml version="1.0" encoding="utf-8"?>
<p:tagLst xmlns:p="http://schemas.openxmlformats.org/presentationml/2006/main">
  <p:tag name="KSO_WM_UNIT_PLACING_PICTURE_USER_VIEWPORT" val="{&quot;height&quot;:4965,&quot;width&quot;:945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4425</Words>
  <Application>WPS 演示</Application>
  <PresentationFormat>宽屏</PresentationFormat>
  <Paragraphs>484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MCU系统设计方案</vt:lpstr>
      <vt:lpstr>OTA</vt:lpstr>
      <vt:lpstr>现阶段使用的MCU系统软件框图</vt:lpstr>
      <vt:lpstr>现阶段使用的MCU系统软件框图</vt:lpstr>
      <vt:lpstr>OTA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日志</vt:lpstr>
      <vt:lpstr>PowerPoint 演示文稿</vt:lpstr>
      <vt:lpstr>PowerPoint 演示文稿</vt:lpstr>
      <vt:lpstr>RTC</vt:lpstr>
      <vt:lpstr>PowerPoint 演示文稿</vt:lpstr>
      <vt:lpstr>低功耗</vt:lpstr>
      <vt:lpstr>PowerPoint 演示文稿</vt:lpstr>
      <vt:lpstr>PowerPoint 演示文稿</vt:lpstr>
      <vt:lpstr>EEPROM</vt:lpstr>
      <vt:lpstr>PowerPoint 演示文稿</vt:lpstr>
      <vt:lpstr>KV数据库</vt:lpstr>
      <vt:lpstr>PowerPoint 演示文稿</vt:lpstr>
      <vt:lpstr>开关量检测</vt:lpstr>
      <vt:lpstr>PowerPoint 演示文稿</vt:lpstr>
      <vt:lpstr>按键</vt:lpstr>
      <vt:lpstr>PowerPoint 演示文稿</vt:lpstr>
      <vt:lpstr>信号灯</vt:lpstr>
      <vt:lpstr>PowerPoint 演示文稿</vt:lpstr>
      <vt:lpstr>看门狗</vt:lpstr>
      <vt:lpstr>PowerPoint 演示文稿</vt:lpstr>
      <vt:lpstr>图形化配置</vt:lpstr>
      <vt:lpstr>PowerPoint 演示文稿</vt:lpstr>
      <vt:lpstr>一些文件说明</vt:lpstr>
      <vt:lpstr>PowerPoint 演示文稿</vt:lpstr>
      <vt:lpstr>开发方法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网站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whis </cp:lastModifiedBy>
  <cp:revision>143</cp:revision>
  <dcterms:created xsi:type="dcterms:W3CDTF">2020-04-01T03:11:00Z</dcterms:created>
  <dcterms:modified xsi:type="dcterms:W3CDTF">2021-03-01T08:59:33Z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