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74"/>
  </p:handoutMasterIdLst>
  <p:sldIdLst>
    <p:sldId id="256" r:id="rId2"/>
    <p:sldId id="270" r:id="rId3"/>
    <p:sldId id="336" r:id="rId4"/>
    <p:sldId id="280" r:id="rId5"/>
    <p:sldId id="281" r:id="rId6"/>
    <p:sldId id="282" r:id="rId7"/>
    <p:sldId id="354" r:id="rId8"/>
    <p:sldId id="283" r:id="rId9"/>
    <p:sldId id="284" r:id="rId10"/>
    <p:sldId id="285" r:id="rId11"/>
    <p:sldId id="286" r:id="rId12"/>
    <p:sldId id="287" r:id="rId13"/>
    <p:sldId id="288" r:id="rId14"/>
    <p:sldId id="302" r:id="rId15"/>
    <p:sldId id="303" r:id="rId16"/>
    <p:sldId id="296" r:id="rId17"/>
    <p:sldId id="297" r:id="rId18"/>
    <p:sldId id="298" r:id="rId19"/>
    <p:sldId id="299" r:id="rId20"/>
    <p:sldId id="318" r:id="rId21"/>
    <p:sldId id="321" r:id="rId22"/>
    <p:sldId id="322" r:id="rId23"/>
    <p:sldId id="323" r:id="rId24"/>
    <p:sldId id="324" r:id="rId25"/>
    <p:sldId id="325" r:id="rId26"/>
    <p:sldId id="289" r:id="rId27"/>
    <p:sldId id="326" r:id="rId28"/>
    <p:sldId id="328" r:id="rId29"/>
    <p:sldId id="329" r:id="rId30"/>
    <p:sldId id="330" r:id="rId31"/>
    <p:sldId id="331" r:id="rId32"/>
    <p:sldId id="332" r:id="rId33"/>
    <p:sldId id="333" r:id="rId34"/>
    <p:sldId id="334" r:id="rId35"/>
    <p:sldId id="335" r:id="rId36"/>
    <p:sldId id="341" r:id="rId37"/>
    <p:sldId id="344" r:id="rId38"/>
    <p:sldId id="345" r:id="rId39"/>
    <p:sldId id="346" r:id="rId40"/>
    <p:sldId id="351" r:id="rId41"/>
    <p:sldId id="347" r:id="rId42"/>
    <p:sldId id="348" r:id="rId43"/>
    <p:sldId id="349" r:id="rId44"/>
    <p:sldId id="350" r:id="rId45"/>
    <p:sldId id="352" r:id="rId46"/>
    <p:sldId id="279" r:id="rId47"/>
    <p:sldId id="305" r:id="rId48"/>
    <p:sldId id="337" r:id="rId49"/>
    <p:sldId id="338" r:id="rId50"/>
    <p:sldId id="339" r:id="rId51"/>
    <p:sldId id="340" r:id="rId52"/>
    <p:sldId id="271" r:id="rId53"/>
    <p:sldId id="272" r:id="rId54"/>
    <p:sldId id="273" r:id="rId55"/>
    <p:sldId id="274" r:id="rId56"/>
    <p:sldId id="290" r:id="rId57"/>
    <p:sldId id="313" r:id="rId58"/>
    <p:sldId id="314" r:id="rId59"/>
    <p:sldId id="315" r:id="rId60"/>
    <p:sldId id="291" r:id="rId61"/>
    <p:sldId id="292" r:id="rId62"/>
    <p:sldId id="293" r:id="rId63"/>
    <p:sldId id="294" r:id="rId64"/>
    <p:sldId id="295" r:id="rId65"/>
    <p:sldId id="353" r:id="rId66"/>
    <p:sldId id="300" r:id="rId67"/>
    <p:sldId id="268" r:id="rId68"/>
    <p:sldId id="316" r:id="rId69"/>
    <p:sldId id="319" r:id="rId70"/>
    <p:sldId id="342" r:id="rId71"/>
    <p:sldId id="343" r:id="rId72"/>
    <p:sldId id="317" r:id="rId7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6" y="-150"/>
      </p:cViewPr>
      <p:guideLst/>
    </p:cSldViewPr>
  </p:slideViewPr>
  <p:notesTextViewPr>
    <p:cViewPr>
      <p:scale>
        <a:sx n="1" d="1"/>
        <a:sy n="1" d="1"/>
      </p:scale>
      <p:origin x="0" y="0"/>
    </p:cViewPr>
  </p:notesTextViewPr>
  <p:notesViewPr>
    <p:cSldViewPr snapToGrid="0">
      <p:cViewPr varScale="1">
        <p:scale>
          <a:sx n="57" d="100"/>
          <a:sy n="57" d="100"/>
        </p:scale>
        <p:origin x="2832" y="6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7AA71C-A883-4FB6-A566-AE3E82E576E7}" type="datetimeFigureOut">
              <a:rPr lang="zh-CN" altLang="en-US" smtClean="0"/>
              <a:t>2016-12-01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871BC0-0CF6-489D-889E-C8CCE3C2893B}" type="slidenum">
              <a:rPr lang="zh-CN" altLang="en-US" smtClean="0">
                <a:ln w="0"/>
                <a:effectLst>
                  <a:outerShdw blurRad="38100" dist="19050" dir="2700000" algn="tl" rotWithShape="0">
                    <a:schemeClr val="dk1">
                      <a:alpha val="40000"/>
                    </a:schemeClr>
                  </a:outerShdw>
                </a:effectLst>
              </a:rPr>
              <a:t>‹#›</a:t>
            </a:fld>
            <a:endParaRPr lang="zh-CN" altLang="en-US">
              <a:ln w="0"/>
              <a:effectLst>
                <a:outerShdw blurRad="38100" dist="19050" dir="2700000" algn="tl" rotWithShape="0">
                  <a:schemeClr val="dk1">
                    <a:alpha val="40000"/>
                  </a:schemeClr>
                </a:outerShdw>
              </a:effectLst>
            </a:endParaRPr>
          </a:p>
        </p:txBody>
      </p:sp>
      <p:sp>
        <p:nvSpPr>
          <p:cNvPr id="6" name="文本框 5"/>
          <p:cNvSpPr txBox="1"/>
          <p:nvPr/>
        </p:nvSpPr>
        <p:spPr>
          <a:xfrm>
            <a:off x="4199467" y="8685213"/>
            <a:ext cx="2472266" cy="369332"/>
          </a:xfrm>
          <a:prstGeom prst="rect">
            <a:avLst/>
          </a:prstGeom>
          <a:noFill/>
        </p:spPr>
        <p:txBody>
          <a:bodyPr wrap="square" rtlCol="0">
            <a:spAutoFit/>
          </a:bodyPr>
          <a:lstStyle/>
          <a:p>
            <a:r>
              <a:rPr lang="en-US" altLang="zh-CN" dirty="0" smtClean="0"/>
              <a:t>By @</a:t>
            </a:r>
            <a:r>
              <a:rPr lang="en-US" altLang="zh-CN" dirty="0" err="1" smtClean="0"/>
              <a:t>gfskkf</a:t>
            </a:r>
            <a:r>
              <a:rPr lang="en-US" altLang="zh-CN" dirty="0" smtClean="0"/>
              <a:t> 2016-11-21 </a:t>
            </a:r>
            <a:endParaRPr lang="zh-CN" altLang="en-US" dirty="0"/>
          </a:p>
        </p:txBody>
      </p:sp>
    </p:spTree>
    <p:extLst>
      <p:ext uri="{BB962C8B-B14F-4D97-AF65-F5344CB8AC3E}">
        <p14:creationId xmlns:p14="http://schemas.microsoft.com/office/powerpoint/2010/main" val="88179609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2115D68-1C7D-4F55-B898-AAE428ADA657}" type="datetimeFigureOut">
              <a:rPr lang="zh-CN" altLang="en-US" smtClean="0"/>
              <a:t>2016-12-01</a:t>
            </a:fld>
            <a:endParaRPr lang="zh-CN" alt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zh-CN" alt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6C5AA90-7EA6-4821-979E-09B112A08CE5}" type="slidenum">
              <a:rPr lang="zh-CN" altLang="en-US" smtClean="0"/>
              <a:t>‹#›</a:t>
            </a:fld>
            <a:endParaRPr lang="zh-CN" altLang="en-US"/>
          </a:p>
        </p:txBody>
      </p:sp>
    </p:spTree>
    <p:extLst>
      <p:ext uri="{BB962C8B-B14F-4D97-AF65-F5344CB8AC3E}">
        <p14:creationId xmlns:p14="http://schemas.microsoft.com/office/powerpoint/2010/main" val="3856140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2115D68-1C7D-4F55-B898-AAE428ADA657}" type="datetimeFigureOut">
              <a:rPr lang="zh-CN" altLang="en-US" smtClean="0"/>
              <a:t>2016-12-01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6C5AA90-7EA6-4821-979E-09B112A08CE5}" type="slidenum">
              <a:rPr lang="zh-CN" altLang="en-US" smtClean="0"/>
              <a:t>‹#›</a:t>
            </a:fld>
            <a:endParaRPr lang="zh-CN" altLang="en-US"/>
          </a:p>
        </p:txBody>
      </p:sp>
    </p:spTree>
    <p:extLst>
      <p:ext uri="{BB962C8B-B14F-4D97-AF65-F5344CB8AC3E}">
        <p14:creationId xmlns:p14="http://schemas.microsoft.com/office/powerpoint/2010/main" val="4235417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2115D68-1C7D-4F55-B898-AAE428ADA657}" type="datetimeFigureOut">
              <a:rPr lang="zh-CN" altLang="en-US" smtClean="0"/>
              <a:t>2016-12-01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6C5AA90-7EA6-4821-979E-09B112A08CE5}" type="slidenum">
              <a:rPr lang="zh-CN" altLang="en-US" smtClean="0"/>
              <a:t>‹#›</a:t>
            </a:fld>
            <a:endParaRPr lang="zh-CN" altLang="en-US"/>
          </a:p>
        </p:txBody>
      </p:sp>
    </p:spTree>
    <p:extLst>
      <p:ext uri="{BB962C8B-B14F-4D97-AF65-F5344CB8AC3E}">
        <p14:creationId xmlns:p14="http://schemas.microsoft.com/office/powerpoint/2010/main" val="838928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zh-CN" altLang="en-US" smtClean="0"/>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2115D68-1C7D-4F55-B898-AAE428ADA657}" type="datetimeFigureOut">
              <a:rPr lang="zh-CN" altLang="en-US" smtClean="0"/>
              <a:t>2016-12-01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6C5AA90-7EA6-4821-979E-09B112A08CE5}" type="slidenum">
              <a:rPr lang="zh-CN" altLang="en-US" smtClean="0"/>
              <a:t>‹#›</a:t>
            </a:fld>
            <a:endParaRPr lang="zh-CN" altLang="en-US"/>
          </a:p>
        </p:txBody>
      </p:sp>
    </p:spTree>
    <p:extLst>
      <p:ext uri="{BB962C8B-B14F-4D97-AF65-F5344CB8AC3E}">
        <p14:creationId xmlns:p14="http://schemas.microsoft.com/office/powerpoint/2010/main" val="3792815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2115D68-1C7D-4F55-B898-AAE428ADA657}" type="datetimeFigureOut">
              <a:rPr lang="zh-CN" altLang="en-US" smtClean="0"/>
              <a:t>2016-12-01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6C5AA90-7EA6-4821-979E-09B112A08CE5}" type="slidenum">
              <a:rPr lang="zh-CN" altLang="en-US" smtClean="0"/>
              <a:t>‹#›</a:t>
            </a:fld>
            <a:endParaRPr lang="zh-CN" altLang="en-US"/>
          </a:p>
        </p:txBody>
      </p:sp>
    </p:spTree>
    <p:extLst>
      <p:ext uri="{BB962C8B-B14F-4D97-AF65-F5344CB8AC3E}">
        <p14:creationId xmlns:p14="http://schemas.microsoft.com/office/powerpoint/2010/main" val="2897791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2115D68-1C7D-4F55-B898-AAE428ADA657}" type="datetimeFigureOut">
              <a:rPr lang="zh-CN" altLang="en-US" smtClean="0"/>
              <a:t>2016-12-01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6C5AA90-7EA6-4821-979E-09B112A08CE5}" type="slidenum">
              <a:rPr lang="zh-CN" altLang="en-US" smtClean="0"/>
              <a:t>‹#›</a:t>
            </a:fld>
            <a:endParaRPr lang="zh-CN" altLang="en-US"/>
          </a:p>
        </p:txBody>
      </p:sp>
    </p:spTree>
    <p:extLst>
      <p:ext uri="{BB962C8B-B14F-4D97-AF65-F5344CB8AC3E}">
        <p14:creationId xmlns:p14="http://schemas.microsoft.com/office/powerpoint/2010/main" val="816952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2115D68-1C7D-4F55-B898-AAE428ADA657}" type="datetimeFigureOut">
              <a:rPr lang="zh-CN" altLang="en-US" smtClean="0"/>
              <a:t>2016-12-01</a:t>
            </a:fld>
            <a:endParaRPr lang="zh-CN" altLang="en-US"/>
          </a:p>
        </p:txBody>
      </p:sp>
      <p:sp>
        <p:nvSpPr>
          <p:cNvPr id="8" name="Footer Placeholder 7"/>
          <p:cNvSpPr>
            <a:spLocks noGrp="1"/>
          </p:cNvSpPr>
          <p:nvPr>
            <p:ph type="ftr" sz="quarter" idx="11"/>
          </p:nvPr>
        </p:nvSpPr>
        <p:spPr>
          <a:xfrm>
            <a:off x="561111" y="6391838"/>
            <a:ext cx="3644282" cy="304801"/>
          </a:xfrm>
        </p:spPr>
        <p:txBody>
          <a:bodyPr/>
          <a:lstStyle/>
          <a:p>
            <a:endParaRPr lang="zh-CN" altLang="en-US"/>
          </a:p>
        </p:txBody>
      </p:sp>
      <p:sp>
        <p:nvSpPr>
          <p:cNvPr id="9" name="Slide Number Placeholder 8"/>
          <p:cNvSpPr>
            <a:spLocks noGrp="1"/>
          </p:cNvSpPr>
          <p:nvPr>
            <p:ph type="sldNum" sz="quarter" idx="12"/>
          </p:nvPr>
        </p:nvSpPr>
        <p:spPr/>
        <p:txBody>
          <a:bodyPr/>
          <a:lstStyle/>
          <a:p>
            <a:fld id="{86C5AA90-7EA6-4821-979E-09B112A08CE5}" type="slidenum">
              <a:rPr lang="zh-CN" altLang="en-US" smtClean="0"/>
              <a:t>‹#›</a:t>
            </a:fld>
            <a:endParaRPr lang="zh-CN" altLang="en-US"/>
          </a:p>
        </p:txBody>
      </p:sp>
    </p:spTree>
    <p:extLst>
      <p:ext uri="{BB962C8B-B14F-4D97-AF65-F5344CB8AC3E}">
        <p14:creationId xmlns:p14="http://schemas.microsoft.com/office/powerpoint/2010/main" val="1718795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2115D68-1C7D-4F55-B898-AAE428ADA657}" type="datetimeFigureOut">
              <a:rPr lang="zh-CN" altLang="en-US" smtClean="0"/>
              <a:t>2016-12-01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C5AA90-7EA6-4821-979E-09B112A08CE5}" type="slidenum">
              <a:rPr lang="zh-CN" altLang="en-US" smtClean="0"/>
              <a:t>‹#›</a:t>
            </a:fld>
            <a:endParaRPr lang="zh-CN" altLang="en-US"/>
          </a:p>
        </p:txBody>
      </p:sp>
    </p:spTree>
    <p:extLst>
      <p:ext uri="{BB962C8B-B14F-4D97-AF65-F5344CB8AC3E}">
        <p14:creationId xmlns:p14="http://schemas.microsoft.com/office/powerpoint/2010/main" val="2400536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2115D68-1C7D-4F55-B898-AAE428ADA657}" type="datetimeFigureOut">
              <a:rPr lang="zh-CN" altLang="en-US" smtClean="0"/>
              <a:t>2016-12-01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6C5AA90-7EA6-4821-979E-09B112A08CE5}" type="slidenum">
              <a:rPr lang="zh-CN" altLang="en-US" smtClean="0"/>
              <a:t>‹#›</a:t>
            </a:fld>
            <a:endParaRPr lang="zh-CN" altLang="en-US"/>
          </a:p>
        </p:txBody>
      </p:sp>
    </p:spTree>
    <p:extLst>
      <p:ext uri="{BB962C8B-B14F-4D97-AF65-F5344CB8AC3E}">
        <p14:creationId xmlns:p14="http://schemas.microsoft.com/office/powerpoint/2010/main" val="1303614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2115D68-1C7D-4F55-B898-AAE428ADA657}" type="datetimeFigureOut">
              <a:rPr lang="zh-CN" altLang="en-US" smtClean="0"/>
              <a:t>2016-12-01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C5AA90-7EA6-4821-979E-09B112A08CE5}" type="slidenum">
              <a:rPr lang="zh-CN" altLang="en-US" smtClean="0"/>
              <a:t>‹#›</a:t>
            </a:fld>
            <a:endParaRPr lang="zh-CN" altLang="en-US"/>
          </a:p>
        </p:txBody>
      </p:sp>
    </p:spTree>
    <p:extLst>
      <p:ext uri="{BB962C8B-B14F-4D97-AF65-F5344CB8AC3E}">
        <p14:creationId xmlns:p14="http://schemas.microsoft.com/office/powerpoint/2010/main" val="1142099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2115D68-1C7D-4F55-B898-AAE428ADA657}" type="datetimeFigureOut">
              <a:rPr lang="zh-CN" altLang="en-US" smtClean="0"/>
              <a:t>2016-12-01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6C5AA90-7EA6-4821-979E-09B112A08CE5}" type="slidenum">
              <a:rPr lang="zh-CN" altLang="en-US" smtClean="0"/>
              <a:t>‹#›</a:t>
            </a:fld>
            <a:endParaRPr lang="zh-CN" altLang="en-US"/>
          </a:p>
        </p:txBody>
      </p:sp>
    </p:spTree>
    <p:extLst>
      <p:ext uri="{BB962C8B-B14F-4D97-AF65-F5344CB8AC3E}">
        <p14:creationId xmlns:p14="http://schemas.microsoft.com/office/powerpoint/2010/main" val="812046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2115D68-1C7D-4F55-B898-AAE428ADA657}" type="datetimeFigureOut">
              <a:rPr lang="zh-CN" altLang="en-US" smtClean="0"/>
              <a:t>2016-12-01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6C5AA90-7EA6-4821-979E-09B112A08CE5}" type="slidenum">
              <a:rPr lang="zh-CN" altLang="en-US" smtClean="0"/>
              <a:t>‹#›</a:t>
            </a:fld>
            <a:endParaRPr lang="zh-CN" altLang="en-US"/>
          </a:p>
        </p:txBody>
      </p:sp>
    </p:spTree>
    <p:extLst>
      <p:ext uri="{BB962C8B-B14F-4D97-AF65-F5344CB8AC3E}">
        <p14:creationId xmlns:p14="http://schemas.microsoft.com/office/powerpoint/2010/main" val="3128166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2115D68-1C7D-4F55-B898-AAE428ADA657}" type="datetimeFigureOut">
              <a:rPr lang="zh-CN" altLang="en-US" smtClean="0"/>
              <a:t>2016-12-01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6C5AA90-7EA6-4821-979E-09B112A08CE5}" type="slidenum">
              <a:rPr lang="zh-CN" altLang="en-US" smtClean="0"/>
              <a:t>‹#›</a:t>
            </a:fld>
            <a:endParaRPr lang="zh-CN" altLang="en-US"/>
          </a:p>
        </p:txBody>
      </p:sp>
    </p:spTree>
    <p:extLst>
      <p:ext uri="{BB962C8B-B14F-4D97-AF65-F5344CB8AC3E}">
        <p14:creationId xmlns:p14="http://schemas.microsoft.com/office/powerpoint/2010/main" val="377718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2115D68-1C7D-4F55-B898-AAE428ADA657}" type="datetimeFigureOut">
              <a:rPr lang="zh-CN" altLang="en-US" smtClean="0"/>
              <a:t>2016-12-01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6C5AA90-7EA6-4821-979E-09B112A08CE5}" type="slidenum">
              <a:rPr lang="zh-CN" altLang="en-US" smtClean="0"/>
              <a:t>‹#›</a:t>
            </a:fld>
            <a:endParaRPr lang="zh-CN" altLang="en-US"/>
          </a:p>
        </p:txBody>
      </p:sp>
    </p:spTree>
    <p:extLst>
      <p:ext uri="{BB962C8B-B14F-4D97-AF65-F5344CB8AC3E}">
        <p14:creationId xmlns:p14="http://schemas.microsoft.com/office/powerpoint/2010/main" val="10307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115D68-1C7D-4F55-B898-AAE428ADA657}" type="datetimeFigureOut">
              <a:rPr lang="zh-CN" altLang="en-US" smtClean="0"/>
              <a:t>2016-12-01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6C5AA90-7EA6-4821-979E-09B112A08CE5}" type="slidenum">
              <a:rPr lang="zh-CN" altLang="en-US" smtClean="0"/>
              <a:t>‹#›</a:t>
            </a:fld>
            <a:endParaRPr lang="zh-CN" altLang="en-US"/>
          </a:p>
        </p:txBody>
      </p:sp>
    </p:spTree>
    <p:extLst>
      <p:ext uri="{BB962C8B-B14F-4D97-AF65-F5344CB8AC3E}">
        <p14:creationId xmlns:p14="http://schemas.microsoft.com/office/powerpoint/2010/main" val="523840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2115D68-1C7D-4F55-B898-AAE428ADA657}" type="datetimeFigureOut">
              <a:rPr lang="zh-CN" altLang="en-US" smtClean="0"/>
              <a:t>2016-12-01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6C5AA90-7EA6-4821-979E-09B112A08CE5}" type="slidenum">
              <a:rPr lang="zh-CN" altLang="en-US" smtClean="0"/>
              <a:t>‹#›</a:t>
            </a:fld>
            <a:endParaRPr lang="zh-CN" altLang="en-US"/>
          </a:p>
        </p:txBody>
      </p:sp>
    </p:spTree>
    <p:extLst>
      <p:ext uri="{BB962C8B-B14F-4D97-AF65-F5344CB8AC3E}">
        <p14:creationId xmlns:p14="http://schemas.microsoft.com/office/powerpoint/2010/main" val="1011252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smtClean="0"/>
              <a:t>单击图标添加图片</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2115D68-1C7D-4F55-B898-AAE428ADA657}" type="datetimeFigureOut">
              <a:rPr lang="zh-CN" altLang="en-US" smtClean="0"/>
              <a:t>2016-12-01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6C5AA90-7EA6-4821-979E-09B112A08CE5}" type="slidenum">
              <a:rPr lang="zh-CN" altLang="en-US" smtClean="0"/>
              <a:t>‹#›</a:t>
            </a:fld>
            <a:endParaRPr lang="zh-CN" altLang="en-US"/>
          </a:p>
        </p:txBody>
      </p:sp>
    </p:spTree>
    <p:extLst>
      <p:ext uri="{BB962C8B-B14F-4D97-AF65-F5344CB8AC3E}">
        <p14:creationId xmlns:p14="http://schemas.microsoft.com/office/powerpoint/2010/main" val="3036282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2115D68-1C7D-4F55-B898-AAE428ADA657}" type="datetimeFigureOut">
              <a:rPr lang="zh-CN" altLang="en-US" smtClean="0"/>
              <a:t>2016-12-01</a:t>
            </a:fld>
            <a:endParaRPr lang="zh-CN" alt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zh-CN" alt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6C5AA90-7EA6-4821-979E-09B112A08CE5}" type="slidenum">
              <a:rPr lang="zh-CN" altLang="en-US" smtClean="0"/>
              <a:t>‹#›</a:t>
            </a:fld>
            <a:endParaRPr lang="zh-CN" altLang="en-US"/>
          </a:p>
        </p:txBody>
      </p:sp>
    </p:spTree>
    <p:extLst>
      <p:ext uri="{BB962C8B-B14F-4D97-AF65-F5344CB8AC3E}">
        <p14:creationId xmlns:p14="http://schemas.microsoft.com/office/powerpoint/2010/main" val="1420658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9362364" y="5485340"/>
            <a:ext cx="2285893" cy="646331"/>
          </a:xfrm>
          <a:prstGeom prst="rect">
            <a:avLst/>
          </a:prstGeom>
          <a:noFill/>
        </p:spPr>
        <p:txBody>
          <a:bodyPr wrap="square" rtlCol="0">
            <a:spAutoFit/>
          </a:bodyPr>
          <a:lstStyle/>
          <a:p>
            <a:r>
              <a:rPr lang="en-US" altLang="zh-CN" dirty="0" smtClean="0"/>
              <a:t>By @</a:t>
            </a:r>
            <a:r>
              <a:rPr lang="en-US" altLang="zh-CN" dirty="0" err="1"/>
              <a:t>deda</a:t>
            </a:r>
            <a:r>
              <a:rPr lang="en-US" altLang="zh-CN" dirty="0" smtClean="0"/>
              <a:t> </a:t>
            </a:r>
          </a:p>
          <a:p>
            <a:r>
              <a:rPr lang="en-US" altLang="zh-CN" smtClean="0"/>
              <a:t>2016-11-29</a:t>
            </a:r>
            <a:endParaRPr lang="zh-CN" altLang="en-US" dirty="0"/>
          </a:p>
        </p:txBody>
      </p:sp>
      <p:sp>
        <p:nvSpPr>
          <p:cNvPr id="12" name="文本框 11"/>
          <p:cNvSpPr txBox="1"/>
          <p:nvPr/>
        </p:nvSpPr>
        <p:spPr>
          <a:xfrm>
            <a:off x="3701142" y="1913935"/>
            <a:ext cx="4194628" cy="1015663"/>
          </a:xfrm>
          <a:prstGeom prst="rect">
            <a:avLst/>
          </a:prstGeom>
          <a:noFill/>
        </p:spPr>
        <p:txBody>
          <a:bodyPr wrap="square" rtlCol="0">
            <a:spAutoFit/>
          </a:bodyPr>
          <a:lstStyle/>
          <a:p>
            <a:r>
              <a:rPr lang="en-US" altLang="zh-CN" sz="6000" b="1" dirty="0" err="1" smtClean="0">
                <a:solidFill>
                  <a:schemeClr val="bg1"/>
                </a:solidFill>
              </a:rPr>
              <a:t>javascript</a:t>
            </a:r>
            <a:endParaRPr lang="zh-CN" altLang="en-US" sz="6000" b="1" dirty="0">
              <a:solidFill>
                <a:schemeClr val="bg1"/>
              </a:solidFill>
            </a:endParaRPr>
          </a:p>
        </p:txBody>
      </p:sp>
      <p:sp>
        <p:nvSpPr>
          <p:cNvPr id="16" name="文本框 15"/>
          <p:cNvSpPr txBox="1"/>
          <p:nvPr/>
        </p:nvSpPr>
        <p:spPr>
          <a:xfrm>
            <a:off x="3415619" y="3376472"/>
            <a:ext cx="4480151" cy="1938992"/>
          </a:xfrm>
          <a:prstGeom prst="rect">
            <a:avLst/>
          </a:prstGeom>
          <a:noFill/>
        </p:spPr>
        <p:txBody>
          <a:bodyPr wrap="square" rtlCol="0">
            <a:spAutoFit/>
          </a:bodyPr>
          <a:lstStyle/>
          <a:p>
            <a:pPr algn="ctr"/>
            <a:r>
              <a:rPr lang="zh-CN" altLang="en-US" sz="6000" b="1" dirty="0" smtClean="0"/>
              <a:t>部分知识</a:t>
            </a:r>
            <a:r>
              <a:rPr lang="zh-CN" altLang="en-US" sz="6000" b="1" dirty="0" smtClean="0"/>
              <a:t>点</a:t>
            </a:r>
            <a:r>
              <a:rPr lang="zh-CN" altLang="en-US" sz="6000" b="1" dirty="0"/>
              <a:t>补充</a:t>
            </a:r>
            <a:endParaRPr lang="zh-CN" altLang="en-US" sz="6000" b="1" dirty="0"/>
          </a:p>
        </p:txBody>
      </p:sp>
    </p:spTree>
    <p:extLst>
      <p:ext uri="{BB962C8B-B14F-4D97-AF65-F5344CB8AC3E}">
        <p14:creationId xmlns:p14="http://schemas.microsoft.com/office/powerpoint/2010/main" val="4243956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汉诺塔代码</a:t>
            </a:r>
            <a:endParaRPr lang="zh-CN" altLang="en-US" dirty="0"/>
          </a:p>
        </p:txBody>
      </p:sp>
      <p:pic>
        <p:nvPicPr>
          <p:cNvPr id="4" name="图片 3"/>
          <p:cNvPicPr>
            <a:picLocks noChangeAspect="1"/>
          </p:cNvPicPr>
          <p:nvPr/>
        </p:nvPicPr>
        <p:blipFill>
          <a:blip r:embed="rId2"/>
          <a:stretch>
            <a:fillRect/>
          </a:stretch>
        </p:blipFill>
        <p:spPr>
          <a:xfrm>
            <a:off x="718911" y="2441574"/>
            <a:ext cx="11091684" cy="4089854"/>
          </a:xfrm>
          <a:prstGeom prst="rect">
            <a:avLst/>
          </a:prstGeom>
        </p:spPr>
      </p:pic>
    </p:spTree>
    <p:extLst>
      <p:ext uri="{BB962C8B-B14F-4D97-AF65-F5344CB8AC3E}">
        <p14:creationId xmlns:p14="http://schemas.microsoft.com/office/powerpoint/2010/main" val="2356884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快排</a:t>
            </a:r>
            <a:endParaRPr lang="zh-CN" altLang="en-US" dirty="0"/>
          </a:p>
        </p:txBody>
      </p:sp>
      <p:sp>
        <p:nvSpPr>
          <p:cNvPr id="3" name="内容占位符 2"/>
          <p:cNvSpPr>
            <a:spLocks noGrp="1"/>
          </p:cNvSpPr>
          <p:nvPr>
            <p:ph idx="1"/>
          </p:nvPr>
        </p:nvSpPr>
        <p:spPr/>
        <p:txBody>
          <a:bodyPr/>
          <a:lstStyle/>
          <a:p>
            <a:r>
              <a:rPr lang="zh-CN" altLang="en-US" dirty="0" smtClean="0"/>
              <a:t>快排的原理：</a:t>
            </a:r>
            <a:endParaRPr lang="en-US" altLang="zh-CN" dirty="0" smtClean="0"/>
          </a:p>
          <a:p>
            <a:pPr lvl="1"/>
            <a:r>
              <a:rPr lang="en-US" altLang="zh-CN" dirty="0" smtClean="0"/>
              <a:t>1.</a:t>
            </a:r>
            <a:r>
              <a:rPr lang="zh-CN" altLang="en-US" dirty="0" smtClean="0"/>
              <a:t>从数组中选一个元素作为标杆</a:t>
            </a:r>
            <a:endParaRPr lang="en-US" altLang="zh-CN" dirty="0" smtClean="0"/>
          </a:p>
          <a:p>
            <a:pPr lvl="1"/>
            <a:r>
              <a:rPr lang="en-US" altLang="zh-CN" dirty="0" smtClean="0"/>
              <a:t>2.</a:t>
            </a:r>
            <a:r>
              <a:rPr lang="zh-CN" altLang="en-US" dirty="0" smtClean="0"/>
              <a:t>对数组进行遍历， 小的扔左边， 大的扔右边</a:t>
            </a:r>
            <a:endParaRPr lang="en-US" altLang="zh-CN" dirty="0" smtClean="0"/>
          </a:p>
          <a:p>
            <a:pPr lvl="1"/>
            <a:r>
              <a:rPr lang="en-US" altLang="zh-CN" dirty="0" smtClean="0"/>
              <a:t>3.</a:t>
            </a:r>
            <a:r>
              <a:rPr lang="zh-CN" altLang="en-US" dirty="0" smtClean="0"/>
              <a:t>合并左中右同时，对左序列和右序列递归进行快排</a:t>
            </a:r>
            <a:endParaRPr lang="en-US" altLang="zh-CN" dirty="0" smtClean="0"/>
          </a:p>
          <a:p>
            <a:pPr lvl="1"/>
            <a:r>
              <a:rPr lang="en-US" altLang="zh-CN" dirty="0" smtClean="0"/>
              <a:t>4.</a:t>
            </a:r>
            <a:r>
              <a:rPr lang="zh-CN" altLang="en-US" dirty="0" smtClean="0"/>
              <a:t>出口条件：数组长度小于或者等于</a:t>
            </a:r>
            <a:r>
              <a:rPr lang="en-US" altLang="zh-CN" dirty="0" smtClean="0"/>
              <a:t>1</a:t>
            </a:r>
            <a:r>
              <a:rPr lang="zh-CN" altLang="en-US" dirty="0" smtClean="0"/>
              <a:t>；</a:t>
            </a:r>
            <a:endParaRPr lang="zh-CN" altLang="en-US" dirty="0"/>
          </a:p>
        </p:txBody>
      </p:sp>
    </p:spTree>
    <p:extLst>
      <p:ext uri="{BB962C8B-B14F-4D97-AF65-F5344CB8AC3E}">
        <p14:creationId xmlns:p14="http://schemas.microsoft.com/office/powerpoint/2010/main" val="6144651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86909" y="739399"/>
            <a:ext cx="4390022" cy="1119337"/>
          </a:xfrm>
          <a:prstGeom prst="rect">
            <a:avLst/>
          </a:prstGeom>
        </p:spPr>
      </p:pic>
      <p:pic>
        <p:nvPicPr>
          <p:cNvPr id="5" name="图片 4"/>
          <p:cNvPicPr>
            <a:picLocks noChangeAspect="1"/>
          </p:cNvPicPr>
          <p:nvPr/>
        </p:nvPicPr>
        <p:blipFill>
          <a:blip r:embed="rId3"/>
          <a:stretch>
            <a:fillRect/>
          </a:stretch>
        </p:blipFill>
        <p:spPr>
          <a:xfrm>
            <a:off x="486909" y="1898650"/>
            <a:ext cx="4390022" cy="1116363"/>
          </a:xfrm>
          <a:prstGeom prst="rect">
            <a:avLst/>
          </a:prstGeom>
        </p:spPr>
      </p:pic>
      <p:pic>
        <p:nvPicPr>
          <p:cNvPr id="6" name="图片 5"/>
          <p:cNvPicPr>
            <a:picLocks noChangeAspect="1"/>
          </p:cNvPicPr>
          <p:nvPr/>
        </p:nvPicPr>
        <p:blipFill>
          <a:blip r:embed="rId4"/>
          <a:stretch>
            <a:fillRect/>
          </a:stretch>
        </p:blipFill>
        <p:spPr>
          <a:xfrm>
            <a:off x="486909" y="3246930"/>
            <a:ext cx="4390022" cy="3477720"/>
          </a:xfrm>
          <a:prstGeom prst="rect">
            <a:avLst/>
          </a:prstGeom>
        </p:spPr>
      </p:pic>
      <p:pic>
        <p:nvPicPr>
          <p:cNvPr id="7" name="图片 6"/>
          <p:cNvPicPr>
            <a:picLocks noChangeAspect="1"/>
          </p:cNvPicPr>
          <p:nvPr/>
        </p:nvPicPr>
        <p:blipFill>
          <a:blip r:embed="rId5"/>
          <a:stretch>
            <a:fillRect/>
          </a:stretch>
        </p:blipFill>
        <p:spPr>
          <a:xfrm>
            <a:off x="5855607" y="3015013"/>
            <a:ext cx="5067300" cy="1028700"/>
          </a:xfrm>
          <a:prstGeom prst="rect">
            <a:avLst/>
          </a:prstGeom>
        </p:spPr>
      </p:pic>
    </p:spTree>
    <p:extLst>
      <p:ext uri="{BB962C8B-B14F-4D97-AF65-F5344CB8AC3E}">
        <p14:creationId xmlns:p14="http://schemas.microsoft.com/office/powerpoint/2010/main" val="35919522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0" y="101600"/>
            <a:ext cx="11718472" cy="6647542"/>
          </a:xfrm>
          <a:prstGeom prst="rect">
            <a:avLst/>
          </a:prstGeom>
        </p:spPr>
      </p:pic>
    </p:spTree>
    <p:extLst>
      <p:ext uri="{BB962C8B-B14F-4D97-AF65-F5344CB8AC3E}">
        <p14:creationId xmlns:p14="http://schemas.microsoft.com/office/powerpoint/2010/main" val="27648281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二分查找</a:t>
            </a:r>
            <a:endParaRPr lang="zh-CN" altLang="en-US" dirty="0"/>
          </a:p>
        </p:txBody>
      </p:sp>
      <p:sp>
        <p:nvSpPr>
          <p:cNvPr id="3" name="内容占位符 2"/>
          <p:cNvSpPr>
            <a:spLocks noGrp="1"/>
          </p:cNvSpPr>
          <p:nvPr>
            <p:ph idx="1"/>
          </p:nvPr>
        </p:nvSpPr>
        <p:spPr/>
        <p:txBody>
          <a:bodyPr/>
          <a:lstStyle/>
          <a:p>
            <a:r>
              <a:rPr lang="zh-CN" altLang="en-US" dirty="0" smtClean="0"/>
              <a:t>条件：</a:t>
            </a:r>
            <a:endParaRPr lang="en-US" altLang="zh-CN" dirty="0" smtClean="0"/>
          </a:p>
          <a:p>
            <a:pPr lvl="1"/>
            <a:r>
              <a:rPr lang="zh-CN" altLang="en-US" dirty="0" smtClean="0"/>
              <a:t>顺序排列</a:t>
            </a:r>
            <a:endParaRPr lang="en-US" altLang="zh-CN" dirty="0" smtClean="0"/>
          </a:p>
          <a:p>
            <a:pPr marL="457200" lvl="1" indent="0">
              <a:buNone/>
            </a:pPr>
            <a:r>
              <a:rPr lang="zh-CN" altLang="en-US" dirty="0"/>
              <a:t>二分查找又称折半查找，优点是比较次数少，查找速度快，平均性能好；其</a:t>
            </a:r>
            <a:r>
              <a:rPr lang="zh-CN" altLang="en-US" dirty="0" smtClean="0"/>
              <a:t>缺点是</a:t>
            </a:r>
            <a:r>
              <a:rPr lang="zh-CN" altLang="en-US" dirty="0"/>
              <a:t>要求待查表为有序表，且插入删除困难。因此，折半查找方法适用于不经常变动而查找频繁的有序列表。</a:t>
            </a:r>
          </a:p>
        </p:txBody>
      </p:sp>
    </p:spTree>
    <p:extLst>
      <p:ext uri="{BB962C8B-B14F-4D97-AF65-F5344CB8AC3E}">
        <p14:creationId xmlns:p14="http://schemas.microsoft.com/office/powerpoint/2010/main" val="35621613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二分查找实现方式</a:t>
            </a:r>
            <a:endParaRPr lang="zh-CN" altLang="en-US" dirty="0"/>
          </a:p>
        </p:txBody>
      </p:sp>
      <p:pic>
        <p:nvPicPr>
          <p:cNvPr id="4" name="内容占位符 3"/>
          <p:cNvPicPr>
            <a:picLocks noGrp="1" noChangeAspect="1"/>
          </p:cNvPicPr>
          <p:nvPr>
            <p:ph idx="1"/>
          </p:nvPr>
        </p:nvPicPr>
        <p:blipFill>
          <a:blip r:embed="rId2"/>
          <a:stretch>
            <a:fillRect/>
          </a:stretch>
        </p:blipFill>
        <p:spPr>
          <a:xfrm>
            <a:off x="608114" y="2275954"/>
            <a:ext cx="11033426" cy="4274971"/>
          </a:xfrm>
          <a:prstGeom prst="rect">
            <a:avLst/>
          </a:prstGeom>
        </p:spPr>
      </p:pic>
    </p:spTree>
    <p:extLst>
      <p:ext uri="{BB962C8B-B14F-4D97-AF65-F5344CB8AC3E}">
        <p14:creationId xmlns:p14="http://schemas.microsoft.com/office/powerpoint/2010/main" val="3235149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八皇后问题</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5164" y="2403833"/>
            <a:ext cx="4531407" cy="4454167"/>
          </a:xfrm>
          <a:prstGeom prst="rect">
            <a:avLst/>
          </a:prstGeom>
        </p:spPr>
      </p:pic>
      <p:sp>
        <p:nvSpPr>
          <p:cNvPr id="5" name="矩形 4"/>
          <p:cNvSpPr/>
          <p:nvPr/>
        </p:nvSpPr>
        <p:spPr>
          <a:xfrm>
            <a:off x="551543" y="2403833"/>
            <a:ext cx="6444343" cy="4454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定义：回溯算法的经典应用</a:t>
            </a:r>
            <a:endParaRPr lang="en-US" altLang="zh-CN" dirty="0" smtClean="0"/>
          </a:p>
          <a:p>
            <a:endParaRPr lang="en-US" altLang="zh-CN" dirty="0" smtClean="0"/>
          </a:p>
          <a:p>
            <a:r>
              <a:rPr lang="en-US" altLang="zh-CN" dirty="0"/>
              <a:t> </a:t>
            </a:r>
            <a:r>
              <a:rPr lang="en-US" altLang="zh-CN" dirty="0" smtClean="0"/>
              <a:t>       </a:t>
            </a:r>
            <a:r>
              <a:rPr lang="zh-CN" altLang="en-US" dirty="0" smtClean="0"/>
              <a:t>该</a:t>
            </a:r>
            <a:r>
              <a:rPr lang="zh-CN" altLang="en-US" dirty="0"/>
              <a:t>问题是国际西洋棋棋手马克斯</a:t>
            </a:r>
            <a:r>
              <a:rPr lang="en-US" altLang="zh-CN" dirty="0"/>
              <a:t>·</a:t>
            </a:r>
            <a:r>
              <a:rPr lang="zh-CN" altLang="en-US" dirty="0"/>
              <a:t>贝瑟尔于</a:t>
            </a:r>
            <a:r>
              <a:rPr lang="en-US" altLang="zh-CN" dirty="0"/>
              <a:t>1848</a:t>
            </a:r>
            <a:r>
              <a:rPr lang="zh-CN" altLang="en-US" dirty="0"/>
              <a:t>年提出：在</a:t>
            </a:r>
            <a:r>
              <a:rPr lang="en-US" altLang="zh-CN" dirty="0"/>
              <a:t>8×8</a:t>
            </a:r>
            <a:r>
              <a:rPr lang="zh-CN" altLang="en-US" dirty="0"/>
              <a:t>格的国际象棋上摆放八个皇后，使其不能互相攻击，即任意两个皇后都不能处于同一行、同一列或同一斜线上，问有多少种摆法</a:t>
            </a:r>
            <a:r>
              <a:rPr lang="zh-CN" altLang="en-US" dirty="0" smtClean="0"/>
              <a:t>。</a:t>
            </a:r>
            <a:endParaRPr lang="en-US" altLang="zh-CN" dirty="0" smtClean="0"/>
          </a:p>
          <a:p>
            <a:endParaRPr lang="en-US" altLang="zh-CN" dirty="0"/>
          </a:p>
          <a:p>
            <a:r>
              <a:rPr lang="zh-CN" altLang="en-US" dirty="0" smtClean="0"/>
              <a:t>算法实现目标：</a:t>
            </a:r>
            <a:endParaRPr lang="en-US" altLang="zh-CN" dirty="0" smtClean="0"/>
          </a:p>
          <a:p>
            <a:r>
              <a:rPr lang="zh-CN" altLang="en-US" dirty="0" smtClean="0"/>
              <a:t>输出所有可能的情况</a:t>
            </a:r>
            <a:endParaRPr lang="zh-CN" altLang="en-US" dirty="0"/>
          </a:p>
        </p:txBody>
      </p:sp>
    </p:spTree>
    <p:extLst>
      <p:ext uri="{BB962C8B-B14F-4D97-AF65-F5344CB8AC3E}">
        <p14:creationId xmlns:p14="http://schemas.microsoft.com/office/powerpoint/2010/main" val="8390400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思路分析</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88324" y="2574471"/>
            <a:ext cx="3274635" cy="3416300"/>
          </a:xfrm>
          <a:prstGeom prst="rect">
            <a:avLst/>
          </a:prstGeom>
        </p:spPr>
      </p:pic>
      <p:sp>
        <p:nvSpPr>
          <p:cNvPr id="5" name="文本框 4"/>
          <p:cNvSpPr txBox="1"/>
          <p:nvPr/>
        </p:nvSpPr>
        <p:spPr>
          <a:xfrm>
            <a:off x="566057" y="2394857"/>
            <a:ext cx="7663543" cy="2031325"/>
          </a:xfrm>
          <a:prstGeom prst="rect">
            <a:avLst/>
          </a:prstGeom>
          <a:noFill/>
        </p:spPr>
        <p:txBody>
          <a:bodyPr wrap="square" rtlCol="0">
            <a:spAutoFit/>
          </a:bodyPr>
          <a:lstStyle/>
          <a:p>
            <a:r>
              <a:rPr lang="zh-CN" altLang="en-US" dirty="0" smtClean="0"/>
              <a:t>思想：试错，类似迷宫</a:t>
            </a:r>
            <a:endParaRPr lang="en-US" altLang="zh-CN" dirty="0" smtClean="0"/>
          </a:p>
          <a:p>
            <a:pPr marL="342900" indent="-342900">
              <a:buAutoNum type="arabicPeriod"/>
            </a:pPr>
            <a:r>
              <a:rPr lang="zh-CN" altLang="en-US" dirty="0" smtClean="0"/>
              <a:t>第</a:t>
            </a:r>
            <a:r>
              <a:rPr lang="en-US" altLang="zh-CN" dirty="0" smtClean="0"/>
              <a:t>1</a:t>
            </a:r>
            <a:r>
              <a:rPr lang="zh-CN" altLang="en-US" dirty="0" smtClean="0"/>
              <a:t>行找到第一个合适的位置后直接进入第</a:t>
            </a:r>
            <a:r>
              <a:rPr lang="en-US" altLang="zh-CN" dirty="0" smtClean="0"/>
              <a:t>2</a:t>
            </a:r>
            <a:r>
              <a:rPr lang="zh-CN" altLang="en-US" dirty="0" smtClean="0"/>
              <a:t>行</a:t>
            </a:r>
            <a:endParaRPr lang="en-US" altLang="zh-CN" dirty="0" smtClean="0"/>
          </a:p>
          <a:p>
            <a:pPr marL="342900" indent="-342900">
              <a:buAutoNum type="arabicPeriod"/>
            </a:pPr>
            <a:r>
              <a:rPr lang="zh-CN" altLang="en-US" dirty="0" smtClean="0"/>
              <a:t>第</a:t>
            </a:r>
            <a:r>
              <a:rPr lang="en-US" altLang="zh-CN" dirty="0" smtClean="0"/>
              <a:t>2</a:t>
            </a:r>
            <a:r>
              <a:rPr lang="zh-CN" altLang="en-US" dirty="0" smtClean="0"/>
              <a:t>行找到的位置跟已经放上去的元素做计算，判断是否复合要求（不能攻击），遍历直到找到第一个满足的元素，直接进入第</a:t>
            </a:r>
            <a:r>
              <a:rPr lang="en-US" altLang="zh-CN" dirty="0" smtClean="0"/>
              <a:t>3</a:t>
            </a:r>
            <a:r>
              <a:rPr lang="zh-CN" altLang="en-US" dirty="0" smtClean="0"/>
              <a:t>行</a:t>
            </a:r>
            <a:endParaRPr lang="en-US" altLang="zh-CN" dirty="0" smtClean="0"/>
          </a:p>
          <a:p>
            <a:pPr marL="342900" indent="-342900">
              <a:buAutoNum type="arabicPeriod"/>
            </a:pPr>
            <a:r>
              <a:rPr lang="zh-CN" altLang="en-US" dirty="0" smtClean="0"/>
              <a:t>第</a:t>
            </a:r>
            <a:r>
              <a:rPr lang="en-US" altLang="zh-CN" dirty="0" smtClean="0"/>
              <a:t>3</a:t>
            </a:r>
            <a:r>
              <a:rPr lang="zh-CN" altLang="en-US" dirty="0" smtClean="0"/>
              <a:t>行如果所有的元素都不合适，则返回第二行，顺着原来的位置向后找，如果找到合适的元素，再次进入第三行，如果第</a:t>
            </a:r>
            <a:r>
              <a:rPr lang="en-US" altLang="zh-CN" dirty="0" smtClean="0"/>
              <a:t>2</a:t>
            </a:r>
            <a:r>
              <a:rPr lang="zh-CN" altLang="en-US" dirty="0" smtClean="0"/>
              <a:t>行没有合适的，则跳回第一行，第一行从上一个合适的元素向后寻找。。。。。。</a:t>
            </a:r>
            <a:endParaRPr lang="zh-CN" altLang="en-US" dirty="0"/>
          </a:p>
        </p:txBody>
      </p:sp>
      <p:sp>
        <p:nvSpPr>
          <p:cNvPr id="6" name="文本框 5"/>
          <p:cNvSpPr txBox="1"/>
          <p:nvPr/>
        </p:nvSpPr>
        <p:spPr>
          <a:xfrm>
            <a:off x="769257" y="4731657"/>
            <a:ext cx="7460343" cy="1477328"/>
          </a:xfrm>
          <a:prstGeom prst="rect">
            <a:avLst/>
          </a:prstGeom>
          <a:noFill/>
        </p:spPr>
        <p:txBody>
          <a:bodyPr wrap="square" rtlCol="0">
            <a:spAutoFit/>
          </a:bodyPr>
          <a:lstStyle/>
          <a:p>
            <a:r>
              <a:rPr lang="zh-CN" altLang="en-US" dirty="0" smtClean="0"/>
              <a:t>如何判定不能攻击？</a:t>
            </a:r>
            <a:endParaRPr lang="en-US" altLang="zh-CN" dirty="0" smtClean="0"/>
          </a:p>
          <a:p>
            <a:r>
              <a:rPr lang="en-US" altLang="zh-CN" dirty="0" smtClean="0"/>
              <a:t>1.</a:t>
            </a:r>
            <a:r>
              <a:rPr lang="zh-CN" altLang="en-US" dirty="0" smtClean="0"/>
              <a:t>数值不相等（不同列）</a:t>
            </a:r>
            <a:r>
              <a:rPr lang="en-US" altLang="zh-CN" dirty="0" smtClean="0"/>
              <a:t>/</a:t>
            </a:r>
            <a:r>
              <a:rPr lang="zh-CN" altLang="en-US" dirty="0" smtClean="0"/>
              <a:t>此时不考虑行，因为做了一个数组，针对行做遍历，肯定是不同的</a:t>
            </a:r>
            <a:endParaRPr lang="en-US" altLang="zh-CN" dirty="0" smtClean="0"/>
          </a:p>
          <a:p>
            <a:r>
              <a:rPr lang="en-US" altLang="zh-CN" dirty="0" smtClean="0"/>
              <a:t>2.</a:t>
            </a:r>
            <a:r>
              <a:rPr lang="zh-CN" altLang="en-US" dirty="0" smtClean="0"/>
              <a:t>两个棋子横纵坐标相差值相除绝对值是</a:t>
            </a:r>
            <a:r>
              <a:rPr lang="en-US" altLang="zh-CN" dirty="0" smtClean="0"/>
              <a:t>1</a:t>
            </a:r>
            <a:r>
              <a:rPr lang="zh-CN" altLang="en-US" dirty="0" smtClean="0"/>
              <a:t>；</a:t>
            </a:r>
            <a:endParaRPr lang="en-US" altLang="zh-CN" dirty="0" smtClean="0"/>
          </a:p>
          <a:p>
            <a:r>
              <a:rPr lang="zh-CN" altLang="en-US" dirty="0" smtClean="0"/>
              <a:t>只要符合这两个条件就是在攻击范围之内！</a:t>
            </a:r>
            <a:endParaRPr lang="zh-CN" altLang="en-US" dirty="0"/>
          </a:p>
        </p:txBody>
      </p:sp>
    </p:spTree>
    <p:extLst>
      <p:ext uri="{BB962C8B-B14F-4D97-AF65-F5344CB8AC3E}">
        <p14:creationId xmlns:p14="http://schemas.microsoft.com/office/powerpoint/2010/main" val="13857200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954" y="973668"/>
            <a:ext cx="10093617" cy="706964"/>
          </a:xfrm>
        </p:spPr>
        <p:txBody>
          <a:bodyPr/>
          <a:lstStyle/>
          <a:p>
            <a:r>
              <a:rPr lang="zh-CN" altLang="en-US" dirty="0" smtClean="0"/>
              <a:t>理解：代码实现，以及借助</a:t>
            </a:r>
            <a:r>
              <a:rPr lang="en-US" altLang="zh-CN" dirty="0" smtClean="0"/>
              <a:t>debugger</a:t>
            </a:r>
            <a:r>
              <a:rPr lang="zh-CN" altLang="en-US" dirty="0" smtClean="0"/>
              <a:t>理解跳转</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8" y="2327729"/>
            <a:ext cx="3274635" cy="3416300"/>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567075191"/>
              </p:ext>
            </p:extLst>
          </p:nvPr>
        </p:nvGraphicFramePr>
        <p:xfrm>
          <a:off x="6741990" y="2327727"/>
          <a:ext cx="4913200" cy="4114016"/>
        </p:xfrm>
        <a:graphic>
          <a:graphicData uri="http://schemas.openxmlformats.org/drawingml/2006/table">
            <a:tbl>
              <a:tblPr firstRow="1" bandRow="1">
                <a:tableStyleId>{616DA210-FB5B-4158-B5E0-FEB733F419BA}</a:tableStyleId>
              </a:tblPr>
              <a:tblGrid>
                <a:gridCol w="614150"/>
                <a:gridCol w="614150"/>
                <a:gridCol w="614150"/>
                <a:gridCol w="614150"/>
                <a:gridCol w="614150"/>
                <a:gridCol w="614150"/>
                <a:gridCol w="614150"/>
                <a:gridCol w="614150"/>
              </a:tblGrid>
              <a:tr h="514252">
                <a:tc>
                  <a:txBody>
                    <a:bodyPr/>
                    <a:lstStyle/>
                    <a:p>
                      <a:r>
                        <a:rPr lang="en-US" altLang="zh-CN" dirty="0" smtClean="0"/>
                        <a:t>1</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514252">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r>
                        <a:rPr lang="en-US" altLang="zh-CN" dirty="0" smtClean="0"/>
                        <a:t>1</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514252">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r>
                        <a:rPr lang="en-US" altLang="zh-CN" dirty="0" smtClean="0"/>
                        <a:t>1</a:t>
                      </a:r>
                      <a:endParaRPr lang="zh-CN" altLang="en-US" dirty="0"/>
                    </a:p>
                  </a:txBody>
                  <a:tcPr/>
                </a:tc>
              </a:tr>
              <a:tr h="514252">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r>
                        <a:rPr lang="en-US" altLang="zh-CN" dirty="0" smtClean="0"/>
                        <a:t>1</a:t>
                      </a:r>
                      <a:endParaRPr lang="zh-CN" altLang="en-US" dirty="0"/>
                    </a:p>
                  </a:txBody>
                  <a:tcPr/>
                </a:tc>
                <a:tc>
                  <a:txBody>
                    <a:bodyPr/>
                    <a:lstStyle/>
                    <a:p>
                      <a:endParaRPr lang="zh-CN" altLang="en-US"/>
                    </a:p>
                  </a:txBody>
                  <a:tcPr/>
                </a:tc>
                <a:tc>
                  <a:txBody>
                    <a:bodyPr/>
                    <a:lstStyle/>
                    <a:p>
                      <a:endParaRPr lang="zh-CN" altLang="en-US" dirty="0"/>
                    </a:p>
                  </a:txBody>
                  <a:tcPr/>
                </a:tc>
              </a:tr>
              <a:tr h="514252">
                <a:tc>
                  <a:txBody>
                    <a:bodyPr/>
                    <a:lstStyle/>
                    <a:p>
                      <a:endParaRPr lang="zh-CN" altLang="en-US"/>
                    </a:p>
                  </a:txBody>
                  <a:tcPr/>
                </a:tc>
                <a:tc>
                  <a:txBody>
                    <a:bodyPr/>
                    <a:lstStyle/>
                    <a:p>
                      <a:endParaRPr lang="zh-CN" altLang="en-US"/>
                    </a:p>
                  </a:txBody>
                  <a:tcPr/>
                </a:tc>
                <a:tc>
                  <a:txBody>
                    <a:bodyPr/>
                    <a:lstStyle/>
                    <a:p>
                      <a:r>
                        <a:rPr lang="en-US" altLang="zh-CN" dirty="0" smtClean="0"/>
                        <a:t>1</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514252">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r>
                        <a:rPr lang="en-US" altLang="zh-CN" dirty="0" smtClean="0"/>
                        <a:t>1</a:t>
                      </a:r>
                      <a:endParaRPr lang="zh-CN" altLang="en-US" dirty="0"/>
                    </a:p>
                  </a:txBody>
                  <a:tcPr/>
                </a:tc>
                <a:tc>
                  <a:txBody>
                    <a:bodyPr/>
                    <a:lstStyle/>
                    <a:p>
                      <a:endParaRPr lang="zh-CN" altLang="en-US" dirty="0"/>
                    </a:p>
                  </a:txBody>
                  <a:tcPr/>
                </a:tc>
              </a:tr>
              <a:tr h="514252">
                <a:tc>
                  <a:txBody>
                    <a:bodyPr/>
                    <a:lstStyle/>
                    <a:p>
                      <a:endParaRPr lang="zh-CN" altLang="en-US"/>
                    </a:p>
                  </a:txBody>
                  <a:tcPr/>
                </a:tc>
                <a:tc>
                  <a:txBody>
                    <a:bodyPr/>
                    <a:lstStyle/>
                    <a:p>
                      <a:r>
                        <a:rPr lang="en-US" altLang="zh-CN" dirty="0" smtClean="0"/>
                        <a:t>1</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r>
              <a:tr h="514252">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r>
                        <a:rPr lang="en-US" altLang="zh-CN" dirty="0" smtClean="0"/>
                        <a:t>1</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3" name="矩形 2"/>
          <p:cNvSpPr/>
          <p:nvPr/>
        </p:nvSpPr>
        <p:spPr>
          <a:xfrm>
            <a:off x="4776716" y="2327727"/>
            <a:ext cx="1692323" cy="48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Arr</a:t>
            </a:r>
            <a:r>
              <a:rPr lang="en-US" altLang="zh-CN" dirty="0" smtClean="0"/>
              <a:t>[ 0 ]</a:t>
            </a:r>
            <a:endParaRPr lang="zh-CN" altLang="en-US" dirty="0"/>
          </a:p>
        </p:txBody>
      </p:sp>
      <p:sp>
        <p:nvSpPr>
          <p:cNvPr id="7" name="矩形 6"/>
          <p:cNvSpPr/>
          <p:nvPr/>
        </p:nvSpPr>
        <p:spPr>
          <a:xfrm>
            <a:off x="4776716" y="2852383"/>
            <a:ext cx="1692323" cy="48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Arr</a:t>
            </a:r>
            <a:r>
              <a:rPr lang="en-US" altLang="zh-CN" dirty="0" smtClean="0"/>
              <a:t>[ 1 ]</a:t>
            </a:r>
            <a:endParaRPr lang="zh-CN" altLang="en-US" dirty="0"/>
          </a:p>
        </p:txBody>
      </p:sp>
      <p:sp>
        <p:nvSpPr>
          <p:cNvPr id="8" name="矩形 7"/>
          <p:cNvSpPr/>
          <p:nvPr/>
        </p:nvSpPr>
        <p:spPr>
          <a:xfrm>
            <a:off x="4776716" y="3377039"/>
            <a:ext cx="1692323" cy="48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Arr</a:t>
            </a:r>
            <a:r>
              <a:rPr lang="en-US" altLang="zh-CN" dirty="0" smtClean="0"/>
              <a:t>[ 2 ]</a:t>
            </a:r>
            <a:endParaRPr lang="zh-CN" altLang="en-US" dirty="0"/>
          </a:p>
        </p:txBody>
      </p:sp>
      <p:sp>
        <p:nvSpPr>
          <p:cNvPr id="9" name="矩形 8"/>
          <p:cNvSpPr/>
          <p:nvPr/>
        </p:nvSpPr>
        <p:spPr>
          <a:xfrm>
            <a:off x="4776716" y="3887375"/>
            <a:ext cx="1692323" cy="48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Arr</a:t>
            </a:r>
            <a:r>
              <a:rPr lang="en-US" altLang="zh-CN" dirty="0" smtClean="0"/>
              <a:t>[ 3 ]</a:t>
            </a:r>
            <a:endParaRPr lang="zh-CN" altLang="en-US" dirty="0"/>
          </a:p>
        </p:txBody>
      </p:sp>
      <p:sp>
        <p:nvSpPr>
          <p:cNvPr id="10" name="矩形 9"/>
          <p:cNvSpPr/>
          <p:nvPr/>
        </p:nvSpPr>
        <p:spPr>
          <a:xfrm>
            <a:off x="4776716" y="4405319"/>
            <a:ext cx="1692323" cy="48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Arr</a:t>
            </a:r>
            <a:r>
              <a:rPr lang="en-US" altLang="zh-CN" dirty="0" smtClean="0"/>
              <a:t>[ 4 ]</a:t>
            </a:r>
            <a:endParaRPr lang="zh-CN" altLang="en-US" dirty="0"/>
          </a:p>
        </p:txBody>
      </p:sp>
      <p:sp>
        <p:nvSpPr>
          <p:cNvPr id="11" name="矩形 10"/>
          <p:cNvSpPr/>
          <p:nvPr/>
        </p:nvSpPr>
        <p:spPr>
          <a:xfrm>
            <a:off x="4776716" y="4916327"/>
            <a:ext cx="1692323" cy="48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Arr</a:t>
            </a:r>
            <a:r>
              <a:rPr lang="en-US" altLang="zh-CN" dirty="0" smtClean="0"/>
              <a:t>[ 5 ]</a:t>
            </a:r>
            <a:endParaRPr lang="zh-CN" altLang="en-US" dirty="0"/>
          </a:p>
        </p:txBody>
      </p:sp>
      <p:sp>
        <p:nvSpPr>
          <p:cNvPr id="12" name="矩形 11"/>
          <p:cNvSpPr/>
          <p:nvPr/>
        </p:nvSpPr>
        <p:spPr>
          <a:xfrm>
            <a:off x="4776716" y="5413687"/>
            <a:ext cx="1692323" cy="48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Arr</a:t>
            </a:r>
            <a:r>
              <a:rPr lang="en-US" altLang="zh-CN" dirty="0" smtClean="0"/>
              <a:t>[ 6 ]</a:t>
            </a:r>
            <a:endParaRPr lang="zh-CN" altLang="en-US" dirty="0"/>
          </a:p>
        </p:txBody>
      </p:sp>
      <p:sp>
        <p:nvSpPr>
          <p:cNvPr id="13" name="矩形 12"/>
          <p:cNvSpPr/>
          <p:nvPr/>
        </p:nvSpPr>
        <p:spPr>
          <a:xfrm>
            <a:off x="4776716" y="5916418"/>
            <a:ext cx="1692323" cy="48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Arr</a:t>
            </a:r>
            <a:r>
              <a:rPr lang="en-US" altLang="zh-CN" dirty="0" smtClean="0"/>
              <a:t>[ 7 ]</a:t>
            </a:r>
            <a:endParaRPr lang="zh-CN" altLang="en-US" dirty="0"/>
          </a:p>
        </p:txBody>
      </p:sp>
    </p:spTree>
    <p:extLst>
      <p:ext uri="{BB962C8B-B14F-4D97-AF65-F5344CB8AC3E}">
        <p14:creationId xmlns:p14="http://schemas.microsoft.com/office/powerpoint/2010/main" val="1635884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0" y="0"/>
            <a:ext cx="12192000" cy="6858000"/>
          </a:xfrm>
          <a:prstGeom prst="rect">
            <a:avLst/>
          </a:prstGeom>
        </p:spPr>
      </p:pic>
      <p:sp>
        <p:nvSpPr>
          <p:cNvPr id="7" name="矩形 6"/>
          <p:cNvSpPr/>
          <p:nvPr/>
        </p:nvSpPr>
        <p:spPr>
          <a:xfrm>
            <a:off x="6823881" y="300251"/>
            <a:ext cx="4967785" cy="1419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Debugger</a:t>
            </a:r>
            <a:r>
              <a:rPr lang="zh-CN" altLang="en-US" dirty="0" smtClean="0"/>
              <a:t>观察</a:t>
            </a:r>
            <a:r>
              <a:rPr lang="en-US" altLang="zh-CN" dirty="0" smtClean="0"/>
              <a:t>index</a:t>
            </a:r>
            <a:r>
              <a:rPr lang="zh-CN" altLang="en-US" dirty="0" smtClean="0"/>
              <a:t>， </a:t>
            </a:r>
            <a:r>
              <a:rPr lang="en-US" altLang="zh-CN" dirty="0" err="1" smtClean="0"/>
              <a:t>arr</a:t>
            </a:r>
            <a:r>
              <a:rPr lang="zh-CN" altLang="en-US" dirty="0" smtClean="0"/>
              <a:t>， </a:t>
            </a:r>
            <a:r>
              <a:rPr lang="en-US" altLang="zh-CN" dirty="0" smtClean="0"/>
              <a:t>flag</a:t>
            </a:r>
          </a:p>
        </p:txBody>
      </p:sp>
      <p:pic>
        <p:nvPicPr>
          <p:cNvPr id="2" name="图片 1"/>
          <p:cNvPicPr>
            <a:picLocks noChangeAspect="1"/>
          </p:cNvPicPr>
          <p:nvPr/>
        </p:nvPicPr>
        <p:blipFill>
          <a:blip r:embed="rId3"/>
          <a:stretch>
            <a:fillRect/>
          </a:stretch>
        </p:blipFill>
        <p:spPr>
          <a:xfrm>
            <a:off x="0" y="0"/>
            <a:ext cx="12192000" cy="6858000"/>
          </a:xfrm>
          <a:prstGeom prst="rect">
            <a:avLst/>
          </a:prstGeom>
        </p:spPr>
      </p:pic>
      <p:sp>
        <p:nvSpPr>
          <p:cNvPr id="3" name="矩形 2"/>
          <p:cNvSpPr/>
          <p:nvPr/>
        </p:nvSpPr>
        <p:spPr>
          <a:xfrm>
            <a:off x="6496334" y="1009934"/>
            <a:ext cx="5445457" cy="1323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借助</a:t>
            </a:r>
            <a:r>
              <a:rPr lang="en-US" altLang="zh-CN" dirty="0" smtClean="0"/>
              <a:t>debugger </a:t>
            </a:r>
            <a:r>
              <a:rPr lang="zh-CN" altLang="en-US" dirty="0" smtClean="0"/>
              <a:t>观察</a:t>
            </a:r>
            <a:r>
              <a:rPr lang="en-US" altLang="zh-CN" dirty="0" smtClean="0"/>
              <a:t>index, </a:t>
            </a:r>
            <a:r>
              <a:rPr lang="en-US" altLang="zh-CN" dirty="0" err="1" smtClean="0"/>
              <a:t>str</a:t>
            </a:r>
            <a:r>
              <a:rPr lang="zh-CN" altLang="en-US" dirty="0" smtClean="0"/>
              <a:t>和</a:t>
            </a:r>
            <a:r>
              <a:rPr lang="en-US" altLang="zh-CN" dirty="0" err="1" smtClean="0"/>
              <a:t>arr</a:t>
            </a:r>
            <a:r>
              <a:rPr lang="zh-CN" altLang="en-US" dirty="0" smtClean="0"/>
              <a:t>，</a:t>
            </a:r>
            <a:r>
              <a:rPr lang="en-US" altLang="zh-CN" dirty="0" smtClean="0"/>
              <a:t>flag</a:t>
            </a:r>
          </a:p>
          <a:p>
            <a:pPr algn="ctr"/>
            <a:r>
              <a:rPr lang="zh-CN" altLang="en-US" dirty="0" smtClean="0"/>
              <a:t>有助于理解</a:t>
            </a:r>
            <a:endParaRPr lang="zh-CN" altLang="en-US" dirty="0"/>
          </a:p>
        </p:txBody>
      </p:sp>
    </p:spTree>
    <p:extLst>
      <p:ext uri="{BB962C8B-B14F-4D97-AF65-F5344CB8AC3E}">
        <p14:creationId xmlns:p14="http://schemas.microsoft.com/office/powerpoint/2010/main" val="5034145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38504" y="5558417"/>
            <a:ext cx="2563695" cy="73905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Map</a:t>
            </a:r>
            <a:r>
              <a:rPr lang="zh-CN" altLang="en-US" dirty="0" smtClean="0"/>
              <a:t>，</a:t>
            </a:r>
            <a:r>
              <a:rPr lang="en-US" altLang="zh-CN" dirty="0" smtClean="0"/>
              <a:t> Reduce</a:t>
            </a:r>
            <a:r>
              <a:rPr lang="zh-CN" altLang="en-US" dirty="0" smtClean="0"/>
              <a:t>， </a:t>
            </a:r>
            <a:r>
              <a:rPr lang="en-US" altLang="zh-CN" dirty="0" smtClean="0"/>
              <a:t>filter</a:t>
            </a:r>
            <a:r>
              <a:rPr lang="zh-CN" altLang="en-US" dirty="0" smtClean="0"/>
              <a:t>， </a:t>
            </a:r>
            <a:r>
              <a:rPr lang="en-US" altLang="zh-CN" dirty="0" smtClean="0"/>
              <a:t>Curry, </a:t>
            </a:r>
            <a:r>
              <a:rPr lang="en-US" altLang="zh-CN" dirty="0" err="1" smtClean="0"/>
              <a:t>Uncurry</a:t>
            </a:r>
            <a:endParaRPr lang="zh-CN" altLang="en-US" dirty="0"/>
          </a:p>
        </p:txBody>
      </p:sp>
      <p:sp>
        <p:nvSpPr>
          <p:cNvPr id="6" name="矩形 5"/>
          <p:cNvSpPr/>
          <p:nvPr/>
        </p:nvSpPr>
        <p:spPr>
          <a:xfrm>
            <a:off x="5049214" y="5558417"/>
            <a:ext cx="1924790" cy="7765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Function</a:t>
            </a:r>
            <a:r>
              <a:rPr lang="zh-CN" altLang="en-US" dirty="0" smtClean="0"/>
              <a:t>， </a:t>
            </a:r>
            <a:r>
              <a:rPr lang="en-US" altLang="zh-CN" dirty="0" err="1" smtClean="0"/>
              <a:t>eval</a:t>
            </a:r>
            <a:endParaRPr lang="en-US" altLang="zh-CN" dirty="0" smtClean="0"/>
          </a:p>
        </p:txBody>
      </p:sp>
      <p:sp>
        <p:nvSpPr>
          <p:cNvPr id="7" name="矩形 6"/>
          <p:cNvSpPr/>
          <p:nvPr/>
        </p:nvSpPr>
        <p:spPr>
          <a:xfrm>
            <a:off x="8884468" y="5572066"/>
            <a:ext cx="2786831" cy="7765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Model</a:t>
            </a:r>
            <a:r>
              <a:rPr lang="zh-CN" altLang="en-US" dirty="0" smtClean="0"/>
              <a:t>层数据变动自动调用检查函数</a:t>
            </a:r>
            <a:r>
              <a:rPr lang="zh-CN" altLang="en-US" dirty="0" smtClean="0"/>
              <a:t>的一种实现</a:t>
            </a:r>
            <a:endParaRPr lang="zh-CN" altLang="en-US" dirty="0"/>
          </a:p>
        </p:txBody>
      </p:sp>
      <p:sp>
        <p:nvSpPr>
          <p:cNvPr id="9" name="矩形 8"/>
          <p:cNvSpPr/>
          <p:nvPr/>
        </p:nvSpPr>
        <p:spPr>
          <a:xfrm>
            <a:off x="1097618" y="3921945"/>
            <a:ext cx="1821977" cy="702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设计模式</a:t>
            </a:r>
            <a:endParaRPr lang="zh-CN" altLang="en-US" dirty="0"/>
          </a:p>
        </p:txBody>
      </p:sp>
      <p:sp>
        <p:nvSpPr>
          <p:cNvPr id="10" name="矩形 9"/>
          <p:cNvSpPr/>
          <p:nvPr/>
        </p:nvSpPr>
        <p:spPr>
          <a:xfrm>
            <a:off x="3615904" y="3997007"/>
            <a:ext cx="2365829" cy="6277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单例的四种实现</a:t>
            </a:r>
            <a:endParaRPr lang="zh-CN" altLang="en-US" dirty="0"/>
          </a:p>
        </p:txBody>
      </p:sp>
      <p:sp>
        <p:nvSpPr>
          <p:cNvPr id="15" name="矩形 14"/>
          <p:cNvSpPr/>
          <p:nvPr/>
        </p:nvSpPr>
        <p:spPr>
          <a:xfrm>
            <a:off x="6121021" y="3997007"/>
            <a:ext cx="2365829" cy="6277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职责链模式</a:t>
            </a:r>
            <a:endParaRPr lang="zh-CN" altLang="en-US" dirty="0"/>
          </a:p>
        </p:txBody>
      </p:sp>
      <p:sp>
        <p:nvSpPr>
          <p:cNvPr id="19" name="圆角矩形 18"/>
          <p:cNvSpPr/>
          <p:nvPr/>
        </p:nvSpPr>
        <p:spPr>
          <a:xfrm>
            <a:off x="632535" y="5558418"/>
            <a:ext cx="1705970" cy="7305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部分</a:t>
            </a:r>
            <a:r>
              <a:rPr lang="zh-CN" altLang="en-US" dirty="0" smtClean="0"/>
              <a:t>补充</a:t>
            </a:r>
            <a:endParaRPr lang="en-US" altLang="zh-CN" dirty="0" smtClean="0"/>
          </a:p>
          <a:p>
            <a:pPr algn="ctr"/>
            <a:r>
              <a:rPr lang="zh-CN" altLang="en-US" dirty="0" smtClean="0"/>
              <a:t>穿插其中</a:t>
            </a:r>
            <a:endParaRPr lang="zh-CN" altLang="en-US" dirty="0"/>
          </a:p>
        </p:txBody>
      </p:sp>
      <p:sp>
        <p:nvSpPr>
          <p:cNvPr id="20" name="矩形 19"/>
          <p:cNvSpPr/>
          <p:nvPr/>
        </p:nvSpPr>
        <p:spPr>
          <a:xfrm>
            <a:off x="7185457" y="5572066"/>
            <a:ext cx="1487559" cy="76287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ORM</a:t>
            </a:r>
            <a:endParaRPr lang="zh-CN" altLang="en-US" dirty="0"/>
          </a:p>
        </p:txBody>
      </p:sp>
      <p:sp>
        <p:nvSpPr>
          <p:cNvPr id="2" name="矩形 1"/>
          <p:cNvSpPr/>
          <p:nvPr/>
        </p:nvSpPr>
        <p:spPr>
          <a:xfrm>
            <a:off x="5151487" y="650490"/>
            <a:ext cx="2545850" cy="652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递归及部分数据结构</a:t>
            </a:r>
            <a:endParaRPr lang="zh-CN" altLang="en-US" dirty="0"/>
          </a:p>
        </p:txBody>
      </p:sp>
      <p:sp>
        <p:nvSpPr>
          <p:cNvPr id="21" name="矩形 20"/>
          <p:cNvSpPr/>
          <p:nvPr/>
        </p:nvSpPr>
        <p:spPr>
          <a:xfrm>
            <a:off x="3621063" y="1489541"/>
            <a:ext cx="1646973" cy="6277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斐波那契</a:t>
            </a:r>
            <a:endParaRPr lang="zh-CN" altLang="en-US" dirty="0"/>
          </a:p>
        </p:txBody>
      </p:sp>
      <p:sp>
        <p:nvSpPr>
          <p:cNvPr id="22" name="矩形 21"/>
          <p:cNvSpPr/>
          <p:nvPr/>
        </p:nvSpPr>
        <p:spPr>
          <a:xfrm>
            <a:off x="6170841" y="1495294"/>
            <a:ext cx="1606329" cy="6277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汉诺塔</a:t>
            </a:r>
            <a:endParaRPr lang="zh-CN" altLang="en-US" dirty="0"/>
          </a:p>
        </p:txBody>
      </p:sp>
      <p:sp>
        <p:nvSpPr>
          <p:cNvPr id="23" name="矩形 22"/>
          <p:cNvSpPr/>
          <p:nvPr/>
        </p:nvSpPr>
        <p:spPr>
          <a:xfrm>
            <a:off x="9048878" y="1489541"/>
            <a:ext cx="1582728" cy="6277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快排</a:t>
            </a:r>
            <a:endParaRPr lang="zh-CN" altLang="en-US" dirty="0"/>
          </a:p>
        </p:txBody>
      </p:sp>
      <p:sp>
        <p:nvSpPr>
          <p:cNvPr id="25" name="矩形 24"/>
          <p:cNvSpPr/>
          <p:nvPr/>
        </p:nvSpPr>
        <p:spPr>
          <a:xfrm>
            <a:off x="856865" y="2500369"/>
            <a:ext cx="1544036" cy="6277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t>二</a:t>
            </a:r>
            <a:r>
              <a:rPr lang="zh-CN" altLang="en-US" dirty="0" smtClean="0"/>
              <a:t>分查找</a:t>
            </a:r>
            <a:endParaRPr lang="zh-CN" altLang="en-US" dirty="0"/>
          </a:p>
        </p:txBody>
      </p:sp>
      <p:sp>
        <p:nvSpPr>
          <p:cNvPr id="26" name="矩形 25"/>
          <p:cNvSpPr/>
          <p:nvPr/>
        </p:nvSpPr>
        <p:spPr>
          <a:xfrm>
            <a:off x="3621642" y="2500369"/>
            <a:ext cx="1544036" cy="6277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t>八皇后</a:t>
            </a:r>
          </a:p>
        </p:txBody>
      </p:sp>
      <p:sp>
        <p:nvSpPr>
          <p:cNvPr id="27" name="矩形 26"/>
          <p:cNvSpPr/>
          <p:nvPr/>
        </p:nvSpPr>
        <p:spPr>
          <a:xfrm>
            <a:off x="6170840" y="2459847"/>
            <a:ext cx="1606329" cy="6277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双向链表</a:t>
            </a:r>
            <a:endParaRPr lang="zh-CN" altLang="en-US" dirty="0"/>
          </a:p>
        </p:txBody>
      </p:sp>
      <p:sp>
        <p:nvSpPr>
          <p:cNvPr id="29" name="矩形 28"/>
          <p:cNvSpPr/>
          <p:nvPr/>
        </p:nvSpPr>
        <p:spPr>
          <a:xfrm>
            <a:off x="9048878" y="2500369"/>
            <a:ext cx="1582728" cy="6277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约瑟夫环</a:t>
            </a:r>
            <a:endParaRPr lang="zh-CN" altLang="en-US" dirty="0"/>
          </a:p>
        </p:txBody>
      </p:sp>
      <p:sp>
        <p:nvSpPr>
          <p:cNvPr id="24" name="矩形 23"/>
          <p:cNvSpPr/>
          <p:nvPr/>
        </p:nvSpPr>
        <p:spPr>
          <a:xfrm>
            <a:off x="917758" y="1489540"/>
            <a:ext cx="1646973" cy="6277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尾递归</a:t>
            </a:r>
            <a:endParaRPr lang="zh-CN" altLang="en-US" dirty="0"/>
          </a:p>
        </p:txBody>
      </p:sp>
    </p:spTree>
    <p:extLst>
      <p:ext uri="{BB962C8B-B14F-4D97-AF65-F5344CB8AC3E}">
        <p14:creationId xmlns:p14="http://schemas.microsoft.com/office/powerpoint/2010/main" val="9498020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八皇后问题输出结果</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 y="2374710"/>
            <a:ext cx="12192001" cy="4483289"/>
          </a:xfrm>
          <a:prstGeom prst="rect">
            <a:avLst/>
          </a:prstGeom>
        </p:spPr>
      </p:pic>
    </p:spTree>
    <p:extLst>
      <p:ext uri="{BB962C8B-B14F-4D97-AF65-F5344CB8AC3E}">
        <p14:creationId xmlns:p14="http://schemas.microsoft.com/office/powerpoint/2010/main" val="3716064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869085" y="4338851"/>
            <a:ext cx="1419367" cy="2518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pPr algn="ctr"/>
            <a:r>
              <a:rPr lang="zh-CN" altLang="en-US" dirty="0" smtClean="0"/>
              <a:t>双向链表</a:t>
            </a:r>
            <a:endParaRPr lang="zh-CN" altLang="en-US" dirty="0"/>
          </a:p>
        </p:txBody>
      </p:sp>
      <p:sp>
        <p:nvSpPr>
          <p:cNvPr id="3" name="内容占位符 2"/>
          <p:cNvSpPr>
            <a:spLocks noGrp="1"/>
          </p:cNvSpPr>
          <p:nvPr>
            <p:ph idx="1"/>
          </p:nvPr>
        </p:nvSpPr>
        <p:spPr>
          <a:xfrm>
            <a:off x="7777508" y="2152521"/>
            <a:ext cx="4277717" cy="1705530"/>
          </a:xfrm>
        </p:spPr>
        <p:txBody>
          <a:bodyPr>
            <a:normAutofit fontScale="92500" lnSpcReduction="20000"/>
          </a:bodyPr>
          <a:lstStyle/>
          <a:p>
            <a:r>
              <a:rPr lang="en-US" altLang="zh-CN" dirty="0" smtClean="0"/>
              <a:t>1.</a:t>
            </a:r>
            <a:r>
              <a:rPr lang="zh-CN" altLang="en-US" dirty="0" smtClean="0"/>
              <a:t>顾名思义，链表就是一条数据链</a:t>
            </a:r>
            <a:endParaRPr lang="en-US" altLang="zh-CN" dirty="0" smtClean="0"/>
          </a:p>
          <a:p>
            <a:r>
              <a:rPr lang="en-US" altLang="zh-CN" dirty="0" smtClean="0"/>
              <a:t>2.</a:t>
            </a:r>
            <a:r>
              <a:rPr lang="zh-CN" altLang="en-US" dirty="0" smtClean="0"/>
              <a:t>双向链表就是数据链可以前后连接，通过</a:t>
            </a:r>
            <a:r>
              <a:rPr lang="en-US" altLang="zh-CN" dirty="0" err="1" smtClean="0"/>
              <a:t>prev</a:t>
            </a:r>
            <a:r>
              <a:rPr lang="zh-CN" altLang="en-US" dirty="0" smtClean="0"/>
              <a:t>， </a:t>
            </a:r>
            <a:r>
              <a:rPr lang="en-US" altLang="zh-CN" dirty="0" smtClean="0"/>
              <a:t>next</a:t>
            </a:r>
            <a:r>
              <a:rPr lang="zh-CN" altLang="en-US" dirty="0" smtClean="0"/>
              <a:t>可以遍历整条链的数据值</a:t>
            </a:r>
            <a:endParaRPr lang="en-US" altLang="zh-CN" dirty="0" smtClean="0"/>
          </a:p>
          <a:p>
            <a:r>
              <a:rPr lang="en-US" altLang="zh-CN" dirty="0" smtClean="0"/>
              <a:t>3.js</a:t>
            </a:r>
            <a:r>
              <a:rPr lang="zh-CN" altLang="en-US" dirty="0" smtClean="0"/>
              <a:t>对象系统非常强大，一般不需要特意做链表，主要用来学习概念吧</a:t>
            </a:r>
            <a:endParaRPr lang="en-US" altLang="zh-CN" dirty="0" smtClean="0"/>
          </a:p>
          <a:p>
            <a:endParaRPr lang="zh-CN" altLang="en-US" dirty="0"/>
          </a:p>
        </p:txBody>
      </p:sp>
      <p:sp>
        <p:nvSpPr>
          <p:cNvPr id="4" name="矩形 3"/>
          <p:cNvSpPr/>
          <p:nvPr/>
        </p:nvSpPr>
        <p:spPr>
          <a:xfrm>
            <a:off x="900752" y="4339988"/>
            <a:ext cx="1419367" cy="2518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6286" y="4640240"/>
            <a:ext cx="1201003" cy="66874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solidFill>
                  <a:schemeClr val="tx1"/>
                </a:solidFill>
              </a:rPr>
              <a:t>data</a:t>
            </a:r>
            <a:endParaRPr lang="zh-CN" altLang="en-US" dirty="0">
              <a:solidFill>
                <a:schemeClr val="tx1"/>
              </a:solidFill>
            </a:endParaRPr>
          </a:p>
        </p:txBody>
      </p:sp>
      <p:sp>
        <p:nvSpPr>
          <p:cNvPr id="6" name="矩形 5"/>
          <p:cNvSpPr/>
          <p:nvPr/>
        </p:nvSpPr>
        <p:spPr>
          <a:xfrm>
            <a:off x="1009934" y="6012978"/>
            <a:ext cx="1201003" cy="66874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solidFill>
                  <a:srgbClr val="FF0000"/>
                </a:solidFill>
              </a:rPr>
              <a:t>next</a:t>
            </a:r>
            <a:endParaRPr lang="zh-CN" altLang="en-US" dirty="0">
              <a:solidFill>
                <a:srgbClr val="FF0000"/>
              </a:solidFill>
            </a:endParaRPr>
          </a:p>
        </p:txBody>
      </p:sp>
      <p:sp>
        <p:nvSpPr>
          <p:cNvPr id="7" name="矩形 6"/>
          <p:cNvSpPr/>
          <p:nvPr/>
        </p:nvSpPr>
        <p:spPr>
          <a:xfrm>
            <a:off x="1009934" y="5344237"/>
            <a:ext cx="1201003" cy="66874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err="1" smtClean="0">
                <a:solidFill>
                  <a:schemeClr val="accent5">
                    <a:lumMod val="50000"/>
                  </a:schemeClr>
                </a:solidFill>
              </a:rPr>
              <a:t>prev</a:t>
            </a:r>
            <a:endParaRPr lang="zh-CN" altLang="en-US" dirty="0">
              <a:solidFill>
                <a:schemeClr val="accent5">
                  <a:lumMod val="50000"/>
                </a:schemeClr>
              </a:solidFill>
            </a:endParaRPr>
          </a:p>
        </p:txBody>
      </p:sp>
      <p:sp>
        <p:nvSpPr>
          <p:cNvPr id="8" name="矩形 7"/>
          <p:cNvSpPr/>
          <p:nvPr/>
        </p:nvSpPr>
        <p:spPr>
          <a:xfrm>
            <a:off x="3939510" y="4339988"/>
            <a:ext cx="1419367" cy="2518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034533" y="4599865"/>
            <a:ext cx="1201003" cy="66874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solidFill>
                  <a:schemeClr val="tx1"/>
                </a:solidFill>
              </a:rPr>
              <a:t>data</a:t>
            </a:r>
            <a:endParaRPr lang="zh-CN" altLang="en-US" dirty="0">
              <a:solidFill>
                <a:schemeClr val="tx1"/>
              </a:solidFill>
            </a:endParaRPr>
          </a:p>
        </p:txBody>
      </p:sp>
      <p:sp>
        <p:nvSpPr>
          <p:cNvPr id="10" name="矩形 9"/>
          <p:cNvSpPr/>
          <p:nvPr/>
        </p:nvSpPr>
        <p:spPr>
          <a:xfrm>
            <a:off x="4034532" y="5303862"/>
            <a:ext cx="1201003" cy="66874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err="1" smtClean="0">
                <a:solidFill>
                  <a:schemeClr val="accent5">
                    <a:lumMod val="50000"/>
                  </a:schemeClr>
                </a:solidFill>
              </a:rPr>
              <a:t>prev</a:t>
            </a:r>
            <a:endParaRPr lang="zh-CN" altLang="en-US" dirty="0">
              <a:solidFill>
                <a:schemeClr val="accent5">
                  <a:lumMod val="50000"/>
                </a:schemeClr>
              </a:solidFill>
            </a:endParaRPr>
          </a:p>
        </p:txBody>
      </p:sp>
      <p:sp>
        <p:nvSpPr>
          <p:cNvPr id="11" name="矩形 10"/>
          <p:cNvSpPr/>
          <p:nvPr/>
        </p:nvSpPr>
        <p:spPr>
          <a:xfrm>
            <a:off x="4034531" y="6012978"/>
            <a:ext cx="1201003" cy="66874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solidFill>
                  <a:srgbClr val="FF0000"/>
                </a:solidFill>
              </a:rPr>
              <a:t>next</a:t>
            </a:r>
            <a:endParaRPr lang="zh-CN" altLang="en-US" dirty="0">
              <a:solidFill>
                <a:srgbClr val="FF0000"/>
              </a:solidFill>
            </a:endParaRPr>
          </a:p>
        </p:txBody>
      </p:sp>
      <p:sp>
        <p:nvSpPr>
          <p:cNvPr id="12" name="矩形 11"/>
          <p:cNvSpPr/>
          <p:nvPr/>
        </p:nvSpPr>
        <p:spPr>
          <a:xfrm>
            <a:off x="6978270" y="4559490"/>
            <a:ext cx="1201003" cy="66874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solidFill>
                  <a:schemeClr val="tx1"/>
                </a:solidFill>
              </a:rPr>
              <a:t>data</a:t>
            </a:r>
            <a:endParaRPr lang="zh-CN" altLang="en-US" dirty="0">
              <a:solidFill>
                <a:schemeClr val="tx1"/>
              </a:solidFill>
            </a:endParaRPr>
          </a:p>
        </p:txBody>
      </p:sp>
      <p:sp>
        <p:nvSpPr>
          <p:cNvPr id="13" name="矩形 12"/>
          <p:cNvSpPr/>
          <p:nvPr/>
        </p:nvSpPr>
        <p:spPr>
          <a:xfrm>
            <a:off x="6978269" y="5263487"/>
            <a:ext cx="1201003" cy="66874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err="1" smtClean="0">
                <a:solidFill>
                  <a:schemeClr val="accent5">
                    <a:lumMod val="50000"/>
                  </a:schemeClr>
                </a:solidFill>
              </a:rPr>
              <a:t>prev</a:t>
            </a:r>
            <a:endParaRPr lang="zh-CN" altLang="en-US" dirty="0">
              <a:solidFill>
                <a:schemeClr val="accent5">
                  <a:lumMod val="50000"/>
                </a:schemeClr>
              </a:solidFill>
            </a:endParaRPr>
          </a:p>
        </p:txBody>
      </p:sp>
      <p:sp>
        <p:nvSpPr>
          <p:cNvPr id="14" name="矩形 13"/>
          <p:cNvSpPr/>
          <p:nvPr/>
        </p:nvSpPr>
        <p:spPr>
          <a:xfrm>
            <a:off x="6978268" y="5972603"/>
            <a:ext cx="1201003" cy="66874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solidFill>
                  <a:srgbClr val="FF0000"/>
                </a:solidFill>
              </a:rPr>
              <a:t>next</a:t>
            </a:r>
            <a:endParaRPr lang="zh-CN" altLang="en-US" dirty="0">
              <a:solidFill>
                <a:srgbClr val="FF0000"/>
              </a:solidFill>
            </a:endParaRPr>
          </a:p>
        </p:txBody>
      </p:sp>
      <p:sp>
        <p:nvSpPr>
          <p:cNvPr id="16" name="矩形 15"/>
          <p:cNvSpPr/>
          <p:nvPr/>
        </p:nvSpPr>
        <p:spPr>
          <a:xfrm>
            <a:off x="9742357" y="4339988"/>
            <a:ext cx="1419367" cy="2518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9865877" y="4615162"/>
            <a:ext cx="1201003" cy="66874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solidFill>
                  <a:schemeClr val="tx1"/>
                </a:solidFill>
              </a:rPr>
              <a:t>data</a:t>
            </a:r>
            <a:endParaRPr lang="zh-CN" altLang="en-US" dirty="0">
              <a:solidFill>
                <a:schemeClr val="tx1"/>
              </a:solidFill>
            </a:endParaRPr>
          </a:p>
        </p:txBody>
      </p:sp>
      <p:sp>
        <p:nvSpPr>
          <p:cNvPr id="18" name="矩形 17"/>
          <p:cNvSpPr/>
          <p:nvPr/>
        </p:nvSpPr>
        <p:spPr>
          <a:xfrm>
            <a:off x="9865876" y="5319159"/>
            <a:ext cx="1201003" cy="66874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err="1" smtClean="0">
                <a:solidFill>
                  <a:schemeClr val="accent5">
                    <a:lumMod val="50000"/>
                  </a:schemeClr>
                </a:solidFill>
              </a:rPr>
              <a:t>prev</a:t>
            </a:r>
            <a:endParaRPr lang="zh-CN" altLang="en-US" dirty="0">
              <a:solidFill>
                <a:schemeClr val="accent5">
                  <a:lumMod val="50000"/>
                </a:schemeClr>
              </a:solidFill>
            </a:endParaRPr>
          </a:p>
        </p:txBody>
      </p:sp>
      <p:sp>
        <p:nvSpPr>
          <p:cNvPr id="19" name="矩形 18"/>
          <p:cNvSpPr/>
          <p:nvPr/>
        </p:nvSpPr>
        <p:spPr>
          <a:xfrm>
            <a:off x="9865875" y="6028275"/>
            <a:ext cx="1201003" cy="66874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solidFill>
                  <a:srgbClr val="FF0000"/>
                </a:solidFill>
              </a:rPr>
              <a:t>next</a:t>
            </a:r>
            <a:endParaRPr lang="zh-CN" altLang="en-US" dirty="0">
              <a:solidFill>
                <a:srgbClr val="FF0000"/>
              </a:solidFill>
            </a:endParaRPr>
          </a:p>
        </p:txBody>
      </p:sp>
      <p:sp>
        <p:nvSpPr>
          <p:cNvPr id="20" name="圆角矩形 19"/>
          <p:cNvSpPr/>
          <p:nvPr/>
        </p:nvSpPr>
        <p:spPr>
          <a:xfrm>
            <a:off x="2544834" y="1288789"/>
            <a:ext cx="1476562" cy="25692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p:cNvCxnSpPr/>
          <p:nvPr/>
        </p:nvCxnSpPr>
        <p:spPr>
          <a:xfrm>
            <a:off x="1897039" y="6362645"/>
            <a:ext cx="1924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4926842" y="6362645"/>
            <a:ext cx="18424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7915701" y="6306973"/>
            <a:ext cx="18266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8411971" y="5653529"/>
            <a:ext cx="17283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5535660" y="5681963"/>
            <a:ext cx="17283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2533152" y="5683101"/>
            <a:ext cx="17283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2743200" y="1433015"/>
            <a:ext cx="1078173" cy="5267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smtClean="0"/>
              <a:t>Link list</a:t>
            </a:r>
            <a:endParaRPr lang="zh-CN" altLang="en-US" dirty="0"/>
          </a:p>
        </p:txBody>
      </p:sp>
      <p:sp>
        <p:nvSpPr>
          <p:cNvPr id="33" name="圆角矩形 32"/>
          <p:cNvSpPr/>
          <p:nvPr/>
        </p:nvSpPr>
        <p:spPr>
          <a:xfrm>
            <a:off x="2743200" y="2046063"/>
            <a:ext cx="1078173" cy="5267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smtClean="0"/>
              <a:t>head</a:t>
            </a:r>
            <a:endParaRPr lang="zh-CN" altLang="en-US" dirty="0"/>
          </a:p>
        </p:txBody>
      </p:sp>
      <p:sp>
        <p:nvSpPr>
          <p:cNvPr id="34" name="圆角矩形 33"/>
          <p:cNvSpPr/>
          <p:nvPr/>
        </p:nvSpPr>
        <p:spPr>
          <a:xfrm>
            <a:off x="2743200" y="2624565"/>
            <a:ext cx="1078173" cy="5267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smtClean="0"/>
              <a:t>end</a:t>
            </a:r>
            <a:endParaRPr lang="zh-CN" altLang="en-US" dirty="0"/>
          </a:p>
        </p:txBody>
      </p:sp>
      <p:sp>
        <p:nvSpPr>
          <p:cNvPr id="35" name="圆角矩形 34"/>
          <p:cNvSpPr/>
          <p:nvPr/>
        </p:nvSpPr>
        <p:spPr>
          <a:xfrm>
            <a:off x="2743199" y="3237613"/>
            <a:ext cx="1078173" cy="5267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smtClean="0"/>
              <a:t>Count</a:t>
            </a:r>
            <a:r>
              <a:rPr lang="zh-CN" altLang="en-US" dirty="0" smtClean="0"/>
              <a:t>：</a:t>
            </a:r>
            <a:r>
              <a:rPr lang="en-US" altLang="zh-CN" dirty="0" smtClean="0"/>
              <a:t>4</a:t>
            </a:r>
            <a:endParaRPr lang="zh-CN" altLang="en-US" dirty="0"/>
          </a:p>
        </p:txBody>
      </p:sp>
      <p:cxnSp>
        <p:nvCxnSpPr>
          <p:cNvPr id="41" name="肘形连接符 40"/>
          <p:cNvCxnSpPr>
            <a:stCxn id="33" idx="1"/>
          </p:cNvCxnSpPr>
          <p:nvPr/>
        </p:nvCxnSpPr>
        <p:spPr>
          <a:xfrm rot="10800000" flipV="1">
            <a:off x="1509174" y="2309444"/>
            <a:ext cx="1234026" cy="189827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3" name="肘形连接符 42"/>
          <p:cNvCxnSpPr>
            <a:endCxn id="16" idx="0"/>
          </p:cNvCxnSpPr>
          <p:nvPr/>
        </p:nvCxnSpPr>
        <p:spPr>
          <a:xfrm>
            <a:off x="3821372" y="2896893"/>
            <a:ext cx="6630669" cy="144309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44" name="圆角矩形 43"/>
          <p:cNvSpPr/>
          <p:nvPr/>
        </p:nvSpPr>
        <p:spPr>
          <a:xfrm>
            <a:off x="4034531" y="1680632"/>
            <a:ext cx="3410222" cy="10940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en-US" altLang="zh-CN" dirty="0" smtClean="0"/>
              <a:t>push</a:t>
            </a:r>
            <a:r>
              <a:rPr lang="zh-CN" altLang="en-US" dirty="0" smtClean="0"/>
              <a:t> </a:t>
            </a:r>
            <a:r>
              <a:rPr lang="en-US" altLang="zh-CN" dirty="0" smtClean="0"/>
              <a:t>pop shift </a:t>
            </a:r>
            <a:r>
              <a:rPr lang="en-US" altLang="zh-CN" dirty="0" err="1" smtClean="0"/>
              <a:t>unshift</a:t>
            </a:r>
            <a:endParaRPr lang="en-US" altLang="zh-CN" dirty="0" smtClean="0"/>
          </a:p>
          <a:p>
            <a:pPr algn="ctr"/>
            <a:r>
              <a:rPr lang="en-US" altLang="zh-CN" dirty="0"/>
              <a:t>r</a:t>
            </a:r>
            <a:r>
              <a:rPr lang="en-US" altLang="zh-CN" dirty="0" smtClean="0"/>
              <a:t>emove show find</a:t>
            </a:r>
            <a:r>
              <a:rPr lang="zh-CN" altLang="en-US" dirty="0" smtClean="0"/>
              <a:t> </a:t>
            </a:r>
            <a:endParaRPr lang="zh-CN" altLang="en-US" dirty="0"/>
          </a:p>
        </p:txBody>
      </p:sp>
      <p:sp>
        <p:nvSpPr>
          <p:cNvPr id="46" name="矩形 45"/>
          <p:cNvSpPr/>
          <p:nvPr/>
        </p:nvSpPr>
        <p:spPr>
          <a:xfrm>
            <a:off x="4462818" y="1715888"/>
            <a:ext cx="2515450" cy="23707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smtClean="0"/>
              <a:t>链表操作方法</a:t>
            </a:r>
            <a:endParaRPr lang="zh-CN" altLang="en-US" dirty="0"/>
          </a:p>
        </p:txBody>
      </p:sp>
      <p:sp>
        <p:nvSpPr>
          <p:cNvPr id="47" name="矩形 46"/>
          <p:cNvSpPr/>
          <p:nvPr/>
        </p:nvSpPr>
        <p:spPr>
          <a:xfrm>
            <a:off x="4462818" y="3098739"/>
            <a:ext cx="2981935" cy="11416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smtClean="0"/>
              <a:t>思路</a:t>
            </a:r>
            <a:endParaRPr lang="en-US" altLang="zh-CN" dirty="0" smtClean="0"/>
          </a:p>
          <a:p>
            <a:r>
              <a:rPr lang="en-US" altLang="zh-CN" dirty="0" smtClean="0"/>
              <a:t>1.</a:t>
            </a:r>
            <a:r>
              <a:rPr lang="zh-CN" altLang="en-US" dirty="0" smtClean="0"/>
              <a:t>需要两个构造函数</a:t>
            </a:r>
            <a:endParaRPr lang="en-US" altLang="zh-CN" dirty="0" smtClean="0"/>
          </a:p>
          <a:p>
            <a:r>
              <a:rPr lang="en-US" altLang="zh-CN" dirty="0" smtClean="0"/>
              <a:t>2.</a:t>
            </a:r>
            <a:r>
              <a:rPr lang="zh-CN" altLang="en-US" dirty="0"/>
              <a:t>一</a:t>
            </a:r>
            <a:r>
              <a:rPr lang="zh-CN" altLang="en-US" dirty="0" smtClean="0"/>
              <a:t>个函数创建链表</a:t>
            </a:r>
            <a:endParaRPr lang="en-US" altLang="zh-CN" dirty="0" smtClean="0"/>
          </a:p>
          <a:p>
            <a:r>
              <a:rPr lang="en-US" altLang="zh-CN" dirty="0" smtClean="0"/>
              <a:t>3.</a:t>
            </a:r>
            <a:r>
              <a:rPr lang="zh-CN" altLang="en-US" dirty="0" smtClean="0"/>
              <a:t>一个函数创建数据节点</a:t>
            </a:r>
            <a:endParaRPr lang="zh-CN" altLang="en-US" dirty="0"/>
          </a:p>
        </p:txBody>
      </p:sp>
    </p:spTree>
    <p:extLst>
      <p:ext uri="{BB962C8B-B14F-4D97-AF65-F5344CB8AC3E}">
        <p14:creationId xmlns:p14="http://schemas.microsoft.com/office/powerpoint/2010/main" val="35041691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两个构造函数以及链表操作方法的实现</a:t>
            </a:r>
            <a:endParaRPr lang="zh-CN" altLang="en-US" dirty="0"/>
          </a:p>
        </p:txBody>
      </p:sp>
      <p:pic>
        <p:nvPicPr>
          <p:cNvPr id="4" name="内容占位符 3"/>
          <p:cNvPicPr>
            <a:picLocks noGrp="1" noChangeAspect="1"/>
          </p:cNvPicPr>
          <p:nvPr>
            <p:ph idx="1"/>
          </p:nvPr>
        </p:nvPicPr>
        <p:blipFill>
          <a:blip r:embed="rId2"/>
          <a:stretch>
            <a:fillRect/>
          </a:stretch>
        </p:blipFill>
        <p:spPr>
          <a:xfrm>
            <a:off x="473518" y="1680632"/>
            <a:ext cx="4275205" cy="3998795"/>
          </a:xfrm>
          <a:prstGeom prst="rect">
            <a:avLst/>
          </a:prstGeom>
        </p:spPr>
      </p:pic>
      <p:pic>
        <p:nvPicPr>
          <p:cNvPr id="5" name="图片 4"/>
          <p:cNvPicPr>
            <a:picLocks noChangeAspect="1"/>
          </p:cNvPicPr>
          <p:nvPr/>
        </p:nvPicPr>
        <p:blipFill>
          <a:blip r:embed="rId3"/>
          <a:stretch>
            <a:fillRect/>
          </a:stretch>
        </p:blipFill>
        <p:spPr>
          <a:xfrm>
            <a:off x="5240741" y="1680632"/>
            <a:ext cx="6446292" cy="4503406"/>
          </a:xfrm>
          <a:prstGeom prst="rect">
            <a:avLst/>
          </a:prstGeom>
        </p:spPr>
      </p:pic>
    </p:spTree>
    <p:extLst>
      <p:ext uri="{BB962C8B-B14F-4D97-AF65-F5344CB8AC3E}">
        <p14:creationId xmlns:p14="http://schemas.microsoft.com/office/powerpoint/2010/main" val="27695433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链表操作</a:t>
            </a:r>
            <a:endParaRPr lang="zh-CN" altLang="en-US" dirty="0"/>
          </a:p>
        </p:txBody>
      </p:sp>
      <p:pic>
        <p:nvPicPr>
          <p:cNvPr id="4" name="内容占位符 3"/>
          <p:cNvPicPr>
            <a:picLocks noGrp="1" noChangeAspect="1"/>
          </p:cNvPicPr>
          <p:nvPr>
            <p:ph idx="1"/>
          </p:nvPr>
        </p:nvPicPr>
        <p:blipFill>
          <a:blip r:embed="rId2"/>
          <a:stretch>
            <a:fillRect/>
          </a:stretch>
        </p:blipFill>
        <p:spPr>
          <a:xfrm>
            <a:off x="750627" y="2661313"/>
            <a:ext cx="10385945" cy="3807726"/>
          </a:xfrm>
          <a:prstGeom prst="rect">
            <a:avLst/>
          </a:prstGeom>
        </p:spPr>
      </p:pic>
    </p:spTree>
    <p:extLst>
      <p:ext uri="{BB962C8B-B14F-4D97-AF65-F5344CB8AC3E}">
        <p14:creationId xmlns:p14="http://schemas.microsoft.com/office/powerpoint/2010/main" val="41082438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约瑟夫环</a:t>
            </a:r>
            <a:endParaRPr lang="zh-CN" altLang="en-US" dirty="0"/>
          </a:p>
        </p:txBody>
      </p:sp>
      <p:sp>
        <p:nvSpPr>
          <p:cNvPr id="3" name="内容占位符 2"/>
          <p:cNvSpPr>
            <a:spLocks noGrp="1"/>
          </p:cNvSpPr>
          <p:nvPr>
            <p:ph idx="1"/>
          </p:nvPr>
        </p:nvSpPr>
        <p:spPr/>
        <p:txBody>
          <a:bodyPr/>
          <a:lstStyle/>
          <a:p>
            <a:r>
              <a:rPr lang="zh-CN" altLang="en-US" dirty="0"/>
              <a:t>约瑟夫环（约瑟夫问题）是一个数学的应用问题：已知</a:t>
            </a:r>
            <a:r>
              <a:rPr lang="en-US" altLang="zh-CN" dirty="0"/>
              <a:t>n</a:t>
            </a:r>
            <a:r>
              <a:rPr lang="zh-CN" altLang="en-US" dirty="0"/>
              <a:t>个人（以编号</a:t>
            </a:r>
            <a:r>
              <a:rPr lang="en-US" altLang="zh-CN" dirty="0"/>
              <a:t>1</a:t>
            </a:r>
            <a:r>
              <a:rPr lang="zh-CN" altLang="en-US" dirty="0"/>
              <a:t>，</a:t>
            </a:r>
            <a:r>
              <a:rPr lang="en-US" altLang="zh-CN" dirty="0"/>
              <a:t>2</a:t>
            </a:r>
            <a:r>
              <a:rPr lang="zh-CN" altLang="en-US" dirty="0"/>
              <a:t>，</a:t>
            </a:r>
            <a:r>
              <a:rPr lang="en-US" altLang="zh-CN" dirty="0"/>
              <a:t>3...n</a:t>
            </a:r>
            <a:r>
              <a:rPr lang="zh-CN" altLang="en-US" dirty="0"/>
              <a:t>分别表示）围坐在一张圆桌周围。从编号为</a:t>
            </a:r>
            <a:r>
              <a:rPr lang="en-US" altLang="zh-CN" dirty="0"/>
              <a:t>k</a:t>
            </a:r>
            <a:r>
              <a:rPr lang="zh-CN" altLang="en-US" dirty="0"/>
              <a:t>的人开始报数，数到</a:t>
            </a:r>
            <a:r>
              <a:rPr lang="en-US" altLang="zh-CN" dirty="0"/>
              <a:t>m</a:t>
            </a:r>
            <a:r>
              <a:rPr lang="zh-CN" altLang="en-US" dirty="0"/>
              <a:t>的那个人出列；他的下一个人又从</a:t>
            </a:r>
            <a:r>
              <a:rPr lang="en-US" altLang="zh-CN" dirty="0"/>
              <a:t>1</a:t>
            </a:r>
            <a:r>
              <a:rPr lang="zh-CN" altLang="en-US" dirty="0"/>
              <a:t>开始报数，数到</a:t>
            </a:r>
            <a:r>
              <a:rPr lang="en-US" altLang="zh-CN" dirty="0"/>
              <a:t>m</a:t>
            </a:r>
            <a:r>
              <a:rPr lang="zh-CN" altLang="en-US" dirty="0"/>
              <a:t>的那个人又出列；依此规律重复下去，直到圆桌周围的人全部出列。</a:t>
            </a:r>
          </a:p>
        </p:txBody>
      </p:sp>
      <p:sp>
        <p:nvSpPr>
          <p:cNvPr id="4" name="矩形 3"/>
          <p:cNvSpPr/>
          <p:nvPr/>
        </p:nvSpPr>
        <p:spPr>
          <a:xfrm>
            <a:off x="1501254" y="4039737"/>
            <a:ext cx="8415113" cy="2060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思路</a:t>
            </a:r>
            <a:endParaRPr lang="en-US" altLang="zh-CN" dirty="0" smtClean="0"/>
          </a:p>
          <a:p>
            <a:r>
              <a:rPr lang="en-US" altLang="zh-CN" dirty="0" smtClean="0"/>
              <a:t>1.</a:t>
            </a:r>
            <a:r>
              <a:rPr lang="zh-CN" altLang="en-US" dirty="0" smtClean="0"/>
              <a:t>环状结构可以借助数组来模拟</a:t>
            </a:r>
            <a:endParaRPr lang="en-US" altLang="zh-CN" dirty="0" smtClean="0"/>
          </a:p>
          <a:p>
            <a:r>
              <a:rPr lang="en-US" altLang="zh-CN" dirty="0"/>
              <a:t>2</a:t>
            </a:r>
            <a:r>
              <a:rPr lang="en-US" altLang="zh-CN" dirty="0" smtClean="0"/>
              <a:t>.</a:t>
            </a:r>
            <a:r>
              <a:rPr lang="zh-CN" altLang="en-US" dirty="0" smtClean="0"/>
              <a:t>通过</a:t>
            </a:r>
            <a:r>
              <a:rPr lang="en-US" altLang="zh-CN" dirty="0" err="1" smtClean="0"/>
              <a:t>unshift</a:t>
            </a:r>
            <a:r>
              <a:rPr lang="en-US" altLang="zh-CN" dirty="0" smtClean="0"/>
              <a:t> </a:t>
            </a:r>
            <a:r>
              <a:rPr lang="zh-CN" altLang="en-US" dirty="0" smtClean="0"/>
              <a:t>或者</a:t>
            </a:r>
            <a:r>
              <a:rPr lang="en-US" altLang="zh-CN" dirty="0" smtClean="0"/>
              <a:t>pop</a:t>
            </a:r>
            <a:r>
              <a:rPr lang="zh-CN" altLang="en-US" dirty="0" smtClean="0"/>
              <a:t>操作实现出列</a:t>
            </a:r>
            <a:endParaRPr lang="en-US" altLang="zh-CN" dirty="0" smtClean="0"/>
          </a:p>
          <a:p>
            <a:r>
              <a:rPr lang="en-US" altLang="zh-CN" dirty="0"/>
              <a:t>3</a:t>
            </a:r>
            <a:r>
              <a:rPr lang="en-US" altLang="zh-CN" dirty="0" smtClean="0"/>
              <a:t>.</a:t>
            </a:r>
            <a:r>
              <a:rPr lang="zh-CN" altLang="en-US" dirty="0" smtClean="0"/>
              <a:t>接收出列同学，显示出列链条</a:t>
            </a:r>
            <a:endParaRPr lang="zh-CN" altLang="en-US" dirty="0"/>
          </a:p>
        </p:txBody>
      </p:sp>
    </p:spTree>
    <p:extLst>
      <p:ext uri="{BB962C8B-B14F-4D97-AF65-F5344CB8AC3E}">
        <p14:creationId xmlns:p14="http://schemas.microsoft.com/office/powerpoint/2010/main" val="7852874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初始化队列以及不断</a:t>
            </a:r>
            <a:r>
              <a:rPr lang="en-US" altLang="zh-CN" dirty="0" smtClean="0"/>
              <a:t>shift</a:t>
            </a:r>
            <a:r>
              <a:rPr lang="zh-CN" altLang="en-US" dirty="0" smtClean="0"/>
              <a:t>出列</a:t>
            </a:r>
            <a:endParaRPr lang="zh-CN" altLang="en-US" dirty="0"/>
          </a:p>
        </p:txBody>
      </p:sp>
      <p:pic>
        <p:nvPicPr>
          <p:cNvPr id="4" name="内容占位符 3"/>
          <p:cNvPicPr>
            <a:picLocks noGrp="1" noChangeAspect="1"/>
          </p:cNvPicPr>
          <p:nvPr>
            <p:ph idx="1"/>
          </p:nvPr>
        </p:nvPicPr>
        <p:blipFill>
          <a:blip r:embed="rId2"/>
          <a:stretch>
            <a:fillRect/>
          </a:stretch>
        </p:blipFill>
        <p:spPr>
          <a:xfrm>
            <a:off x="491320" y="2394000"/>
            <a:ext cx="11177516" cy="1936024"/>
          </a:xfrm>
          <a:prstGeom prst="rect">
            <a:avLst/>
          </a:prstGeom>
        </p:spPr>
      </p:pic>
      <p:pic>
        <p:nvPicPr>
          <p:cNvPr id="7" name="图片 6"/>
          <p:cNvPicPr>
            <a:picLocks noChangeAspect="1"/>
          </p:cNvPicPr>
          <p:nvPr/>
        </p:nvPicPr>
        <p:blipFill>
          <a:blip r:embed="rId3"/>
          <a:stretch>
            <a:fillRect/>
          </a:stretch>
        </p:blipFill>
        <p:spPr>
          <a:xfrm>
            <a:off x="491320" y="4330024"/>
            <a:ext cx="11177516" cy="2527975"/>
          </a:xfrm>
          <a:prstGeom prst="rect">
            <a:avLst/>
          </a:prstGeom>
        </p:spPr>
      </p:pic>
      <p:sp>
        <p:nvSpPr>
          <p:cNvPr id="8" name="矩形 7"/>
          <p:cNvSpPr/>
          <p:nvPr/>
        </p:nvSpPr>
        <p:spPr>
          <a:xfrm>
            <a:off x="677283" y="2050906"/>
            <a:ext cx="477671" cy="331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9" name="矩形 8"/>
          <p:cNvSpPr/>
          <p:nvPr/>
        </p:nvSpPr>
        <p:spPr>
          <a:xfrm>
            <a:off x="1154954" y="2050906"/>
            <a:ext cx="477671" cy="331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a:p>
        </p:txBody>
      </p:sp>
      <p:sp>
        <p:nvSpPr>
          <p:cNvPr id="10" name="矩形 9"/>
          <p:cNvSpPr/>
          <p:nvPr/>
        </p:nvSpPr>
        <p:spPr>
          <a:xfrm>
            <a:off x="1632625" y="2062654"/>
            <a:ext cx="477671" cy="331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5">
                    <a:lumMod val="75000"/>
                  </a:schemeClr>
                </a:solidFill>
              </a:rPr>
              <a:t>7</a:t>
            </a:r>
            <a:endParaRPr lang="zh-CN" altLang="en-US" dirty="0">
              <a:solidFill>
                <a:schemeClr val="accent5">
                  <a:lumMod val="75000"/>
                </a:schemeClr>
              </a:solidFill>
            </a:endParaRPr>
          </a:p>
        </p:txBody>
      </p:sp>
      <p:sp>
        <p:nvSpPr>
          <p:cNvPr id="11" name="矩形 10"/>
          <p:cNvSpPr/>
          <p:nvPr/>
        </p:nvSpPr>
        <p:spPr>
          <a:xfrm>
            <a:off x="2110296" y="2050906"/>
            <a:ext cx="477671" cy="331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8</a:t>
            </a:r>
            <a:endParaRPr lang="zh-CN" altLang="en-US" dirty="0"/>
          </a:p>
        </p:txBody>
      </p:sp>
      <p:sp>
        <p:nvSpPr>
          <p:cNvPr id="12" name="矩形 11"/>
          <p:cNvSpPr/>
          <p:nvPr/>
        </p:nvSpPr>
        <p:spPr>
          <a:xfrm>
            <a:off x="3065638" y="2050906"/>
            <a:ext cx="477671" cy="331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5">
                    <a:lumMod val="75000"/>
                  </a:schemeClr>
                </a:solidFill>
              </a:rPr>
              <a:t>10</a:t>
            </a:r>
            <a:endParaRPr lang="zh-CN" altLang="en-US" dirty="0">
              <a:solidFill>
                <a:schemeClr val="accent5">
                  <a:lumMod val="75000"/>
                </a:schemeClr>
              </a:solidFill>
            </a:endParaRPr>
          </a:p>
        </p:txBody>
      </p:sp>
      <p:sp>
        <p:nvSpPr>
          <p:cNvPr id="13" name="矩形 12"/>
          <p:cNvSpPr/>
          <p:nvPr/>
        </p:nvSpPr>
        <p:spPr>
          <a:xfrm>
            <a:off x="2587967" y="2050906"/>
            <a:ext cx="477671" cy="331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9</a:t>
            </a:r>
            <a:endParaRPr lang="zh-CN" altLang="en-US" dirty="0"/>
          </a:p>
        </p:txBody>
      </p:sp>
      <p:sp>
        <p:nvSpPr>
          <p:cNvPr id="14" name="矩形 13"/>
          <p:cNvSpPr/>
          <p:nvPr/>
        </p:nvSpPr>
        <p:spPr>
          <a:xfrm>
            <a:off x="3543309" y="2050906"/>
            <a:ext cx="477671" cy="331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5" name="矩形 14"/>
          <p:cNvSpPr/>
          <p:nvPr/>
        </p:nvSpPr>
        <p:spPr>
          <a:xfrm>
            <a:off x="4020980" y="2050906"/>
            <a:ext cx="477671" cy="331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16" name="矩形 15"/>
          <p:cNvSpPr/>
          <p:nvPr/>
        </p:nvSpPr>
        <p:spPr>
          <a:xfrm>
            <a:off x="4976322" y="2050906"/>
            <a:ext cx="477671" cy="331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17" name="矩形 16"/>
          <p:cNvSpPr/>
          <p:nvPr/>
        </p:nvSpPr>
        <p:spPr>
          <a:xfrm>
            <a:off x="4498651" y="2050906"/>
            <a:ext cx="477671" cy="331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5">
                    <a:lumMod val="75000"/>
                  </a:schemeClr>
                </a:solidFill>
              </a:rPr>
              <a:t>3</a:t>
            </a:r>
            <a:endParaRPr lang="zh-CN" altLang="en-US" dirty="0">
              <a:solidFill>
                <a:schemeClr val="accent5">
                  <a:lumMod val="75000"/>
                </a:schemeClr>
              </a:solidFill>
            </a:endParaRPr>
          </a:p>
        </p:txBody>
      </p:sp>
      <p:cxnSp>
        <p:nvCxnSpPr>
          <p:cNvPr id="19" name="直接连接符 18"/>
          <p:cNvCxnSpPr/>
          <p:nvPr/>
        </p:nvCxnSpPr>
        <p:spPr>
          <a:xfrm flipV="1">
            <a:off x="3543309" y="4230806"/>
            <a:ext cx="7866219" cy="99218"/>
          </a:xfrm>
          <a:prstGeom prst="line">
            <a:avLst/>
          </a:prstGeom>
        </p:spPr>
        <p:style>
          <a:lnRef idx="3">
            <a:schemeClr val="accent5"/>
          </a:lnRef>
          <a:fillRef idx="0">
            <a:schemeClr val="accent5"/>
          </a:fillRef>
          <a:effectRef idx="2">
            <a:schemeClr val="accent5"/>
          </a:effectRef>
          <a:fontRef idx="minor">
            <a:schemeClr val="tx1"/>
          </a:fontRef>
        </p:style>
      </p:cxnSp>
      <p:cxnSp>
        <p:nvCxnSpPr>
          <p:cNvPr id="20" name="直接连接符 19"/>
          <p:cNvCxnSpPr/>
          <p:nvPr/>
        </p:nvCxnSpPr>
        <p:spPr>
          <a:xfrm flipV="1">
            <a:off x="2349131" y="6758781"/>
            <a:ext cx="7866219" cy="99218"/>
          </a:xfrm>
          <a:prstGeom prst="line">
            <a:avLst/>
          </a:prstGeom>
        </p:spPr>
        <p:style>
          <a:lnRef idx="3">
            <a:schemeClr val="accent5"/>
          </a:lnRef>
          <a:fillRef idx="0">
            <a:schemeClr val="accent5"/>
          </a:fillRef>
          <a:effectRef idx="2">
            <a:schemeClr val="accent5"/>
          </a:effectRef>
          <a:fontRef idx="minor">
            <a:schemeClr val="tx1"/>
          </a:fontRef>
        </p:style>
      </p:cxnSp>
      <p:sp>
        <p:nvSpPr>
          <p:cNvPr id="21" name="矩形 20"/>
          <p:cNvSpPr/>
          <p:nvPr/>
        </p:nvSpPr>
        <p:spPr>
          <a:xfrm>
            <a:off x="5120814" y="1672916"/>
            <a:ext cx="477671" cy="331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10</a:t>
            </a:r>
            <a:endParaRPr lang="zh-CN" altLang="en-US" dirty="0"/>
          </a:p>
        </p:txBody>
      </p:sp>
      <p:sp>
        <p:nvSpPr>
          <p:cNvPr id="22" name="矩形 21"/>
          <p:cNvSpPr/>
          <p:nvPr/>
        </p:nvSpPr>
        <p:spPr>
          <a:xfrm>
            <a:off x="4671547" y="1667676"/>
            <a:ext cx="477671" cy="331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9</a:t>
            </a:r>
            <a:endParaRPr lang="zh-CN" altLang="en-US" dirty="0"/>
          </a:p>
        </p:txBody>
      </p:sp>
      <p:sp>
        <p:nvSpPr>
          <p:cNvPr id="23" name="矩形 22"/>
          <p:cNvSpPr/>
          <p:nvPr/>
        </p:nvSpPr>
        <p:spPr>
          <a:xfrm>
            <a:off x="4148949" y="1692380"/>
            <a:ext cx="477671" cy="331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8</a:t>
            </a:r>
            <a:endParaRPr lang="zh-CN" altLang="en-US" dirty="0"/>
          </a:p>
        </p:txBody>
      </p:sp>
      <p:sp>
        <p:nvSpPr>
          <p:cNvPr id="24" name="矩形 23"/>
          <p:cNvSpPr/>
          <p:nvPr/>
        </p:nvSpPr>
        <p:spPr>
          <a:xfrm>
            <a:off x="3650807" y="1705970"/>
            <a:ext cx="477671" cy="331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sp>
        <p:nvSpPr>
          <p:cNvPr id="25" name="矩形 24"/>
          <p:cNvSpPr/>
          <p:nvPr/>
        </p:nvSpPr>
        <p:spPr>
          <a:xfrm>
            <a:off x="3144127" y="1719560"/>
            <a:ext cx="477671" cy="331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p>
        </p:txBody>
      </p:sp>
      <p:sp>
        <p:nvSpPr>
          <p:cNvPr id="26" name="矩形 25"/>
          <p:cNvSpPr/>
          <p:nvPr/>
        </p:nvSpPr>
        <p:spPr>
          <a:xfrm>
            <a:off x="2630066" y="1699492"/>
            <a:ext cx="477671" cy="331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27" name="矩形 26"/>
          <p:cNvSpPr/>
          <p:nvPr/>
        </p:nvSpPr>
        <p:spPr>
          <a:xfrm>
            <a:off x="2139305" y="1683322"/>
            <a:ext cx="477671" cy="331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28" name="矩形 27"/>
          <p:cNvSpPr/>
          <p:nvPr/>
        </p:nvSpPr>
        <p:spPr>
          <a:xfrm>
            <a:off x="1632624" y="1687528"/>
            <a:ext cx="477671" cy="331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29" name="矩形 28"/>
          <p:cNvSpPr/>
          <p:nvPr/>
        </p:nvSpPr>
        <p:spPr>
          <a:xfrm>
            <a:off x="1134483" y="1675780"/>
            <a:ext cx="477671" cy="331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0" name="矩形 29"/>
          <p:cNvSpPr/>
          <p:nvPr/>
        </p:nvSpPr>
        <p:spPr>
          <a:xfrm>
            <a:off x="656812" y="1667676"/>
            <a:ext cx="477671" cy="331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1" name="文本框 30"/>
          <p:cNvSpPr txBox="1"/>
          <p:nvPr/>
        </p:nvSpPr>
        <p:spPr>
          <a:xfrm>
            <a:off x="7902054" y="1228299"/>
            <a:ext cx="3507474" cy="923330"/>
          </a:xfrm>
          <a:prstGeom prst="rect">
            <a:avLst/>
          </a:prstGeom>
          <a:noFill/>
        </p:spPr>
        <p:txBody>
          <a:bodyPr wrap="square" rtlCol="0">
            <a:spAutoFit/>
          </a:bodyPr>
          <a:lstStyle/>
          <a:p>
            <a:r>
              <a:rPr lang="zh-CN" altLang="en-US" dirty="0" smtClean="0"/>
              <a:t>方法并不局限于这一种</a:t>
            </a:r>
            <a:endParaRPr lang="en-US" altLang="zh-CN" dirty="0" smtClean="0"/>
          </a:p>
          <a:p>
            <a:r>
              <a:rPr lang="zh-CN" altLang="en-US" dirty="0" smtClean="0"/>
              <a:t>只要能够模拟环状结构，都可以解答这个问题</a:t>
            </a:r>
            <a:endParaRPr lang="zh-CN" altLang="en-US" dirty="0"/>
          </a:p>
        </p:txBody>
      </p:sp>
    </p:spTree>
    <p:extLst>
      <p:ext uri="{BB962C8B-B14F-4D97-AF65-F5344CB8AC3E}">
        <p14:creationId xmlns:p14="http://schemas.microsoft.com/office/powerpoint/2010/main" val="6843599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a:t>
            </a:r>
            <a:r>
              <a:rPr lang="zh-CN" altLang="en-US" dirty="0" smtClean="0"/>
              <a:t>模式部分</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1845120" y="3107877"/>
            <a:ext cx="2365829" cy="6277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单例的四种实现</a:t>
            </a:r>
            <a:endParaRPr lang="zh-CN" altLang="en-US" dirty="0"/>
          </a:p>
        </p:txBody>
      </p:sp>
      <p:sp>
        <p:nvSpPr>
          <p:cNvPr id="6" name="矩形 5"/>
          <p:cNvSpPr/>
          <p:nvPr/>
        </p:nvSpPr>
        <p:spPr>
          <a:xfrm>
            <a:off x="7959866" y="3107877"/>
            <a:ext cx="2365830" cy="6277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命令模式</a:t>
            </a:r>
            <a:endParaRPr lang="zh-CN" altLang="en-US" dirty="0"/>
          </a:p>
        </p:txBody>
      </p:sp>
      <p:sp>
        <p:nvSpPr>
          <p:cNvPr id="7" name="矩形 6"/>
          <p:cNvSpPr/>
          <p:nvPr/>
        </p:nvSpPr>
        <p:spPr>
          <a:xfrm>
            <a:off x="917759" y="3875961"/>
            <a:ext cx="2365830" cy="6277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t>组合模式</a:t>
            </a:r>
          </a:p>
        </p:txBody>
      </p:sp>
      <p:sp>
        <p:nvSpPr>
          <p:cNvPr id="8" name="矩形 7"/>
          <p:cNvSpPr/>
          <p:nvPr/>
        </p:nvSpPr>
        <p:spPr>
          <a:xfrm>
            <a:off x="4901114" y="3107877"/>
            <a:ext cx="2365829" cy="6277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职责连模式</a:t>
            </a:r>
            <a:endParaRPr lang="zh-CN" altLang="en-US" dirty="0"/>
          </a:p>
        </p:txBody>
      </p:sp>
      <p:sp>
        <p:nvSpPr>
          <p:cNvPr id="9" name="矩形 8"/>
          <p:cNvSpPr/>
          <p:nvPr/>
        </p:nvSpPr>
        <p:spPr>
          <a:xfrm>
            <a:off x="8884469" y="3883209"/>
            <a:ext cx="2365829" cy="6277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中介模式</a:t>
            </a:r>
            <a:endParaRPr lang="zh-CN" altLang="en-US" dirty="0"/>
          </a:p>
        </p:txBody>
      </p:sp>
      <p:sp>
        <p:nvSpPr>
          <p:cNvPr id="10" name="矩形 9"/>
          <p:cNvSpPr/>
          <p:nvPr/>
        </p:nvSpPr>
        <p:spPr>
          <a:xfrm>
            <a:off x="6246987" y="3875962"/>
            <a:ext cx="2365829" cy="6277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装饰者</a:t>
            </a:r>
            <a:endParaRPr lang="zh-CN" altLang="en-US" dirty="0"/>
          </a:p>
        </p:txBody>
      </p:sp>
      <p:sp>
        <p:nvSpPr>
          <p:cNvPr id="11" name="矩形 10"/>
          <p:cNvSpPr/>
          <p:nvPr/>
        </p:nvSpPr>
        <p:spPr>
          <a:xfrm>
            <a:off x="3573329" y="3883209"/>
            <a:ext cx="2365829" cy="6277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t>状态模式</a:t>
            </a:r>
          </a:p>
        </p:txBody>
      </p:sp>
    </p:spTree>
    <p:extLst>
      <p:ext uri="{BB962C8B-B14F-4D97-AF65-F5344CB8AC3E}">
        <p14:creationId xmlns:p14="http://schemas.microsoft.com/office/powerpoint/2010/main" val="42101094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需要回顾的知识点</a:t>
            </a:r>
            <a:endParaRPr lang="zh-CN" altLang="en-US" dirty="0"/>
          </a:p>
        </p:txBody>
      </p:sp>
      <p:sp>
        <p:nvSpPr>
          <p:cNvPr id="3" name="内容占位符 2"/>
          <p:cNvSpPr>
            <a:spLocks noGrp="1"/>
          </p:cNvSpPr>
          <p:nvPr>
            <p:ph idx="1"/>
          </p:nvPr>
        </p:nvSpPr>
        <p:spPr>
          <a:xfrm>
            <a:off x="1154954" y="2320119"/>
            <a:ext cx="8825659" cy="4537881"/>
          </a:xfrm>
        </p:spPr>
        <p:txBody>
          <a:bodyPr/>
          <a:lstStyle/>
          <a:p>
            <a:r>
              <a:rPr lang="en-US" altLang="zh-CN" dirty="0" smtClean="0"/>
              <a:t>1.call</a:t>
            </a:r>
            <a:r>
              <a:rPr lang="zh-CN" altLang="en-US" dirty="0" smtClean="0"/>
              <a:t>， </a:t>
            </a:r>
            <a:r>
              <a:rPr lang="en-US" altLang="zh-CN" dirty="0" smtClean="0"/>
              <a:t>apply</a:t>
            </a:r>
            <a:r>
              <a:rPr lang="zh-CN" altLang="en-US" dirty="0" smtClean="0"/>
              <a:t>， </a:t>
            </a:r>
            <a:r>
              <a:rPr lang="en-US" altLang="zh-CN" dirty="0" smtClean="0"/>
              <a:t>bind</a:t>
            </a:r>
            <a:r>
              <a:rPr lang="zh-CN" altLang="en-US" dirty="0" smtClean="0"/>
              <a:t>（</a:t>
            </a:r>
            <a:r>
              <a:rPr lang="en-US" altLang="zh-CN" dirty="0" smtClean="0"/>
              <a:t>apply</a:t>
            </a:r>
            <a:r>
              <a:rPr lang="zh-CN" altLang="en-US" dirty="0" smtClean="0"/>
              <a:t>延迟执行），</a:t>
            </a:r>
            <a:endParaRPr lang="en-US" altLang="zh-CN" dirty="0" smtClean="0"/>
          </a:p>
          <a:p>
            <a:pPr lvl="1"/>
            <a:r>
              <a:rPr lang="zh-CN" altLang="en-US" dirty="0" smtClean="0"/>
              <a:t>需要回归到</a:t>
            </a:r>
            <a:r>
              <a:rPr lang="en-US" altLang="zh-CN" dirty="0" err="1" smtClean="0"/>
              <a:t>Function.prototype</a:t>
            </a:r>
            <a:r>
              <a:rPr lang="zh-CN" altLang="en-US" dirty="0" smtClean="0"/>
              <a:t>（有助于理解后面的职责</a:t>
            </a:r>
            <a:r>
              <a:rPr lang="zh-CN" altLang="en-US" dirty="0"/>
              <a:t>链</a:t>
            </a:r>
            <a:r>
              <a:rPr lang="zh-CN" altLang="en-US" dirty="0" smtClean="0"/>
              <a:t>延伸部分以及反柯里化）</a:t>
            </a:r>
            <a:endParaRPr lang="en-US" altLang="zh-CN" dirty="0" smtClean="0"/>
          </a:p>
          <a:p>
            <a:r>
              <a:rPr lang="en-US" altLang="zh-CN" dirty="0" smtClean="0"/>
              <a:t>2.</a:t>
            </a:r>
            <a:r>
              <a:rPr lang="zh-CN" altLang="en-US" dirty="0" smtClean="0"/>
              <a:t>原型链</a:t>
            </a:r>
            <a:endParaRPr lang="en-US" altLang="zh-CN" dirty="0" smtClean="0"/>
          </a:p>
          <a:p>
            <a:pPr lvl="1"/>
            <a:r>
              <a:rPr lang="zh-CN" altLang="en-US" dirty="0" smtClean="0"/>
              <a:t>链网络的概念</a:t>
            </a:r>
            <a:endParaRPr lang="en-US" altLang="zh-CN" dirty="0" smtClean="0"/>
          </a:p>
          <a:p>
            <a:r>
              <a:rPr lang="en-US" altLang="zh-CN" dirty="0" smtClean="0"/>
              <a:t>3.</a:t>
            </a:r>
            <a:r>
              <a:rPr lang="zh-CN" altLang="en-US" dirty="0" smtClean="0"/>
              <a:t>继承</a:t>
            </a:r>
            <a:endParaRPr lang="en-US" altLang="zh-CN" dirty="0" smtClean="0"/>
          </a:p>
          <a:p>
            <a:pPr lvl="1"/>
            <a:r>
              <a:rPr lang="zh-CN" altLang="en-US" dirty="0" smtClean="0"/>
              <a:t>这里主要涉及混合继承</a:t>
            </a:r>
            <a:endParaRPr lang="en-US" altLang="zh-CN" dirty="0" smtClean="0"/>
          </a:p>
          <a:p>
            <a:pPr lvl="2"/>
            <a:r>
              <a:rPr lang="zh-CN" altLang="en-US" dirty="0"/>
              <a:t>借用构造</a:t>
            </a:r>
            <a:r>
              <a:rPr lang="zh-CN" altLang="en-US" dirty="0" smtClean="0"/>
              <a:t>函数</a:t>
            </a:r>
            <a:r>
              <a:rPr lang="en-US" altLang="zh-CN" dirty="0" smtClean="0"/>
              <a:t>+</a:t>
            </a:r>
            <a:r>
              <a:rPr lang="zh-CN" altLang="en-US" dirty="0" smtClean="0"/>
              <a:t>原型继承（混合继承）</a:t>
            </a:r>
            <a:endParaRPr lang="en-US" altLang="zh-CN" dirty="0" smtClean="0"/>
          </a:p>
          <a:p>
            <a:pPr lvl="3"/>
            <a:r>
              <a:rPr lang="zh-CN" altLang="en-US" dirty="0" smtClean="0"/>
              <a:t>好处：规避原型继承的引用数据类型的共享问题</a:t>
            </a:r>
            <a:endParaRPr lang="en-US" altLang="zh-CN" dirty="0" smtClean="0"/>
          </a:p>
          <a:p>
            <a:pPr lvl="3"/>
            <a:r>
              <a:rPr lang="zh-CN" altLang="en-US" dirty="0" smtClean="0"/>
              <a:t>同时充分利用原型共享实例方法</a:t>
            </a:r>
            <a:endParaRPr lang="zh-CN" altLang="en-US" dirty="0"/>
          </a:p>
        </p:txBody>
      </p:sp>
    </p:spTree>
    <p:extLst>
      <p:ext uri="{BB962C8B-B14F-4D97-AF65-F5344CB8AC3E}">
        <p14:creationId xmlns:p14="http://schemas.microsoft.com/office/powerpoint/2010/main" val="6778101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41609" y="4660141"/>
            <a:ext cx="7751928" cy="833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endParaRPr lang="en-US" altLang="zh-CN" dirty="0"/>
          </a:p>
          <a:p>
            <a:pPr algn="ctr"/>
            <a:r>
              <a:rPr lang="en-US" altLang="zh-CN" dirty="0" err="1" smtClean="0"/>
              <a:t>sayName.call</a:t>
            </a:r>
            <a:r>
              <a:rPr lang="en-US" altLang="zh-CN" dirty="0" smtClean="0"/>
              <a:t>( o )</a:t>
            </a:r>
          </a:p>
          <a:p>
            <a:pPr algn="ctr"/>
            <a:endParaRPr lang="en-US" altLang="zh-CN" dirty="0"/>
          </a:p>
          <a:p>
            <a:pPr algn="ctr"/>
            <a:endParaRPr lang="en-US" altLang="zh-CN" dirty="0" smtClean="0"/>
          </a:p>
          <a:p>
            <a:pPr algn="ctr"/>
            <a:endParaRPr lang="zh-CN" altLang="en-US" dirty="0"/>
          </a:p>
        </p:txBody>
      </p:sp>
      <p:sp>
        <p:nvSpPr>
          <p:cNvPr id="2" name="标题 1"/>
          <p:cNvSpPr>
            <a:spLocks noGrp="1"/>
          </p:cNvSpPr>
          <p:nvPr>
            <p:ph type="title"/>
          </p:nvPr>
        </p:nvSpPr>
        <p:spPr/>
        <p:txBody>
          <a:bodyPr/>
          <a:lstStyle/>
          <a:p>
            <a:r>
              <a:rPr lang="en-US" altLang="zh-CN" b="1" dirty="0" smtClean="0"/>
              <a:t>Call</a:t>
            </a:r>
            <a:r>
              <a:rPr lang="en-US" altLang="zh-CN" b="1" dirty="0"/>
              <a:t>-</a:t>
            </a:r>
            <a:r>
              <a:rPr lang="zh-CN" altLang="en-US" b="1" dirty="0" smtClean="0"/>
              <a:t> </a:t>
            </a:r>
            <a:r>
              <a:rPr lang="en-US" altLang="zh-CN" b="1" dirty="0" smtClean="0"/>
              <a:t>apply</a:t>
            </a:r>
            <a:r>
              <a:rPr lang="en-US" altLang="zh-CN" b="1" dirty="0"/>
              <a:t>-</a:t>
            </a:r>
            <a:r>
              <a:rPr lang="zh-CN" altLang="en-US" b="1" dirty="0" smtClean="0"/>
              <a:t> </a:t>
            </a:r>
            <a:r>
              <a:rPr lang="en-US" altLang="zh-CN" b="1" dirty="0" smtClean="0"/>
              <a:t>bind</a:t>
            </a:r>
            <a:r>
              <a:rPr lang="zh-CN" altLang="en-US" b="1" dirty="0" smtClean="0"/>
              <a:t> </a:t>
            </a:r>
            <a:endParaRPr lang="zh-CN" altLang="en-US" b="1" dirty="0"/>
          </a:p>
        </p:txBody>
      </p:sp>
      <p:sp>
        <p:nvSpPr>
          <p:cNvPr id="3" name="内容占位符 2"/>
          <p:cNvSpPr>
            <a:spLocks noGrp="1"/>
          </p:cNvSpPr>
          <p:nvPr>
            <p:ph idx="1"/>
          </p:nvPr>
        </p:nvSpPr>
        <p:spPr>
          <a:solidFill>
            <a:schemeClr val="bg1"/>
          </a:solidFill>
        </p:spPr>
        <p:txBody>
          <a:bodyPr/>
          <a:lstStyle/>
          <a:p>
            <a:r>
              <a:rPr lang="en-US" altLang="zh-CN" dirty="0" smtClean="0"/>
              <a:t>1.call apply</a:t>
            </a:r>
            <a:r>
              <a:rPr lang="zh-CN" altLang="en-US" dirty="0" smtClean="0"/>
              <a:t>最常用的作用转换</a:t>
            </a:r>
            <a:r>
              <a:rPr lang="en-US" altLang="zh-CN" dirty="0" smtClean="0"/>
              <a:t>this</a:t>
            </a:r>
            <a:r>
              <a:rPr lang="zh-CN" altLang="en-US" dirty="0" smtClean="0"/>
              <a:t>指向，从而实现方法的</a:t>
            </a:r>
            <a:r>
              <a:rPr lang="zh-CN" altLang="en-US" dirty="0"/>
              <a:t>委托</a:t>
            </a:r>
            <a:r>
              <a:rPr lang="zh-CN" altLang="en-US" dirty="0" smtClean="0"/>
              <a:t>调用</a:t>
            </a:r>
            <a:endParaRPr lang="en-US" altLang="zh-CN" dirty="0" smtClean="0"/>
          </a:p>
          <a:p>
            <a:r>
              <a:rPr lang="en-US" altLang="zh-CN" dirty="0" smtClean="0"/>
              <a:t>2.call</a:t>
            </a:r>
            <a:r>
              <a:rPr lang="zh-CN" altLang="en-US" dirty="0" smtClean="0"/>
              <a:t>方法是</a:t>
            </a:r>
            <a:r>
              <a:rPr lang="en-US" altLang="zh-CN" dirty="0" smtClean="0"/>
              <a:t>apply</a:t>
            </a:r>
            <a:r>
              <a:rPr lang="zh-CN" altLang="en-US" dirty="0" smtClean="0"/>
              <a:t>方法的语法糖</a:t>
            </a:r>
            <a:r>
              <a:rPr lang="en-US" altLang="zh-CN" dirty="0" smtClean="0"/>
              <a:t>(syntax sugar),</a:t>
            </a:r>
            <a:r>
              <a:rPr lang="zh-CN" altLang="en-US" dirty="0" smtClean="0"/>
              <a:t>两者的区别在于传入参数的形式</a:t>
            </a:r>
            <a:endParaRPr lang="en-US" altLang="zh-CN" dirty="0" smtClean="0"/>
          </a:p>
          <a:p>
            <a:pPr marL="0" indent="0">
              <a:buNone/>
            </a:pPr>
            <a:r>
              <a:rPr lang="en-US" altLang="zh-CN" dirty="0" smtClean="0"/>
              <a:t>//</a:t>
            </a:r>
            <a:r>
              <a:rPr lang="zh-CN" altLang="en-US" dirty="0" smtClean="0"/>
              <a:t>借用函数</a:t>
            </a:r>
            <a:endParaRPr lang="en-US" altLang="zh-CN" dirty="0"/>
          </a:p>
          <a:p>
            <a:pPr marL="0" indent="0">
              <a:buNone/>
            </a:pPr>
            <a:r>
              <a:rPr lang="en-US" altLang="zh-CN" dirty="0"/>
              <a:t>f</a:t>
            </a:r>
            <a:r>
              <a:rPr lang="en-US" altLang="zh-CN" dirty="0" smtClean="0"/>
              <a:t>unction  </a:t>
            </a:r>
            <a:r>
              <a:rPr lang="en-US" altLang="zh-CN" dirty="0" err="1" smtClean="0"/>
              <a:t>sayName</a:t>
            </a:r>
            <a:r>
              <a:rPr lang="en-US" altLang="zh-CN" dirty="0" smtClean="0"/>
              <a:t>() {					</a:t>
            </a:r>
            <a:r>
              <a:rPr lang="en-US" altLang="zh-CN" dirty="0" err="1" smtClean="0"/>
              <a:t>var</a:t>
            </a:r>
            <a:r>
              <a:rPr lang="en-US" altLang="zh-CN" dirty="0" smtClean="0"/>
              <a:t> o = { </a:t>
            </a:r>
            <a:r>
              <a:rPr lang="en-US" altLang="zh-CN" dirty="0" err="1" smtClean="0"/>
              <a:t>name:”hello</a:t>
            </a:r>
            <a:r>
              <a:rPr lang="en-US" altLang="zh-CN" dirty="0" smtClean="0"/>
              <a:t>” };</a:t>
            </a:r>
          </a:p>
          <a:p>
            <a:pPr marL="0" indent="0">
              <a:buNone/>
            </a:pPr>
            <a:r>
              <a:rPr lang="en-US" altLang="zh-CN" dirty="0" smtClean="0"/>
              <a:t>	console.log( this.name )</a:t>
            </a:r>
            <a:endParaRPr lang="en-US" altLang="zh-CN" dirty="0"/>
          </a:p>
          <a:p>
            <a:pPr marL="0" indent="0">
              <a:buNone/>
            </a:pPr>
            <a:r>
              <a:rPr lang="en-US" altLang="zh-CN" dirty="0" smtClean="0"/>
              <a:t>}</a:t>
            </a:r>
          </a:p>
          <a:p>
            <a:pPr marL="0" indent="0">
              <a:buNone/>
            </a:pPr>
            <a:endParaRPr lang="en-US" altLang="zh-CN" dirty="0">
              <a:solidFill>
                <a:schemeClr val="tx1"/>
              </a:solidFill>
            </a:endParaRPr>
          </a:p>
        </p:txBody>
      </p:sp>
      <p:sp>
        <p:nvSpPr>
          <p:cNvPr id="10" name="矩形 9"/>
          <p:cNvSpPr/>
          <p:nvPr/>
        </p:nvSpPr>
        <p:spPr>
          <a:xfrm>
            <a:off x="1154954" y="4991951"/>
            <a:ext cx="3411941" cy="648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sayName.call</a:t>
            </a:r>
            <a:r>
              <a:rPr lang="en-US" altLang="zh-CN" dirty="0" smtClean="0"/>
              <a:t>( o )</a:t>
            </a:r>
            <a:endParaRPr lang="zh-CN" altLang="en-US" dirty="0"/>
          </a:p>
        </p:txBody>
      </p:sp>
      <p:sp>
        <p:nvSpPr>
          <p:cNvPr id="11" name="矩形 10"/>
          <p:cNvSpPr/>
          <p:nvPr/>
        </p:nvSpPr>
        <p:spPr>
          <a:xfrm>
            <a:off x="6422315" y="4985693"/>
            <a:ext cx="2393689" cy="648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hello</a:t>
            </a:r>
            <a:endParaRPr lang="zh-CN" altLang="en-US" dirty="0"/>
          </a:p>
        </p:txBody>
      </p:sp>
      <p:sp>
        <p:nvSpPr>
          <p:cNvPr id="12" name="右箭头 11"/>
          <p:cNvSpPr/>
          <p:nvPr/>
        </p:nvSpPr>
        <p:spPr>
          <a:xfrm>
            <a:off x="4566895" y="5199797"/>
            <a:ext cx="1855420" cy="81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924018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5772" y="2142699"/>
            <a:ext cx="9872437" cy="4558351"/>
          </a:xfrm>
        </p:spPr>
        <p:txBody>
          <a:bodyPr/>
          <a:lstStyle/>
          <a:p>
            <a:r>
              <a:rPr lang="en-US" altLang="zh-CN" dirty="0" err="1" smtClean="0"/>
              <a:t>Var</a:t>
            </a:r>
            <a:r>
              <a:rPr lang="en-US" altLang="zh-CN" dirty="0" smtClean="0"/>
              <a:t> o = {</a:t>
            </a:r>
            <a:br>
              <a:rPr lang="en-US" altLang="zh-CN" dirty="0" smtClean="0"/>
            </a:br>
            <a:r>
              <a:rPr lang="en-US" altLang="zh-CN" dirty="0" smtClean="0"/>
              <a:t>	   </a:t>
            </a:r>
            <a:r>
              <a:rPr lang="en-US" altLang="zh-CN" dirty="0" err="1" smtClean="0"/>
              <a:t>name:’hello</a:t>
            </a:r>
            <a:r>
              <a:rPr lang="en-US" altLang="zh-CN" dirty="0" smtClean="0"/>
              <a:t>’,</a:t>
            </a:r>
          </a:p>
          <a:p>
            <a:pPr marL="0" indent="0">
              <a:buNone/>
            </a:pPr>
            <a:r>
              <a:rPr lang="en-US" altLang="zh-CN" dirty="0" smtClean="0"/>
              <a:t>          </a:t>
            </a:r>
            <a:r>
              <a:rPr lang="en-US" altLang="zh-CN" dirty="0" err="1" smtClean="0"/>
              <a:t>sayName:function</a:t>
            </a:r>
            <a:r>
              <a:rPr lang="en-US" altLang="zh-CN" dirty="0" smtClean="0"/>
              <a:t>() {</a:t>
            </a:r>
            <a:br>
              <a:rPr lang="en-US" altLang="zh-CN" dirty="0" smtClean="0"/>
            </a:br>
            <a:r>
              <a:rPr lang="en-US" altLang="zh-CN" dirty="0" smtClean="0"/>
              <a:t>		console.log( this.name );</a:t>
            </a:r>
            <a:br>
              <a:rPr lang="en-US" altLang="zh-CN" dirty="0" smtClean="0"/>
            </a:br>
            <a:r>
              <a:rPr lang="en-US" altLang="zh-CN" dirty="0" smtClean="0"/>
              <a:t>		}</a:t>
            </a:r>
            <a:br>
              <a:rPr lang="en-US" altLang="zh-CN" dirty="0" smtClean="0"/>
            </a:br>
            <a:r>
              <a:rPr lang="en-US" altLang="zh-CN" dirty="0" smtClean="0"/>
              <a:t>	}</a:t>
            </a:r>
          </a:p>
          <a:p>
            <a:pPr marL="0" indent="0">
              <a:buNone/>
            </a:pPr>
            <a:endParaRPr lang="en-US" altLang="zh-CN" dirty="0"/>
          </a:p>
          <a:p>
            <a:pPr marL="0" indent="0">
              <a:buNone/>
            </a:pPr>
            <a:r>
              <a:rPr lang="en-US" altLang="zh-CN" dirty="0" smtClean="0"/>
              <a:t>	</a:t>
            </a:r>
            <a:r>
              <a:rPr lang="en-US" altLang="zh-CN" dirty="0" err="1" smtClean="0"/>
              <a:t>o.sayName</a:t>
            </a:r>
            <a:r>
              <a:rPr lang="en-US" altLang="zh-CN" dirty="0" smtClean="0"/>
              <a:t>();</a:t>
            </a:r>
            <a:endParaRPr lang="zh-CN" altLang="en-US" dirty="0"/>
          </a:p>
        </p:txBody>
      </p:sp>
      <p:sp>
        <p:nvSpPr>
          <p:cNvPr id="4" name="文本框 3"/>
          <p:cNvSpPr txBox="1"/>
          <p:nvPr/>
        </p:nvSpPr>
        <p:spPr>
          <a:xfrm>
            <a:off x="2934269" y="805218"/>
            <a:ext cx="5268035" cy="984885"/>
          </a:xfrm>
          <a:prstGeom prst="rect">
            <a:avLst/>
          </a:prstGeom>
          <a:noFill/>
        </p:spPr>
        <p:txBody>
          <a:bodyPr wrap="square" rtlCol="0">
            <a:spAutoFit/>
          </a:bodyPr>
          <a:lstStyle/>
          <a:p>
            <a:r>
              <a:rPr lang="zh-CN" altLang="en-US" sz="4000" dirty="0" smtClean="0">
                <a:solidFill>
                  <a:schemeClr val="bg1"/>
                </a:solidFill>
              </a:rPr>
              <a:t>对象</a:t>
            </a:r>
            <a:r>
              <a:rPr lang="en-US" altLang="zh-CN" sz="4000" dirty="0" smtClean="0">
                <a:solidFill>
                  <a:schemeClr val="bg1"/>
                </a:solidFill>
              </a:rPr>
              <a:t>o</a:t>
            </a:r>
            <a:r>
              <a:rPr lang="zh-CN" altLang="en-US" sz="4000" dirty="0" smtClean="0">
                <a:solidFill>
                  <a:schemeClr val="bg1"/>
                </a:solidFill>
              </a:rPr>
              <a:t>变形</a:t>
            </a:r>
            <a:endParaRPr lang="en-US" altLang="zh-CN" sz="4000" dirty="0" smtClean="0">
              <a:solidFill>
                <a:schemeClr val="bg1"/>
              </a:solidFill>
            </a:endParaRPr>
          </a:p>
          <a:p>
            <a:endParaRPr lang="zh-CN" altLang="en-US" dirty="0"/>
          </a:p>
        </p:txBody>
      </p:sp>
      <p:sp>
        <p:nvSpPr>
          <p:cNvPr id="5" name="矩形 4"/>
          <p:cNvSpPr/>
          <p:nvPr/>
        </p:nvSpPr>
        <p:spPr>
          <a:xfrm>
            <a:off x="3129608" y="4421874"/>
            <a:ext cx="2852382" cy="477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hello</a:t>
            </a:r>
            <a:endParaRPr lang="zh-CN" altLang="en-US" dirty="0"/>
          </a:p>
        </p:txBody>
      </p:sp>
      <p:sp>
        <p:nvSpPr>
          <p:cNvPr id="7" name="右大括号 6"/>
          <p:cNvSpPr/>
          <p:nvPr/>
        </p:nvSpPr>
        <p:spPr>
          <a:xfrm>
            <a:off x="6346209" y="2497540"/>
            <a:ext cx="832513" cy="24020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p:cNvSpPr/>
          <p:nvPr/>
        </p:nvSpPr>
        <p:spPr>
          <a:xfrm>
            <a:off x="8202304" y="2306471"/>
            <a:ext cx="3480179" cy="3575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p:nvSpPr>
        <p:spPr>
          <a:xfrm>
            <a:off x="8830102" y="2306471"/>
            <a:ext cx="2452326" cy="646331"/>
          </a:xfrm>
          <a:prstGeom prst="rect">
            <a:avLst/>
          </a:prstGeom>
          <a:noFill/>
        </p:spPr>
        <p:txBody>
          <a:bodyPr wrap="square" rtlCol="0">
            <a:spAutoFit/>
          </a:bodyPr>
          <a:lstStyle/>
          <a:p>
            <a:r>
              <a:rPr lang="zh-CN" altLang="en-US" sz="3600" dirty="0" smtClean="0">
                <a:solidFill>
                  <a:schemeClr val="bg1"/>
                </a:solidFill>
              </a:rPr>
              <a:t>拓展</a:t>
            </a:r>
            <a:endParaRPr lang="zh-CN" altLang="en-US" sz="3600" dirty="0">
              <a:solidFill>
                <a:schemeClr val="bg1"/>
              </a:solidFill>
            </a:endParaRPr>
          </a:p>
        </p:txBody>
      </p:sp>
      <p:sp>
        <p:nvSpPr>
          <p:cNvPr id="10" name="文本框 9"/>
          <p:cNvSpPr txBox="1"/>
          <p:nvPr/>
        </p:nvSpPr>
        <p:spPr>
          <a:xfrm>
            <a:off x="8352430" y="2952802"/>
            <a:ext cx="3029803" cy="923330"/>
          </a:xfrm>
          <a:prstGeom prst="rect">
            <a:avLst/>
          </a:prstGeom>
          <a:noFill/>
        </p:spPr>
        <p:txBody>
          <a:bodyPr wrap="square" rtlCol="0">
            <a:spAutoFit/>
          </a:bodyPr>
          <a:lstStyle/>
          <a:p>
            <a:r>
              <a:rPr lang="en-US" altLang="zh-CN" dirty="0" smtClean="0"/>
              <a:t>1.call,apply</a:t>
            </a:r>
            <a:r>
              <a:rPr lang="zh-CN" altLang="en-US" dirty="0" smtClean="0"/>
              <a:t>方法借用函数跟指向新对象，相当于为对象添加一个实例方法</a:t>
            </a:r>
            <a:endParaRPr lang="zh-CN" altLang="en-US" dirty="0"/>
          </a:p>
        </p:txBody>
      </p:sp>
      <p:sp>
        <p:nvSpPr>
          <p:cNvPr id="11" name="文本框 10"/>
          <p:cNvSpPr txBox="1"/>
          <p:nvPr/>
        </p:nvSpPr>
        <p:spPr>
          <a:xfrm>
            <a:off x="8475260" y="4217158"/>
            <a:ext cx="2906973" cy="1477328"/>
          </a:xfrm>
          <a:prstGeom prst="rect">
            <a:avLst/>
          </a:prstGeom>
          <a:noFill/>
        </p:spPr>
        <p:txBody>
          <a:bodyPr wrap="square" rtlCol="0">
            <a:spAutoFit/>
          </a:bodyPr>
          <a:lstStyle/>
          <a:p>
            <a:r>
              <a:rPr lang="en-US" altLang="zh-CN" dirty="0" smtClean="0"/>
              <a:t>2.</a:t>
            </a:r>
            <a:r>
              <a:rPr lang="zh-CN" altLang="en-US" dirty="0" smtClean="0"/>
              <a:t>任何一个单独的函数，</a:t>
            </a:r>
            <a:r>
              <a:rPr lang="zh-CN" altLang="en-US" dirty="0"/>
              <a:t>然实例的方法，可以通过某种方式拆分成后</a:t>
            </a:r>
            <a:r>
              <a:rPr lang="zh-CN" altLang="en-US" dirty="0" smtClean="0"/>
              <a:t>调用</a:t>
            </a:r>
            <a:r>
              <a:rPr lang="en-US" altLang="zh-CN" dirty="0" smtClean="0"/>
              <a:t>call</a:t>
            </a:r>
            <a:r>
              <a:rPr lang="zh-CN" altLang="en-US" dirty="0" smtClean="0"/>
              <a:t>， </a:t>
            </a:r>
            <a:r>
              <a:rPr lang="en-US" altLang="zh-CN" dirty="0" smtClean="0"/>
              <a:t>apply</a:t>
            </a:r>
            <a:r>
              <a:rPr lang="zh-CN" altLang="en-US" dirty="0" smtClean="0"/>
              <a:t>方法去实现原有的功能</a:t>
            </a:r>
            <a:endParaRPr lang="zh-CN" altLang="en-US" dirty="0"/>
          </a:p>
        </p:txBody>
      </p:sp>
      <p:sp>
        <p:nvSpPr>
          <p:cNvPr id="13" name="矩形 12"/>
          <p:cNvSpPr/>
          <p:nvPr/>
        </p:nvSpPr>
        <p:spPr>
          <a:xfrm>
            <a:off x="356560" y="5581934"/>
            <a:ext cx="5677468" cy="1276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可以把</a:t>
            </a:r>
            <a:r>
              <a:rPr lang="en-US" altLang="zh-CN" dirty="0" smtClean="0"/>
              <a:t>o</a:t>
            </a:r>
            <a:r>
              <a:rPr lang="zh-CN" altLang="en-US" dirty="0" smtClean="0"/>
              <a:t>拆成一个对象 </a:t>
            </a:r>
            <a:r>
              <a:rPr lang="en-US" altLang="zh-CN" dirty="0" smtClean="0"/>
              <a:t>o{ </a:t>
            </a:r>
            <a:r>
              <a:rPr lang="en-US" altLang="zh-CN" dirty="0" err="1" smtClean="0"/>
              <a:t>name:”hello</a:t>
            </a:r>
            <a:r>
              <a:rPr lang="en-US" altLang="zh-CN" dirty="0" smtClean="0"/>
              <a:t>” }</a:t>
            </a:r>
          </a:p>
          <a:p>
            <a:pPr algn="ctr"/>
            <a:r>
              <a:rPr lang="zh-CN" altLang="en-US" dirty="0" smtClean="0"/>
              <a:t>和一个单独的函数</a:t>
            </a:r>
            <a:r>
              <a:rPr lang="en-US" altLang="zh-CN" dirty="0" err="1" smtClean="0"/>
              <a:t>sayName</a:t>
            </a:r>
            <a:r>
              <a:rPr lang="zh-CN" altLang="en-US" dirty="0" smtClean="0"/>
              <a:t>，去做转换</a:t>
            </a:r>
            <a:endParaRPr lang="zh-CN" altLang="en-US" dirty="0"/>
          </a:p>
        </p:txBody>
      </p:sp>
      <p:cxnSp>
        <p:nvCxnSpPr>
          <p:cNvPr id="15" name="直接箭头连接符 14"/>
          <p:cNvCxnSpPr/>
          <p:nvPr/>
        </p:nvCxnSpPr>
        <p:spPr>
          <a:xfrm flipH="1">
            <a:off x="6346209" y="5540991"/>
            <a:ext cx="1856095" cy="50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2858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寄语</a:t>
            </a:r>
            <a:endParaRPr lang="zh-CN" altLang="en-US" dirty="0"/>
          </a:p>
        </p:txBody>
      </p:sp>
      <p:sp>
        <p:nvSpPr>
          <p:cNvPr id="3" name="内容占位符 2"/>
          <p:cNvSpPr>
            <a:spLocks noGrp="1"/>
          </p:cNvSpPr>
          <p:nvPr>
            <p:ph idx="1"/>
          </p:nvPr>
        </p:nvSpPr>
        <p:spPr>
          <a:xfrm>
            <a:off x="1154954" y="2292824"/>
            <a:ext cx="8825659" cy="4565176"/>
          </a:xfrm>
        </p:spPr>
        <p:txBody>
          <a:bodyPr>
            <a:normAutofit/>
          </a:bodyPr>
          <a:lstStyle/>
          <a:p>
            <a:r>
              <a:rPr lang="zh-CN" altLang="en-US" dirty="0" smtClean="0"/>
              <a:t>部分同学之前可能已经有相关的工作经验，对后面会涉及到的知识点已经很容易理解，希望能耐心听一下，说不定会有一些收获</a:t>
            </a:r>
            <a:endParaRPr lang="en-US" altLang="zh-CN" dirty="0" smtClean="0"/>
          </a:p>
          <a:p>
            <a:r>
              <a:rPr lang="zh-CN" altLang="en-US" dirty="0" smtClean="0"/>
              <a:t>基础不是太好的同学，如果觉得有些问题讲的不明白，不用担心，这是我的问题，原因可能有几方面， </a:t>
            </a:r>
            <a:r>
              <a:rPr lang="zh-CN" altLang="en-US" dirty="0" smtClean="0"/>
              <a:t>一方面，涉及的东西稍微有点多， 部分知识点非常细</a:t>
            </a:r>
            <a:r>
              <a:rPr lang="zh-CN" altLang="en-US" dirty="0" smtClean="0"/>
              <a:t>，根据自己的情况没有必要纠结，</a:t>
            </a:r>
            <a:r>
              <a:rPr lang="zh-CN" altLang="en-US" dirty="0" smtClean="0"/>
              <a:t>另一方面</a:t>
            </a:r>
            <a:r>
              <a:rPr lang="zh-CN" altLang="en-US" dirty="0" smtClean="0"/>
              <a:t>，展示中不少知识点我也花了不少时间和精力才明白，而且其中部分知识我可能理解的也不到位，再者个人表达能力限制</a:t>
            </a:r>
            <a:r>
              <a:rPr lang="zh-CN" altLang="en-US" dirty="0" smtClean="0"/>
              <a:t>，部分知识点会有不到位的地方，所以</a:t>
            </a:r>
            <a:r>
              <a:rPr lang="zh-CN" altLang="en-US" dirty="0" smtClean="0"/>
              <a:t>请见谅，根据个人经验：部分概念和知识点需要花一些时间才能</a:t>
            </a:r>
            <a:r>
              <a:rPr lang="zh-CN" altLang="en-US" dirty="0" smtClean="0"/>
              <a:t>理解</a:t>
            </a:r>
            <a:endParaRPr lang="en-US" altLang="zh-CN" dirty="0" smtClean="0"/>
          </a:p>
          <a:p>
            <a:r>
              <a:rPr lang="zh-CN" altLang="en-US" dirty="0"/>
              <a:t>后面的很多内容并不在课程范围内，但可能会对工作有一些帮助</a:t>
            </a:r>
            <a:r>
              <a:rPr lang="zh-CN" altLang="en-US" dirty="0" smtClean="0"/>
              <a:t>，</a:t>
            </a:r>
            <a:r>
              <a:rPr lang="zh-CN" altLang="en-US" dirty="0"/>
              <a:t>可以</a:t>
            </a:r>
            <a:r>
              <a:rPr lang="zh-CN" altLang="en-US" dirty="0" smtClean="0"/>
              <a:t>根据</a:t>
            </a:r>
            <a:r>
              <a:rPr lang="zh-CN" altLang="en-US" dirty="0" smtClean="0"/>
              <a:t>自己的情况做取舍，毕竟大家的时间有限，如果想对某一部分知识点</a:t>
            </a:r>
            <a:r>
              <a:rPr lang="zh-CN" altLang="en-US" dirty="0" smtClean="0"/>
              <a:t>深入理解，课后</a:t>
            </a:r>
            <a:r>
              <a:rPr lang="zh-CN" altLang="en-US" dirty="0" smtClean="0"/>
              <a:t>可以针对性地做一些拓展</a:t>
            </a:r>
            <a:endParaRPr lang="en-US" altLang="zh-CN" dirty="0" smtClean="0"/>
          </a:p>
          <a:p>
            <a:r>
              <a:rPr lang="zh-CN" altLang="en-US" dirty="0" smtClean="0"/>
              <a:t>因为</a:t>
            </a:r>
            <a:r>
              <a:rPr lang="zh-CN" altLang="en-US" dirty="0"/>
              <a:t>准备时间有限</a:t>
            </a:r>
            <a:r>
              <a:rPr lang="zh-CN" altLang="en-US" dirty="0" smtClean="0"/>
              <a:t>，所以</a:t>
            </a:r>
            <a:r>
              <a:rPr lang="zh-CN" altLang="en-US" dirty="0"/>
              <a:t>很多代码没有进行足够的测试，难免再次运行的时候会出错，希望感兴趣的同学一起来探讨</a:t>
            </a:r>
            <a:r>
              <a:rPr lang="zh-CN" altLang="en-US" dirty="0" smtClean="0"/>
              <a:t>完善</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8080774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拆分对象方法有什么用？</a:t>
            </a:r>
            <a:endParaRPr lang="zh-CN" altLang="en-US" dirty="0"/>
          </a:p>
        </p:txBody>
      </p:sp>
      <p:sp>
        <p:nvSpPr>
          <p:cNvPr id="3" name="内容占位符 2"/>
          <p:cNvSpPr>
            <a:spLocks noGrp="1"/>
          </p:cNvSpPr>
          <p:nvPr>
            <p:ph idx="1"/>
          </p:nvPr>
        </p:nvSpPr>
        <p:spPr>
          <a:xfrm>
            <a:off x="1172701" y="2317940"/>
            <a:ext cx="8825659" cy="3416300"/>
          </a:xfrm>
        </p:spPr>
        <p:txBody>
          <a:bodyPr/>
          <a:lstStyle/>
          <a:p>
            <a:r>
              <a:rPr lang="en-US" altLang="zh-CN" dirty="0" smtClean="0"/>
              <a:t>1.</a:t>
            </a:r>
            <a:r>
              <a:rPr lang="zh-CN" altLang="en-US" dirty="0" smtClean="0"/>
              <a:t>在对象上做拆分作用不是太大（也即是把对象的方法拆分）</a:t>
            </a:r>
            <a:endParaRPr lang="en-US" altLang="zh-CN" dirty="0" smtClean="0"/>
          </a:p>
          <a:p>
            <a:r>
              <a:rPr lang="en-US" altLang="zh-CN" dirty="0" smtClean="0"/>
              <a:t>2.</a:t>
            </a:r>
            <a:r>
              <a:rPr lang="zh-CN" altLang="en-US" dirty="0" smtClean="0"/>
              <a:t> 如果继承；</a:t>
            </a:r>
            <a:endParaRPr lang="en-US" altLang="zh-CN" dirty="0" smtClean="0"/>
          </a:p>
          <a:p>
            <a:pPr marL="0" indent="0">
              <a:buNone/>
            </a:pPr>
            <a:r>
              <a:rPr lang="zh-CN" altLang="en-US" dirty="0"/>
              <a:t>看图这种拆分用在函数上， 功能会非常强大！特别是结合原型</a:t>
            </a:r>
          </a:p>
        </p:txBody>
      </p:sp>
      <p:sp>
        <p:nvSpPr>
          <p:cNvPr id="4" name="矩形 3"/>
          <p:cNvSpPr/>
          <p:nvPr/>
        </p:nvSpPr>
        <p:spPr>
          <a:xfrm>
            <a:off x="2402006" y="3944004"/>
            <a:ext cx="2647666" cy="887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Function  </a:t>
            </a:r>
          </a:p>
          <a:p>
            <a:pPr algn="ctr"/>
            <a:r>
              <a:rPr lang="zh-CN" altLang="en-US" dirty="0"/>
              <a:t>构造函数</a:t>
            </a:r>
          </a:p>
        </p:txBody>
      </p:sp>
      <p:sp>
        <p:nvSpPr>
          <p:cNvPr id="5" name="椭圆 4"/>
          <p:cNvSpPr/>
          <p:nvPr/>
        </p:nvSpPr>
        <p:spPr>
          <a:xfrm>
            <a:off x="6613609" y="3487003"/>
            <a:ext cx="3302758" cy="9826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Function.prototype</a:t>
            </a:r>
            <a:endParaRPr lang="zh-CN" altLang="en-US" dirty="0"/>
          </a:p>
        </p:txBody>
      </p:sp>
      <p:cxnSp>
        <p:nvCxnSpPr>
          <p:cNvPr id="7" name="直接箭头连接符 6"/>
          <p:cNvCxnSpPr/>
          <p:nvPr/>
        </p:nvCxnSpPr>
        <p:spPr>
          <a:xfrm flipV="1">
            <a:off x="5104263" y="4203510"/>
            <a:ext cx="1509346" cy="266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5049672" y="3978322"/>
            <a:ext cx="1563937" cy="33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49672" y="3739487"/>
            <a:ext cx="1563937" cy="369332"/>
          </a:xfrm>
          <a:prstGeom prst="rect">
            <a:avLst/>
          </a:prstGeom>
          <a:noFill/>
        </p:spPr>
        <p:txBody>
          <a:bodyPr wrap="square" rtlCol="0">
            <a:spAutoFit/>
          </a:bodyPr>
          <a:lstStyle/>
          <a:p>
            <a:r>
              <a:rPr lang="en-US" altLang="zh-CN" dirty="0" smtClean="0"/>
              <a:t>Constructor</a:t>
            </a:r>
          </a:p>
        </p:txBody>
      </p:sp>
      <p:sp>
        <p:nvSpPr>
          <p:cNvPr id="11" name="文本框 10"/>
          <p:cNvSpPr txBox="1"/>
          <p:nvPr/>
        </p:nvSpPr>
        <p:spPr>
          <a:xfrm>
            <a:off x="5445457" y="4469642"/>
            <a:ext cx="1678674" cy="369332"/>
          </a:xfrm>
          <a:prstGeom prst="rect">
            <a:avLst/>
          </a:prstGeom>
          <a:noFill/>
        </p:spPr>
        <p:txBody>
          <a:bodyPr wrap="square" rtlCol="0">
            <a:spAutoFit/>
          </a:bodyPr>
          <a:lstStyle/>
          <a:p>
            <a:r>
              <a:rPr lang="en-US" altLang="zh-CN" dirty="0" smtClean="0"/>
              <a:t>prototype</a:t>
            </a:r>
            <a:endParaRPr lang="zh-CN" altLang="en-US" dirty="0"/>
          </a:p>
        </p:txBody>
      </p:sp>
      <p:sp>
        <p:nvSpPr>
          <p:cNvPr id="12" name="圆角矩形 11"/>
          <p:cNvSpPr/>
          <p:nvPr/>
        </p:nvSpPr>
        <p:spPr>
          <a:xfrm>
            <a:off x="3903260" y="5472752"/>
            <a:ext cx="3343701" cy="1146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r>
              <a:rPr lang="en-US" altLang="zh-CN" dirty="0" smtClean="0"/>
              <a:t>unction </a:t>
            </a:r>
            <a:r>
              <a:rPr lang="en-US" altLang="zh-CN" dirty="0" err="1" smtClean="0"/>
              <a:t>sayName</a:t>
            </a:r>
            <a:r>
              <a:rPr lang="en-US" altLang="zh-CN" dirty="0" smtClean="0"/>
              <a:t>() {}</a:t>
            </a:r>
            <a:endParaRPr lang="zh-CN" altLang="en-US" dirty="0"/>
          </a:p>
        </p:txBody>
      </p:sp>
      <p:cxnSp>
        <p:nvCxnSpPr>
          <p:cNvPr id="14" name="直接箭头连接符 13"/>
          <p:cNvCxnSpPr/>
          <p:nvPr/>
        </p:nvCxnSpPr>
        <p:spPr>
          <a:xfrm>
            <a:off x="2988860" y="4913194"/>
            <a:ext cx="777922" cy="668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347415" y="5036024"/>
            <a:ext cx="2333767" cy="369332"/>
          </a:xfrm>
          <a:prstGeom prst="rect">
            <a:avLst/>
          </a:prstGeom>
          <a:noFill/>
        </p:spPr>
        <p:txBody>
          <a:bodyPr wrap="square" rtlCol="0">
            <a:spAutoFit/>
          </a:bodyPr>
          <a:lstStyle/>
          <a:p>
            <a:r>
              <a:rPr lang="en-US" altLang="zh-CN" dirty="0" smtClean="0"/>
              <a:t>New/</a:t>
            </a:r>
            <a:r>
              <a:rPr lang="zh-CN" altLang="en-US" dirty="0" smtClean="0"/>
              <a:t>字面量创建</a:t>
            </a:r>
            <a:endParaRPr lang="zh-CN" altLang="en-US" dirty="0"/>
          </a:p>
        </p:txBody>
      </p:sp>
      <p:cxnSp>
        <p:nvCxnSpPr>
          <p:cNvPr id="17" name="直接箭头连接符 16"/>
          <p:cNvCxnSpPr/>
          <p:nvPr/>
        </p:nvCxnSpPr>
        <p:spPr>
          <a:xfrm flipV="1">
            <a:off x="6933063" y="4469642"/>
            <a:ext cx="791570" cy="1003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954803" y="4913194"/>
            <a:ext cx="2270634" cy="369332"/>
          </a:xfrm>
          <a:prstGeom prst="rect">
            <a:avLst/>
          </a:prstGeom>
          <a:noFill/>
        </p:spPr>
        <p:txBody>
          <a:bodyPr wrap="square" rtlCol="0">
            <a:spAutoFit/>
          </a:bodyPr>
          <a:lstStyle/>
          <a:p>
            <a:r>
              <a:rPr lang="en-US" altLang="zh-CN" dirty="0" smtClean="0"/>
              <a:t>__proto__</a:t>
            </a:r>
            <a:endParaRPr lang="zh-CN" altLang="en-US" dirty="0"/>
          </a:p>
        </p:txBody>
      </p:sp>
      <p:sp>
        <p:nvSpPr>
          <p:cNvPr id="19" name="矩形 18"/>
          <p:cNvSpPr/>
          <p:nvPr/>
        </p:nvSpPr>
        <p:spPr>
          <a:xfrm>
            <a:off x="9916367" y="3316407"/>
            <a:ext cx="2011776" cy="1719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0235821" y="3487003"/>
            <a:ext cx="1578698" cy="1477328"/>
          </a:xfrm>
          <a:prstGeom prst="rect">
            <a:avLst/>
          </a:prstGeom>
          <a:noFill/>
        </p:spPr>
        <p:txBody>
          <a:bodyPr wrap="square" rtlCol="0">
            <a:spAutoFit/>
          </a:bodyPr>
          <a:lstStyle/>
          <a:p>
            <a:r>
              <a:rPr lang="en-US" altLang="zh-CN" dirty="0" smtClean="0"/>
              <a:t>Call</a:t>
            </a:r>
          </a:p>
          <a:p>
            <a:r>
              <a:rPr lang="en-US" altLang="zh-CN" dirty="0" smtClean="0"/>
              <a:t>Apply</a:t>
            </a:r>
          </a:p>
          <a:p>
            <a:r>
              <a:rPr lang="en-US" altLang="zh-CN" dirty="0" smtClean="0"/>
              <a:t>Bind</a:t>
            </a:r>
          </a:p>
          <a:p>
            <a:r>
              <a:rPr lang="en-US" altLang="zh-CN" dirty="0" err="1" smtClean="0"/>
              <a:t>toString</a:t>
            </a:r>
            <a:endParaRPr lang="en-US" altLang="zh-CN" dirty="0" smtClean="0"/>
          </a:p>
          <a:p>
            <a:r>
              <a:rPr lang="en-US" altLang="zh-CN" dirty="0" smtClean="0"/>
              <a:t>constructor</a:t>
            </a:r>
            <a:endParaRPr lang="zh-CN" altLang="en-US" dirty="0"/>
          </a:p>
        </p:txBody>
      </p:sp>
      <p:sp>
        <p:nvSpPr>
          <p:cNvPr id="21" name="矩形 20"/>
          <p:cNvSpPr/>
          <p:nvPr/>
        </p:nvSpPr>
        <p:spPr>
          <a:xfrm>
            <a:off x="7588155" y="5334095"/>
            <a:ext cx="4394579" cy="1423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sayName.call</a:t>
            </a:r>
            <a:r>
              <a:rPr lang="en-US" altLang="zh-CN" dirty="0"/>
              <a:t> </a:t>
            </a:r>
            <a:r>
              <a:rPr lang="en-US" altLang="zh-CN" dirty="0" smtClean="0"/>
              <a:t>  </a:t>
            </a:r>
            <a:r>
              <a:rPr lang="zh-CN" altLang="en-US" dirty="0" smtClean="0"/>
              <a:t>调用的根本不是自己的方法， 但是却像属性方法一样去调用</a:t>
            </a:r>
            <a:endParaRPr lang="en-US" altLang="zh-CN" dirty="0" smtClean="0"/>
          </a:p>
          <a:p>
            <a:pPr algn="ctr"/>
            <a:r>
              <a:rPr lang="en-US" altLang="zh-CN" dirty="0" err="1" smtClean="0"/>
              <a:t>Function.prototype</a:t>
            </a:r>
            <a:r>
              <a:rPr lang="zh-CN" altLang="en-US" dirty="0" smtClean="0"/>
              <a:t>上的函数都是可以单独拿出来，所以上面的这个函数是可以转换成</a:t>
            </a:r>
            <a:r>
              <a:rPr lang="en-US" altLang="zh-CN" dirty="0" smtClean="0"/>
              <a:t>call</a:t>
            </a:r>
            <a:r>
              <a:rPr lang="zh-CN" altLang="en-US" dirty="0" smtClean="0"/>
              <a:t>和</a:t>
            </a:r>
            <a:r>
              <a:rPr lang="en-US" altLang="zh-CN" dirty="0" smtClean="0"/>
              <a:t>apply</a:t>
            </a:r>
            <a:r>
              <a:rPr lang="zh-CN" altLang="en-US" dirty="0" smtClean="0"/>
              <a:t>的方式</a:t>
            </a:r>
            <a:endParaRPr lang="zh-CN" altLang="en-US" dirty="0"/>
          </a:p>
        </p:txBody>
      </p:sp>
      <p:sp>
        <p:nvSpPr>
          <p:cNvPr id="6" name="矩形 5"/>
          <p:cNvSpPr/>
          <p:nvPr/>
        </p:nvSpPr>
        <p:spPr>
          <a:xfrm>
            <a:off x="177421" y="5527343"/>
            <a:ext cx="2947916" cy="1119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Function.prototype.call</a:t>
            </a:r>
            <a:r>
              <a:rPr lang="en-US" altLang="zh-CN" dirty="0" smtClean="0"/>
              <a:t>( </a:t>
            </a:r>
            <a:r>
              <a:rPr lang="en-US" altLang="zh-CN" dirty="0" err="1" smtClean="0"/>
              <a:t>sayName</a:t>
            </a:r>
            <a:r>
              <a:rPr lang="en-US" altLang="zh-CN" dirty="0" smtClean="0"/>
              <a:t>, arguments)</a:t>
            </a:r>
            <a:endParaRPr lang="zh-CN" altLang="en-US" dirty="0"/>
          </a:p>
        </p:txBody>
      </p:sp>
      <p:cxnSp>
        <p:nvCxnSpPr>
          <p:cNvPr id="13" name="直接箭头连接符 12"/>
          <p:cNvCxnSpPr/>
          <p:nvPr/>
        </p:nvCxnSpPr>
        <p:spPr>
          <a:xfrm flipH="1">
            <a:off x="3289110" y="6196084"/>
            <a:ext cx="477672" cy="40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210272" y="3401705"/>
            <a:ext cx="1940759" cy="1647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Arguments:</a:t>
            </a:r>
          </a:p>
          <a:p>
            <a:pPr algn="ctr"/>
            <a:r>
              <a:rPr lang="en-US" altLang="zh-CN" dirty="0" smtClean="0"/>
              <a:t>[</a:t>
            </a:r>
            <a:r>
              <a:rPr lang="en-US" altLang="zh-CN" dirty="0" err="1" smtClean="0"/>
              <a:t>obj</a:t>
            </a:r>
            <a:r>
              <a:rPr lang="en-US" altLang="zh-CN" dirty="0" smtClean="0"/>
              <a:t>, arg1,arg2]</a:t>
            </a:r>
            <a:endParaRPr lang="zh-CN" altLang="en-US" dirty="0"/>
          </a:p>
        </p:txBody>
      </p:sp>
      <p:cxnSp>
        <p:nvCxnSpPr>
          <p:cNvPr id="23" name="直接箭头连接符 22"/>
          <p:cNvCxnSpPr/>
          <p:nvPr/>
        </p:nvCxnSpPr>
        <p:spPr>
          <a:xfrm flipH="1" flipV="1">
            <a:off x="879396" y="5097860"/>
            <a:ext cx="13144" cy="374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80501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进行变换</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function </a:t>
            </a:r>
            <a:r>
              <a:rPr lang="en-US" altLang="zh-CN" dirty="0" err="1" smtClean="0"/>
              <a:t>sayName</a:t>
            </a:r>
            <a:r>
              <a:rPr lang="en-US" altLang="zh-CN" dirty="0" smtClean="0"/>
              <a:t>(  ) {</a:t>
            </a:r>
          </a:p>
          <a:p>
            <a:pPr marL="457200" lvl="1" indent="0">
              <a:buNone/>
            </a:pPr>
            <a:r>
              <a:rPr lang="en-US" altLang="zh-CN" dirty="0" smtClean="0"/>
              <a:t>Console.log( this.name  )</a:t>
            </a:r>
            <a:endParaRPr lang="en-US" altLang="zh-CN" dirty="0"/>
          </a:p>
          <a:p>
            <a:pPr marL="0" indent="0">
              <a:buNone/>
            </a:pPr>
            <a:r>
              <a:rPr lang="en-US" altLang="zh-CN" dirty="0" smtClean="0"/>
              <a:t>} </a:t>
            </a:r>
          </a:p>
          <a:p>
            <a:pPr marL="0" indent="0">
              <a:buNone/>
            </a:pPr>
            <a:r>
              <a:rPr lang="en-US" altLang="zh-CN" dirty="0" err="1" smtClean="0"/>
              <a:t>Var</a:t>
            </a:r>
            <a:r>
              <a:rPr lang="en-US" altLang="zh-CN" dirty="0" smtClean="0"/>
              <a:t>  o = {</a:t>
            </a:r>
          </a:p>
          <a:p>
            <a:pPr marL="0" indent="0">
              <a:buNone/>
            </a:pPr>
            <a:r>
              <a:rPr lang="en-US" altLang="zh-CN" dirty="0" smtClean="0"/>
              <a:t>	</a:t>
            </a:r>
            <a:r>
              <a:rPr lang="en-US" altLang="zh-CN" dirty="0" err="1" smtClean="0"/>
              <a:t>name:”hello</a:t>
            </a:r>
            <a:r>
              <a:rPr lang="en-US" altLang="zh-CN" dirty="0" smtClean="0"/>
              <a:t>”</a:t>
            </a:r>
            <a:endParaRPr lang="en-US" altLang="zh-CN" dirty="0"/>
          </a:p>
          <a:p>
            <a:pPr marL="0" indent="0">
              <a:buNone/>
            </a:pPr>
            <a:r>
              <a:rPr lang="en-US" altLang="zh-CN" dirty="0" smtClean="0"/>
              <a:t>}</a:t>
            </a:r>
          </a:p>
          <a:p>
            <a:pPr marL="0" indent="0">
              <a:buNone/>
            </a:pPr>
            <a:r>
              <a:rPr lang="en-US" altLang="zh-CN" dirty="0" err="1" smtClean="0"/>
              <a:t>syaName.call</a:t>
            </a:r>
            <a:r>
              <a:rPr lang="en-US" altLang="zh-CN" dirty="0" smtClean="0"/>
              <a:t>(  o );</a:t>
            </a:r>
            <a:endParaRPr lang="zh-CN" altLang="en-US" dirty="0"/>
          </a:p>
        </p:txBody>
      </p:sp>
      <p:sp>
        <p:nvSpPr>
          <p:cNvPr id="4" name="文本框 3"/>
          <p:cNvSpPr txBox="1"/>
          <p:nvPr/>
        </p:nvSpPr>
        <p:spPr>
          <a:xfrm>
            <a:off x="0" y="3507475"/>
            <a:ext cx="184731" cy="369332"/>
          </a:xfrm>
          <a:prstGeom prst="rect">
            <a:avLst/>
          </a:prstGeom>
          <a:noFill/>
        </p:spPr>
        <p:txBody>
          <a:bodyPr wrap="none" rtlCol="0">
            <a:spAutoFit/>
          </a:bodyPr>
          <a:lstStyle/>
          <a:p>
            <a:endParaRPr lang="zh-CN" altLang="en-US" dirty="0"/>
          </a:p>
        </p:txBody>
      </p:sp>
      <p:sp>
        <p:nvSpPr>
          <p:cNvPr id="5" name="矩形 4"/>
          <p:cNvSpPr/>
          <p:nvPr/>
        </p:nvSpPr>
        <p:spPr>
          <a:xfrm>
            <a:off x="4722123" y="1871700"/>
            <a:ext cx="6619165" cy="3712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974606" y="2768811"/>
            <a:ext cx="6114197" cy="1477328"/>
          </a:xfrm>
          <a:prstGeom prst="rect">
            <a:avLst/>
          </a:prstGeom>
          <a:noFill/>
        </p:spPr>
        <p:txBody>
          <a:bodyPr wrap="square" rtlCol="0">
            <a:spAutoFit/>
          </a:bodyPr>
          <a:lstStyle/>
          <a:p>
            <a:r>
              <a:rPr lang="en-US" altLang="zh-CN" dirty="0" err="1" smtClean="0"/>
              <a:t>sayName.call</a:t>
            </a:r>
            <a:r>
              <a:rPr lang="en-US" altLang="zh-CN" dirty="0" smtClean="0"/>
              <a:t>( o )//</a:t>
            </a:r>
            <a:r>
              <a:rPr lang="en-US" altLang="zh-CN" dirty="0" err="1" smtClean="0"/>
              <a:t>sayName</a:t>
            </a:r>
            <a:r>
              <a:rPr lang="zh-CN" altLang="en-US" dirty="0" smtClean="0"/>
              <a:t>对象调用</a:t>
            </a:r>
            <a:endParaRPr lang="en-US" altLang="zh-CN" dirty="0" smtClean="0"/>
          </a:p>
          <a:p>
            <a:r>
              <a:rPr lang="en-US" altLang="zh-CN" dirty="0" smtClean="0">
                <a:sym typeface="Wingdings" panose="05000000000000000000" pitchFamily="2" charset="2"/>
              </a:rPr>
              <a:t>this </a:t>
            </a:r>
            <a:r>
              <a:rPr lang="zh-CN" altLang="en-US" dirty="0" smtClean="0">
                <a:sym typeface="Wingdings" panose="05000000000000000000" pitchFamily="2" charset="2"/>
              </a:rPr>
              <a:t>指向</a:t>
            </a:r>
            <a:r>
              <a:rPr lang="en-US" altLang="zh-CN" dirty="0" err="1" smtClean="0">
                <a:sym typeface="Wingdings" panose="05000000000000000000" pitchFamily="2" charset="2"/>
              </a:rPr>
              <a:t>sayName</a:t>
            </a:r>
            <a:endParaRPr lang="en-US" altLang="zh-CN" dirty="0" smtClean="0">
              <a:sym typeface="Wingdings" panose="05000000000000000000" pitchFamily="2" charset="2"/>
            </a:endParaRPr>
          </a:p>
          <a:p>
            <a:endParaRPr lang="en-US" altLang="zh-CN" dirty="0" smtClean="0"/>
          </a:p>
          <a:p>
            <a:r>
              <a:rPr lang="en-US" altLang="zh-CN" dirty="0" err="1" smtClean="0"/>
              <a:t>Function.prototype.apply.call</a:t>
            </a:r>
            <a:r>
              <a:rPr lang="en-US" altLang="zh-CN" dirty="0" smtClean="0"/>
              <a:t>( </a:t>
            </a:r>
            <a:r>
              <a:rPr lang="en-US" altLang="zh-CN" dirty="0" err="1" smtClean="0"/>
              <a:t>sayName</a:t>
            </a:r>
            <a:r>
              <a:rPr lang="en-US" altLang="zh-CN" dirty="0" smtClean="0"/>
              <a:t>, o )</a:t>
            </a:r>
          </a:p>
          <a:p>
            <a:r>
              <a:rPr lang="en-US" altLang="zh-CN" dirty="0" smtClean="0">
                <a:sym typeface="Wingdings" panose="05000000000000000000" pitchFamily="2" charset="2"/>
              </a:rPr>
              <a:t>this</a:t>
            </a:r>
            <a:r>
              <a:rPr lang="zh-CN" altLang="en-US" dirty="0" smtClean="0">
                <a:sym typeface="Wingdings" panose="05000000000000000000" pitchFamily="2" charset="2"/>
              </a:rPr>
              <a:t>还是指向</a:t>
            </a:r>
            <a:r>
              <a:rPr lang="en-US" altLang="zh-CN" dirty="0" err="1" smtClean="0">
                <a:sym typeface="Wingdings" panose="05000000000000000000" pitchFamily="2" charset="2"/>
              </a:rPr>
              <a:t>sayName</a:t>
            </a:r>
            <a:endParaRPr lang="en-US" altLang="zh-CN" dirty="0" smtClean="0"/>
          </a:p>
        </p:txBody>
      </p:sp>
      <p:pic>
        <p:nvPicPr>
          <p:cNvPr id="7" name="图片 6"/>
          <p:cNvPicPr>
            <a:picLocks noChangeAspect="1"/>
          </p:cNvPicPr>
          <p:nvPr/>
        </p:nvPicPr>
        <p:blipFill>
          <a:blip r:embed="rId2"/>
          <a:stretch>
            <a:fillRect/>
          </a:stretch>
        </p:blipFill>
        <p:spPr>
          <a:xfrm>
            <a:off x="5076883" y="4425489"/>
            <a:ext cx="3638550" cy="552450"/>
          </a:xfrm>
          <a:prstGeom prst="rect">
            <a:avLst/>
          </a:prstGeom>
        </p:spPr>
      </p:pic>
      <p:sp>
        <p:nvSpPr>
          <p:cNvPr id="8" name="矩形 7"/>
          <p:cNvSpPr/>
          <p:nvPr/>
        </p:nvSpPr>
        <p:spPr>
          <a:xfrm>
            <a:off x="900752" y="5718412"/>
            <a:ext cx="10440536" cy="96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这种转换方式不太容易传参</a:t>
            </a:r>
            <a:r>
              <a:rPr lang="zh-CN" altLang="en-US" smtClean="0"/>
              <a:t>（内层），</a:t>
            </a:r>
            <a:r>
              <a:rPr lang="zh-CN" altLang="en-US" dirty="0" smtClean="0"/>
              <a:t>比如往</a:t>
            </a:r>
            <a:r>
              <a:rPr lang="en-US" altLang="zh-CN" dirty="0" err="1" smtClean="0"/>
              <a:t>sayName</a:t>
            </a:r>
            <a:r>
              <a:rPr lang="zh-CN" altLang="en-US" dirty="0" smtClean="0"/>
              <a:t>中无法传参</a:t>
            </a:r>
            <a:endParaRPr lang="en-US" altLang="zh-CN" dirty="0" smtClean="0"/>
          </a:p>
          <a:p>
            <a:pPr algn="ctr"/>
            <a:r>
              <a:rPr lang="zh-CN" altLang="en-US" dirty="0" smtClean="0"/>
              <a:t>所以这种转换的方式在只在某些特定的场景发挥一些作用</a:t>
            </a:r>
            <a:endParaRPr lang="zh-CN" altLang="en-US" dirty="0"/>
          </a:p>
        </p:txBody>
      </p:sp>
    </p:spTree>
    <p:extLst>
      <p:ext uri="{BB962C8B-B14F-4D97-AF65-F5344CB8AC3E}">
        <p14:creationId xmlns:p14="http://schemas.microsoft.com/office/powerpoint/2010/main" val="38843250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Bind  </a:t>
            </a:r>
            <a:r>
              <a:rPr lang="en-US" altLang="zh-CN" dirty="0" err="1" smtClean="0"/>
              <a:t>dom</a:t>
            </a:r>
            <a:r>
              <a:rPr lang="zh-CN" altLang="en-US" dirty="0" smtClean="0"/>
              <a:t>事件绑定转换</a:t>
            </a:r>
            <a:r>
              <a:rPr lang="en-US" altLang="zh-CN" dirty="0" smtClean="0"/>
              <a:t>this</a:t>
            </a:r>
            <a:r>
              <a:rPr lang="zh-CN" altLang="en-US" dirty="0" smtClean="0"/>
              <a:t>， 不借助</a:t>
            </a:r>
            <a:r>
              <a:rPr lang="en-US" altLang="zh-CN" dirty="0" smtClean="0"/>
              <a:t>that</a:t>
            </a:r>
            <a:endParaRPr lang="zh-CN" altLang="en-US" dirty="0"/>
          </a:p>
        </p:txBody>
      </p:sp>
      <p:sp>
        <p:nvSpPr>
          <p:cNvPr id="3" name="内容占位符 2"/>
          <p:cNvSpPr>
            <a:spLocks noGrp="1"/>
          </p:cNvSpPr>
          <p:nvPr>
            <p:ph idx="1"/>
          </p:nvPr>
        </p:nvSpPr>
        <p:spPr>
          <a:xfrm>
            <a:off x="0" y="2169994"/>
            <a:ext cx="8825659" cy="4933666"/>
          </a:xfrm>
        </p:spPr>
        <p:txBody>
          <a:bodyPr>
            <a:normAutofit lnSpcReduction="10000"/>
          </a:bodyPr>
          <a:lstStyle/>
          <a:p>
            <a:r>
              <a:rPr lang="en-US" altLang="zh-CN" dirty="0" smtClean="0"/>
              <a:t>Bind</a:t>
            </a:r>
            <a:r>
              <a:rPr lang="zh-CN" altLang="en-US" dirty="0" smtClean="0"/>
              <a:t>是</a:t>
            </a:r>
            <a:r>
              <a:rPr lang="en-US" altLang="zh-CN" dirty="0" smtClean="0"/>
              <a:t>apply</a:t>
            </a:r>
            <a:r>
              <a:rPr lang="zh-CN" altLang="en-US" dirty="0" smtClean="0"/>
              <a:t>的延迟执行</a:t>
            </a:r>
            <a:endParaRPr lang="en-US" altLang="zh-CN" dirty="0" smtClean="0"/>
          </a:p>
          <a:p>
            <a:r>
              <a:rPr lang="en-US" altLang="zh-CN" dirty="0" err="1" smtClean="0"/>
              <a:t>sayName.bind</a:t>
            </a:r>
            <a:r>
              <a:rPr lang="en-US" altLang="zh-CN" dirty="0" smtClean="0"/>
              <a:t>( o )</a:t>
            </a:r>
            <a:r>
              <a:rPr lang="en-US" altLang="zh-CN" dirty="0" smtClean="0">
                <a:sym typeface="Wingdings" panose="05000000000000000000" pitchFamily="2" charset="2"/>
              </a:rPr>
              <a:t> </a:t>
            </a:r>
            <a:r>
              <a:rPr lang="zh-CN" altLang="en-US" dirty="0" smtClean="0">
                <a:sym typeface="Wingdings" panose="05000000000000000000" pitchFamily="2" charset="2"/>
              </a:rPr>
              <a:t>返回</a:t>
            </a:r>
            <a:r>
              <a:rPr lang="en-US" altLang="zh-CN" dirty="0" smtClean="0">
                <a:sym typeface="Wingdings" panose="05000000000000000000" pitchFamily="2" charset="2"/>
              </a:rPr>
              <a:t>function</a:t>
            </a:r>
          </a:p>
          <a:p>
            <a:r>
              <a:rPr lang="en-US" altLang="zh-CN" dirty="0" err="1" smtClean="0">
                <a:sym typeface="Wingdings" panose="05000000000000000000" pitchFamily="2" charset="2"/>
              </a:rPr>
              <a:t>Var</a:t>
            </a:r>
            <a:r>
              <a:rPr lang="en-US" altLang="zh-CN" dirty="0" smtClean="0">
                <a:sym typeface="Wingdings" panose="05000000000000000000" pitchFamily="2" charset="2"/>
              </a:rPr>
              <a:t>  f = </a:t>
            </a:r>
            <a:r>
              <a:rPr lang="en-US" altLang="zh-CN" dirty="0" err="1" smtClean="0">
                <a:sym typeface="Wingdings" panose="05000000000000000000" pitchFamily="2" charset="2"/>
              </a:rPr>
              <a:t>sayName.bind</a:t>
            </a:r>
            <a:r>
              <a:rPr lang="en-US" altLang="zh-CN" dirty="0" smtClean="0">
                <a:sym typeface="Wingdings" panose="05000000000000000000" pitchFamily="2" charset="2"/>
              </a:rPr>
              <a:t>( o )//</a:t>
            </a:r>
            <a:r>
              <a:rPr lang="zh-CN" altLang="en-US" dirty="0" smtClean="0">
                <a:sym typeface="Wingdings" panose="05000000000000000000" pitchFamily="2" charset="2"/>
              </a:rPr>
              <a:t>绑定</a:t>
            </a:r>
            <a:r>
              <a:rPr lang="en-US" altLang="zh-CN" dirty="0" smtClean="0">
                <a:sym typeface="Wingdings" panose="05000000000000000000" pitchFamily="2" charset="2"/>
              </a:rPr>
              <a:t>this</a:t>
            </a:r>
            <a:r>
              <a:rPr lang="zh-CN" altLang="en-US" dirty="0" smtClean="0">
                <a:sym typeface="Wingdings" panose="05000000000000000000" pitchFamily="2" charset="2"/>
              </a:rPr>
              <a:t>的同时，延迟执行</a:t>
            </a:r>
            <a:endParaRPr lang="en-US" altLang="zh-CN" dirty="0" smtClean="0">
              <a:sym typeface="Wingdings" panose="05000000000000000000" pitchFamily="2" charset="2"/>
            </a:endParaRPr>
          </a:p>
          <a:p>
            <a:r>
              <a:rPr lang="zh-CN" altLang="en-US" dirty="0" smtClean="0">
                <a:sym typeface="Wingdings" panose="05000000000000000000" pitchFamily="2" charset="2"/>
              </a:rPr>
              <a:t>使用场景，作用域嵌套造成的</a:t>
            </a:r>
            <a:r>
              <a:rPr lang="en-US" altLang="zh-CN" dirty="0" smtClean="0">
                <a:sym typeface="Wingdings" panose="05000000000000000000" pitchFamily="2" charset="2"/>
              </a:rPr>
              <a:t>this</a:t>
            </a:r>
            <a:r>
              <a:rPr lang="zh-CN" altLang="en-US" dirty="0" smtClean="0">
                <a:sym typeface="Wingdings" panose="05000000000000000000" pitchFamily="2" charset="2"/>
              </a:rPr>
              <a:t>丢失，通过</a:t>
            </a:r>
            <a:r>
              <a:rPr lang="en-US" altLang="zh-CN" dirty="0" smtClean="0">
                <a:sym typeface="Wingdings" panose="05000000000000000000" pitchFamily="2" charset="2"/>
              </a:rPr>
              <a:t>bind</a:t>
            </a:r>
            <a:r>
              <a:rPr lang="zh-CN" altLang="en-US" dirty="0" smtClean="0">
                <a:sym typeface="Wingdings" panose="05000000000000000000" pitchFamily="2" charset="2"/>
              </a:rPr>
              <a:t>在外部进行绑定</a:t>
            </a:r>
            <a:endParaRPr lang="en-US" altLang="zh-CN" dirty="0" smtClean="0">
              <a:sym typeface="Wingdings" panose="05000000000000000000" pitchFamily="2" charset="2"/>
            </a:endParaRPr>
          </a:p>
          <a:p>
            <a:r>
              <a:rPr lang="zh-CN" altLang="en-US" dirty="0" smtClean="0">
                <a:sym typeface="Wingdings" panose="05000000000000000000" pitchFamily="2" charset="2"/>
              </a:rPr>
              <a:t>然后延迟执行，就不会丢失</a:t>
            </a:r>
            <a:r>
              <a:rPr lang="en-US" altLang="zh-CN" dirty="0" smtClean="0">
                <a:sym typeface="Wingdings" panose="05000000000000000000" pitchFamily="2" charset="2"/>
              </a:rPr>
              <a:t>this</a:t>
            </a:r>
            <a:r>
              <a:rPr lang="zh-CN" altLang="en-US" dirty="0" smtClean="0">
                <a:sym typeface="Wingdings" panose="05000000000000000000" pitchFamily="2" charset="2"/>
              </a:rPr>
              <a:t>， 非常适合面向对象的事件绑定机制</a:t>
            </a:r>
            <a:endParaRPr lang="en-US" altLang="zh-CN" dirty="0" smtClean="0">
              <a:sym typeface="Wingdings" panose="05000000000000000000" pitchFamily="2" charset="2"/>
            </a:endParaRPr>
          </a:p>
          <a:p>
            <a:r>
              <a:rPr lang="en-US" altLang="zh-CN" dirty="0" smtClean="0">
                <a:sym typeface="Wingdings" panose="05000000000000000000" pitchFamily="2" charset="2"/>
              </a:rPr>
              <a:t>F() </a:t>
            </a:r>
            <a:r>
              <a:rPr lang="zh-CN" altLang="en-US" dirty="0" smtClean="0">
                <a:sym typeface="Wingdings" panose="05000000000000000000" pitchFamily="2" charset="2"/>
              </a:rPr>
              <a:t>输出 ‘</a:t>
            </a:r>
            <a:r>
              <a:rPr lang="en-US" altLang="zh-CN" dirty="0" smtClean="0">
                <a:sym typeface="Wingdings" panose="05000000000000000000" pitchFamily="2" charset="2"/>
              </a:rPr>
              <a:t>hello</a:t>
            </a:r>
            <a:r>
              <a:rPr lang="zh-CN" altLang="en-US" dirty="0" smtClean="0">
                <a:sym typeface="Wingdings" panose="05000000000000000000" pitchFamily="2" charset="2"/>
              </a:rPr>
              <a:t>’</a:t>
            </a:r>
            <a:endParaRPr lang="en-US" altLang="zh-CN" dirty="0" smtClean="0">
              <a:sym typeface="Wingdings" panose="05000000000000000000" pitchFamily="2" charset="2"/>
            </a:endParaRPr>
          </a:p>
          <a:p>
            <a:endParaRPr lang="en-US" altLang="zh-CN" dirty="0" smtClean="0">
              <a:sym typeface="Wingdings" panose="05000000000000000000" pitchFamily="2" charset="2"/>
            </a:endParaRPr>
          </a:p>
          <a:p>
            <a:r>
              <a:rPr lang="en-US" altLang="zh-CN" dirty="0" err="1" smtClean="0">
                <a:sym typeface="Wingdings" panose="05000000000000000000" pitchFamily="2" charset="2"/>
              </a:rPr>
              <a:t>Fn.bind</a:t>
            </a:r>
            <a:r>
              <a:rPr lang="en-US" altLang="zh-CN" dirty="0" smtClean="0">
                <a:sym typeface="Wingdings" panose="05000000000000000000" pitchFamily="2" charset="2"/>
              </a:rPr>
              <a:t> = function( </a:t>
            </a:r>
            <a:r>
              <a:rPr lang="en-US" altLang="zh-CN" dirty="0" err="1" smtClean="0">
                <a:sym typeface="Wingdings" panose="05000000000000000000" pitchFamily="2" charset="2"/>
              </a:rPr>
              <a:t>obj</a:t>
            </a:r>
            <a:r>
              <a:rPr lang="en-US" altLang="zh-CN" dirty="0" smtClean="0">
                <a:sym typeface="Wingdings" panose="05000000000000000000" pitchFamily="2" charset="2"/>
              </a:rPr>
              <a:t> ) {</a:t>
            </a:r>
          </a:p>
          <a:p>
            <a:pPr lvl="1"/>
            <a:r>
              <a:rPr lang="en-US" altLang="zh-CN" dirty="0" err="1" smtClean="0">
                <a:sym typeface="Wingdings" panose="05000000000000000000" pitchFamily="2" charset="2"/>
              </a:rPr>
              <a:t>Var</a:t>
            </a:r>
            <a:r>
              <a:rPr lang="en-US" altLang="zh-CN" dirty="0" smtClean="0">
                <a:sym typeface="Wingdings" panose="05000000000000000000" pitchFamily="2" charset="2"/>
              </a:rPr>
              <a:t> that = this;</a:t>
            </a:r>
          </a:p>
          <a:p>
            <a:pPr lvl="1"/>
            <a:r>
              <a:rPr lang="en-US" altLang="zh-CN" dirty="0" smtClean="0">
                <a:sym typeface="Wingdings" panose="05000000000000000000" pitchFamily="2" charset="2"/>
              </a:rPr>
              <a:t>Return function() {</a:t>
            </a:r>
          </a:p>
          <a:p>
            <a:pPr lvl="2"/>
            <a:r>
              <a:rPr lang="en-US" altLang="zh-CN" dirty="0" smtClean="0">
                <a:sym typeface="Wingdings" panose="05000000000000000000" pitchFamily="2" charset="2"/>
              </a:rPr>
              <a:t>Return </a:t>
            </a:r>
            <a:r>
              <a:rPr lang="en-US" altLang="zh-CN" dirty="0" err="1" smtClean="0">
                <a:sym typeface="Wingdings" panose="05000000000000000000" pitchFamily="2" charset="2"/>
              </a:rPr>
              <a:t>that.apply</a:t>
            </a:r>
            <a:r>
              <a:rPr lang="en-US" altLang="zh-CN" dirty="0" smtClean="0">
                <a:sym typeface="Wingdings" panose="05000000000000000000" pitchFamily="2" charset="2"/>
              </a:rPr>
              <a:t>( arguments );</a:t>
            </a:r>
            <a:endParaRPr lang="en-US" altLang="zh-CN" dirty="0">
              <a:sym typeface="Wingdings" panose="05000000000000000000" pitchFamily="2" charset="2"/>
            </a:endParaRPr>
          </a:p>
          <a:p>
            <a:pPr lvl="1"/>
            <a:r>
              <a:rPr lang="en-US" altLang="zh-CN" dirty="0" smtClean="0">
                <a:sym typeface="Wingdings" panose="05000000000000000000" pitchFamily="2" charset="2"/>
              </a:rPr>
              <a:t>}</a:t>
            </a:r>
            <a:endParaRPr lang="en-US" altLang="zh-CN" dirty="0">
              <a:sym typeface="Wingdings" panose="05000000000000000000" pitchFamily="2" charset="2"/>
            </a:endParaRPr>
          </a:p>
          <a:p>
            <a:r>
              <a:rPr lang="en-US" altLang="zh-CN" dirty="0" smtClean="0">
                <a:sym typeface="Wingdings" panose="05000000000000000000" pitchFamily="2" charset="2"/>
              </a:rPr>
              <a:t>}</a:t>
            </a:r>
            <a:endParaRPr lang="zh-CN" altLang="en-US" dirty="0"/>
          </a:p>
        </p:txBody>
      </p:sp>
      <p:sp>
        <p:nvSpPr>
          <p:cNvPr id="4" name="矩形 3"/>
          <p:cNvSpPr/>
          <p:nvPr/>
        </p:nvSpPr>
        <p:spPr>
          <a:xfrm>
            <a:off x="7237863" y="2378880"/>
            <a:ext cx="4954137" cy="3865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1.Bind</a:t>
            </a:r>
            <a:r>
              <a:rPr lang="zh-CN" altLang="en-US" dirty="0" smtClean="0"/>
              <a:t>可以在不借助</a:t>
            </a:r>
            <a:r>
              <a:rPr lang="en-US" altLang="zh-CN" dirty="0" smtClean="0"/>
              <a:t>that</a:t>
            </a:r>
            <a:r>
              <a:rPr lang="zh-CN" altLang="en-US" dirty="0" smtClean="0"/>
              <a:t>保存外层对象的前提下绑定事件函数；</a:t>
            </a:r>
            <a:endParaRPr lang="en-US" altLang="zh-CN" dirty="0" smtClean="0"/>
          </a:p>
          <a:p>
            <a:pPr algn="ctr"/>
            <a:endParaRPr lang="en-US" altLang="zh-CN" dirty="0" smtClean="0"/>
          </a:p>
          <a:p>
            <a:pPr algn="ctr"/>
            <a:r>
              <a:rPr lang="en-US" altLang="zh-CN" dirty="0" smtClean="0"/>
              <a:t>2.Bind</a:t>
            </a:r>
            <a:r>
              <a:rPr lang="zh-CN" altLang="en-US" dirty="0" smtClean="0"/>
              <a:t>函数绑定可以拆开成</a:t>
            </a:r>
            <a:r>
              <a:rPr lang="en-US" altLang="zh-CN" dirty="0" smtClean="0"/>
              <a:t>apply</a:t>
            </a:r>
            <a:r>
              <a:rPr lang="zh-CN" altLang="en-US" dirty="0" smtClean="0"/>
              <a:t>的延迟函数</a:t>
            </a:r>
            <a:endParaRPr lang="en-US" altLang="zh-CN" dirty="0" smtClean="0"/>
          </a:p>
          <a:p>
            <a:pPr algn="ctr"/>
            <a:r>
              <a:rPr lang="en-US" altLang="zh-CN" dirty="0" smtClean="0"/>
              <a:t> </a:t>
            </a:r>
          </a:p>
          <a:p>
            <a:pPr algn="ctr"/>
            <a:r>
              <a:rPr lang="en-US" altLang="zh-CN" dirty="0"/>
              <a:t> </a:t>
            </a:r>
            <a:r>
              <a:rPr lang="en-US" altLang="zh-CN" dirty="0" smtClean="0"/>
              <a:t>3.</a:t>
            </a:r>
            <a:r>
              <a:rPr lang="zh-CN" altLang="en-US" dirty="0" smtClean="0"/>
              <a:t>反之在满足一定的条件下，函数也可以合并成单句表达式，从而实现代码的精简</a:t>
            </a:r>
            <a:endParaRPr lang="en-US" altLang="zh-CN" dirty="0" smtClean="0"/>
          </a:p>
          <a:p>
            <a:pPr algn="ctr"/>
            <a:endParaRPr lang="en-US" altLang="zh-CN" dirty="0"/>
          </a:p>
          <a:p>
            <a:pPr algn="ctr"/>
            <a:r>
              <a:rPr lang="en-US" altLang="zh-CN" dirty="0" smtClean="0"/>
              <a:t> 4.</a:t>
            </a:r>
            <a:r>
              <a:rPr lang="zh-CN" altLang="en-US" dirty="0" smtClean="0"/>
              <a:t>此方法结合前面的原型方法转换可以把负责的函数抽象成非常精简的表达式；</a:t>
            </a:r>
            <a:endParaRPr lang="en-US" altLang="zh-CN" dirty="0" smtClean="0"/>
          </a:p>
          <a:p>
            <a:pPr algn="ctr"/>
            <a:endParaRPr lang="zh-CN" altLang="en-US" dirty="0"/>
          </a:p>
        </p:txBody>
      </p:sp>
      <p:pic>
        <p:nvPicPr>
          <p:cNvPr id="5" name="图片 4"/>
          <p:cNvPicPr>
            <a:picLocks noChangeAspect="1"/>
          </p:cNvPicPr>
          <p:nvPr/>
        </p:nvPicPr>
        <p:blipFill>
          <a:blip r:embed="rId2"/>
          <a:stretch>
            <a:fillRect/>
          </a:stretch>
        </p:blipFill>
        <p:spPr>
          <a:xfrm>
            <a:off x="3060794" y="1626539"/>
            <a:ext cx="4022394" cy="981075"/>
          </a:xfrm>
          <a:prstGeom prst="rect">
            <a:avLst/>
          </a:prstGeom>
        </p:spPr>
      </p:pic>
    </p:spTree>
    <p:extLst>
      <p:ext uri="{BB962C8B-B14F-4D97-AF65-F5344CB8AC3E}">
        <p14:creationId xmlns:p14="http://schemas.microsoft.com/office/powerpoint/2010/main" val="884346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Bind</a:t>
            </a:r>
            <a:r>
              <a:rPr lang="zh-CN" altLang="en-US" dirty="0" smtClean="0"/>
              <a:t>实现延迟绑定的场景</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1.</a:t>
            </a:r>
            <a:r>
              <a:rPr lang="zh-CN" altLang="en-US" dirty="0" smtClean="0"/>
              <a:t>计时函数</a:t>
            </a:r>
            <a:r>
              <a:rPr lang="en-US" altLang="zh-CN" dirty="0"/>
              <a:t>this</a:t>
            </a:r>
            <a:r>
              <a:rPr lang="zh-CN" altLang="en-US" dirty="0"/>
              <a:t>丢失的场景</a:t>
            </a:r>
            <a:endParaRPr lang="en-US" altLang="zh-CN" dirty="0" smtClean="0"/>
          </a:p>
          <a:p>
            <a:r>
              <a:rPr lang="en-US" altLang="zh-CN" dirty="0" smtClean="0"/>
              <a:t>2.dom</a:t>
            </a:r>
            <a:r>
              <a:rPr lang="zh-CN" altLang="en-US" dirty="0" smtClean="0"/>
              <a:t>事件</a:t>
            </a:r>
            <a:r>
              <a:rPr lang="en-US" altLang="zh-CN" dirty="0" smtClean="0"/>
              <a:t>this</a:t>
            </a:r>
            <a:r>
              <a:rPr lang="zh-CN" altLang="en-US" dirty="0" smtClean="0"/>
              <a:t>丢失的场景（可以通篇不借助</a:t>
            </a:r>
            <a:r>
              <a:rPr lang="en-US" altLang="zh-CN" dirty="0" smtClean="0"/>
              <a:t>that</a:t>
            </a:r>
            <a:r>
              <a:rPr lang="zh-CN" altLang="en-US" dirty="0" smtClean="0"/>
              <a:t>实现</a:t>
            </a:r>
            <a:r>
              <a:rPr lang="en-US" altLang="zh-CN" dirty="0" smtClean="0"/>
              <a:t>this</a:t>
            </a:r>
            <a:r>
              <a:rPr lang="zh-CN" altLang="en-US" dirty="0" smtClean="0"/>
              <a:t>的绑定）</a:t>
            </a:r>
            <a:endParaRPr lang="en-US" altLang="zh-CN" dirty="0" smtClean="0"/>
          </a:p>
          <a:p>
            <a:endParaRPr lang="en-US" altLang="zh-CN" dirty="0"/>
          </a:p>
          <a:p>
            <a:r>
              <a:rPr lang="en-US" altLang="zh-CN" dirty="0" smtClean="0"/>
              <a:t>3.this</a:t>
            </a:r>
            <a:r>
              <a:rPr lang="zh-CN" altLang="en-US" dirty="0" smtClean="0"/>
              <a:t>丢失的原因：</a:t>
            </a:r>
            <a:endParaRPr lang="en-US" altLang="zh-CN" dirty="0" smtClean="0"/>
          </a:p>
          <a:p>
            <a:pPr lvl="1"/>
            <a:r>
              <a:rPr lang="zh-CN" altLang="en-US" dirty="0" smtClean="0"/>
              <a:t>嵌套作用域</a:t>
            </a:r>
            <a:endParaRPr lang="en-US" altLang="zh-CN" dirty="0" smtClean="0"/>
          </a:p>
          <a:p>
            <a:pPr lvl="1"/>
            <a:r>
              <a:rPr lang="zh-CN" altLang="en-US" dirty="0" smtClean="0"/>
              <a:t>需要需要延迟执行</a:t>
            </a:r>
            <a:endParaRPr lang="en-US" altLang="zh-CN" dirty="0" smtClean="0"/>
          </a:p>
          <a:p>
            <a:pPr lvl="1"/>
            <a:endParaRPr lang="en-US" altLang="zh-CN" dirty="0"/>
          </a:p>
          <a:p>
            <a:pPr lvl="1"/>
            <a:r>
              <a:rPr lang="en-US" altLang="zh-CN" dirty="0" smtClean="0"/>
              <a:t>Bind</a:t>
            </a:r>
            <a:r>
              <a:rPr lang="zh-CN" altLang="en-US" dirty="0" smtClean="0"/>
              <a:t>的使用场景：绑定</a:t>
            </a:r>
            <a:r>
              <a:rPr lang="en-US" altLang="zh-CN" dirty="0" smtClean="0"/>
              <a:t>this</a:t>
            </a:r>
            <a:r>
              <a:rPr lang="zh-CN" altLang="en-US" dirty="0" smtClean="0"/>
              <a:t>， 延迟执行</a:t>
            </a:r>
            <a:endParaRPr lang="en-US" altLang="zh-CN" dirty="0" smtClean="0"/>
          </a:p>
          <a:p>
            <a:pPr lvl="1"/>
            <a:r>
              <a:rPr lang="zh-CN" altLang="en-US" dirty="0" smtClean="0"/>
              <a:t>在函数外部进行绑定，</a:t>
            </a:r>
            <a:endParaRPr lang="zh-CN" altLang="en-US" dirty="0"/>
          </a:p>
        </p:txBody>
      </p:sp>
    </p:spTree>
    <p:extLst>
      <p:ext uri="{BB962C8B-B14F-4D97-AF65-F5344CB8AC3E}">
        <p14:creationId xmlns:p14="http://schemas.microsoft.com/office/powerpoint/2010/main" val="17519382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bind</a:t>
            </a:r>
            <a:r>
              <a:rPr lang="zh-CN" altLang="en-US" dirty="0" smtClean="0"/>
              <a:t>在延迟执行函数中绑定</a:t>
            </a:r>
            <a:r>
              <a:rPr lang="en-US" altLang="zh-CN" dirty="0" smtClean="0"/>
              <a:t>this</a:t>
            </a:r>
            <a:endParaRPr lang="zh-CN" altLang="en-US" dirty="0"/>
          </a:p>
        </p:txBody>
      </p:sp>
      <p:pic>
        <p:nvPicPr>
          <p:cNvPr id="4" name="内容占位符 3"/>
          <p:cNvPicPr>
            <a:picLocks noGrp="1" noChangeAspect="1"/>
          </p:cNvPicPr>
          <p:nvPr>
            <p:ph idx="1"/>
          </p:nvPr>
        </p:nvPicPr>
        <p:blipFill>
          <a:blip r:embed="rId2"/>
          <a:stretch>
            <a:fillRect/>
          </a:stretch>
        </p:blipFill>
        <p:spPr>
          <a:xfrm>
            <a:off x="0" y="2271025"/>
            <a:ext cx="5212177" cy="3747638"/>
          </a:xfrm>
          <a:prstGeom prst="rect">
            <a:avLst/>
          </a:prstGeom>
        </p:spPr>
      </p:pic>
      <p:pic>
        <p:nvPicPr>
          <p:cNvPr id="5" name="图片 4"/>
          <p:cNvPicPr>
            <a:picLocks noChangeAspect="1"/>
          </p:cNvPicPr>
          <p:nvPr/>
        </p:nvPicPr>
        <p:blipFill>
          <a:blip r:embed="rId3"/>
          <a:stretch>
            <a:fillRect/>
          </a:stretch>
        </p:blipFill>
        <p:spPr>
          <a:xfrm>
            <a:off x="5212176" y="2271025"/>
            <a:ext cx="6979823" cy="3747638"/>
          </a:xfrm>
          <a:prstGeom prst="rect">
            <a:avLst/>
          </a:prstGeom>
        </p:spPr>
      </p:pic>
      <p:pic>
        <p:nvPicPr>
          <p:cNvPr id="6" name="图片 5"/>
          <p:cNvPicPr>
            <a:picLocks noChangeAspect="1"/>
          </p:cNvPicPr>
          <p:nvPr/>
        </p:nvPicPr>
        <p:blipFill>
          <a:blip r:embed="rId4"/>
          <a:stretch>
            <a:fillRect/>
          </a:stretch>
        </p:blipFill>
        <p:spPr>
          <a:xfrm>
            <a:off x="2356513" y="5390013"/>
            <a:ext cx="1828800" cy="628650"/>
          </a:xfrm>
          <a:prstGeom prst="rect">
            <a:avLst/>
          </a:prstGeom>
        </p:spPr>
      </p:pic>
      <p:pic>
        <p:nvPicPr>
          <p:cNvPr id="7" name="图片 6"/>
          <p:cNvPicPr>
            <a:picLocks noChangeAspect="1"/>
          </p:cNvPicPr>
          <p:nvPr/>
        </p:nvPicPr>
        <p:blipFill>
          <a:blip r:embed="rId4"/>
          <a:stretch>
            <a:fillRect/>
          </a:stretch>
        </p:blipFill>
        <p:spPr>
          <a:xfrm>
            <a:off x="8361528" y="5390013"/>
            <a:ext cx="1828800" cy="628650"/>
          </a:xfrm>
          <a:prstGeom prst="rect">
            <a:avLst/>
          </a:prstGeom>
        </p:spPr>
      </p:pic>
    </p:spTree>
    <p:extLst>
      <p:ext uri="{BB962C8B-B14F-4D97-AF65-F5344CB8AC3E}">
        <p14:creationId xmlns:p14="http://schemas.microsoft.com/office/powerpoint/2010/main" val="8607841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Bind</a:t>
            </a:r>
            <a:r>
              <a:rPr lang="zh-CN" altLang="en-US" dirty="0" smtClean="0"/>
              <a:t>在</a:t>
            </a:r>
            <a:r>
              <a:rPr lang="en-US" altLang="zh-CN" dirty="0" err="1" smtClean="0"/>
              <a:t>dom</a:t>
            </a:r>
            <a:r>
              <a:rPr lang="zh-CN" altLang="en-US" dirty="0" smtClean="0"/>
              <a:t>事件绑定中解决</a:t>
            </a:r>
            <a:r>
              <a:rPr lang="en-US" altLang="zh-CN" dirty="0" smtClean="0"/>
              <a:t>this</a:t>
            </a:r>
            <a:r>
              <a:rPr lang="zh-CN" altLang="en-US" dirty="0" smtClean="0"/>
              <a:t>丢失</a:t>
            </a:r>
            <a:endParaRPr lang="zh-CN" altLang="en-US" dirty="0"/>
          </a:p>
        </p:txBody>
      </p:sp>
      <p:pic>
        <p:nvPicPr>
          <p:cNvPr id="4" name="内容占位符 3"/>
          <p:cNvPicPr>
            <a:picLocks noGrp="1" noChangeAspect="1"/>
          </p:cNvPicPr>
          <p:nvPr>
            <p:ph idx="1"/>
          </p:nvPr>
        </p:nvPicPr>
        <p:blipFill>
          <a:blip r:embed="rId2"/>
          <a:stretch>
            <a:fillRect/>
          </a:stretch>
        </p:blipFill>
        <p:spPr>
          <a:xfrm>
            <a:off x="0" y="2316896"/>
            <a:ext cx="5557181" cy="4425097"/>
          </a:xfrm>
          <a:prstGeom prst="rect">
            <a:avLst/>
          </a:prstGeom>
        </p:spPr>
      </p:pic>
      <p:pic>
        <p:nvPicPr>
          <p:cNvPr id="5" name="图片 4"/>
          <p:cNvPicPr>
            <a:picLocks noChangeAspect="1"/>
          </p:cNvPicPr>
          <p:nvPr/>
        </p:nvPicPr>
        <p:blipFill>
          <a:blip r:embed="rId3"/>
          <a:stretch>
            <a:fillRect/>
          </a:stretch>
        </p:blipFill>
        <p:spPr>
          <a:xfrm>
            <a:off x="5535660" y="2316896"/>
            <a:ext cx="6457950" cy="4425097"/>
          </a:xfrm>
          <a:prstGeom prst="rect">
            <a:avLst/>
          </a:prstGeom>
        </p:spPr>
      </p:pic>
      <p:cxnSp>
        <p:nvCxnSpPr>
          <p:cNvPr id="9" name="直接连接符 8"/>
          <p:cNvCxnSpPr/>
          <p:nvPr/>
        </p:nvCxnSpPr>
        <p:spPr>
          <a:xfrm>
            <a:off x="6332560" y="5650173"/>
            <a:ext cx="4248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10" name="图片 9"/>
          <p:cNvPicPr>
            <a:picLocks noChangeAspect="1"/>
          </p:cNvPicPr>
          <p:nvPr/>
        </p:nvPicPr>
        <p:blipFill>
          <a:blip r:embed="rId4"/>
          <a:stretch>
            <a:fillRect/>
          </a:stretch>
        </p:blipFill>
        <p:spPr>
          <a:xfrm>
            <a:off x="4199839" y="3889256"/>
            <a:ext cx="1439341" cy="2852737"/>
          </a:xfrm>
          <a:prstGeom prst="rect">
            <a:avLst/>
          </a:prstGeom>
        </p:spPr>
      </p:pic>
      <p:pic>
        <p:nvPicPr>
          <p:cNvPr id="11" name="图片 10"/>
          <p:cNvPicPr>
            <a:picLocks noChangeAspect="1"/>
          </p:cNvPicPr>
          <p:nvPr/>
        </p:nvPicPr>
        <p:blipFill>
          <a:blip r:embed="rId4"/>
          <a:stretch>
            <a:fillRect/>
          </a:stretch>
        </p:blipFill>
        <p:spPr>
          <a:xfrm>
            <a:off x="10713493" y="3889255"/>
            <a:ext cx="1266972" cy="2852737"/>
          </a:xfrm>
          <a:prstGeom prst="rect">
            <a:avLst/>
          </a:prstGeom>
        </p:spPr>
      </p:pic>
      <p:cxnSp>
        <p:nvCxnSpPr>
          <p:cNvPr id="12" name="直接连接符 11"/>
          <p:cNvCxnSpPr/>
          <p:nvPr/>
        </p:nvCxnSpPr>
        <p:spPr>
          <a:xfrm>
            <a:off x="0" y="4981433"/>
            <a:ext cx="42480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直接连接符 12"/>
          <p:cNvCxnSpPr/>
          <p:nvPr/>
        </p:nvCxnSpPr>
        <p:spPr>
          <a:xfrm>
            <a:off x="0" y="5650173"/>
            <a:ext cx="42480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6" name="直接连接符 5"/>
          <p:cNvCxnSpPr/>
          <p:nvPr/>
        </p:nvCxnSpPr>
        <p:spPr>
          <a:xfrm>
            <a:off x="6332560" y="5308979"/>
            <a:ext cx="2279177"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8639033" y="4981433"/>
            <a:ext cx="2156459" cy="369332"/>
          </a:xfrm>
          <a:prstGeom prst="rect">
            <a:avLst/>
          </a:prstGeom>
          <a:noFill/>
        </p:spPr>
        <p:txBody>
          <a:bodyPr wrap="square" rtlCol="0">
            <a:spAutoFit/>
          </a:bodyPr>
          <a:lstStyle/>
          <a:p>
            <a:r>
              <a:rPr lang="zh-CN" altLang="en-US" dirty="0" smtClean="0">
                <a:solidFill>
                  <a:srgbClr val="FFFF00"/>
                </a:solidFill>
              </a:rPr>
              <a:t>不再需要借助</a:t>
            </a:r>
            <a:r>
              <a:rPr lang="en-US" altLang="zh-CN" dirty="0" smtClean="0">
                <a:solidFill>
                  <a:srgbClr val="FFFF00"/>
                </a:solidFill>
              </a:rPr>
              <a:t>that</a:t>
            </a:r>
            <a:endParaRPr lang="zh-CN" altLang="en-US" dirty="0">
              <a:solidFill>
                <a:srgbClr val="FFFF00"/>
              </a:solidFill>
            </a:endParaRPr>
          </a:p>
        </p:txBody>
      </p:sp>
    </p:spTree>
    <p:extLst>
      <p:ext uri="{BB962C8B-B14F-4D97-AF65-F5344CB8AC3E}">
        <p14:creationId xmlns:p14="http://schemas.microsoft.com/office/powerpoint/2010/main" val="8170267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0238" y="1014611"/>
            <a:ext cx="9845142" cy="706964"/>
          </a:xfrm>
        </p:spPr>
        <p:txBody>
          <a:bodyPr/>
          <a:lstStyle/>
          <a:p>
            <a:r>
              <a:rPr lang="zh-CN" altLang="en-US" dirty="0" smtClean="0"/>
              <a:t>借助</a:t>
            </a:r>
            <a:r>
              <a:rPr lang="en-US" altLang="zh-CN" dirty="0" smtClean="0"/>
              <a:t>call</a:t>
            </a:r>
            <a:r>
              <a:rPr lang="zh-CN" altLang="en-US" dirty="0" smtClean="0"/>
              <a:t>，</a:t>
            </a:r>
            <a:r>
              <a:rPr lang="en-US" altLang="zh-CN" dirty="0" smtClean="0"/>
              <a:t>apply</a:t>
            </a:r>
            <a:r>
              <a:rPr lang="zh-CN" altLang="en-US" dirty="0" smtClean="0"/>
              <a:t>， </a:t>
            </a:r>
            <a:r>
              <a:rPr lang="en-US" altLang="zh-CN" dirty="0" smtClean="0"/>
              <a:t>bind</a:t>
            </a:r>
            <a:r>
              <a:rPr lang="zh-CN" altLang="en-US" dirty="0" smtClean="0"/>
              <a:t>延伸到</a:t>
            </a:r>
            <a:r>
              <a:rPr lang="en-US" altLang="zh-CN" dirty="0" smtClean="0"/>
              <a:t>curry</a:t>
            </a:r>
            <a:r>
              <a:rPr lang="zh-CN" altLang="en-US" dirty="0" smtClean="0"/>
              <a:t>和</a:t>
            </a:r>
            <a:r>
              <a:rPr lang="en-US" altLang="zh-CN" dirty="0" err="1" smtClean="0"/>
              <a:t>uncurry</a:t>
            </a:r>
            <a:endParaRPr lang="zh-CN" altLang="en-US" dirty="0"/>
          </a:p>
        </p:txBody>
      </p:sp>
      <p:sp>
        <p:nvSpPr>
          <p:cNvPr id="3" name="内容占位符 2"/>
          <p:cNvSpPr>
            <a:spLocks noGrp="1"/>
          </p:cNvSpPr>
          <p:nvPr>
            <p:ph idx="1"/>
          </p:nvPr>
        </p:nvSpPr>
        <p:spPr/>
        <p:txBody>
          <a:bodyPr/>
          <a:lstStyle/>
          <a:p>
            <a:r>
              <a:rPr lang="zh-CN" altLang="en-US" dirty="0" smtClean="0"/>
              <a:t>这部分内容有助于理解后面的</a:t>
            </a:r>
            <a:r>
              <a:rPr lang="en-US" altLang="zh-CN" dirty="0" smtClean="0"/>
              <a:t>AOP</a:t>
            </a:r>
            <a:r>
              <a:rPr lang="zh-CN" altLang="en-US" dirty="0" smtClean="0"/>
              <a:t>以及职责连模式</a:t>
            </a:r>
            <a:endParaRPr lang="en-US" altLang="zh-CN" dirty="0" smtClean="0"/>
          </a:p>
          <a:p>
            <a:r>
              <a:rPr lang="zh-CN" altLang="en-US" dirty="0" smtClean="0"/>
              <a:t>在特定的 场景发挥强大的作用</a:t>
            </a:r>
            <a:endParaRPr lang="en-US" altLang="zh-CN" dirty="0" smtClean="0"/>
          </a:p>
          <a:p>
            <a:r>
              <a:rPr lang="en-US" altLang="zh-CN" dirty="0" smtClean="0"/>
              <a:t>Curry</a:t>
            </a:r>
            <a:r>
              <a:rPr lang="zh-CN" altLang="en-US" dirty="0" smtClean="0"/>
              <a:t>和</a:t>
            </a:r>
            <a:r>
              <a:rPr lang="en-US" altLang="zh-CN" dirty="0" err="1" smtClean="0"/>
              <a:t>uncurry</a:t>
            </a:r>
            <a:r>
              <a:rPr lang="zh-CN" altLang="en-US" dirty="0" smtClean="0"/>
              <a:t>都属于函数式编程范围</a:t>
            </a:r>
            <a:endParaRPr lang="en-US" altLang="zh-CN" dirty="0" smtClean="0"/>
          </a:p>
          <a:p>
            <a:r>
              <a:rPr lang="zh-CN" altLang="en-US" dirty="0"/>
              <a:t>函数</a:t>
            </a:r>
            <a:r>
              <a:rPr lang="zh-CN" altLang="en-US" dirty="0" smtClean="0"/>
              <a:t>式编程非常有意思，是面向过程，面向对象之外的另一种编程范式，感兴趣的同学课下可以自己看一下</a:t>
            </a:r>
            <a:endParaRPr lang="en-US" altLang="zh-CN" dirty="0" smtClean="0"/>
          </a:p>
          <a:p>
            <a:pPr marL="457200" lvl="1" indent="0">
              <a:buNone/>
            </a:pPr>
            <a:endParaRPr lang="en-US" altLang="zh-CN" dirty="0"/>
          </a:p>
        </p:txBody>
      </p:sp>
    </p:spTree>
    <p:extLst>
      <p:ext uri="{BB962C8B-B14F-4D97-AF65-F5344CB8AC3E}">
        <p14:creationId xmlns:p14="http://schemas.microsoft.com/office/powerpoint/2010/main" val="15879020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Curry</a:t>
            </a:r>
            <a:r>
              <a:rPr lang="zh-CN" altLang="en-US" dirty="0"/>
              <a:t> </a:t>
            </a:r>
            <a:r>
              <a:rPr lang="zh-CN" altLang="en-US" dirty="0" smtClean="0"/>
              <a:t>延迟执行， 学术名字叫柯里化</a:t>
            </a:r>
            <a:r>
              <a:rPr lang="en-US" altLang="zh-CN" dirty="0" smtClean="0"/>
              <a:t/>
            </a:r>
            <a:br>
              <a:rPr lang="en-US" altLang="zh-CN" dirty="0" smtClean="0"/>
            </a:br>
            <a:endParaRPr lang="zh-CN" altLang="en-US" dirty="0"/>
          </a:p>
        </p:txBody>
      </p:sp>
      <p:sp>
        <p:nvSpPr>
          <p:cNvPr id="3" name="内容占位符 2"/>
          <p:cNvSpPr>
            <a:spLocks noGrp="1"/>
          </p:cNvSpPr>
          <p:nvPr>
            <p:ph idx="1"/>
          </p:nvPr>
        </p:nvSpPr>
        <p:spPr>
          <a:xfrm>
            <a:off x="213258" y="2224585"/>
            <a:ext cx="8825659" cy="3767919"/>
          </a:xfrm>
        </p:spPr>
        <p:txBody>
          <a:bodyPr>
            <a:normAutofit/>
          </a:bodyPr>
          <a:lstStyle/>
          <a:p>
            <a:r>
              <a:rPr lang="en-US" altLang="zh-CN" dirty="0" smtClean="0"/>
              <a:t>Curry </a:t>
            </a:r>
            <a:r>
              <a:rPr lang="zh-CN" altLang="en-US" dirty="0" smtClean="0"/>
              <a:t>延迟执行函数</a:t>
            </a:r>
            <a:endParaRPr lang="en-US" altLang="zh-CN" dirty="0" smtClean="0"/>
          </a:p>
          <a:p>
            <a:r>
              <a:rPr lang="en-US" altLang="zh-CN" dirty="0" smtClean="0"/>
              <a:t>Function sum( a ) {	</a:t>
            </a:r>
          </a:p>
          <a:p>
            <a:pPr marL="457200" lvl="1" indent="0">
              <a:buNone/>
            </a:pPr>
            <a:r>
              <a:rPr lang="en-US" altLang="zh-CN" dirty="0" smtClean="0"/>
              <a:t>Return function( b ) {</a:t>
            </a:r>
          </a:p>
          <a:p>
            <a:pPr marL="457200" lvl="1" indent="0">
              <a:buNone/>
            </a:pPr>
            <a:r>
              <a:rPr lang="en-US" altLang="zh-CN" dirty="0" smtClean="0"/>
              <a:t>	return a +b;</a:t>
            </a:r>
            <a:endParaRPr lang="en-US" altLang="zh-CN" dirty="0"/>
          </a:p>
          <a:p>
            <a:pPr marL="457200" lvl="1" indent="0">
              <a:buNone/>
            </a:pPr>
            <a:r>
              <a:rPr lang="en-US" altLang="zh-CN" dirty="0" smtClean="0"/>
              <a:t>} </a:t>
            </a:r>
            <a:endParaRPr lang="en-US" altLang="zh-CN" dirty="0"/>
          </a:p>
          <a:p>
            <a:r>
              <a:rPr lang="en-US" altLang="zh-CN" dirty="0" smtClean="0"/>
              <a:t>}</a:t>
            </a:r>
          </a:p>
          <a:p>
            <a:r>
              <a:rPr lang="zh-CN" altLang="en-US" dirty="0" smtClean="0"/>
              <a:t>好处以及用处场景</a:t>
            </a:r>
            <a:endParaRPr lang="en-US" altLang="zh-CN" dirty="0" smtClean="0"/>
          </a:p>
          <a:p>
            <a:endParaRPr lang="en-US" altLang="zh-CN" dirty="0" smtClean="0"/>
          </a:p>
          <a:p>
            <a:r>
              <a:rPr lang="en-US" altLang="zh-CN" dirty="0"/>
              <a:t>1. </a:t>
            </a:r>
            <a:r>
              <a:rPr lang="zh-CN" altLang="en-US" dirty="0"/>
              <a:t>参数复用；</a:t>
            </a:r>
            <a:r>
              <a:rPr lang="en-US" altLang="zh-CN" dirty="0"/>
              <a:t>2. </a:t>
            </a:r>
            <a:r>
              <a:rPr lang="zh-CN" altLang="en-US" dirty="0"/>
              <a:t>提前返回；</a:t>
            </a:r>
            <a:r>
              <a:rPr lang="en-US" altLang="zh-CN" dirty="0"/>
              <a:t>3. </a:t>
            </a:r>
            <a:r>
              <a:rPr lang="zh-CN" altLang="en-US" dirty="0"/>
              <a:t>延迟计算</a:t>
            </a:r>
            <a:r>
              <a:rPr lang="en-US" altLang="zh-CN" dirty="0"/>
              <a:t>/</a:t>
            </a:r>
            <a:r>
              <a:rPr lang="zh-CN" altLang="en-US" dirty="0"/>
              <a:t>运行。</a:t>
            </a:r>
          </a:p>
        </p:txBody>
      </p:sp>
      <p:sp>
        <p:nvSpPr>
          <p:cNvPr id="4" name="矩形 3"/>
          <p:cNvSpPr/>
          <p:nvPr/>
        </p:nvSpPr>
        <p:spPr>
          <a:xfrm>
            <a:off x="5609230" y="3070746"/>
            <a:ext cx="3643952" cy="1641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032310" y="3384645"/>
            <a:ext cx="3152633" cy="1200329"/>
          </a:xfrm>
          <a:prstGeom prst="rect">
            <a:avLst/>
          </a:prstGeom>
          <a:noFill/>
        </p:spPr>
        <p:txBody>
          <a:bodyPr wrap="square" rtlCol="0">
            <a:spAutoFit/>
          </a:bodyPr>
          <a:lstStyle/>
          <a:p>
            <a:r>
              <a:rPr lang="zh-CN" altLang="en-US" dirty="0" smtClean="0"/>
              <a:t>相当于把一个函数的执行过程分成多步去完成，再特定的场景下， 可以实现延迟执行的效果</a:t>
            </a:r>
            <a:endParaRPr lang="zh-CN" altLang="en-US" dirty="0"/>
          </a:p>
        </p:txBody>
      </p:sp>
      <p:sp>
        <p:nvSpPr>
          <p:cNvPr id="7" name="Rectangle 1"/>
          <p:cNvSpPr>
            <a:spLocks noChangeArrowheads="1"/>
          </p:cNvSpPr>
          <p:nvPr/>
        </p:nvSpPr>
        <p:spPr bwMode="auto">
          <a:xfrm>
            <a:off x="255461" y="630785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436" rIns="0" bIns="44436"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rgbClr val="0000FF"/>
                </a:solidFill>
                <a:effectLst/>
                <a:latin typeface="Lucida Console" panose="020B0609040504020204" pitchFamily="49" charset="0"/>
              </a:rPr>
              <a:t>var curryWeight = function(fn) { var _fishWeight = []; return function() { if (arguments.length === 0) { return fn.apply(null, _fishWeight); } else { _fishWeight = _fishWeight.concat([].slice.call(arguments)); } } }; var fishWeight = 0; var addWeight = curryWeight(function() { var i=0; len = arguments.length; for (i; i&lt;len; i+=1) { fishWeight += arguments[i]; } }); addWeight(2.3); addWeight(6.5); addWeight(1.2); addWeight(2.5); addWeight(); </a:t>
            </a:r>
            <a:r>
              <a:rPr kumimoji="0" lang="zh-CN" altLang="zh-CN" sz="900" b="0" i="0" u="none" strike="noStrike" cap="none" normalizeH="0" baseline="0" smtClean="0">
                <a:ln>
                  <a:noFill/>
                </a:ln>
                <a:solidFill>
                  <a:srgbClr val="008000"/>
                </a:solidFill>
                <a:effectLst/>
                <a:latin typeface="Lucida Console" panose="020B0609040504020204" pitchFamily="49" charset="0"/>
              </a:rPr>
              <a:t>// 这里才计算</a:t>
            </a:r>
            <a:r>
              <a:rPr kumimoji="0" lang="zh-CN" altLang="zh-CN" sz="900" b="0" i="0" u="none" strike="noStrike" cap="none" normalizeH="0" baseline="0" smtClean="0">
                <a:ln>
                  <a:noFill/>
                </a:ln>
                <a:solidFill>
                  <a:srgbClr val="0000FF"/>
                </a:solidFill>
                <a:effectLst/>
                <a:latin typeface="Lucida Console" panose="020B0609040504020204" pitchFamily="49" charset="0"/>
              </a:rPr>
              <a:t> console.log(fishWeight); </a:t>
            </a:r>
            <a:r>
              <a:rPr kumimoji="0" lang="zh-CN" altLang="zh-CN" sz="900" b="0" i="0" u="none" strike="noStrike" cap="none" normalizeH="0" baseline="0" smtClean="0">
                <a:ln>
                  <a:noFill/>
                </a:ln>
                <a:solidFill>
                  <a:srgbClr val="008000"/>
                </a:solidFill>
                <a:effectLst/>
                <a:latin typeface="Lucida Console" panose="020B0609040504020204" pitchFamily="49" charset="0"/>
              </a:rPr>
              <a:t>// 12.5</a:t>
            </a:r>
            <a:r>
              <a:rPr kumimoji="0" lang="zh-CN" altLang="zh-CN" sz="11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8" name="矩形 7"/>
          <p:cNvSpPr/>
          <p:nvPr/>
        </p:nvSpPr>
        <p:spPr>
          <a:xfrm>
            <a:off x="3471828" y="2311020"/>
            <a:ext cx="7918755" cy="543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Function( a, b ) </a:t>
            </a:r>
            <a:r>
              <a:rPr lang="en-US" altLang="zh-CN" smtClean="0"/>
              <a:t>= function( a )( b )</a:t>
            </a:r>
            <a:endParaRPr lang="zh-CN" altLang="en-US" dirty="0"/>
          </a:p>
        </p:txBody>
      </p:sp>
      <p:sp>
        <p:nvSpPr>
          <p:cNvPr id="6" name="矩形 5"/>
          <p:cNvSpPr/>
          <p:nvPr/>
        </p:nvSpPr>
        <p:spPr>
          <a:xfrm>
            <a:off x="5613009" y="4994031"/>
            <a:ext cx="3671668" cy="1313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惰性加载的概念（大家可以根据兴趣自行拓展）</a:t>
            </a:r>
            <a:endParaRPr lang="zh-CN" altLang="en-US" dirty="0"/>
          </a:p>
        </p:txBody>
      </p:sp>
    </p:spTree>
    <p:extLst>
      <p:ext uri="{BB962C8B-B14F-4D97-AF65-F5344CB8AC3E}">
        <p14:creationId xmlns:p14="http://schemas.microsoft.com/office/powerpoint/2010/main" val="7795120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Uncurry</a:t>
            </a:r>
            <a:r>
              <a:rPr lang="en-US" altLang="zh-CN" dirty="0" smtClean="0"/>
              <a:t>  </a:t>
            </a:r>
            <a:r>
              <a:rPr lang="zh-CN" altLang="en-US" dirty="0" smtClean="0"/>
              <a:t>反科里化</a:t>
            </a:r>
            <a:endParaRPr lang="zh-CN" altLang="en-US" dirty="0"/>
          </a:p>
        </p:txBody>
      </p:sp>
      <p:sp>
        <p:nvSpPr>
          <p:cNvPr id="3" name="内容占位符 2"/>
          <p:cNvSpPr>
            <a:spLocks noGrp="1"/>
          </p:cNvSpPr>
          <p:nvPr>
            <p:ph idx="1"/>
          </p:nvPr>
        </p:nvSpPr>
        <p:spPr>
          <a:xfrm>
            <a:off x="1154954" y="2603499"/>
            <a:ext cx="8825659" cy="4131129"/>
          </a:xfrm>
        </p:spPr>
        <p:txBody>
          <a:bodyPr>
            <a:normAutofit lnSpcReduction="10000"/>
          </a:bodyPr>
          <a:lstStyle/>
          <a:p>
            <a:r>
              <a:rPr lang="en-US" altLang="zh-CN" dirty="0" smtClean="0"/>
              <a:t>1.</a:t>
            </a:r>
            <a:r>
              <a:rPr lang="zh-CN" altLang="en-US" dirty="0" smtClean="0"/>
              <a:t>这里的反科里化主要是针对参数来讲， 并不是加速至执行的意思</a:t>
            </a:r>
            <a:endParaRPr lang="en-US" altLang="zh-CN" dirty="0" smtClean="0"/>
          </a:p>
          <a:p>
            <a:r>
              <a:rPr lang="en-US" altLang="zh-CN" dirty="0" smtClean="0"/>
              <a:t>2.</a:t>
            </a:r>
            <a:r>
              <a:rPr lang="zh-CN" altLang="en-US" dirty="0" smtClean="0"/>
              <a:t>对比</a:t>
            </a:r>
            <a:r>
              <a:rPr lang="en-US" altLang="zh-CN" dirty="0" smtClean="0"/>
              <a:t>curry</a:t>
            </a:r>
            <a:r>
              <a:rPr lang="zh-CN" altLang="en-US" dirty="0" smtClean="0"/>
              <a:t>， </a:t>
            </a:r>
            <a:r>
              <a:rPr lang="en-US" altLang="zh-CN" dirty="0" smtClean="0"/>
              <a:t>sum</a:t>
            </a:r>
            <a:r>
              <a:rPr lang="zh-CN" altLang="en-US" dirty="0" smtClean="0"/>
              <a:t>（</a:t>
            </a:r>
            <a:r>
              <a:rPr lang="en-US" altLang="zh-CN" dirty="0" smtClean="0"/>
              <a:t>a, b </a:t>
            </a:r>
            <a:r>
              <a:rPr lang="zh-CN" altLang="en-US" dirty="0" smtClean="0"/>
              <a:t>）</a:t>
            </a:r>
            <a:r>
              <a:rPr lang="en-US" altLang="zh-CN" dirty="0" smtClean="0"/>
              <a:t>{  return a + b; },</a:t>
            </a:r>
            <a:r>
              <a:rPr lang="en-US" altLang="zh-CN" dirty="0" smtClean="0">
                <a:sym typeface="Wingdings" panose="05000000000000000000" pitchFamily="2" charset="2"/>
              </a:rPr>
              <a:t></a:t>
            </a:r>
          </a:p>
          <a:p>
            <a:r>
              <a:rPr lang="en-US" altLang="zh-CN" dirty="0" smtClean="0">
                <a:sym typeface="Wingdings" panose="05000000000000000000" pitchFamily="2" charset="2"/>
              </a:rPr>
              <a:t>function sum(a){</a:t>
            </a:r>
          </a:p>
          <a:p>
            <a:r>
              <a:rPr lang="en-US" altLang="zh-CN" dirty="0" smtClean="0">
                <a:sym typeface="Wingdings" panose="05000000000000000000" pitchFamily="2" charset="2"/>
              </a:rPr>
              <a:t>return function(b) {</a:t>
            </a:r>
          </a:p>
          <a:p>
            <a:r>
              <a:rPr lang="en-US" altLang="zh-CN" dirty="0" smtClean="0">
                <a:sym typeface="Wingdings" panose="05000000000000000000" pitchFamily="2" charset="2"/>
              </a:rPr>
              <a:t>Return a + b;</a:t>
            </a:r>
          </a:p>
          <a:p>
            <a:r>
              <a:rPr lang="en-US" altLang="zh-CN" dirty="0" smtClean="0">
                <a:sym typeface="Wingdings" panose="05000000000000000000" pitchFamily="2" charset="2"/>
              </a:rPr>
              <a:t>}}</a:t>
            </a:r>
          </a:p>
          <a:p>
            <a:r>
              <a:rPr lang="zh-CN" altLang="en-US" dirty="0" smtClean="0"/>
              <a:t>相当于把两个参数替换成一个参数</a:t>
            </a:r>
            <a:endParaRPr lang="en-US" altLang="zh-CN" dirty="0" smtClean="0"/>
          </a:p>
          <a:p>
            <a:r>
              <a:rPr lang="en-US" altLang="zh-CN" dirty="0" smtClean="0">
                <a:sym typeface="Wingdings" panose="05000000000000000000" pitchFamily="2" charset="2"/>
              </a:rPr>
              <a:t></a:t>
            </a:r>
            <a:r>
              <a:rPr lang="zh-CN" altLang="en-US" dirty="0" smtClean="0">
                <a:sym typeface="Wingdings" panose="05000000000000000000" pitchFamily="2" charset="2"/>
              </a:rPr>
              <a:t>反科里化是指本来两个参数，现在添加成三个参数</a:t>
            </a:r>
            <a:endParaRPr lang="en-US" altLang="zh-CN" dirty="0" smtClean="0">
              <a:sym typeface="Wingdings" panose="05000000000000000000" pitchFamily="2" charset="2"/>
            </a:endParaRPr>
          </a:p>
          <a:p>
            <a:r>
              <a:rPr lang="zh-CN" altLang="en-US" dirty="0" smtClean="0">
                <a:sym typeface="Wingdings" panose="05000000000000000000" pitchFamily="2" charset="2"/>
              </a:rPr>
              <a:t>比如 </a:t>
            </a:r>
            <a:r>
              <a:rPr lang="en-US" altLang="zh-CN" dirty="0" err="1" smtClean="0">
                <a:sym typeface="Wingdings" panose="05000000000000000000" pitchFamily="2" charset="2"/>
              </a:rPr>
              <a:t>obj.fn</a:t>
            </a:r>
            <a:r>
              <a:rPr lang="en-US" altLang="zh-CN" dirty="0" smtClean="0">
                <a:sym typeface="Wingdings" panose="05000000000000000000" pitchFamily="2" charset="2"/>
              </a:rPr>
              <a:t>( a, b)  </a:t>
            </a:r>
            <a:r>
              <a:rPr lang="en-US" altLang="zh-CN" dirty="0" err="1" smtClean="0">
                <a:sym typeface="Wingdings" panose="05000000000000000000" pitchFamily="2" charset="2"/>
              </a:rPr>
              <a:t>fn</a:t>
            </a:r>
            <a:r>
              <a:rPr lang="en-US" altLang="zh-CN" dirty="0" smtClean="0">
                <a:sym typeface="Wingdings" panose="05000000000000000000" pitchFamily="2" charset="2"/>
              </a:rPr>
              <a:t>( </a:t>
            </a:r>
            <a:r>
              <a:rPr lang="en-US" altLang="zh-CN" dirty="0" err="1" smtClean="0">
                <a:sym typeface="Wingdings" panose="05000000000000000000" pitchFamily="2" charset="2"/>
              </a:rPr>
              <a:t>obj</a:t>
            </a:r>
            <a:r>
              <a:rPr lang="en-US" altLang="zh-CN" dirty="0" smtClean="0">
                <a:sym typeface="Wingdings" panose="05000000000000000000" pitchFamily="2" charset="2"/>
              </a:rPr>
              <a:t>, a, b );</a:t>
            </a:r>
          </a:p>
          <a:p>
            <a:r>
              <a:rPr lang="zh-CN" altLang="en-US" dirty="0">
                <a:sym typeface="Wingdings" panose="05000000000000000000" pitchFamily="2" charset="2"/>
              </a:rPr>
              <a:t>换而言</a:t>
            </a:r>
            <a:r>
              <a:rPr lang="zh-CN" altLang="en-US" dirty="0" smtClean="0">
                <a:sym typeface="Wingdings" panose="05000000000000000000" pitchFamily="2" charset="2"/>
              </a:rPr>
              <a:t>之， </a:t>
            </a:r>
            <a:r>
              <a:rPr lang="en-US" altLang="zh-CN" dirty="0" err="1" smtClean="0">
                <a:sym typeface="Wingdings" panose="05000000000000000000" pitchFamily="2" charset="2"/>
              </a:rPr>
              <a:t>fn.call</a:t>
            </a:r>
            <a:r>
              <a:rPr lang="en-US" altLang="zh-CN" dirty="0" smtClean="0">
                <a:sym typeface="Wingdings" panose="05000000000000000000" pitchFamily="2" charset="2"/>
              </a:rPr>
              <a:t>( </a:t>
            </a:r>
            <a:r>
              <a:rPr lang="en-US" altLang="zh-CN" dirty="0" err="1" smtClean="0">
                <a:sym typeface="Wingdings" panose="05000000000000000000" pitchFamily="2" charset="2"/>
              </a:rPr>
              <a:t>obj</a:t>
            </a:r>
            <a:r>
              <a:rPr lang="en-US" altLang="zh-CN" dirty="0" smtClean="0">
                <a:sym typeface="Wingdings" panose="05000000000000000000" pitchFamily="2" charset="2"/>
              </a:rPr>
              <a:t> ),</a:t>
            </a:r>
            <a:r>
              <a:rPr lang="zh-CN" altLang="en-US" dirty="0" smtClean="0">
                <a:sym typeface="Wingdings" panose="05000000000000000000" pitchFamily="2" charset="2"/>
              </a:rPr>
              <a:t>可以切换成</a:t>
            </a:r>
            <a:r>
              <a:rPr lang="en-US" altLang="zh-CN" dirty="0" smtClean="0">
                <a:sym typeface="Wingdings" panose="05000000000000000000" pitchFamily="2" charset="2"/>
              </a:rPr>
              <a:t>call( </a:t>
            </a:r>
            <a:r>
              <a:rPr lang="en-US" altLang="zh-CN" dirty="0" err="1" smtClean="0">
                <a:sym typeface="Wingdings" panose="05000000000000000000" pitchFamily="2" charset="2"/>
              </a:rPr>
              <a:t>obj</a:t>
            </a:r>
            <a:r>
              <a:rPr lang="en-US" altLang="zh-CN" dirty="0" smtClean="0">
                <a:sym typeface="Wingdings" panose="05000000000000000000" pitchFamily="2" charset="2"/>
              </a:rPr>
              <a:t>, arguments ); </a:t>
            </a:r>
            <a:r>
              <a:rPr lang="zh-CN" altLang="en-US" dirty="0" smtClean="0">
                <a:sym typeface="Wingdings" panose="05000000000000000000" pitchFamily="2" charset="2"/>
              </a:rPr>
              <a:t>这样就有一个非常强大的功能，就是把函数进行泛化 </a:t>
            </a:r>
            <a:r>
              <a:rPr lang="en-US" altLang="zh-CN" dirty="0" smtClean="0">
                <a:sym typeface="Wingdings" panose="05000000000000000000" pitchFamily="2" charset="2"/>
              </a:rPr>
              <a:t> </a:t>
            </a:r>
            <a:endParaRPr lang="zh-CN" altLang="en-US" dirty="0"/>
          </a:p>
        </p:txBody>
      </p:sp>
    </p:spTree>
    <p:extLst>
      <p:ext uri="{BB962C8B-B14F-4D97-AF65-F5344CB8AC3E}">
        <p14:creationId xmlns:p14="http://schemas.microsoft.com/office/powerpoint/2010/main" val="900032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函数泛化</a:t>
            </a:r>
            <a:r>
              <a:rPr lang="en-US" altLang="zh-CN" dirty="0" smtClean="0">
                <a:sym typeface="Wingdings" panose="05000000000000000000" pitchFamily="2" charset="2"/>
              </a:rPr>
              <a:t></a:t>
            </a:r>
            <a:r>
              <a:rPr lang="zh-CN" altLang="en-US" dirty="0" smtClean="0">
                <a:sym typeface="Wingdings" panose="05000000000000000000" pitchFamily="2" charset="2"/>
              </a:rPr>
              <a:t>反柯里化（</a:t>
            </a:r>
            <a:r>
              <a:rPr lang="en-US" altLang="zh-CN" dirty="0" err="1" smtClean="0">
                <a:sym typeface="Wingdings" panose="05000000000000000000" pitchFamily="2" charset="2"/>
              </a:rPr>
              <a:t>uncurry</a:t>
            </a:r>
            <a:r>
              <a:rPr lang="zh-CN" altLang="en-US" dirty="0" smtClean="0">
                <a:sym typeface="Wingdings" panose="05000000000000000000" pitchFamily="2" charset="2"/>
              </a:rPr>
              <a:t>）</a:t>
            </a:r>
            <a:endParaRPr lang="zh-CN" altLang="en-US" dirty="0"/>
          </a:p>
        </p:txBody>
      </p:sp>
      <p:sp>
        <p:nvSpPr>
          <p:cNvPr id="3" name="内容占位符 2"/>
          <p:cNvSpPr>
            <a:spLocks noGrp="1"/>
          </p:cNvSpPr>
          <p:nvPr>
            <p:ph idx="1"/>
          </p:nvPr>
        </p:nvSpPr>
        <p:spPr/>
        <p:txBody>
          <a:bodyPr/>
          <a:lstStyle/>
          <a:p>
            <a:r>
              <a:rPr lang="en-US" altLang="zh-CN" dirty="0" smtClean="0"/>
              <a:t>1.arr.sort--------sort(</a:t>
            </a:r>
            <a:r>
              <a:rPr lang="en-US" altLang="zh-CN" dirty="0" err="1" smtClean="0"/>
              <a:t>arr</a:t>
            </a:r>
            <a:r>
              <a:rPr lang="en-US" altLang="zh-CN" dirty="0" smtClean="0"/>
              <a:t>)</a:t>
            </a:r>
          </a:p>
          <a:p>
            <a:r>
              <a:rPr lang="en-US" altLang="zh-CN" dirty="0" smtClean="0"/>
              <a:t>2.str.splice(1,0)---------splice( </a:t>
            </a:r>
            <a:r>
              <a:rPr lang="en-US" altLang="zh-CN" dirty="0" err="1" smtClean="0"/>
              <a:t>str</a:t>
            </a:r>
            <a:r>
              <a:rPr lang="en-US" altLang="zh-CN" dirty="0" smtClean="0"/>
              <a:t>, 1, 0 )</a:t>
            </a:r>
          </a:p>
          <a:p>
            <a:r>
              <a:rPr lang="en-US" altLang="zh-CN" dirty="0" smtClean="0"/>
              <a:t>3.arr.slice(1,2)----------slice( </a:t>
            </a:r>
            <a:r>
              <a:rPr lang="en-US" altLang="zh-CN" dirty="0" err="1" smtClean="0"/>
              <a:t>arr</a:t>
            </a:r>
            <a:r>
              <a:rPr lang="en-US" altLang="zh-CN" dirty="0" smtClean="0"/>
              <a:t>, 1, 2 )</a:t>
            </a:r>
          </a:p>
          <a:p>
            <a:pPr marL="0" indent="0">
              <a:buNone/>
            </a:pPr>
            <a:endParaRPr lang="zh-CN" altLang="en-US" dirty="0"/>
          </a:p>
        </p:txBody>
      </p:sp>
      <p:sp>
        <p:nvSpPr>
          <p:cNvPr id="4" name="矩形 3"/>
          <p:cNvSpPr/>
          <p:nvPr/>
        </p:nvSpPr>
        <p:spPr>
          <a:xfrm>
            <a:off x="1610436" y="3985146"/>
            <a:ext cx="7751928" cy="11737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我们平常已经在封装这样的函数了，并没有什么稀奇的</a:t>
            </a:r>
          </a:p>
          <a:p>
            <a:pPr algn="ctr"/>
            <a:r>
              <a:rPr lang="zh-CN" altLang="en-US" dirty="0" smtClean="0">
                <a:solidFill>
                  <a:schemeClr val="tx1"/>
                </a:solidFill>
              </a:rPr>
              <a:t>反柯里化后面的部分全部拿</a:t>
            </a:r>
            <a:r>
              <a:rPr lang="en-US" altLang="zh-CN" dirty="0" smtClean="0">
                <a:solidFill>
                  <a:schemeClr val="tx1"/>
                </a:solidFill>
              </a:rPr>
              <a:t>slice</a:t>
            </a:r>
            <a:r>
              <a:rPr lang="zh-CN" altLang="en-US" dirty="0" smtClean="0">
                <a:solidFill>
                  <a:schemeClr val="tx1"/>
                </a:solidFill>
              </a:rPr>
              <a:t>做演示吧</a:t>
            </a:r>
            <a:endParaRPr lang="zh-CN" altLang="en-US" dirty="0">
              <a:solidFill>
                <a:schemeClr val="tx1"/>
              </a:solidFill>
            </a:endParaRPr>
          </a:p>
        </p:txBody>
      </p:sp>
    </p:spTree>
    <p:extLst>
      <p:ext uri="{BB962C8B-B14F-4D97-AF65-F5344CB8AC3E}">
        <p14:creationId xmlns:p14="http://schemas.microsoft.com/office/powerpoint/2010/main" val="28429212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递归</a:t>
            </a:r>
            <a:endParaRPr lang="zh-CN" altLang="en-US" dirty="0"/>
          </a:p>
        </p:txBody>
      </p:sp>
      <p:sp>
        <p:nvSpPr>
          <p:cNvPr id="3" name="内容占位符 2"/>
          <p:cNvSpPr>
            <a:spLocks noGrp="1"/>
          </p:cNvSpPr>
          <p:nvPr>
            <p:ph idx="1"/>
          </p:nvPr>
        </p:nvSpPr>
        <p:spPr>
          <a:xfrm>
            <a:off x="1154954" y="2119086"/>
            <a:ext cx="9803332" cy="4738914"/>
          </a:xfrm>
        </p:spPr>
        <p:txBody>
          <a:bodyPr>
            <a:normAutofit fontScale="92500" lnSpcReduction="10000"/>
          </a:bodyPr>
          <a:lstStyle/>
          <a:p>
            <a:r>
              <a:rPr lang="zh-CN" altLang="en-US" dirty="0" smtClean="0"/>
              <a:t>释义：自己调用自己</a:t>
            </a:r>
            <a:endParaRPr lang="en-US" altLang="zh-CN" dirty="0"/>
          </a:p>
          <a:p>
            <a:r>
              <a:rPr lang="zh-CN" altLang="en-US" dirty="0" smtClean="0"/>
              <a:t>常规操作：</a:t>
            </a:r>
            <a:endParaRPr lang="en-US" altLang="zh-CN" dirty="0" smtClean="0"/>
          </a:p>
          <a:p>
            <a:pPr lvl="1"/>
            <a:r>
              <a:rPr lang="en-US" altLang="zh-CN" dirty="0" smtClean="0"/>
              <a:t>1.</a:t>
            </a:r>
            <a:r>
              <a:rPr lang="zh-CN" altLang="en-US" dirty="0" smtClean="0"/>
              <a:t>设置出口</a:t>
            </a:r>
            <a:endParaRPr lang="en-US" altLang="zh-CN" dirty="0" smtClean="0"/>
          </a:p>
          <a:p>
            <a:pPr lvl="1"/>
            <a:r>
              <a:rPr lang="en-US" altLang="zh-CN" dirty="0" smtClean="0"/>
              <a:t>2.</a:t>
            </a:r>
            <a:r>
              <a:rPr lang="zh-CN" altLang="en-US" dirty="0" smtClean="0"/>
              <a:t>递减传递到下一层</a:t>
            </a:r>
            <a:endParaRPr lang="en-US" altLang="zh-CN" dirty="0" smtClean="0"/>
          </a:p>
          <a:p>
            <a:r>
              <a:rPr lang="zh-CN" altLang="en-US" dirty="0" smtClean="0"/>
              <a:t>案例：</a:t>
            </a:r>
            <a:endParaRPr lang="en-US" altLang="zh-CN" dirty="0" smtClean="0"/>
          </a:p>
          <a:p>
            <a:pPr lvl="1"/>
            <a:r>
              <a:rPr lang="en-US" altLang="zh-CN" dirty="0" smtClean="0"/>
              <a:t>1.</a:t>
            </a:r>
            <a:r>
              <a:rPr lang="zh-CN" altLang="en-US" dirty="0" smtClean="0"/>
              <a:t>累加</a:t>
            </a:r>
            <a:endParaRPr lang="en-US" altLang="zh-CN" dirty="0" smtClean="0"/>
          </a:p>
          <a:p>
            <a:pPr lvl="1"/>
            <a:r>
              <a:rPr lang="en-US" altLang="zh-CN" dirty="0" smtClean="0"/>
              <a:t>2.</a:t>
            </a:r>
            <a:r>
              <a:rPr lang="zh-CN" altLang="en-US" dirty="0" smtClean="0"/>
              <a:t>阶乘</a:t>
            </a:r>
            <a:endParaRPr lang="en-US" altLang="zh-CN" dirty="0" smtClean="0"/>
          </a:p>
          <a:p>
            <a:pPr lvl="1"/>
            <a:r>
              <a:rPr lang="en-US" altLang="zh-CN" dirty="0" smtClean="0"/>
              <a:t>3.</a:t>
            </a:r>
            <a:r>
              <a:rPr lang="zh-CN" altLang="en-US" dirty="0" smtClean="0"/>
              <a:t>斐波那契</a:t>
            </a:r>
            <a:endParaRPr lang="en-US" altLang="zh-CN" dirty="0" smtClean="0"/>
          </a:p>
          <a:p>
            <a:pPr lvl="1"/>
            <a:r>
              <a:rPr lang="en-US" altLang="zh-CN" dirty="0" smtClean="0"/>
              <a:t>4.</a:t>
            </a:r>
            <a:r>
              <a:rPr lang="zh-CN" altLang="en-US" dirty="0" smtClean="0"/>
              <a:t>汉诺塔</a:t>
            </a:r>
            <a:endParaRPr lang="en-US" altLang="zh-CN" dirty="0" smtClean="0"/>
          </a:p>
          <a:p>
            <a:pPr lvl="1"/>
            <a:r>
              <a:rPr lang="en-US" altLang="zh-CN" dirty="0" smtClean="0"/>
              <a:t>5.</a:t>
            </a:r>
            <a:r>
              <a:rPr lang="zh-CN" altLang="en-US" dirty="0" smtClean="0"/>
              <a:t>快排</a:t>
            </a:r>
            <a:endParaRPr lang="en-US" altLang="zh-CN" dirty="0" smtClean="0"/>
          </a:p>
          <a:p>
            <a:pPr lvl="1"/>
            <a:r>
              <a:rPr lang="en-US" altLang="zh-CN" dirty="0" smtClean="0"/>
              <a:t>6.</a:t>
            </a:r>
            <a:r>
              <a:rPr lang="zh-CN" altLang="en-US" dirty="0" smtClean="0"/>
              <a:t>二</a:t>
            </a:r>
            <a:r>
              <a:rPr lang="zh-CN" altLang="en-US" dirty="0"/>
              <a:t>分</a:t>
            </a:r>
            <a:r>
              <a:rPr lang="zh-CN" altLang="en-US" dirty="0" smtClean="0"/>
              <a:t>查找</a:t>
            </a:r>
            <a:endParaRPr lang="en-US" altLang="zh-CN" dirty="0" smtClean="0"/>
          </a:p>
          <a:p>
            <a:pPr lvl="1"/>
            <a:r>
              <a:rPr lang="en-US" altLang="zh-CN" dirty="0" smtClean="0"/>
              <a:t>7.</a:t>
            </a:r>
            <a:r>
              <a:rPr lang="zh-CN" altLang="en-US" dirty="0" smtClean="0"/>
              <a:t>八皇后</a:t>
            </a:r>
            <a:endParaRPr lang="en-US" altLang="zh-CN" dirty="0" smtClean="0"/>
          </a:p>
          <a:p>
            <a:pPr lvl="1"/>
            <a:r>
              <a:rPr lang="en-US" altLang="zh-CN" dirty="0" smtClean="0">
                <a:solidFill>
                  <a:schemeClr val="bg1">
                    <a:lumMod val="65000"/>
                  </a:schemeClr>
                </a:solidFill>
              </a:rPr>
              <a:t>8.</a:t>
            </a:r>
            <a:r>
              <a:rPr lang="zh-CN" altLang="en-US" dirty="0" smtClean="0">
                <a:solidFill>
                  <a:schemeClr val="bg1">
                    <a:lumMod val="65000"/>
                  </a:schemeClr>
                </a:solidFill>
              </a:rPr>
              <a:t>双向链表</a:t>
            </a:r>
            <a:endParaRPr lang="en-US" altLang="zh-CN" dirty="0" smtClean="0">
              <a:solidFill>
                <a:schemeClr val="bg1">
                  <a:lumMod val="65000"/>
                </a:schemeClr>
              </a:solidFill>
            </a:endParaRPr>
          </a:p>
          <a:p>
            <a:pPr lvl="1"/>
            <a:r>
              <a:rPr lang="en-US" altLang="zh-CN" dirty="0" smtClean="0">
                <a:solidFill>
                  <a:schemeClr val="bg1">
                    <a:lumMod val="65000"/>
                  </a:schemeClr>
                </a:solidFill>
              </a:rPr>
              <a:t>9.</a:t>
            </a:r>
            <a:r>
              <a:rPr lang="zh-CN" altLang="en-US" dirty="0" smtClean="0">
                <a:solidFill>
                  <a:schemeClr val="bg1">
                    <a:lumMod val="65000"/>
                  </a:schemeClr>
                </a:solidFill>
              </a:rPr>
              <a:t>约瑟夫环</a:t>
            </a:r>
            <a:endParaRPr lang="zh-CN" altLang="en-US" dirty="0">
              <a:solidFill>
                <a:schemeClr val="bg1">
                  <a:lumMod val="65000"/>
                </a:schemeClr>
              </a:solidFill>
            </a:endParaRPr>
          </a:p>
        </p:txBody>
      </p:sp>
    </p:spTree>
    <p:extLst>
      <p:ext uri="{BB962C8B-B14F-4D97-AF65-F5344CB8AC3E}">
        <p14:creationId xmlns:p14="http://schemas.microsoft.com/office/powerpoint/2010/main" val="7168401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第一个反柯里化函数</a:t>
            </a:r>
            <a:endParaRPr lang="zh-CN" altLang="en-US" dirty="0"/>
          </a:p>
        </p:txBody>
      </p:sp>
      <p:pic>
        <p:nvPicPr>
          <p:cNvPr id="4" name="内容占位符 3"/>
          <p:cNvPicPr>
            <a:picLocks noGrp="1" noChangeAspect="1"/>
          </p:cNvPicPr>
          <p:nvPr>
            <p:ph idx="1"/>
          </p:nvPr>
        </p:nvPicPr>
        <p:blipFill>
          <a:blip r:embed="rId2"/>
          <a:stretch>
            <a:fillRect/>
          </a:stretch>
        </p:blipFill>
        <p:spPr>
          <a:xfrm>
            <a:off x="364130" y="2001238"/>
            <a:ext cx="11577661" cy="2188626"/>
          </a:xfrm>
          <a:prstGeom prst="rect">
            <a:avLst/>
          </a:prstGeom>
        </p:spPr>
      </p:pic>
      <p:sp>
        <p:nvSpPr>
          <p:cNvPr id="5" name="矩形 4"/>
          <p:cNvSpPr/>
          <p:nvPr/>
        </p:nvSpPr>
        <p:spPr>
          <a:xfrm>
            <a:off x="955343" y="4626591"/>
            <a:ext cx="9935570" cy="1883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问题</a:t>
            </a:r>
            <a:endParaRPr lang="en-US" altLang="zh-CN" dirty="0" smtClean="0"/>
          </a:p>
          <a:p>
            <a:pPr algn="ctr"/>
            <a:r>
              <a:rPr lang="zh-CN" altLang="en-US" dirty="0" smtClean="0"/>
              <a:t>如果每个函数都要自行实现一遍，太麻烦了，能不能使用一个统一的函数，比如</a:t>
            </a:r>
            <a:endParaRPr lang="en-US" altLang="zh-CN" dirty="0" smtClean="0"/>
          </a:p>
          <a:p>
            <a:pPr algn="ctr"/>
            <a:r>
              <a:rPr lang="en-US" altLang="zh-CN" dirty="0" smtClean="0"/>
              <a:t>Function </a:t>
            </a:r>
            <a:r>
              <a:rPr lang="en-US" altLang="zh-CN" dirty="0" err="1" smtClean="0"/>
              <a:t>unfurry</a:t>
            </a:r>
            <a:r>
              <a:rPr lang="zh-CN" altLang="en-US" dirty="0" smtClean="0"/>
              <a:t>（ </a:t>
            </a:r>
            <a:r>
              <a:rPr lang="en-US" altLang="zh-CN" dirty="0" err="1" smtClean="0"/>
              <a:t>fn</a:t>
            </a:r>
            <a:r>
              <a:rPr lang="zh-CN" altLang="en-US" dirty="0" smtClean="0"/>
              <a:t> ）</a:t>
            </a:r>
            <a:r>
              <a:rPr lang="en-US" altLang="zh-CN" dirty="0" smtClean="0"/>
              <a:t>{}</a:t>
            </a:r>
          </a:p>
          <a:p>
            <a:pPr algn="ctr"/>
            <a:r>
              <a:rPr lang="zh-CN" altLang="en-US" dirty="0" smtClean="0"/>
              <a:t>立即返回一个泛化的函数呢？</a:t>
            </a:r>
            <a:endParaRPr lang="zh-CN" altLang="en-US" dirty="0"/>
          </a:p>
        </p:txBody>
      </p:sp>
    </p:spTree>
    <p:extLst>
      <p:ext uri="{BB962C8B-B14F-4D97-AF65-F5344CB8AC3E}">
        <p14:creationId xmlns:p14="http://schemas.microsoft.com/office/powerpoint/2010/main" val="21693878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954" y="1260271"/>
            <a:ext cx="8761413" cy="706964"/>
          </a:xfrm>
        </p:spPr>
        <p:txBody>
          <a:bodyPr/>
          <a:lstStyle/>
          <a:p>
            <a:pPr algn="ctr"/>
            <a:r>
              <a:rPr lang="zh-CN" altLang="en-US" dirty="0" smtClean="0"/>
              <a:t>适当拓展</a:t>
            </a:r>
            <a:r>
              <a:rPr lang="en-US" altLang="zh-CN" dirty="0" smtClean="0"/>
              <a:t/>
            </a:r>
            <a:br>
              <a:rPr lang="en-US" altLang="zh-CN" dirty="0" smtClean="0"/>
            </a:br>
            <a:r>
              <a:rPr lang="zh-CN" altLang="en-US" sz="2000" dirty="0" smtClean="0"/>
              <a:t>实现</a:t>
            </a:r>
            <a:r>
              <a:rPr lang="zh-CN" altLang="en-US" sz="2000" dirty="0"/>
              <a:t>一个转换函数，所有的函数通过转换功能实现</a:t>
            </a:r>
            <a:r>
              <a:rPr lang="en-US" altLang="zh-CN" sz="2000" dirty="0" err="1"/>
              <a:t>uncurry</a:t>
            </a:r>
            <a:r>
              <a:rPr lang="zh-CN" altLang="en-US" dirty="0"/>
              <a:t/>
            </a:r>
            <a:br>
              <a:rPr lang="zh-CN" altLang="en-US" dirty="0"/>
            </a:br>
            <a:endParaRPr lang="zh-CN" altLang="en-US" dirty="0"/>
          </a:p>
        </p:txBody>
      </p:sp>
      <p:pic>
        <p:nvPicPr>
          <p:cNvPr id="4" name="内容占位符 3"/>
          <p:cNvPicPr>
            <a:picLocks noGrp="1" noChangeAspect="1"/>
          </p:cNvPicPr>
          <p:nvPr>
            <p:ph idx="1"/>
          </p:nvPr>
        </p:nvPicPr>
        <p:blipFill>
          <a:blip r:embed="rId2"/>
          <a:stretch>
            <a:fillRect/>
          </a:stretch>
        </p:blipFill>
        <p:spPr>
          <a:xfrm>
            <a:off x="1537527" y="2453375"/>
            <a:ext cx="8378840" cy="3416300"/>
          </a:xfrm>
          <a:prstGeom prst="rect">
            <a:avLst/>
          </a:prstGeom>
        </p:spPr>
      </p:pic>
    </p:spTree>
    <p:extLst>
      <p:ext uri="{BB962C8B-B14F-4D97-AF65-F5344CB8AC3E}">
        <p14:creationId xmlns:p14="http://schemas.microsoft.com/office/powerpoint/2010/main" val="11227617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再次延伸</a:t>
            </a:r>
            <a:r>
              <a:rPr lang="en-US" altLang="zh-CN" dirty="0" smtClean="0"/>
              <a:t/>
            </a:r>
            <a:br>
              <a:rPr lang="en-US" altLang="zh-CN" dirty="0" smtClean="0"/>
            </a:br>
            <a:r>
              <a:rPr lang="zh-CN" altLang="en-US" sz="2000" dirty="0"/>
              <a:t>不借助第三方函数，借助原型实现自调用的</a:t>
            </a:r>
            <a:r>
              <a:rPr lang="en-US" altLang="zh-CN" sz="2000" dirty="0" err="1"/>
              <a:t>uncurry</a:t>
            </a:r>
            <a:r>
              <a:rPr lang="zh-CN" altLang="en-US" sz="2000" dirty="0"/>
              <a:t>转换</a:t>
            </a:r>
            <a:r>
              <a:rPr lang="en-US" altLang="zh-CN" dirty="0"/>
              <a:t/>
            </a:r>
            <a:br>
              <a:rPr lang="en-US" altLang="zh-CN" dirty="0"/>
            </a:b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err="1" smtClean="0"/>
              <a:t>Function.prototype</a:t>
            </a:r>
            <a:r>
              <a:rPr lang="zh-CN" altLang="en-US" dirty="0" smtClean="0"/>
              <a:t>上创建</a:t>
            </a:r>
            <a:r>
              <a:rPr lang="en-US" altLang="zh-CN" dirty="0" err="1" smtClean="0"/>
              <a:t>uncurry</a:t>
            </a:r>
            <a:r>
              <a:rPr lang="zh-CN" altLang="en-US" dirty="0" smtClean="0"/>
              <a:t>函数</a:t>
            </a:r>
            <a:endParaRPr lang="en-US" altLang="zh-CN" dirty="0" smtClean="0"/>
          </a:p>
          <a:p>
            <a:r>
              <a:rPr lang="zh-CN" altLang="en-US" dirty="0" smtClean="0"/>
              <a:t>任何函数均可调用；</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1154954" y="3441511"/>
            <a:ext cx="9915525" cy="2895600"/>
          </a:xfrm>
          <a:prstGeom prst="rect">
            <a:avLst/>
          </a:prstGeom>
        </p:spPr>
      </p:pic>
    </p:spTree>
    <p:extLst>
      <p:ext uri="{BB962C8B-B14F-4D97-AF65-F5344CB8AC3E}">
        <p14:creationId xmlns:p14="http://schemas.microsoft.com/office/powerpoint/2010/main" val="39200467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再次进阶</a:t>
            </a:r>
            <a:endParaRPr lang="zh-CN" altLang="en-US" dirty="0"/>
          </a:p>
        </p:txBody>
      </p:sp>
      <p:sp>
        <p:nvSpPr>
          <p:cNvPr id="3" name="内容占位符 2"/>
          <p:cNvSpPr>
            <a:spLocks noGrp="1"/>
          </p:cNvSpPr>
          <p:nvPr>
            <p:ph idx="1"/>
          </p:nvPr>
        </p:nvSpPr>
        <p:spPr/>
        <p:txBody>
          <a:bodyPr/>
          <a:lstStyle/>
          <a:p>
            <a:r>
              <a:rPr lang="zh-CN" altLang="en-US" dirty="0" smtClean="0"/>
              <a:t>借助对象，函数的转换以及</a:t>
            </a:r>
            <a:r>
              <a:rPr lang="en-US" altLang="zh-CN" dirty="0" smtClean="0"/>
              <a:t>bind</a:t>
            </a:r>
            <a:r>
              <a:rPr lang="zh-CN" altLang="en-US" dirty="0" smtClean="0"/>
              <a:t>的延迟执行，对转换函数进行转换实现的效果</a:t>
            </a:r>
            <a:endParaRPr lang="en-US" altLang="zh-CN" dirty="0" smtClean="0"/>
          </a:p>
          <a:p>
            <a:r>
              <a:rPr lang="en-US" altLang="zh-CN" dirty="0" err="1" smtClean="0"/>
              <a:t>var</a:t>
            </a:r>
            <a:r>
              <a:rPr lang="en-US" altLang="zh-CN" dirty="0" smtClean="0"/>
              <a:t> </a:t>
            </a:r>
            <a:r>
              <a:rPr lang="en-US" altLang="zh-CN" dirty="0" err="1" smtClean="0"/>
              <a:t>uncurry</a:t>
            </a:r>
            <a:r>
              <a:rPr lang="en-US" altLang="zh-CN" dirty="0" smtClean="0"/>
              <a:t> = </a:t>
            </a:r>
            <a:r>
              <a:rPr lang="en-US" altLang="zh-CN" dirty="0" err="1" smtClean="0"/>
              <a:t>Function.prototype.bind.bind</a:t>
            </a:r>
            <a:r>
              <a:rPr lang="en-US" altLang="zh-CN" dirty="0" smtClean="0"/>
              <a:t>( </a:t>
            </a:r>
            <a:r>
              <a:rPr lang="en-US" altLang="zh-CN" dirty="0" err="1" smtClean="0"/>
              <a:t>Function.prototype.call</a:t>
            </a:r>
            <a:r>
              <a:rPr lang="en-US" altLang="zh-CN" dirty="0" smtClean="0"/>
              <a:t> )</a:t>
            </a:r>
          </a:p>
          <a:p>
            <a:r>
              <a:rPr lang="zh-CN" altLang="en-US" dirty="0" smtClean="0"/>
              <a:t>这里转换过程不再展开了，有兴趣的可以自行研究</a:t>
            </a:r>
            <a:endParaRPr lang="en-US" altLang="zh-CN" dirty="0" smtClean="0"/>
          </a:p>
          <a:p>
            <a:r>
              <a:rPr lang="zh-CN" altLang="en-US" dirty="0"/>
              <a:t>思路</a:t>
            </a:r>
            <a:r>
              <a:rPr lang="zh-CN" altLang="en-US" dirty="0" smtClean="0"/>
              <a:t>是拆分</a:t>
            </a:r>
            <a:r>
              <a:rPr lang="en-US" altLang="zh-CN" dirty="0" err="1" smtClean="0"/>
              <a:t>Function.prototype</a:t>
            </a:r>
            <a:r>
              <a:rPr lang="zh-CN" altLang="en-US" dirty="0" smtClean="0"/>
              <a:t>上的函数，借鉴</a:t>
            </a:r>
            <a:r>
              <a:rPr lang="en-US" altLang="zh-CN" dirty="0" smtClean="0"/>
              <a:t>bind</a:t>
            </a:r>
            <a:r>
              <a:rPr lang="zh-CN" altLang="en-US" dirty="0" smtClean="0"/>
              <a:t>和</a:t>
            </a:r>
            <a:r>
              <a:rPr lang="en-US" altLang="zh-CN" dirty="0" smtClean="0"/>
              <a:t>apply</a:t>
            </a:r>
            <a:r>
              <a:rPr lang="zh-CN" altLang="en-US" dirty="0" smtClean="0"/>
              <a:t>延迟执行进行转化，逐步跳出函数体</a:t>
            </a:r>
            <a:endParaRPr lang="en-US" altLang="zh-CN" dirty="0" smtClean="0"/>
          </a:p>
          <a:p>
            <a:r>
              <a:rPr lang="zh-CN" altLang="en-US" dirty="0"/>
              <a:t>延迟</a:t>
            </a:r>
            <a:r>
              <a:rPr lang="zh-CN" altLang="en-US" dirty="0" smtClean="0"/>
              <a:t>执行函数的参数可以在执行的时候传递，所以向上转的时候，</a:t>
            </a:r>
            <a:r>
              <a:rPr lang="en-US" altLang="zh-CN" dirty="0" smtClean="0"/>
              <a:t>arguments</a:t>
            </a:r>
            <a:r>
              <a:rPr lang="zh-CN" altLang="en-US" dirty="0" smtClean="0"/>
              <a:t>参数可以消去，不影响后续调用</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166048" y="5065522"/>
            <a:ext cx="12025952" cy="1580938"/>
          </a:xfrm>
          <a:prstGeom prst="rect">
            <a:avLst/>
          </a:prstGeom>
        </p:spPr>
      </p:pic>
    </p:spTree>
    <p:extLst>
      <p:ext uri="{BB962C8B-B14F-4D97-AF65-F5344CB8AC3E}">
        <p14:creationId xmlns:p14="http://schemas.microsoft.com/office/powerpoint/2010/main" val="30888866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面向切片编程（</a:t>
            </a:r>
            <a:r>
              <a:rPr lang="en-US" altLang="zh-CN" dirty="0" smtClean="0"/>
              <a:t>AOP</a:t>
            </a:r>
            <a:r>
              <a:rPr lang="zh-CN" altLang="en-US" dirty="0" smtClean="0"/>
              <a:t>）</a:t>
            </a:r>
            <a:endParaRPr lang="zh-CN" altLang="en-US" dirty="0"/>
          </a:p>
        </p:txBody>
      </p:sp>
      <p:sp>
        <p:nvSpPr>
          <p:cNvPr id="3" name="内容占位符 2"/>
          <p:cNvSpPr>
            <a:spLocks noGrp="1"/>
          </p:cNvSpPr>
          <p:nvPr>
            <p:ph idx="1"/>
          </p:nvPr>
        </p:nvSpPr>
        <p:spPr>
          <a:xfrm>
            <a:off x="1154954" y="2374710"/>
            <a:ext cx="8825659" cy="3645090"/>
          </a:xfrm>
        </p:spPr>
        <p:txBody>
          <a:bodyPr>
            <a:normAutofit lnSpcReduction="10000"/>
          </a:bodyPr>
          <a:lstStyle/>
          <a:p>
            <a:r>
              <a:rPr lang="zh-CN" altLang="en-US" dirty="0" smtClean="0"/>
              <a:t>结合前面讲的可以在原型上设置</a:t>
            </a:r>
            <a:r>
              <a:rPr lang="en-US" altLang="zh-CN" dirty="0" smtClean="0"/>
              <a:t>function</a:t>
            </a:r>
            <a:r>
              <a:rPr lang="zh-CN" altLang="en-US" dirty="0" smtClean="0"/>
              <a:t>自带属性，以及</a:t>
            </a:r>
            <a:r>
              <a:rPr lang="en-US" altLang="zh-CN" dirty="0" err="1" smtClean="0"/>
              <a:t>uncurry</a:t>
            </a:r>
            <a:r>
              <a:rPr lang="zh-CN" altLang="en-US" dirty="0" smtClean="0"/>
              <a:t>的操作方式</a:t>
            </a:r>
            <a:endParaRPr lang="en-US" altLang="zh-CN" dirty="0" smtClean="0"/>
          </a:p>
          <a:p>
            <a:r>
              <a:rPr lang="en-US" altLang="zh-CN" dirty="0" smtClean="0"/>
              <a:t>Before</a:t>
            </a:r>
          </a:p>
          <a:p>
            <a:r>
              <a:rPr lang="en-US" altLang="zh-CN" dirty="0" smtClean="0"/>
              <a:t>After</a:t>
            </a:r>
          </a:p>
          <a:p>
            <a:endParaRPr lang="en-US" altLang="zh-CN" dirty="0"/>
          </a:p>
          <a:p>
            <a:r>
              <a:rPr lang="zh-CN" altLang="en-US" dirty="0" smtClean="0"/>
              <a:t>案例：借助</a:t>
            </a:r>
            <a:r>
              <a:rPr lang="en-US" altLang="zh-CN" dirty="0" smtClean="0"/>
              <a:t>before</a:t>
            </a:r>
            <a:r>
              <a:rPr lang="zh-CN" altLang="en-US" dirty="0" smtClean="0"/>
              <a:t>实现动态织入函数</a:t>
            </a:r>
            <a:endParaRPr lang="en-US" altLang="zh-CN" dirty="0" smtClean="0"/>
          </a:p>
          <a:p>
            <a:r>
              <a:rPr lang="zh-CN" altLang="en-US" dirty="0"/>
              <a:t>应用</a:t>
            </a:r>
            <a:r>
              <a:rPr lang="zh-CN" altLang="en-US" dirty="0" smtClean="0"/>
              <a:t>场景：日志统计，安全监测，异常处理</a:t>
            </a:r>
            <a:endParaRPr lang="en-US" altLang="zh-CN" dirty="0" smtClean="0"/>
          </a:p>
          <a:p>
            <a:r>
              <a:rPr lang="zh-CN" altLang="en-US" dirty="0" smtClean="0"/>
              <a:t>需求：这一部分跟主要业务并没有太大的关系，没有比亚写入主逻辑</a:t>
            </a:r>
            <a:endParaRPr lang="en-US" altLang="zh-CN" dirty="0" smtClean="0"/>
          </a:p>
          <a:p>
            <a:pPr lvl="1"/>
            <a:r>
              <a:rPr lang="zh-CN" altLang="en-US" dirty="0" smtClean="0"/>
              <a:t>但是这部分功能又非常重要，所以可以进行动态织布入， 保证业务逻辑的内聚</a:t>
            </a:r>
            <a:endParaRPr lang="en-US" altLang="zh-CN" dirty="0"/>
          </a:p>
          <a:p>
            <a:pPr lvl="1"/>
            <a:r>
              <a:rPr lang="zh-CN" altLang="en-US" dirty="0" smtClean="0"/>
              <a:t>根据个人需求课后补充</a:t>
            </a:r>
            <a:endParaRPr lang="en-US" altLang="zh-CN" dirty="0" smtClean="0"/>
          </a:p>
          <a:p>
            <a:pPr lvl="1"/>
            <a:r>
              <a:rPr lang="zh-CN" altLang="en-US" dirty="0" smtClean="0"/>
              <a:t>小案例</a:t>
            </a:r>
            <a:r>
              <a:rPr lang="en-US" altLang="zh-CN" dirty="0" smtClean="0"/>
              <a:t>before</a:t>
            </a:r>
            <a:r>
              <a:rPr lang="zh-CN" altLang="en-US" dirty="0" smtClean="0"/>
              <a:t>，以及</a:t>
            </a:r>
            <a:r>
              <a:rPr lang="en-US" altLang="zh-CN" dirty="0" smtClean="0"/>
              <a:t>after</a:t>
            </a:r>
          </a:p>
        </p:txBody>
      </p:sp>
    </p:spTree>
    <p:extLst>
      <p:ext uri="{BB962C8B-B14F-4D97-AF65-F5344CB8AC3E}">
        <p14:creationId xmlns:p14="http://schemas.microsoft.com/office/powerpoint/2010/main" val="29177021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954" y="973668"/>
            <a:ext cx="9217345" cy="706964"/>
          </a:xfrm>
        </p:spPr>
        <p:txBody>
          <a:bodyPr/>
          <a:lstStyle/>
          <a:p>
            <a:r>
              <a:rPr lang="zh-CN" altLang="en-US" dirty="0" smtClean="0"/>
              <a:t>简单的</a:t>
            </a:r>
            <a:r>
              <a:rPr lang="en-US" altLang="zh-CN" dirty="0" smtClean="0"/>
              <a:t>AOP</a:t>
            </a:r>
            <a:r>
              <a:rPr lang="zh-CN" altLang="en-US" dirty="0" smtClean="0"/>
              <a:t>应用</a:t>
            </a:r>
            <a:r>
              <a:rPr lang="en-US" altLang="zh-CN" dirty="0" smtClean="0">
                <a:sym typeface="Wingdings" panose="05000000000000000000" pitchFamily="2" charset="2"/>
              </a:rPr>
              <a:t></a:t>
            </a:r>
            <a:r>
              <a:rPr lang="zh-CN" altLang="en-US" dirty="0" smtClean="0">
                <a:sym typeface="Wingdings" panose="05000000000000000000" pitchFamily="2" charset="2"/>
              </a:rPr>
              <a:t>职责链部分有进一步应用</a:t>
            </a:r>
            <a:endParaRPr lang="zh-CN" altLang="en-US" dirty="0"/>
          </a:p>
        </p:txBody>
      </p:sp>
      <p:pic>
        <p:nvPicPr>
          <p:cNvPr id="4" name="内容占位符 3"/>
          <p:cNvPicPr>
            <a:picLocks noGrp="1" noChangeAspect="1"/>
          </p:cNvPicPr>
          <p:nvPr>
            <p:ph idx="1"/>
          </p:nvPr>
        </p:nvPicPr>
        <p:blipFill>
          <a:blip r:embed="rId2"/>
          <a:stretch>
            <a:fillRect/>
          </a:stretch>
        </p:blipFill>
        <p:spPr>
          <a:xfrm>
            <a:off x="1289523" y="2235009"/>
            <a:ext cx="8741581" cy="4247677"/>
          </a:xfrm>
          <a:prstGeom prst="rect">
            <a:avLst/>
          </a:prstGeom>
        </p:spPr>
      </p:pic>
    </p:spTree>
    <p:extLst>
      <p:ext uri="{BB962C8B-B14F-4D97-AF65-F5344CB8AC3E}">
        <p14:creationId xmlns:p14="http://schemas.microsoft.com/office/powerpoint/2010/main" val="20132405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187" y="-47394"/>
            <a:ext cx="12072813" cy="6905394"/>
          </a:xfrm>
        </p:spPr>
      </p:pic>
      <p:sp>
        <p:nvSpPr>
          <p:cNvPr id="5" name="矩形 4"/>
          <p:cNvSpPr/>
          <p:nvPr/>
        </p:nvSpPr>
        <p:spPr>
          <a:xfrm>
            <a:off x="8215952" y="3805292"/>
            <a:ext cx="3848669" cy="928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回顾原型链</a:t>
            </a:r>
            <a:endParaRPr lang="zh-CN" altLang="en-US" dirty="0"/>
          </a:p>
        </p:txBody>
      </p:sp>
      <p:sp>
        <p:nvSpPr>
          <p:cNvPr id="6" name="矩形 5"/>
          <p:cNvSpPr/>
          <p:nvPr/>
        </p:nvSpPr>
        <p:spPr>
          <a:xfrm>
            <a:off x="8563970" y="5096590"/>
            <a:ext cx="3152632" cy="873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原型继承的概念</a:t>
            </a:r>
            <a:endParaRPr lang="zh-CN" altLang="en-US" dirty="0"/>
          </a:p>
        </p:txBody>
      </p:sp>
    </p:spTree>
    <p:extLst>
      <p:ext uri="{BB962C8B-B14F-4D97-AF65-F5344CB8AC3E}">
        <p14:creationId xmlns:p14="http://schemas.microsoft.com/office/powerpoint/2010/main" val="10129779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原型继承的概念延伸</a:t>
            </a:r>
            <a:endParaRPr lang="zh-CN" altLang="en-US" dirty="0"/>
          </a:p>
        </p:txBody>
      </p:sp>
      <p:sp>
        <p:nvSpPr>
          <p:cNvPr id="3" name="内容占位符 2"/>
          <p:cNvSpPr>
            <a:spLocks noGrp="1"/>
          </p:cNvSpPr>
          <p:nvPr>
            <p:ph idx="1"/>
          </p:nvPr>
        </p:nvSpPr>
        <p:spPr>
          <a:xfrm>
            <a:off x="1154954" y="2275953"/>
            <a:ext cx="9995267" cy="4582047"/>
          </a:xfrm>
        </p:spPr>
        <p:txBody>
          <a:bodyPr/>
          <a:lstStyle/>
          <a:p>
            <a:r>
              <a:rPr lang="zh-CN" altLang="en-US" dirty="0" smtClean="0"/>
              <a:t>继承的两个流派：</a:t>
            </a:r>
            <a:endParaRPr lang="en-US" altLang="zh-CN" dirty="0" smtClean="0"/>
          </a:p>
          <a:p>
            <a:pPr lvl="1"/>
            <a:r>
              <a:rPr lang="en-US" altLang="zh-CN" dirty="0" smtClean="0"/>
              <a:t>1.</a:t>
            </a:r>
            <a:r>
              <a:rPr lang="zh-CN" altLang="en-US" dirty="0" smtClean="0"/>
              <a:t>模板中继承</a:t>
            </a:r>
            <a:endParaRPr lang="en-US" altLang="zh-CN" dirty="0" smtClean="0"/>
          </a:p>
          <a:p>
            <a:pPr lvl="2"/>
            <a:r>
              <a:rPr lang="zh-CN" altLang="en-US" dirty="0" smtClean="0"/>
              <a:t>任何对象都要有一个类来创建</a:t>
            </a:r>
            <a:endParaRPr lang="en-US" altLang="zh-CN" dirty="0" smtClean="0"/>
          </a:p>
          <a:p>
            <a:pPr lvl="2"/>
            <a:r>
              <a:rPr lang="en-US" altLang="zh-CN" dirty="0" smtClean="0"/>
              <a:t>New</a:t>
            </a:r>
            <a:r>
              <a:rPr lang="zh-CN" altLang="en-US" dirty="0" smtClean="0"/>
              <a:t>方法创建</a:t>
            </a:r>
            <a:endParaRPr lang="en-US" altLang="zh-CN" dirty="0" smtClean="0"/>
          </a:p>
          <a:p>
            <a:pPr lvl="1"/>
            <a:endParaRPr lang="en-US" altLang="zh-CN" dirty="0"/>
          </a:p>
          <a:p>
            <a:pPr lvl="1"/>
            <a:r>
              <a:rPr lang="en-US" altLang="zh-CN" dirty="0" smtClean="0"/>
              <a:t>2.copy</a:t>
            </a:r>
            <a:r>
              <a:rPr lang="zh-CN" altLang="en-US" dirty="0" smtClean="0"/>
              <a:t>对象</a:t>
            </a:r>
            <a:endParaRPr lang="en-US" altLang="zh-CN" dirty="0" smtClean="0"/>
          </a:p>
          <a:p>
            <a:pPr lvl="2"/>
            <a:r>
              <a:rPr lang="zh-CN" altLang="en-US" dirty="0" smtClean="0"/>
              <a:t>我并不需要模板，只需要一个原子对象，可以通过</a:t>
            </a:r>
            <a:r>
              <a:rPr lang="en-US" altLang="zh-CN" dirty="0" smtClean="0"/>
              <a:t>copy+</a:t>
            </a:r>
            <a:r>
              <a:rPr lang="zh-CN" altLang="en-US" dirty="0" smtClean="0"/>
              <a:t>添加个性属性方法的构建整个对象系统</a:t>
            </a:r>
            <a:endParaRPr lang="en-US" altLang="zh-CN" dirty="0" smtClean="0"/>
          </a:p>
          <a:p>
            <a:pPr lvl="2"/>
            <a:r>
              <a:rPr lang="zh-CN" altLang="en-US" dirty="0"/>
              <a:t>概括</a:t>
            </a:r>
            <a:r>
              <a:rPr lang="zh-CN" altLang="en-US" dirty="0" smtClean="0"/>
              <a:t>为：同样的东西来一次就行了，不必关注模板细节</a:t>
            </a:r>
            <a:endParaRPr lang="en-US" altLang="zh-CN" dirty="0" smtClean="0"/>
          </a:p>
          <a:p>
            <a:pPr lvl="2"/>
            <a:r>
              <a:rPr lang="en-US" altLang="zh-CN" dirty="0" smtClean="0"/>
              <a:t>New</a:t>
            </a:r>
            <a:r>
              <a:rPr lang="zh-CN" altLang="en-US" dirty="0" smtClean="0"/>
              <a:t>方法创建是形式，内部依然是通过</a:t>
            </a:r>
            <a:r>
              <a:rPr lang="en-US" altLang="zh-CN" dirty="0" smtClean="0"/>
              <a:t>copy</a:t>
            </a:r>
            <a:r>
              <a:rPr lang="zh-CN" altLang="en-US" dirty="0" smtClean="0"/>
              <a:t>的方式创建一个空对象</a:t>
            </a:r>
            <a:endParaRPr lang="en-US" altLang="zh-CN" dirty="0" smtClean="0"/>
          </a:p>
          <a:p>
            <a:pPr lvl="2"/>
            <a:r>
              <a:rPr lang="en-US" altLang="zh-CN" dirty="0" err="1" smtClean="0"/>
              <a:t>Js</a:t>
            </a:r>
            <a:r>
              <a:rPr lang="zh-CN" altLang="en-US" dirty="0" smtClean="0"/>
              <a:t>中的原子对象就是</a:t>
            </a:r>
            <a:r>
              <a:rPr lang="en-US" altLang="zh-CN" dirty="0" err="1" smtClean="0"/>
              <a:t>Object.prototype</a:t>
            </a:r>
            <a:endParaRPr lang="en-US" altLang="zh-CN" dirty="0" smtClean="0"/>
          </a:p>
          <a:p>
            <a:pPr lvl="2"/>
            <a:endParaRPr lang="en-US" altLang="zh-CN" dirty="0"/>
          </a:p>
          <a:p>
            <a:pPr lvl="2"/>
            <a:r>
              <a:rPr lang="zh-CN" altLang="en-US" dirty="0" smtClean="0"/>
              <a:t>原型概念并非</a:t>
            </a:r>
            <a:r>
              <a:rPr lang="en-US" altLang="zh-CN" dirty="0" err="1" smtClean="0"/>
              <a:t>js</a:t>
            </a:r>
            <a:r>
              <a:rPr lang="zh-CN" altLang="en-US" dirty="0" smtClean="0"/>
              <a:t>发明， 原有的原型继承概念是原子对象</a:t>
            </a:r>
            <a:r>
              <a:rPr lang="en-US" altLang="zh-CN" dirty="0" smtClean="0"/>
              <a:t>-</a:t>
            </a:r>
            <a:r>
              <a:rPr lang="en-US" altLang="zh-CN" dirty="0" smtClean="0">
                <a:sym typeface="Wingdings" panose="05000000000000000000" pitchFamily="2" charset="2"/>
              </a:rPr>
              <a:t></a:t>
            </a:r>
            <a:r>
              <a:rPr lang="zh-CN" altLang="en-US" dirty="0" smtClean="0">
                <a:sym typeface="Wingdings" panose="05000000000000000000" pitchFamily="2" charset="2"/>
              </a:rPr>
              <a:t>第二级对象</a:t>
            </a:r>
            <a:r>
              <a:rPr lang="en-US" altLang="zh-CN" dirty="0" smtClean="0">
                <a:sym typeface="Wingdings" panose="05000000000000000000" pitchFamily="2" charset="2"/>
              </a:rPr>
              <a:t></a:t>
            </a:r>
            <a:r>
              <a:rPr lang="zh-CN" altLang="en-US" dirty="0" smtClean="0">
                <a:sym typeface="Wingdings" panose="05000000000000000000" pitchFamily="2" charset="2"/>
              </a:rPr>
              <a:t>第三级对象 单线继承</a:t>
            </a:r>
            <a:endParaRPr lang="en-US" altLang="zh-CN" dirty="0" smtClean="0">
              <a:sym typeface="Wingdings" panose="05000000000000000000" pitchFamily="2" charset="2"/>
            </a:endParaRPr>
          </a:p>
          <a:p>
            <a:pPr lvl="2"/>
            <a:r>
              <a:rPr lang="en-US" altLang="zh-CN" dirty="0" err="1" smtClean="0">
                <a:sym typeface="Wingdings" panose="05000000000000000000" pitchFamily="2" charset="2"/>
              </a:rPr>
              <a:t>Js</a:t>
            </a:r>
            <a:r>
              <a:rPr lang="zh-CN" altLang="en-US" dirty="0" smtClean="0">
                <a:sym typeface="Wingdings" panose="05000000000000000000" pitchFamily="2" charset="2"/>
              </a:rPr>
              <a:t>引入构造函数，继承也不再纯粹单线；</a:t>
            </a:r>
            <a:endParaRPr lang="en-US" altLang="zh-CN" dirty="0" smtClean="0">
              <a:sym typeface="Wingdings" panose="05000000000000000000" pitchFamily="2" charset="2"/>
            </a:endParaRPr>
          </a:p>
          <a:p>
            <a:pPr lvl="2"/>
            <a:endParaRPr lang="en-US" altLang="zh-CN" dirty="0" smtClean="0"/>
          </a:p>
          <a:p>
            <a:pPr lvl="2"/>
            <a:endParaRPr lang="en-US" altLang="zh-CN" dirty="0" smtClean="0"/>
          </a:p>
          <a:p>
            <a:pPr lvl="2"/>
            <a:endParaRPr lang="en-US" altLang="zh-CN" dirty="0"/>
          </a:p>
          <a:p>
            <a:pPr lvl="1"/>
            <a:endParaRPr lang="en-US" altLang="zh-CN" dirty="0" smtClean="0"/>
          </a:p>
        </p:txBody>
      </p:sp>
      <p:sp>
        <p:nvSpPr>
          <p:cNvPr id="4" name="圆角矩形 3"/>
          <p:cNvSpPr/>
          <p:nvPr/>
        </p:nvSpPr>
        <p:spPr>
          <a:xfrm>
            <a:off x="5445457" y="3548418"/>
            <a:ext cx="3207224" cy="7506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高程：字面量创建对象并不需要调用构造函数</a:t>
            </a:r>
            <a:endParaRPr lang="zh-CN" altLang="en-US"/>
          </a:p>
        </p:txBody>
      </p:sp>
    </p:spTree>
    <p:extLst>
      <p:ext uri="{BB962C8B-B14F-4D97-AF65-F5344CB8AC3E}">
        <p14:creationId xmlns:p14="http://schemas.microsoft.com/office/powerpoint/2010/main" val="24372686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原型继承</a:t>
            </a:r>
          </a:p>
        </p:txBody>
      </p:sp>
      <p:pic>
        <p:nvPicPr>
          <p:cNvPr id="6" name="图片 5"/>
          <p:cNvPicPr>
            <a:picLocks noChangeAspect="1"/>
          </p:cNvPicPr>
          <p:nvPr/>
        </p:nvPicPr>
        <p:blipFill>
          <a:blip r:embed="rId2"/>
          <a:stretch>
            <a:fillRect/>
          </a:stretch>
        </p:blipFill>
        <p:spPr>
          <a:xfrm>
            <a:off x="758293" y="1853819"/>
            <a:ext cx="10937839" cy="4274025"/>
          </a:xfrm>
          <a:prstGeom prst="rect">
            <a:avLst/>
          </a:prstGeom>
        </p:spPr>
      </p:pic>
      <p:sp>
        <p:nvSpPr>
          <p:cNvPr id="5" name="矩形 4"/>
          <p:cNvSpPr/>
          <p:nvPr/>
        </p:nvSpPr>
        <p:spPr>
          <a:xfrm>
            <a:off x="136477" y="4763068"/>
            <a:ext cx="2920621" cy="1364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Obj</a:t>
            </a:r>
            <a:r>
              <a:rPr lang="zh-CN" altLang="en-US" dirty="0" smtClean="0"/>
              <a:t>对象替换了</a:t>
            </a:r>
            <a:r>
              <a:rPr lang="en-US" altLang="zh-CN" dirty="0" smtClean="0"/>
              <a:t>F</a:t>
            </a:r>
            <a:r>
              <a:rPr lang="zh-CN" altLang="en-US" dirty="0" smtClean="0"/>
              <a:t>的原型</a:t>
            </a:r>
            <a:endParaRPr lang="en-US" altLang="zh-CN" dirty="0" smtClean="0"/>
          </a:p>
          <a:p>
            <a:pPr algn="ctr"/>
            <a:r>
              <a:rPr lang="zh-CN" altLang="en-US" dirty="0" smtClean="0"/>
              <a:t>新对象</a:t>
            </a:r>
            <a:r>
              <a:rPr lang="en-US" altLang="zh-CN" dirty="0" err="1" smtClean="0"/>
              <a:t>subObj</a:t>
            </a:r>
            <a:r>
              <a:rPr lang="zh-CN" altLang="en-US" dirty="0" smtClean="0"/>
              <a:t>对象为空</a:t>
            </a:r>
            <a:endParaRPr lang="en-US" altLang="zh-CN" dirty="0" smtClean="0"/>
          </a:p>
          <a:p>
            <a:pPr algn="ctr"/>
            <a:endParaRPr lang="en-US" altLang="zh-CN" dirty="0"/>
          </a:p>
          <a:p>
            <a:pPr algn="ctr"/>
            <a:r>
              <a:rPr lang="zh-CN" altLang="en-US" dirty="0" smtClean="0"/>
              <a:t>这部分知识在后面的</a:t>
            </a:r>
            <a:r>
              <a:rPr lang="en-US" altLang="zh-CN" dirty="0" smtClean="0"/>
              <a:t>ORM</a:t>
            </a:r>
            <a:r>
              <a:rPr lang="zh-CN" altLang="en-US" dirty="0" smtClean="0"/>
              <a:t>部分会大量应用</a:t>
            </a:r>
            <a:endParaRPr lang="zh-CN" altLang="en-US" dirty="0"/>
          </a:p>
        </p:txBody>
      </p:sp>
    </p:spTree>
    <p:extLst>
      <p:ext uri="{BB962C8B-B14F-4D97-AF65-F5344CB8AC3E}">
        <p14:creationId xmlns:p14="http://schemas.microsoft.com/office/powerpoint/2010/main" val="25721537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原型继承示意图</a:t>
            </a:r>
            <a:endParaRPr lang="zh-CN" altLang="en-US" dirty="0"/>
          </a:p>
        </p:txBody>
      </p:sp>
      <p:sp>
        <p:nvSpPr>
          <p:cNvPr id="4" name="矩形 3"/>
          <p:cNvSpPr/>
          <p:nvPr/>
        </p:nvSpPr>
        <p:spPr>
          <a:xfrm>
            <a:off x="1733265" y="2415653"/>
            <a:ext cx="3521123" cy="2784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Object.create</a:t>
            </a:r>
            <a:endParaRPr lang="en-US" altLang="zh-CN" dirty="0" smtClean="0"/>
          </a:p>
          <a:p>
            <a:pPr algn="ctr"/>
            <a:endParaRPr lang="en-US" altLang="zh-CN" dirty="0"/>
          </a:p>
          <a:p>
            <a:pPr algn="ctr"/>
            <a:endParaRPr lang="en-US" altLang="zh-CN" dirty="0" smtClean="0"/>
          </a:p>
          <a:p>
            <a:pPr algn="ctr"/>
            <a:endParaRPr lang="en-US" altLang="zh-CN" dirty="0"/>
          </a:p>
          <a:p>
            <a:pPr algn="ctr"/>
            <a:endParaRPr lang="zh-CN" altLang="en-US" dirty="0"/>
          </a:p>
        </p:txBody>
      </p:sp>
      <p:sp>
        <p:nvSpPr>
          <p:cNvPr id="5" name="椭圆 4"/>
          <p:cNvSpPr/>
          <p:nvPr/>
        </p:nvSpPr>
        <p:spPr>
          <a:xfrm>
            <a:off x="6387152" y="1460310"/>
            <a:ext cx="2620370" cy="13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obj</a:t>
            </a:r>
            <a:endParaRPr lang="zh-CN" altLang="en-US" dirty="0"/>
          </a:p>
        </p:txBody>
      </p:sp>
      <p:sp>
        <p:nvSpPr>
          <p:cNvPr id="7" name="圆角矩形 6"/>
          <p:cNvSpPr/>
          <p:nvPr/>
        </p:nvSpPr>
        <p:spPr>
          <a:xfrm>
            <a:off x="2402006" y="3739487"/>
            <a:ext cx="2279176" cy="10918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F</a:t>
            </a:r>
            <a:endParaRPr lang="zh-CN" altLang="en-US" dirty="0"/>
          </a:p>
        </p:txBody>
      </p:sp>
      <p:sp>
        <p:nvSpPr>
          <p:cNvPr id="8" name="椭圆 7"/>
          <p:cNvSpPr/>
          <p:nvPr/>
        </p:nvSpPr>
        <p:spPr>
          <a:xfrm>
            <a:off x="2402006" y="5356747"/>
            <a:ext cx="2415654" cy="1501253"/>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F.prototype</a:t>
            </a:r>
            <a:endParaRPr lang="zh-CN" altLang="en-US" dirty="0"/>
          </a:p>
        </p:txBody>
      </p:sp>
      <p:sp>
        <p:nvSpPr>
          <p:cNvPr id="9" name="文本框 8"/>
          <p:cNvSpPr txBox="1"/>
          <p:nvPr/>
        </p:nvSpPr>
        <p:spPr>
          <a:xfrm>
            <a:off x="3016155" y="5568287"/>
            <a:ext cx="1337481" cy="369332"/>
          </a:xfrm>
          <a:prstGeom prst="rect">
            <a:avLst/>
          </a:prstGeom>
          <a:noFill/>
        </p:spPr>
        <p:txBody>
          <a:bodyPr wrap="square" rtlCol="0">
            <a:spAutoFit/>
          </a:bodyPr>
          <a:lstStyle/>
          <a:p>
            <a:r>
              <a:rPr lang="zh-CN" altLang="en-US" dirty="0" smtClean="0"/>
              <a:t>原装原型</a:t>
            </a:r>
            <a:endParaRPr lang="zh-CN" altLang="en-US" dirty="0"/>
          </a:p>
        </p:txBody>
      </p:sp>
      <p:cxnSp>
        <p:nvCxnSpPr>
          <p:cNvPr id="11" name="直接箭头连接符 10"/>
          <p:cNvCxnSpPr>
            <a:endCxn id="8" idx="0"/>
          </p:cNvCxnSpPr>
          <p:nvPr/>
        </p:nvCxnSpPr>
        <p:spPr>
          <a:xfrm>
            <a:off x="3466531" y="4831307"/>
            <a:ext cx="143302" cy="525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flipV="1">
            <a:off x="4681182" y="2306472"/>
            <a:ext cx="2893325" cy="17878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042245" y="1680632"/>
            <a:ext cx="1392071" cy="369332"/>
          </a:xfrm>
          <a:prstGeom prst="rect">
            <a:avLst/>
          </a:prstGeom>
          <a:noFill/>
        </p:spPr>
        <p:txBody>
          <a:bodyPr wrap="square" rtlCol="0">
            <a:spAutoFit/>
          </a:bodyPr>
          <a:lstStyle/>
          <a:p>
            <a:r>
              <a:rPr lang="zh-CN" altLang="en-US" dirty="0" smtClean="0"/>
              <a:t>改写原型</a:t>
            </a:r>
            <a:endParaRPr lang="zh-CN" altLang="en-US" dirty="0"/>
          </a:p>
        </p:txBody>
      </p:sp>
      <p:sp>
        <p:nvSpPr>
          <p:cNvPr id="15" name="右箭头 14"/>
          <p:cNvSpPr/>
          <p:nvPr/>
        </p:nvSpPr>
        <p:spPr>
          <a:xfrm>
            <a:off x="4817660" y="4251279"/>
            <a:ext cx="1733265" cy="39662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6" name="矩形 15"/>
          <p:cNvSpPr/>
          <p:nvPr/>
        </p:nvSpPr>
        <p:spPr>
          <a:xfrm>
            <a:off x="6769290" y="3807724"/>
            <a:ext cx="3589361" cy="1549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subObj</a:t>
            </a:r>
            <a:endParaRPr lang="zh-CN" altLang="en-US" dirty="0"/>
          </a:p>
        </p:txBody>
      </p:sp>
      <p:cxnSp>
        <p:nvCxnSpPr>
          <p:cNvPr id="18" name="直接箭头连接符 17"/>
          <p:cNvCxnSpPr/>
          <p:nvPr/>
        </p:nvCxnSpPr>
        <p:spPr>
          <a:xfrm flipH="1" flipV="1">
            <a:off x="8065827" y="2825087"/>
            <a:ext cx="163773" cy="982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文本框 18"/>
          <p:cNvSpPr txBox="1"/>
          <p:nvPr/>
        </p:nvSpPr>
        <p:spPr>
          <a:xfrm>
            <a:off x="7947043" y="3200400"/>
            <a:ext cx="2411608" cy="369332"/>
          </a:xfrm>
          <a:prstGeom prst="rect">
            <a:avLst/>
          </a:prstGeom>
          <a:noFill/>
        </p:spPr>
        <p:txBody>
          <a:bodyPr wrap="square" rtlCol="0">
            <a:spAutoFit/>
          </a:bodyPr>
          <a:lstStyle/>
          <a:p>
            <a:r>
              <a:rPr lang="en-US" altLang="zh-CN" dirty="0" smtClean="0"/>
              <a:t>__proto__(</a:t>
            </a:r>
            <a:r>
              <a:rPr lang="zh-CN" altLang="en-US" dirty="0" smtClean="0"/>
              <a:t>喊爸爸</a:t>
            </a:r>
            <a:r>
              <a:rPr lang="en-US" altLang="zh-CN" dirty="0" smtClean="0"/>
              <a:t>)</a:t>
            </a:r>
            <a:endParaRPr lang="zh-CN" altLang="en-US" dirty="0"/>
          </a:p>
        </p:txBody>
      </p:sp>
      <p:sp>
        <p:nvSpPr>
          <p:cNvPr id="20" name="矩形 19"/>
          <p:cNvSpPr/>
          <p:nvPr/>
        </p:nvSpPr>
        <p:spPr>
          <a:xfrm>
            <a:off x="5650172" y="5663821"/>
            <a:ext cx="6100549"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err="1" smtClean="0">
                <a:solidFill>
                  <a:schemeClr val="tx1"/>
                </a:solidFill>
              </a:rPr>
              <a:t>subObj</a:t>
            </a:r>
            <a:r>
              <a:rPr lang="zh-CN" altLang="en-US" dirty="0" smtClean="0">
                <a:solidFill>
                  <a:schemeClr val="tx1"/>
                </a:solidFill>
              </a:rPr>
              <a:t>跟</a:t>
            </a:r>
            <a:r>
              <a:rPr lang="en-US" altLang="zh-CN" dirty="0" err="1" smtClean="0">
                <a:solidFill>
                  <a:schemeClr val="tx1"/>
                </a:solidFill>
              </a:rPr>
              <a:t>Onject.create</a:t>
            </a:r>
            <a:r>
              <a:rPr lang="en-US" altLang="zh-CN" dirty="0" smtClean="0">
                <a:solidFill>
                  <a:schemeClr val="tx1"/>
                </a:solidFill>
              </a:rPr>
              <a:t>, </a:t>
            </a:r>
            <a:r>
              <a:rPr lang="en-US" altLang="zh-CN" dirty="0" err="1" smtClean="0">
                <a:solidFill>
                  <a:schemeClr val="tx1"/>
                </a:solidFill>
              </a:rPr>
              <a:t>F.prototype</a:t>
            </a:r>
            <a:r>
              <a:rPr lang="zh-CN" altLang="en-US" dirty="0" smtClean="0">
                <a:solidFill>
                  <a:schemeClr val="tx1"/>
                </a:solidFill>
              </a:rPr>
              <a:t>没有一分钱关系了</a:t>
            </a:r>
            <a:endParaRPr lang="zh-CN" altLang="en-US" dirty="0">
              <a:solidFill>
                <a:schemeClr val="tx1"/>
              </a:solidFill>
            </a:endParaRPr>
          </a:p>
        </p:txBody>
      </p:sp>
      <p:sp>
        <p:nvSpPr>
          <p:cNvPr id="21" name="文本框 20"/>
          <p:cNvSpPr txBox="1"/>
          <p:nvPr/>
        </p:nvSpPr>
        <p:spPr>
          <a:xfrm>
            <a:off x="5445457" y="2920621"/>
            <a:ext cx="1596788" cy="369332"/>
          </a:xfrm>
          <a:prstGeom prst="rect">
            <a:avLst/>
          </a:prstGeom>
          <a:noFill/>
        </p:spPr>
        <p:txBody>
          <a:bodyPr wrap="square" rtlCol="0">
            <a:spAutoFit/>
          </a:bodyPr>
          <a:lstStyle/>
          <a:p>
            <a:r>
              <a:rPr lang="en-US" altLang="zh-CN" dirty="0" smtClean="0"/>
              <a:t>prototype</a:t>
            </a:r>
            <a:endParaRPr lang="zh-CN" altLang="en-US" dirty="0"/>
          </a:p>
        </p:txBody>
      </p:sp>
    </p:spTree>
    <p:extLst>
      <p:ext uri="{BB962C8B-B14F-4D97-AF65-F5344CB8AC3E}">
        <p14:creationId xmlns:p14="http://schemas.microsoft.com/office/powerpoint/2010/main" val="4135101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累加递归</a:t>
            </a:r>
            <a:endParaRPr lang="zh-CN" altLang="en-US" dirty="0"/>
          </a:p>
        </p:txBody>
      </p:sp>
      <p:pic>
        <p:nvPicPr>
          <p:cNvPr id="4" name="内容占位符 3"/>
          <p:cNvPicPr>
            <a:picLocks noGrp="1" noChangeAspect="1"/>
          </p:cNvPicPr>
          <p:nvPr>
            <p:ph idx="1"/>
          </p:nvPr>
        </p:nvPicPr>
        <p:blipFill>
          <a:blip r:embed="rId2"/>
          <a:stretch>
            <a:fillRect/>
          </a:stretch>
        </p:blipFill>
        <p:spPr>
          <a:xfrm>
            <a:off x="864667" y="2599190"/>
            <a:ext cx="10197863" cy="2074410"/>
          </a:xfrm>
          <a:prstGeom prst="rect">
            <a:avLst/>
          </a:prstGeom>
        </p:spPr>
      </p:pic>
    </p:spTree>
    <p:extLst>
      <p:ext uri="{BB962C8B-B14F-4D97-AF65-F5344CB8AC3E}">
        <p14:creationId xmlns:p14="http://schemas.microsoft.com/office/powerpoint/2010/main" val="13906693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954" y="973668"/>
            <a:ext cx="9353822" cy="706964"/>
          </a:xfrm>
        </p:spPr>
        <p:txBody>
          <a:bodyPr/>
          <a:lstStyle/>
          <a:p>
            <a:r>
              <a:rPr lang="zh-CN" altLang="en-US" dirty="0" smtClean="0"/>
              <a:t>借用构造函数与原型继承的结合（混合继承）</a:t>
            </a:r>
            <a:endParaRPr lang="zh-CN" altLang="en-US" dirty="0"/>
          </a:p>
        </p:txBody>
      </p:sp>
      <p:sp>
        <p:nvSpPr>
          <p:cNvPr id="3" name="内容占位符 2"/>
          <p:cNvSpPr>
            <a:spLocks noGrp="1"/>
          </p:cNvSpPr>
          <p:nvPr>
            <p:ph idx="1"/>
          </p:nvPr>
        </p:nvSpPr>
        <p:spPr/>
        <p:txBody>
          <a:bodyPr/>
          <a:lstStyle/>
          <a:p>
            <a:r>
              <a:rPr lang="zh-CN" altLang="en-US" dirty="0" smtClean="0"/>
              <a:t>原型继承</a:t>
            </a:r>
            <a:endParaRPr lang="en-US" altLang="zh-CN" dirty="0" smtClean="0"/>
          </a:p>
          <a:p>
            <a:pPr lvl="1"/>
            <a:r>
              <a:rPr lang="zh-CN" altLang="en-US" dirty="0" smtClean="0"/>
              <a:t>好处：实现方法共享</a:t>
            </a:r>
            <a:endParaRPr lang="en-US" altLang="zh-CN" dirty="0" smtClean="0"/>
          </a:p>
          <a:p>
            <a:pPr lvl="1"/>
            <a:r>
              <a:rPr lang="zh-CN" altLang="en-US" dirty="0" smtClean="0"/>
              <a:t>缺点：如果继承的对象中包含引用数据类型，会出现问题，无法保持数据独立</a:t>
            </a:r>
            <a:endParaRPr lang="en-US" altLang="zh-CN" dirty="0" smtClean="0"/>
          </a:p>
          <a:p>
            <a:r>
              <a:rPr lang="zh-CN" altLang="en-US" dirty="0" smtClean="0"/>
              <a:t>借用构造函数继承：</a:t>
            </a:r>
            <a:endParaRPr lang="en-US" altLang="zh-CN" dirty="0" smtClean="0"/>
          </a:p>
          <a:p>
            <a:pPr lvl="1"/>
            <a:r>
              <a:rPr lang="zh-CN" altLang="en-US" dirty="0" smtClean="0"/>
              <a:t>好处：静态属性和方法的独享</a:t>
            </a:r>
            <a:endParaRPr lang="en-US" altLang="zh-CN" dirty="0" smtClean="0"/>
          </a:p>
          <a:p>
            <a:pPr lvl="1"/>
            <a:r>
              <a:rPr lang="zh-CN" altLang="en-US" dirty="0" smtClean="0"/>
              <a:t>缺点：无法实现方法共享，而且借用构造函数并不能继承原型属性</a:t>
            </a:r>
            <a:endParaRPr lang="en-US" altLang="zh-CN" dirty="0" smtClean="0"/>
          </a:p>
          <a:p>
            <a:pPr lvl="1"/>
            <a:endParaRPr lang="en-US" altLang="zh-CN" dirty="0" smtClean="0"/>
          </a:p>
          <a:p>
            <a:pPr lvl="1"/>
            <a:r>
              <a:rPr lang="zh-CN" altLang="en-US" dirty="0"/>
              <a:t>这</a:t>
            </a:r>
            <a:r>
              <a:rPr lang="zh-CN" altLang="en-US" dirty="0" smtClean="0"/>
              <a:t>部分内容可以参考          高程</a:t>
            </a:r>
            <a:endParaRPr lang="en-US" altLang="zh-CN" dirty="0" smtClean="0"/>
          </a:p>
          <a:p>
            <a:pPr lvl="1"/>
            <a:r>
              <a:rPr lang="zh-CN" altLang="en-US" dirty="0" smtClean="0"/>
              <a:t>引入混合继承</a:t>
            </a:r>
            <a:endParaRPr lang="en-US" altLang="zh-CN" dirty="0"/>
          </a:p>
          <a:p>
            <a:pPr lvl="1"/>
            <a:endParaRPr lang="en-US" altLang="zh-CN" dirty="0" smtClean="0"/>
          </a:p>
        </p:txBody>
      </p:sp>
    </p:spTree>
    <p:extLst>
      <p:ext uri="{BB962C8B-B14F-4D97-AF65-F5344CB8AC3E}">
        <p14:creationId xmlns:p14="http://schemas.microsoft.com/office/powerpoint/2010/main" val="28142461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混合继承示意图</a:t>
            </a:r>
            <a:endParaRPr lang="zh-CN" altLang="en-US" dirty="0"/>
          </a:p>
        </p:txBody>
      </p:sp>
      <p:sp>
        <p:nvSpPr>
          <p:cNvPr id="4" name="矩形 3"/>
          <p:cNvSpPr/>
          <p:nvPr/>
        </p:nvSpPr>
        <p:spPr>
          <a:xfrm>
            <a:off x="1255594" y="2006221"/>
            <a:ext cx="3425588" cy="1146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r>
              <a:rPr lang="en-US" altLang="zh-CN" dirty="0" smtClean="0"/>
              <a:t>unction Super</a:t>
            </a:r>
            <a:r>
              <a:rPr lang="zh-CN" altLang="en-US" dirty="0" smtClean="0"/>
              <a:t>（）</a:t>
            </a:r>
            <a:r>
              <a:rPr lang="en-US" altLang="zh-CN" dirty="0" smtClean="0"/>
              <a:t>{}</a:t>
            </a:r>
            <a:endParaRPr lang="zh-CN" altLang="en-US" dirty="0"/>
          </a:p>
        </p:txBody>
      </p:sp>
      <p:sp>
        <p:nvSpPr>
          <p:cNvPr id="5" name="椭圆 4"/>
          <p:cNvSpPr/>
          <p:nvPr/>
        </p:nvSpPr>
        <p:spPr>
          <a:xfrm>
            <a:off x="5158851" y="2006221"/>
            <a:ext cx="3556510" cy="10508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err="1" smtClean="0"/>
              <a:t>Super.prototype</a:t>
            </a:r>
            <a:endParaRPr lang="zh-CN" altLang="en-US" dirty="0"/>
          </a:p>
        </p:txBody>
      </p:sp>
      <p:sp>
        <p:nvSpPr>
          <p:cNvPr id="6" name="矩形 5"/>
          <p:cNvSpPr/>
          <p:nvPr/>
        </p:nvSpPr>
        <p:spPr>
          <a:xfrm>
            <a:off x="1154954" y="4735773"/>
            <a:ext cx="3603009" cy="1132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Function Sub(){}</a:t>
            </a:r>
            <a:endParaRPr lang="zh-CN" altLang="en-US" dirty="0"/>
          </a:p>
        </p:txBody>
      </p:sp>
      <p:sp>
        <p:nvSpPr>
          <p:cNvPr id="7" name="椭圆 6"/>
          <p:cNvSpPr/>
          <p:nvPr/>
        </p:nvSpPr>
        <p:spPr>
          <a:xfrm>
            <a:off x="4586563" y="5982585"/>
            <a:ext cx="2509515" cy="10508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smtClean="0"/>
              <a:t>原装</a:t>
            </a:r>
            <a:endParaRPr lang="en-US" altLang="zh-CN" dirty="0" smtClean="0"/>
          </a:p>
          <a:p>
            <a:pPr algn="ctr"/>
            <a:r>
              <a:rPr lang="en-US" altLang="zh-CN" dirty="0" err="1" smtClean="0"/>
              <a:t>Sub.prototype</a:t>
            </a:r>
            <a:endParaRPr lang="zh-CN" altLang="en-US" dirty="0"/>
          </a:p>
        </p:txBody>
      </p:sp>
      <p:sp>
        <p:nvSpPr>
          <p:cNvPr id="8" name="下箭头 7"/>
          <p:cNvSpPr/>
          <p:nvPr/>
        </p:nvSpPr>
        <p:spPr>
          <a:xfrm>
            <a:off x="2688609" y="3289110"/>
            <a:ext cx="436728" cy="13511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154954" y="3534770"/>
            <a:ext cx="1683780" cy="369332"/>
          </a:xfrm>
          <a:prstGeom prst="rect">
            <a:avLst/>
          </a:prstGeom>
          <a:noFill/>
        </p:spPr>
        <p:txBody>
          <a:bodyPr wrap="square" rtlCol="0">
            <a:spAutoFit/>
          </a:bodyPr>
          <a:lstStyle/>
          <a:p>
            <a:r>
              <a:rPr lang="zh-CN" altLang="en-US" dirty="0" smtClean="0"/>
              <a:t>借用构造函数</a:t>
            </a:r>
            <a:endParaRPr lang="zh-CN" altLang="en-US" dirty="0"/>
          </a:p>
        </p:txBody>
      </p:sp>
      <p:sp>
        <p:nvSpPr>
          <p:cNvPr id="11" name="文本框 10"/>
          <p:cNvSpPr txBox="1"/>
          <p:nvPr/>
        </p:nvSpPr>
        <p:spPr>
          <a:xfrm>
            <a:off x="5599321" y="3595342"/>
            <a:ext cx="1702229" cy="369332"/>
          </a:xfrm>
          <a:prstGeom prst="rect">
            <a:avLst/>
          </a:prstGeom>
          <a:noFill/>
        </p:spPr>
        <p:txBody>
          <a:bodyPr wrap="square" rtlCol="0">
            <a:spAutoFit/>
          </a:bodyPr>
          <a:lstStyle/>
          <a:p>
            <a:r>
              <a:rPr lang="zh-CN" altLang="en-US" dirty="0" smtClean="0"/>
              <a:t>原型继承</a:t>
            </a:r>
            <a:endParaRPr lang="zh-CN" altLang="en-US" dirty="0"/>
          </a:p>
        </p:txBody>
      </p:sp>
      <p:pic>
        <p:nvPicPr>
          <p:cNvPr id="12" name="图片 11"/>
          <p:cNvPicPr>
            <a:picLocks noChangeAspect="1"/>
          </p:cNvPicPr>
          <p:nvPr/>
        </p:nvPicPr>
        <p:blipFill>
          <a:blip r:embed="rId2"/>
          <a:stretch>
            <a:fillRect/>
          </a:stretch>
        </p:blipFill>
        <p:spPr>
          <a:xfrm>
            <a:off x="4890753" y="863221"/>
            <a:ext cx="5657850" cy="1143000"/>
          </a:xfrm>
          <a:prstGeom prst="rect">
            <a:avLst/>
          </a:prstGeom>
        </p:spPr>
      </p:pic>
      <p:sp>
        <p:nvSpPr>
          <p:cNvPr id="13" name="矩形 12"/>
          <p:cNvSpPr/>
          <p:nvPr/>
        </p:nvSpPr>
        <p:spPr>
          <a:xfrm>
            <a:off x="8715361" y="3152633"/>
            <a:ext cx="3476639" cy="1583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Object.create</a:t>
            </a:r>
            <a:endParaRPr lang="en-US" altLang="zh-CN" dirty="0" smtClean="0"/>
          </a:p>
          <a:p>
            <a:pPr algn="ctr"/>
            <a:endParaRPr lang="en-US" altLang="zh-CN" dirty="0"/>
          </a:p>
          <a:p>
            <a:pPr algn="ctr"/>
            <a:endParaRPr lang="zh-CN" altLang="en-US" dirty="0"/>
          </a:p>
        </p:txBody>
      </p:sp>
      <p:sp>
        <p:nvSpPr>
          <p:cNvPr id="14" name="圆角矩形 13"/>
          <p:cNvSpPr/>
          <p:nvPr/>
        </p:nvSpPr>
        <p:spPr>
          <a:xfrm>
            <a:off x="9775534" y="3964674"/>
            <a:ext cx="1606699" cy="67556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F</a:t>
            </a:r>
            <a:endParaRPr lang="zh-CN" altLang="en-US" dirty="0"/>
          </a:p>
        </p:txBody>
      </p:sp>
      <p:cxnSp>
        <p:nvCxnSpPr>
          <p:cNvPr id="16" name="直接箭头连接符 15"/>
          <p:cNvCxnSpPr/>
          <p:nvPr/>
        </p:nvCxnSpPr>
        <p:spPr>
          <a:xfrm flipH="1" flipV="1">
            <a:off x="7719678" y="2985447"/>
            <a:ext cx="1930653" cy="12590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7719678" y="3289110"/>
            <a:ext cx="1678823" cy="369332"/>
          </a:xfrm>
          <a:prstGeom prst="rect">
            <a:avLst/>
          </a:prstGeom>
          <a:noFill/>
        </p:spPr>
        <p:txBody>
          <a:bodyPr wrap="square" rtlCol="0">
            <a:spAutoFit/>
          </a:bodyPr>
          <a:lstStyle/>
          <a:p>
            <a:r>
              <a:rPr lang="en-US" altLang="zh-CN" dirty="0" smtClean="0"/>
              <a:t>prototype</a:t>
            </a:r>
            <a:endParaRPr lang="zh-CN" altLang="en-US" dirty="0"/>
          </a:p>
        </p:txBody>
      </p:sp>
      <p:sp>
        <p:nvSpPr>
          <p:cNvPr id="18" name="椭圆 17"/>
          <p:cNvSpPr/>
          <p:nvPr/>
        </p:nvSpPr>
        <p:spPr>
          <a:xfrm>
            <a:off x="8879886" y="5223680"/>
            <a:ext cx="2324926" cy="1371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New F()</a:t>
            </a:r>
            <a:endParaRPr lang="zh-CN" altLang="en-US" dirty="0"/>
          </a:p>
        </p:txBody>
      </p:sp>
      <p:cxnSp>
        <p:nvCxnSpPr>
          <p:cNvPr id="20" name="直接箭头连接符 19"/>
          <p:cNvCxnSpPr>
            <a:stCxn id="18" idx="1"/>
          </p:cNvCxnSpPr>
          <p:nvPr/>
        </p:nvCxnSpPr>
        <p:spPr>
          <a:xfrm flipH="1" flipV="1">
            <a:off x="7301550" y="3138984"/>
            <a:ext cx="1918814" cy="22855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文本框 20"/>
          <p:cNvSpPr txBox="1"/>
          <p:nvPr/>
        </p:nvSpPr>
        <p:spPr>
          <a:xfrm>
            <a:off x="7176348" y="4036324"/>
            <a:ext cx="1789420" cy="369332"/>
          </a:xfrm>
          <a:prstGeom prst="rect">
            <a:avLst/>
          </a:prstGeom>
          <a:noFill/>
        </p:spPr>
        <p:txBody>
          <a:bodyPr wrap="square" rtlCol="0">
            <a:spAutoFit/>
          </a:bodyPr>
          <a:lstStyle/>
          <a:p>
            <a:r>
              <a:rPr lang="en-US" altLang="zh-CN" dirty="0" smtClean="0"/>
              <a:t>__proto__(</a:t>
            </a:r>
            <a:r>
              <a:rPr lang="zh-CN" altLang="en-US" dirty="0" smtClean="0"/>
              <a:t>爸爸</a:t>
            </a:r>
            <a:r>
              <a:rPr lang="en-US" altLang="zh-CN" dirty="0" smtClean="0"/>
              <a:t>)</a:t>
            </a:r>
            <a:endParaRPr lang="zh-CN" altLang="en-US" dirty="0"/>
          </a:p>
        </p:txBody>
      </p:sp>
      <p:cxnSp>
        <p:nvCxnSpPr>
          <p:cNvPr id="24" name="直接箭头连接符 23"/>
          <p:cNvCxnSpPr/>
          <p:nvPr/>
        </p:nvCxnSpPr>
        <p:spPr>
          <a:xfrm flipH="1">
            <a:off x="10595047" y="4613382"/>
            <a:ext cx="327546" cy="6887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0795379" y="5022376"/>
            <a:ext cx="1037230" cy="369332"/>
          </a:xfrm>
          <a:prstGeom prst="rect">
            <a:avLst/>
          </a:prstGeom>
          <a:noFill/>
        </p:spPr>
        <p:txBody>
          <a:bodyPr wrap="square" rtlCol="0">
            <a:spAutoFit/>
          </a:bodyPr>
          <a:lstStyle/>
          <a:p>
            <a:r>
              <a:rPr lang="en-US" altLang="zh-CN" dirty="0" smtClean="0"/>
              <a:t>new</a:t>
            </a:r>
            <a:endParaRPr lang="zh-CN" altLang="en-US" dirty="0"/>
          </a:p>
        </p:txBody>
      </p:sp>
      <p:cxnSp>
        <p:nvCxnSpPr>
          <p:cNvPr id="27" name="直接箭头连接符 26"/>
          <p:cNvCxnSpPr/>
          <p:nvPr/>
        </p:nvCxnSpPr>
        <p:spPr>
          <a:xfrm>
            <a:off x="4812253" y="5278897"/>
            <a:ext cx="4121923" cy="436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6332978" y="5223680"/>
            <a:ext cx="1768844" cy="646331"/>
          </a:xfrm>
          <a:prstGeom prst="rect">
            <a:avLst/>
          </a:prstGeom>
          <a:noFill/>
        </p:spPr>
        <p:txBody>
          <a:bodyPr wrap="square" rtlCol="0">
            <a:spAutoFit/>
          </a:bodyPr>
          <a:lstStyle/>
          <a:p>
            <a:r>
              <a:rPr lang="zh-CN" altLang="en-US" dirty="0" smtClean="0"/>
              <a:t>改写原型 </a:t>
            </a:r>
            <a:r>
              <a:rPr lang="en-US" altLang="zh-CN" dirty="0" smtClean="0"/>
              <a:t>prototype</a:t>
            </a:r>
            <a:endParaRPr lang="zh-CN" altLang="en-US" dirty="0"/>
          </a:p>
        </p:txBody>
      </p:sp>
      <p:cxnSp>
        <p:nvCxnSpPr>
          <p:cNvPr id="30" name="直接箭头连接符 29"/>
          <p:cNvCxnSpPr/>
          <p:nvPr/>
        </p:nvCxnSpPr>
        <p:spPr>
          <a:xfrm flipV="1">
            <a:off x="4757963" y="2784143"/>
            <a:ext cx="523721" cy="545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125337" y="3658442"/>
            <a:ext cx="2156347" cy="646331"/>
          </a:xfrm>
          <a:prstGeom prst="rect">
            <a:avLst/>
          </a:prstGeom>
          <a:noFill/>
        </p:spPr>
        <p:txBody>
          <a:bodyPr wrap="square" rtlCol="0">
            <a:spAutoFit/>
          </a:bodyPr>
          <a:lstStyle/>
          <a:p>
            <a:r>
              <a:rPr lang="en-US" altLang="zh-CN" dirty="0" err="1" smtClean="0"/>
              <a:t>Super.apply</a:t>
            </a:r>
            <a:r>
              <a:rPr lang="en-US" altLang="zh-CN" dirty="0" smtClean="0"/>
              <a:t>( Sub, arguments )</a:t>
            </a:r>
            <a:endParaRPr lang="zh-CN" altLang="en-US" dirty="0"/>
          </a:p>
        </p:txBody>
      </p:sp>
    </p:spTree>
    <p:extLst>
      <p:ext uri="{BB962C8B-B14F-4D97-AF65-F5344CB8AC3E}">
        <p14:creationId xmlns:p14="http://schemas.microsoft.com/office/powerpoint/2010/main" val="6321013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单例</a:t>
            </a:r>
            <a:r>
              <a:rPr lang="zh-CN" altLang="en-US" dirty="0" smtClean="0"/>
              <a:t>模式的四种实现方式之一</a:t>
            </a:r>
            <a:r>
              <a:rPr lang="en-US" altLang="zh-CN" dirty="0" smtClean="0"/>
              <a:t/>
            </a:r>
            <a:br>
              <a:rPr lang="en-US" altLang="zh-CN" dirty="0" smtClean="0"/>
            </a:br>
            <a:r>
              <a:rPr lang="en-US" altLang="zh-CN" dirty="0" smtClean="0">
                <a:sym typeface="Wingdings" panose="05000000000000000000" pitchFamily="2" charset="2"/>
              </a:rPr>
              <a:t></a:t>
            </a:r>
            <a:r>
              <a:rPr lang="zh-CN" altLang="en-US" dirty="0" smtClean="0">
                <a:sym typeface="Wingdings" panose="05000000000000000000" pitchFamily="2" charset="2"/>
              </a:rPr>
              <a:t>闭包加立即执行函数</a:t>
            </a:r>
            <a:endParaRPr lang="zh-CN" altLang="en-US" dirty="0"/>
          </a:p>
        </p:txBody>
      </p:sp>
      <p:pic>
        <p:nvPicPr>
          <p:cNvPr id="4" name="内容占位符 3"/>
          <p:cNvPicPr>
            <a:picLocks noGrp="1" noChangeAspect="1"/>
          </p:cNvPicPr>
          <p:nvPr>
            <p:ph idx="1"/>
          </p:nvPr>
        </p:nvPicPr>
        <p:blipFill>
          <a:blip r:embed="rId2"/>
          <a:stretch>
            <a:fillRect/>
          </a:stretch>
        </p:blipFill>
        <p:spPr>
          <a:xfrm>
            <a:off x="527903" y="2488091"/>
            <a:ext cx="10922569" cy="3789879"/>
          </a:xfrm>
          <a:prstGeom prst="rect">
            <a:avLst/>
          </a:prstGeom>
        </p:spPr>
      </p:pic>
    </p:spTree>
    <p:extLst>
      <p:ext uri="{BB962C8B-B14F-4D97-AF65-F5344CB8AC3E}">
        <p14:creationId xmlns:p14="http://schemas.microsoft.com/office/powerpoint/2010/main" val="4618683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单例模式的四种实现方式</a:t>
            </a:r>
            <a:r>
              <a:rPr lang="zh-CN" altLang="en-US" dirty="0" smtClean="0"/>
              <a:t>之二</a:t>
            </a:r>
            <a:r>
              <a:rPr lang="en-US" altLang="zh-CN" dirty="0"/>
              <a:t/>
            </a:r>
            <a:br>
              <a:rPr lang="en-US" altLang="zh-CN" dirty="0"/>
            </a:br>
            <a:r>
              <a:rPr lang="en-US" altLang="zh-CN" dirty="0" smtClean="0">
                <a:sym typeface="Wingdings" panose="05000000000000000000" pitchFamily="2" charset="2"/>
              </a:rPr>
              <a:t></a:t>
            </a:r>
            <a:r>
              <a:rPr lang="zh-CN" altLang="en-US" dirty="0" smtClean="0">
                <a:sym typeface="Wingdings" panose="05000000000000000000" pitchFamily="2" charset="2"/>
              </a:rPr>
              <a:t>内部改写构造函数</a:t>
            </a:r>
            <a:endParaRPr lang="zh-CN" altLang="en-US" dirty="0"/>
          </a:p>
        </p:txBody>
      </p:sp>
      <p:pic>
        <p:nvPicPr>
          <p:cNvPr id="4" name="内容占位符 3"/>
          <p:cNvPicPr>
            <a:picLocks noGrp="1" noChangeAspect="1"/>
          </p:cNvPicPr>
          <p:nvPr>
            <p:ph idx="1"/>
          </p:nvPr>
        </p:nvPicPr>
        <p:blipFill>
          <a:blip r:embed="rId2"/>
          <a:stretch>
            <a:fillRect/>
          </a:stretch>
        </p:blipFill>
        <p:spPr>
          <a:xfrm>
            <a:off x="678029" y="2541869"/>
            <a:ext cx="11045398" cy="3708806"/>
          </a:xfrm>
          <a:prstGeom prst="rect">
            <a:avLst/>
          </a:prstGeom>
        </p:spPr>
      </p:pic>
    </p:spTree>
    <p:extLst>
      <p:ext uri="{BB962C8B-B14F-4D97-AF65-F5344CB8AC3E}">
        <p14:creationId xmlns:p14="http://schemas.microsoft.com/office/powerpoint/2010/main" val="15774971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单例模式的四种实现方式</a:t>
            </a:r>
            <a:r>
              <a:rPr lang="zh-CN" altLang="en-US" dirty="0" smtClean="0"/>
              <a:t>之三</a:t>
            </a:r>
            <a:r>
              <a:rPr lang="en-US" altLang="zh-CN" dirty="0"/>
              <a:t/>
            </a:r>
            <a:br>
              <a:rPr lang="en-US" altLang="zh-CN" dirty="0"/>
            </a:br>
            <a:r>
              <a:rPr lang="en-US" altLang="zh-CN" dirty="0" smtClean="0">
                <a:sym typeface="Wingdings" panose="05000000000000000000" pitchFamily="2" charset="2"/>
              </a:rPr>
              <a:t></a:t>
            </a:r>
            <a:r>
              <a:rPr lang="zh-CN" altLang="en-US" dirty="0" smtClean="0">
                <a:sym typeface="Wingdings" panose="05000000000000000000" pitchFamily="2" charset="2"/>
              </a:rPr>
              <a:t>构造函数挂载</a:t>
            </a:r>
            <a:r>
              <a:rPr lang="en-US" altLang="zh-CN" dirty="0" smtClean="0">
                <a:sym typeface="Wingdings" panose="05000000000000000000" pitchFamily="2" charset="2"/>
              </a:rPr>
              <a:t>instance</a:t>
            </a:r>
            <a:r>
              <a:rPr lang="zh-CN" altLang="en-US" dirty="0" smtClean="0">
                <a:sym typeface="Wingdings" panose="05000000000000000000" pitchFamily="2" charset="2"/>
              </a:rPr>
              <a:t>属性</a:t>
            </a:r>
            <a:endParaRPr lang="zh-CN" altLang="en-US" dirty="0"/>
          </a:p>
        </p:txBody>
      </p:sp>
      <p:pic>
        <p:nvPicPr>
          <p:cNvPr id="7" name="内容占位符 6"/>
          <p:cNvPicPr>
            <a:picLocks noGrp="1" noChangeAspect="1"/>
          </p:cNvPicPr>
          <p:nvPr>
            <p:ph idx="1"/>
          </p:nvPr>
        </p:nvPicPr>
        <p:blipFill>
          <a:blip r:embed="rId2"/>
          <a:stretch>
            <a:fillRect/>
          </a:stretch>
        </p:blipFill>
        <p:spPr>
          <a:xfrm>
            <a:off x="459664" y="2608148"/>
            <a:ext cx="11222820" cy="3192151"/>
          </a:xfrm>
          <a:prstGeom prst="rect">
            <a:avLst/>
          </a:prstGeom>
        </p:spPr>
      </p:pic>
    </p:spTree>
    <p:extLst>
      <p:ext uri="{BB962C8B-B14F-4D97-AF65-F5344CB8AC3E}">
        <p14:creationId xmlns:p14="http://schemas.microsoft.com/office/powerpoint/2010/main" val="34516315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单例模式的四种实现方式</a:t>
            </a:r>
            <a:r>
              <a:rPr lang="zh-CN" altLang="en-US" dirty="0" smtClean="0"/>
              <a:t>之四</a:t>
            </a:r>
            <a:r>
              <a:rPr lang="en-US" altLang="zh-CN" dirty="0"/>
              <a:t/>
            </a:r>
            <a:br>
              <a:rPr lang="en-US" altLang="zh-CN" dirty="0"/>
            </a:br>
            <a:r>
              <a:rPr lang="en-US" altLang="zh-CN" dirty="0">
                <a:sym typeface="Wingdings" panose="05000000000000000000" pitchFamily="2" charset="2"/>
              </a:rPr>
              <a:t></a:t>
            </a:r>
            <a:r>
              <a:rPr lang="zh-CN" altLang="en-US" dirty="0">
                <a:sym typeface="Wingdings" panose="05000000000000000000" pitchFamily="2" charset="2"/>
              </a:rPr>
              <a:t>构造函数</a:t>
            </a:r>
            <a:r>
              <a:rPr lang="zh-CN" altLang="en-US" dirty="0" smtClean="0">
                <a:sym typeface="Wingdings" panose="05000000000000000000" pitchFamily="2" charset="2"/>
              </a:rPr>
              <a:t>挂载单例构造函数</a:t>
            </a:r>
            <a:endParaRPr lang="zh-CN" altLang="en-US" dirty="0"/>
          </a:p>
        </p:txBody>
      </p:sp>
      <p:sp>
        <p:nvSpPr>
          <p:cNvPr id="5" name="矩形 4"/>
          <p:cNvSpPr/>
          <p:nvPr/>
        </p:nvSpPr>
        <p:spPr>
          <a:xfrm>
            <a:off x="504966" y="5663821"/>
            <a:ext cx="11222453" cy="982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这种方式有一个好处：</a:t>
            </a:r>
            <a:endParaRPr lang="en-US" altLang="zh-CN" dirty="0" smtClean="0"/>
          </a:p>
          <a:p>
            <a:pPr algn="ctr"/>
            <a:r>
              <a:rPr lang="zh-CN" altLang="en-US" dirty="0" smtClean="0"/>
              <a:t>构造函数既可以做单例构造函数，也可以做普通构造函数，灵活性较好</a:t>
            </a:r>
            <a:endParaRPr lang="zh-CN" altLang="en-US" dirty="0"/>
          </a:p>
        </p:txBody>
      </p:sp>
      <p:pic>
        <p:nvPicPr>
          <p:cNvPr id="6" name="图片 5"/>
          <p:cNvPicPr>
            <a:picLocks noChangeAspect="1"/>
          </p:cNvPicPr>
          <p:nvPr/>
        </p:nvPicPr>
        <p:blipFill>
          <a:blip r:embed="rId2"/>
          <a:stretch>
            <a:fillRect/>
          </a:stretch>
        </p:blipFill>
        <p:spPr>
          <a:xfrm>
            <a:off x="504966" y="2012903"/>
            <a:ext cx="11222453" cy="3650918"/>
          </a:xfrm>
          <a:prstGeom prst="rect">
            <a:avLst/>
          </a:prstGeom>
        </p:spPr>
      </p:pic>
    </p:spTree>
    <p:extLst>
      <p:ext uri="{BB962C8B-B14F-4D97-AF65-F5344CB8AC3E}">
        <p14:creationId xmlns:p14="http://schemas.microsoft.com/office/powerpoint/2010/main" val="7848770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职责链模式</a:t>
            </a:r>
            <a:endParaRPr lang="zh-CN" altLang="en-US" dirty="0"/>
          </a:p>
        </p:txBody>
      </p:sp>
      <p:sp>
        <p:nvSpPr>
          <p:cNvPr id="3" name="内容占位符 2"/>
          <p:cNvSpPr>
            <a:spLocks noGrp="1"/>
          </p:cNvSpPr>
          <p:nvPr>
            <p:ph idx="1"/>
          </p:nvPr>
        </p:nvSpPr>
        <p:spPr/>
        <p:txBody>
          <a:bodyPr/>
          <a:lstStyle/>
          <a:p>
            <a:r>
              <a:rPr lang="zh-CN" altLang="en-US" dirty="0" smtClean="0"/>
              <a:t>说明：多个对象都有机会处理请求，实现发送者和接收者之间的耦合关系</a:t>
            </a:r>
            <a:endParaRPr lang="en-US" altLang="zh-CN" dirty="0" smtClean="0"/>
          </a:p>
          <a:p>
            <a:r>
              <a:rPr lang="zh-CN" altLang="en-US" dirty="0" smtClean="0"/>
              <a:t>举例：辅导员上课喊某个同学出去</a:t>
            </a:r>
            <a:endParaRPr lang="en-US" altLang="zh-CN" dirty="0" smtClean="0"/>
          </a:p>
          <a:p>
            <a:pPr lvl="1"/>
            <a:r>
              <a:rPr lang="en-US" altLang="zh-CN" dirty="0" smtClean="0"/>
              <a:t>1.</a:t>
            </a:r>
            <a:r>
              <a:rPr lang="zh-CN" altLang="en-US" dirty="0" smtClean="0"/>
              <a:t>老师发送消息给第一个同学</a:t>
            </a:r>
            <a:endParaRPr lang="en-US" altLang="zh-CN" dirty="0" smtClean="0"/>
          </a:p>
          <a:p>
            <a:pPr lvl="1"/>
            <a:r>
              <a:rPr lang="en-US" altLang="zh-CN" dirty="0"/>
              <a:t>2</a:t>
            </a:r>
            <a:r>
              <a:rPr lang="en-US" altLang="zh-CN" dirty="0" smtClean="0"/>
              <a:t>.</a:t>
            </a:r>
            <a:r>
              <a:rPr lang="zh-CN" altLang="en-US" dirty="0" smtClean="0"/>
              <a:t>第一个同学</a:t>
            </a:r>
            <a:r>
              <a:rPr lang="en-US" altLang="zh-CN" dirty="0" smtClean="0">
                <a:sym typeface="Wingdings" panose="05000000000000000000" pitchFamily="2" charset="2"/>
              </a:rPr>
              <a:t></a:t>
            </a:r>
            <a:r>
              <a:rPr lang="zh-CN" altLang="en-US" dirty="0" smtClean="0">
                <a:sym typeface="Wingdings" panose="05000000000000000000" pitchFamily="2" charset="2"/>
              </a:rPr>
              <a:t>第二个同学</a:t>
            </a:r>
            <a:r>
              <a:rPr lang="en-US" altLang="zh-CN" dirty="0" smtClean="0">
                <a:sym typeface="Wingdings" panose="05000000000000000000" pitchFamily="2" charset="2"/>
              </a:rPr>
              <a:t></a:t>
            </a:r>
            <a:r>
              <a:rPr lang="zh-CN" altLang="en-US" dirty="0" smtClean="0">
                <a:sym typeface="Wingdings" panose="05000000000000000000" pitchFamily="2" charset="2"/>
              </a:rPr>
              <a:t>第三个同学</a:t>
            </a:r>
            <a:r>
              <a:rPr lang="en-US" altLang="zh-CN" dirty="0" smtClean="0">
                <a:sym typeface="Wingdings" panose="05000000000000000000" pitchFamily="2" charset="2"/>
              </a:rPr>
              <a:t>..</a:t>
            </a:r>
            <a:r>
              <a:rPr lang="zh-CN" altLang="en-US" dirty="0" smtClean="0">
                <a:sym typeface="Wingdings" panose="05000000000000000000" pitchFamily="2" charset="2"/>
              </a:rPr>
              <a:t>被喊的同学</a:t>
            </a:r>
            <a:endParaRPr lang="en-US" altLang="zh-CN" dirty="0" smtClean="0">
              <a:sym typeface="Wingdings" panose="05000000000000000000" pitchFamily="2" charset="2"/>
            </a:endParaRPr>
          </a:p>
          <a:p>
            <a:pPr lvl="1"/>
            <a:r>
              <a:rPr lang="en-US" altLang="zh-CN" dirty="0" smtClean="0">
                <a:sym typeface="Wingdings" panose="05000000000000000000" pitchFamily="2" charset="2"/>
              </a:rPr>
              <a:t>3.</a:t>
            </a:r>
            <a:r>
              <a:rPr lang="zh-CN" altLang="en-US" dirty="0" smtClean="0">
                <a:sym typeface="Wingdings" panose="05000000000000000000" pitchFamily="2" charset="2"/>
              </a:rPr>
              <a:t>目标同学收到消息后响应事件</a:t>
            </a:r>
            <a:endParaRPr lang="en-US" altLang="zh-CN" dirty="0" smtClean="0">
              <a:sym typeface="Wingdings" panose="05000000000000000000" pitchFamily="2" charset="2"/>
            </a:endParaRPr>
          </a:p>
          <a:p>
            <a:pPr lvl="1"/>
            <a:endParaRPr lang="zh-CN" altLang="en-US" dirty="0"/>
          </a:p>
        </p:txBody>
      </p:sp>
      <p:sp>
        <p:nvSpPr>
          <p:cNvPr id="4" name="矩形 3"/>
          <p:cNvSpPr/>
          <p:nvPr/>
        </p:nvSpPr>
        <p:spPr>
          <a:xfrm>
            <a:off x="1154954" y="5049672"/>
            <a:ext cx="1301643" cy="1433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老师：</a:t>
            </a:r>
            <a:endParaRPr lang="en-US" altLang="zh-CN" dirty="0" smtClean="0"/>
          </a:p>
          <a:p>
            <a:pPr algn="ctr"/>
            <a:r>
              <a:rPr lang="zh-CN" altLang="en-US" dirty="0" smtClean="0"/>
              <a:t>（李想来我办公室）</a:t>
            </a:r>
            <a:endParaRPr lang="zh-CN" altLang="en-US" dirty="0"/>
          </a:p>
        </p:txBody>
      </p:sp>
      <p:cxnSp>
        <p:nvCxnSpPr>
          <p:cNvPr id="6" name="直接箭头连接符 5"/>
          <p:cNvCxnSpPr/>
          <p:nvPr/>
        </p:nvCxnSpPr>
        <p:spPr>
          <a:xfrm>
            <a:off x="2456597" y="5745707"/>
            <a:ext cx="5459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3098042" y="5268036"/>
            <a:ext cx="1828800" cy="10235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第一</a:t>
            </a:r>
            <a:r>
              <a:rPr lang="zh-CN" altLang="en-US" dirty="0" smtClean="0"/>
              <a:t>个同学</a:t>
            </a:r>
            <a:endParaRPr lang="en-US" altLang="zh-CN" dirty="0" smtClean="0"/>
          </a:p>
          <a:p>
            <a:pPr algn="ctr"/>
            <a:r>
              <a:rPr lang="zh-CN" altLang="en-US" dirty="0" smtClean="0"/>
              <a:t>（不是喊我）</a:t>
            </a:r>
            <a:endParaRPr lang="en-US" altLang="zh-CN" dirty="0" smtClean="0"/>
          </a:p>
          <a:p>
            <a:pPr algn="ctr"/>
            <a:r>
              <a:rPr lang="zh-CN" altLang="en-US" dirty="0" smtClean="0"/>
              <a:t>喊下一个</a:t>
            </a:r>
            <a:endParaRPr lang="zh-CN" altLang="en-US" dirty="0"/>
          </a:p>
        </p:txBody>
      </p:sp>
      <p:sp>
        <p:nvSpPr>
          <p:cNvPr id="8" name="圆角矩形 7"/>
          <p:cNvSpPr/>
          <p:nvPr/>
        </p:nvSpPr>
        <p:spPr>
          <a:xfrm>
            <a:off x="5624927" y="5268036"/>
            <a:ext cx="1828800" cy="10235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第二个同学</a:t>
            </a:r>
            <a:endParaRPr lang="en-US" altLang="zh-CN" dirty="0" smtClean="0"/>
          </a:p>
          <a:p>
            <a:pPr algn="ctr"/>
            <a:r>
              <a:rPr lang="zh-CN" altLang="en-US" dirty="0" smtClean="0"/>
              <a:t>（不是喊我）</a:t>
            </a:r>
            <a:endParaRPr lang="en-US" altLang="zh-CN" dirty="0" smtClean="0"/>
          </a:p>
          <a:p>
            <a:pPr algn="ctr"/>
            <a:r>
              <a:rPr lang="zh-CN" altLang="en-US" dirty="0" smtClean="0"/>
              <a:t>喊下一个</a:t>
            </a:r>
            <a:endParaRPr lang="zh-CN" altLang="en-US" dirty="0"/>
          </a:p>
        </p:txBody>
      </p:sp>
      <p:cxnSp>
        <p:nvCxnSpPr>
          <p:cNvPr id="9" name="直接箭头连接符 8"/>
          <p:cNvCxnSpPr/>
          <p:nvPr/>
        </p:nvCxnSpPr>
        <p:spPr>
          <a:xfrm>
            <a:off x="5021873" y="5773003"/>
            <a:ext cx="5459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7587652" y="5773003"/>
            <a:ext cx="5459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8267487" y="5268036"/>
            <a:ext cx="1828800" cy="10235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李想同学</a:t>
            </a:r>
            <a:endParaRPr lang="en-US" altLang="zh-CN" dirty="0" smtClean="0"/>
          </a:p>
          <a:p>
            <a:pPr algn="ctr"/>
            <a:r>
              <a:rPr lang="zh-CN" altLang="en-US" dirty="0" smtClean="0"/>
              <a:t>（老师喊我）</a:t>
            </a:r>
            <a:endParaRPr lang="en-US" altLang="zh-CN" dirty="0" smtClean="0"/>
          </a:p>
          <a:p>
            <a:pPr algn="ctr"/>
            <a:r>
              <a:rPr lang="zh-CN" altLang="en-US" dirty="0" smtClean="0"/>
              <a:t>走起</a:t>
            </a:r>
            <a:endParaRPr lang="zh-CN" altLang="en-US" dirty="0"/>
          </a:p>
        </p:txBody>
      </p:sp>
    </p:spTree>
    <p:extLst>
      <p:ext uri="{BB962C8B-B14F-4D97-AF65-F5344CB8AC3E}">
        <p14:creationId xmlns:p14="http://schemas.microsoft.com/office/powerpoint/2010/main" val="36306458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p:cNvPicPr>
            <a:picLocks noGrp="1" noChangeAspect="1"/>
          </p:cNvPicPr>
          <p:nvPr>
            <p:ph idx="1"/>
          </p:nvPr>
        </p:nvPicPr>
        <p:blipFill>
          <a:blip r:embed="rId2"/>
          <a:stretch>
            <a:fillRect/>
          </a:stretch>
        </p:blipFill>
        <p:spPr>
          <a:xfrm>
            <a:off x="0" y="245660"/>
            <a:ext cx="12192000" cy="6318912"/>
          </a:xfrm>
          <a:prstGeom prst="rect">
            <a:avLst/>
          </a:prstGeom>
        </p:spPr>
      </p:pic>
      <p:sp>
        <p:nvSpPr>
          <p:cNvPr id="5" name="矩形 4"/>
          <p:cNvSpPr/>
          <p:nvPr/>
        </p:nvSpPr>
        <p:spPr>
          <a:xfrm>
            <a:off x="0" y="245660"/>
            <a:ext cx="2715904" cy="2142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简单职责</a:t>
            </a:r>
            <a:r>
              <a:rPr lang="zh-CN" altLang="en-US" dirty="0"/>
              <a:t>链</a:t>
            </a:r>
          </a:p>
        </p:txBody>
      </p:sp>
      <p:sp>
        <p:nvSpPr>
          <p:cNvPr id="8" name="下箭头 7"/>
          <p:cNvSpPr/>
          <p:nvPr/>
        </p:nvSpPr>
        <p:spPr>
          <a:xfrm>
            <a:off x="5800299" y="750627"/>
            <a:ext cx="232011" cy="2230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5581934" y="2088107"/>
            <a:ext cx="218365" cy="532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5800299" y="3766782"/>
            <a:ext cx="232011" cy="464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09182" y="4107976"/>
            <a:ext cx="2483893" cy="2031325"/>
          </a:xfrm>
          <a:prstGeom prst="rect">
            <a:avLst/>
          </a:prstGeom>
          <a:noFill/>
        </p:spPr>
        <p:txBody>
          <a:bodyPr wrap="square" rtlCol="0">
            <a:spAutoFit/>
          </a:bodyPr>
          <a:lstStyle/>
          <a:p>
            <a:r>
              <a:rPr lang="zh-CN" altLang="en-US" dirty="0" smtClean="0"/>
              <a:t>简单职责链的问题：</a:t>
            </a:r>
            <a:endParaRPr lang="en-US" altLang="zh-CN" dirty="0" smtClean="0"/>
          </a:p>
          <a:p>
            <a:r>
              <a:rPr lang="en-US" altLang="zh-CN" dirty="0" smtClean="0"/>
              <a:t>1.</a:t>
            </a:r>
            <a:r>
              <a:rPr lang="zh-CN" altLang="en-US" dirty="0" smtClean="0"/>
              <a:t>虽然请求与响应主体分离，但是链式关系依然是写死的</a:t>
            </a:r>
            <a:endParaRPr lang="en-US" altLang="zh-CN" dirty="0" smtClean="0"/>
          </a:p>
          <a:p>
            <a:r>
              <a:rPr lang="en-US" altLang="zh-CN" dirty="0" smtClean="0"/>
              <a:t>2.</a:t>
            </a:r>
            <a:r>
              <a:rPr lang="zh-CN" altLang="en-US" dirty="0" smtClean="0"/>
              <a:t>做一下改进，把每个同学做成一个独立的环节</a:t>
            </a:r>
            <a:endParaRPr lang="zh-CN" altLang="en-US" dirty="0"/>
          </a:p>
        </p:txBody>
      </p:sp>
    </p:spTree>
    <p:extLst>
      <p:ext uri="{BB962C8B-B14F-4D97-AF65-F5344CB8AC3E}">
        <p14:creationId xmlns:p14="http://schemas.microsoft.com/office/powerpoint/2010/main" val="25823652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改进版职责链</a:t>
            </a:r>
            <a:endParaRPr lang="zh-CN" altLang="en-US" dirty="0"/>
          </a:p>
        </p:txBody>
      </p:sp>
      <p:pic>
        <p:nvPicPr>
          <p:cNvPr id="4" name="内容占位符 3"/>
          <p:cNvPicPr>
            <a:picLocks noGrp="1" noChangeAspect="1"/>
          </p:cNvPicPr>
          <p:nvPr>
            <p:ph idx="1"/>
          </p:nvPr>
        </p:nvPicPr>
        <p:blipFill>
          <a:blip r:embed="rId2"/>
          <a:stretch>
            <a:fillRect/>
          </a:stretch>
        </p:blipFill>
        <p:spPr>
          <a:xfrm>
            <a:off x="0" y="2207715"/>
            <a:ext cx="4858603" cy="4438746"/>
          </a:xfrm>
          <a:prstGeom prst="rect">
            <a:avLst/>
          </a:prstGeom>
        </p:spPr>
      </p:pic>
      <p:pic>
        <p:nvPicPr>
          <p:cNvPr id="5" name="图片 4"/>
          <p:cNvPicPr>
            <a:picLocks noChangeAspect="1"/>
          </p:cNvPicPr>
          <p:nvPr/>
        </p:nvPicPr>
        <p:blipFill>
          <a:blip r:embed="rId3"/>
          <a:stretch>
            <a:fillRect/>
          </a:stretch>
        </p:blipFill>
        <p:spPr>
          <a:xfrm>
            <a:off x="4858603" y="2207715"/>
            <a:ext cx="7333397" cy="4438746"/>
          </a:xfrm>
          <a:prstGeom prst="rect">
            <a:avLst/>
          </a:prstGeom>
        </p:spPr>
      </p:pic>
      <p:sp>
        <p:nvSpPr>
          <p:cNvPr id="6" name="矩形 5"/>
          <p:cNvSpPr/>
          <p:nvPr/>
        </p:nvSpPr>
        <p:spPr>
          <a:xfrm>
            <a:off x="4544704" y="475776"/>
            <a:ext cx="7647296" cy="1702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t>优点：</a:t>
            </a:r>
            <a:r>
              <a:rPr lang="en-US" altLang="zh-CN" sz="1600" dirty="0" smtClean="0"/>
              <a:t>1.</a:t>
            </a:r>
            <a:r>
              <a:rPr lang="zh-CN" altLang="en-US" sz="1600" dirty="0" smtClean="0"/>
              <a:t>把中间节点全部拆开，任意组合顺序，实现传递环节的独立</a:t>
            </a:r>
            <a:endParaRPr lang="en-US" altLang="zh-CN" sz="1600" dirty="0"/>
          </a:p>
          <a:p>
            <a:r>
              <a:rPr lang="en-US" altLang="zh-CN" sz="1600" dirty="0" smtClean="0"/>
              <a:t>           2.</a:t>
            </a:r>
            <a:r>
              <a:rPr lang="zh-CN" altLang="en-US" sz="1600" dirty="0" smtClean="0"/>
              <a:t>避免</a:t>
            </a:r>
            <a:r>
              <a:rPr lang="en-US" altLang="zh-CN" sz="1600" dirty="0" smtClean="0"/>
              <a:t>if</a:t>
            </a:r>
            <a:r>
              <a:rPr lang="zh-CN" altLang="en-US" sz="1600" dirty="0" smtClean="0"/>
              <a:t>语句，拓展方便，代码容易维护，在多条件情况下更好</a:t>
            </a:r>
            <a:endParaRPr lang="en-US" altLang="zh-CN" sz="1600" dirty="0" smtClean="0"/>
          </a:p>
          <a:p>
            <a:r>
              <a:rPr lang="zh-CN" altLang="en-US" sz="1600" dirty="0" smtClean="0"/>
              <a:t>缺点：链条过长会带来性能损失，同时需要创建很多对象</a:t>
            </a:r>
            <a:endParaRPr lang="en-US" altLang="zh-CN" sz="1600" dirty="0" smtClean="0"/>
          </a:p>
          <a:p>
            <a:r>
              <a:rPr lang="zh-CN" altLang="en-US" sz="1600" dirty="0" smtClean="0"/>
              <a:t>适用场景：逻辑可能性比较复杂，但链条并不是那么长，比如针对会员等级，支付条款，库存量组合判断订单的价格，常规方法会形成非常繁琐的</a:t>
            </a:r>
            <a:r>
              <a:rPr lang="en-US" altLang="zh-CN" sz="1600" dirty="0" smtClean="0"/>
              <a:t>if</a:t>
            </a:r>
            <a:r>
              <a:rPr lang="zh-CN" altLang="en-US" sz="1600" dirty="0" smtClean="0"/>
              <a:t>嵌套语句</a:t>
            </a:r>
            <a:endParaRPr lang="en-US" altLang="zh-CN" sz="1600" dirty="0" smtClean="0"/>
          </a:p>
          <a:p>
            <a:pPr algn="ctr"/>
            <a:endParaRPr lang="zh-CN" altLang="en-US" dirty="0"/>
          </a:p>
        </p:txBody>
      </p:sp>
    </p:spTree>
    <p:extLst>
      <p:ext uri="{BB962C8B-B14F-4D97-AF65-F5344CB8AC3E}">
        <p14:creationId xmlns:p14="http://schemas.microsoft.com/office/powerpoint/2010/main" val="347187773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AOP</a:t>
            </a:r>
            <a:r>
              <a:rPr lang="zh-CN" altLang="en-US" dirty="0" smtClean="0"/>
              <a:t>（切片）版职责链</a:t>
            </a:r>
            <a:endParaRPr lang="zh-CN" altLang="en-US" dirty="0"/>
          </a:p>
        </p:txBody>
      </p:sp>
      <p:pic>
        <p:nvPicPr>
          <p:cNvPr id="4" name="内容占位符 3"/>
          <p:cNvPicPr>
            <a:picLocks noGrp="1" noChangeAspect="1"/>
          </p:cNvPicPr>
          <p:nvPr>
            <p:ph idx="1"/>
          </p:nvPr>
        </p:nvPicPr>
        <p:blipFill>
          <a:blip r:embed="rId2"/>
          <a:stretch>
            <a:fillRect/>
          </a:stretch>
        </p:blipFill>
        <p:spPr>
          <a:xfrm>
            <a:off x="257257" y="2316897"/>
            <a:ext cx="4437573" cy="4384154"/>
          </a:xfrm>
          <a:prstGeom prst="rect">
            <a:avLst/>
          </a:prstGeom>
        </p:spPr>
      </p:pic>
      <p:pic>
        <p:nvPicPr>
          <p:cNvPr id="5" name="图片 4"/>
          <p:cNvPicPr>
            <a:picLocks noChangeAspect="1"/>
          </p:cNvPicPr>
          <p:nvPr/>
        </p:nvPicPr>
        <p:blipFill>
          <a:blip r:embed="rId3"/>
          <a:stretch>
            <a:fillRect/>
          </a:stretch>
        </p:blipFill>
        <p:spPr>
          <a:xfrm>
            <a:off x="4694830" y="2316898"/>
            <a:ext cx="7338088" cy="4384154"/>
          </a:xfrm>
          <a:prstGeom prst="rect">
            <a:avLst/>
          </a:prstGeom>
        </p:spPr>
      </p:pic>
      <p:sp>
        <p:nvSpPr>
          <p:cNvPr id="6" name="矩形 5"/>
          <p:cNvSpPr/>
          <p:nvPr/>
        </p:nvSpPr>
        <p:spPr>
          <a:xfrm>
            <a:off x="6155140" y="586854"/>
            <a:ext cx="5877778" cy="1730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AOP</a:t>
            </a:r>
            <a:r>
              <a:rPr lang="zh-CN" altLang="en-US" dirty="0" smtClean="0"/>
              <a:t>方式比较灵活，可以自由设置前切片和后切片</a:t>
            </a:r>
            <a:endParaRPr lang="en-US" altLang="zh-CN" dirty="0" smtClean="0"/>
          </a:p>
          <a:p>
            <a:pPr algn="ctr"/>
            <a:r>
              <a:rPr lang="zh-CN" altLang="en-US" dirty="0" smtClean="0"/>
              <a:t>进而实现参数验证或者延伸函数执行的作用</a:t>
            </a:r>
            <a:endParaRPr lang="zh-CN" altLang="en-US" dirty="0"/>
          </a:p>
        </p:txBody>
      </p:sp>
      <p:sp>
        <p:nvSpPr>
          <p:cNvPr id="7" name="文本框 6"/>
          <p:cNvSpPr txBox="1"/>
          <p:nvPr/>
        </p:nvSpPr>
        <p:spPr>
          <a:xfrm>
            <a:off x="8613347" y="4777740"/>
            <a:ext cx="2606040" cy="923330"/>
          </a:xfrm>
          <a:prstGeom prst="rect">
            <a:avLst/>
          </a:prstGeom>
          <a:noFill/>
        </p:spPr>
        <p:txBody>
          <a:bodyPr wrap="square" rtlCol="0">
            <a:spAutoFit/>
          </a:bodyPr>
          <a:lstStyle/>
          <a:p>
            <a:r>
              <a:rPr lang="zh-CN" altLang="en-US" dirty="0" smtClean="0">
                <a:solidFill>
                  <a:schemeClr val="bg1"/>
                </a:solidFill>
              </a:rPr>
              <a:t>适当修改，内部为</a:t>
            </a:r>
            <a:r>
              <a:rPr lang="en-US" altLang="zh-CN" dirty="0" smtClean="0">
                <a:solidFill>
                  <a:schemeClr val="bg1"/>
                </a:solidFill>
              </a:rPr>
              <a:t>true</a:t>
            </a:r>
            <a:r>
              <a:rPr lang="zh-CN" altLang="en-US" dirty="0" smtClean="0">
                <a:solidFill>
                  <a:schemeClr val="bg1"/>
                </a:solidFill>
              </a:rPr>
              <a:t>，</a:t>
            </a:r>
            <a:r>
              <a:rPr lang="en-US" altLang="zh-CN" dirty="0" smtClean="0">
                <a:solidFill>
                  <a:schemeClr val="bg1"/>
                </a:solidFill>
              </a:rPr>
              <a:t>return</a:t>
            </a:r>
            <a:r>
              <a:rPr lang="zh-CN" altLang="en-US" dirty="0" smtClean="0">
                <a:solidFill>
                  <a:schemeClr val="bg1"/>
                </a:solidFill>
              </a:rPr>
              <a:t>，阻止</a:t>
            </a:r>
            <a:r>
              <a:rPr lang="en-US" altLang="zh-CN" dirty="0" smtClean="0">
                <a:solidFill>
                  <a:schemeClr val="bg1"/>
                </a:solidFill>
              </a:rPr>
              <a:t>after</a:t>
            </a:r>
            <a:r>
              <a:rPr lang="zh-CN" altLang="en-US" dirty="0" smtClean="0">
                <a:solidFill>
                  <a:schemeClr val="bg1"/>
                </a:solidFill>
              </a:rPr>
              <a:t>继续执行</a:t>
            </a:r>
            <a:endParaRPr lang="zh-CN" altLang="en-US" dirty="0">
              <a:solidFill>
                <a:schemeClr val="bg1"/>
              </a:solidFill>
            </a:endParaRPr>
          </a:p>
        </p:txBody>
      </p:sp>
    </p:spTree>
    <p:extLst>
      <p:ext uri="{BB962C8B-B14F-4D97-AF65-F5344CB8AC3E}">
        <p14:creationId xmlns:p14="http://schemas.microsoft.com/office/powerpoint/2010/main" val="10302441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阶乘递归</a:t>
            </a:r>
            <a:endParaRPr lang="zh-CN" altLang="en-US" dirty="0"/>
          </a:p>
        </p:txBody>
      </p:sp>
      <p:pic>
        <p:nvPicPr>
          <p:cNvPr id="4" name="内容占位符 3"/>
          <p:cNvPicPr>
            <a:picLocks noGrp="1" noChangeAspect="1"/>
          </p:cNvPicPr>
          <p:nvPr>
            <p:ph idx="1"/>
          </p:nvPr>
        </p:nvPicPr>
        <p:blipFill>
          <a:blip r:embed="rId2"/>
          <a:stretch>
            <a:fillRect/>
          </a:stretch>
        </p:blipFill>
        <p:spPr>
          <a:xfrm>
            <a:off x="507434" y="2671762"/>
            <a:ext cx="10392795" cy="3235552"/>
          </a:xfrm>
          <a:prstGeom prst="rect">
            <a:avLst/>
          </a:prstGeom>
        </p:spPr>
      </p:pic>
    </p:spTree>
    <p:extLst>
      <p:ext uri="{BB962C8B-B14F-4D97-AF65-F5344CB8AC3E}">
        <p14:creationId xmlns:p14="http://schemas.microsoft.com/office/powerpoint/2010/main" val="128237094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命令模式（无</a:t>
            </a:r>
            <a:r>
              <a:rPr lang="en-US" altLang="zh-CN" dirty="0" smtClean="0"/>
              <a:t>demo</a:t>
            </a:r>
            <a:r>
              <a:rPr lang="zh-CN" altLang="en-US" dirty="0" smtClean="0"/>
              <a:t>）</a:t>
            </a:r>
            <a:endParaRPr lang="zh-CN" altLang="en-US" dirty="0"/>
          </a:p>
        </p:txBody>
      </p:sp>
      <p:sp>
        <p:nvSpPr>
          <p:cNvPr id="5" name="内容占位符 4"/>
          <p:cNvSpPr>
            <a:spLocks noGrp="1"/>
          </p:cNvSpPr>
          <p:nvPr>
            <p:ph idx="1"/>
          </p:nvPr>
        </p:nvSpPr>
        <p:spPr/>
        <p:txBody>
          <a:bodyPr/>
          <a:lstStyle/>
          <a:p>
            <a:r>
              <a:rPr lang="zh-CN" altLang="en-US" dirty="0" smtClean="0"/>
              <a:t>命令：执行某些特定事情的指令</a:t>
            </a:r>
            <a:r>
              <a:rPr lang="en-US" altLang="zh-CN" dirty="0" smtClean="0"/>
              <a:t>—----</a:t>
            </a:r>
            <a:r>
              <a:rPr lang="zh-CN" altLang="en-US" dirty="0" smtClean="0"/>
              <a:t>把命令封装成对象</a:t>
            </a:r>
            <a:endParaRPr lang="en-US" altLang="zh-CN" dirty="0" smtClean="0"/>
          </a:p>
          <a:p>
            <a:r>
              <a:rPr lang="zh-CN" altLang="en-US" dirty="0"/>
              <a:t>主要</a:t>
            </a:r>
            <a:r>
              <a:rPr lang="zh-CN" altLang="en-US" dirty="0" smtClean="0"/>
              <a:t>目的是：实现命令发布和命令执行两端的分离</a:t>
            </a:r>
            <a:endParaRPr lang="en-US" altLang="zh-CN" dirty="0" smtClean="0"/>
          </a:p>
          <a:p>
            <a:pPr lvl="1"/>
            <a:r>
              <a:rPr lang="zh-CN" altLang="en-US" dirty="0"/>
              <a:t>发布</a:t>
            </a:r>
            <a:r>
              <a:rPr lang="zh-CN" altLang="en-US" dirty="0" smtClean="0"/>
              <a:t>命令的不需要知道谁会去执行以及如何执行，只关心是否执行</a:t>
            </a:r>
            <a:endParaRPr lang="en-US" altLang="zh-CN" dirty="0" smtClean="0"/>
          </a:p>
          <a:p>
            <a:pPr lvl="1"/>
            <a:r>
              <a:rPr lang="zh-CN" altLang="en-US" dirty="0" smtClean="0"/>
              <a:t>执行者不必关注命令发布者是谁，只要有命令对象就行</a:t>
            </a:r>
            <a:endParaRPr lang="en-US" altLang="zh-CN" dirty="0" smtClean="0"/>
          </a:p>
          <a:p>
            <a:pPr lvl="1"/>
            <a:r>
              <a:rPr lang="zh-CN" altLang="en-US" dirty="0"/>
              <a:t>命令</a:t>
            </a:r>
            <a:r>
              <a:rPr lang="zh-CN" altLang="en-US" dirty="0" smtClean="0"/>
              <a:t>对象可以作为参数进行传递，被执行</a:t>
            </a:r>
            <a:endParaRPr lang="en-US" altLang="zh-CN" dirty="0" smtClean="0"/>
          </a:p>
          <a:p>
            <a:pPr marL="457200" lvl="1" indent="0">
              <a:buNone/>
            </a:pPr>
            <a:endParaRPr lang="en-US" altLang="zh-CN" dirty="0" smtClean="0"/>
          </a:p>
          <a:p>
            <a:pPr marL="457200" lvl="1" indent="0">
              <a:buNone/>
            </a:pPr>
            <a:r>
              <a:rPr lang="zh-CN" altLang="en-US" dirty="0" smtClean="0"/>
              <a:t>场景之一：一键控制电脑，窗户，冰箱开关</a:t>
            </a:r>
            <a:endParaRPr lang="en-US" altLang="zh-CN" dirty="0" smtClean="0"/>
          </a:p>
          <a:p>
            <a:pPr marL="457200" lvl="1" indent="0">
              <a:buNone/>
            </a:pPr>
            <a:r>
              <a:rPr lang="zh-CN" altLang="en-US" dirty="0" smtClean="0"/>
              <a:t>电脑，窗户，冰箱都有两个状态，开和关，</a:t>
            </a:r>
            <a:endParaRPr lang="en-US" altLang="zh-CN" dirty="0" smtClean="0"/>
          </a:p>
          <a:p>
            <a:pPr marL="457200" lvl="1" indent="0">
              <a:buNone/>
            </a:pPr>
            <a:r>
              <a:rPr lang="zh-CN" altLang="en-US" dirty="0" smtClean="0"/>
              <a:t>设置一个命令对象，对象有两个开关，控制所有对象的开关</a:t>
            </a:r>
            <a:endParaRPr lang="en-US" altLang="zh-CN" dirty="0"/>
          </a:p>
        </p:txBody>
      </p:sp>
    </p:spTree>
    <p:extLst>
      <p:ext uri="{BB962C8B-B14F-4D97-AF65-F5344CB8AC3E}">
        <p14:creationId xmlns:p14="http://schemas.microsoft.com/office/powerpoint/2010/main" val="352086418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组合模式（无</a:t>
            </a:r>
            <a:r>
              <a:rPr lang="en-US" altLang="zh-CN" dirty="0" smtClean="0"/>
              <a:t>demo</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小的对象组合程大的对象，在最大的对象上使用命令控制全部子对象的行为</a:t>
            </a:r>
            <a:endParaRPr lang="en-US" altLang="zh-CN" dirty="0" smtClean="0"/>
          </a:p>
          <a:p>
            <a:pPr lvl="1"/>
            <a:r>
              <a:rPr lang="zh-CN" altLang="en-US" dirty="0" smtClean="0"/>
              <a:t>感兴趣的同学自行拓展吧</a:t>
            </a:r>
            <a:endParaRPr lang="zh-CN" altLang="en-US" dirty="0"/>
          </a:p>
        </p:txBody>
      </p:sp>
    </p:spTree>
    <p:extLst>
      <p:ext uri="{BB962C8B-B14F-4D97-AF65-F5344CB8AC3E}">
        <p14:creationId xmlns:p14="http://schemas.microsoft.com/office/powerpoint/2010/main" val="35250766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状态模式（无</a:t>
            </a:r>
            <a:r>
              <a:rPr lang="en-US" altLang="zh-CN" dirty="0" smtClean="0"/>
              <a:t>demo</a:t>
            </a:r>
            <a:r>
              <a:rPr lang="zh-CN" altLang="en-US" dirty="0" smtClean="0"/>
              <a:t>）</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主要用在状态比较复杂的场景</a:t>
            </a:r>
            <a:endParaRPr lang="en-US" altLang="zh-CN" dirty="0" smtClean="0"/>
          </a:p>
          <a:p>
            <a:r>
              <a:rPr lang="zh-CN" altLang="en-US" dirty="0" smtClean="0"/>
              <a:t>在某些场景下是最佳实现</a:t>
            </a:r>
            <a:endParaRPr lang="en-US" altLang="zh-CN" dirty="0" smtClean="0"/>
          </a:p>
          <a:p>
            <a:r>
              <a:rPr lang="zh-CN" altLang="en-US" dirty="0" smtClean="0"/>
              <a:t>思想是：对象会有各种状态，比如开关，有开和关， 按钮有被被点击和未点击， 文件上传会有检测中，上传中，检测完毕， 上传完毕等状态， 每种状态对应某些限制或者允许的操作， 用</a:t>
            </a:r>
            <a:r>
              <a:rPr lang="en-US" altLang="zh-CN" dirty="0" smtClean="0"/>
              <a:t>if</a:t>
            </a:r>
            <a:r>
              <a:rPr lang="zh-CN" altLang="en-US" dirty="0" smtClean="0"/>
              <a:t>， </a:t>
            </a:r>
            <a:r>
              <a:rPr lang="en-US" altLang="zh-CN" dirty="0" smtClean="0"/>
              <a:t>else</a:t>
            </a:r>
            <a:r>
              <a:rPr lang="zh-CN" altLang="en-US" dirty="0" smtClean="0"/>
              <a:t>做判断会非常麻烦，甚至几乎不可能，这就需要对状态进行封装</a:t>
            </a:r>
            <a:endParaRPr lang="en-US" altLang="zh-CN" dirty="0" smtClean="0"/>
          </a:p>
          <a:p>
            <a:r>
              <a:rPr lang="zh-CN" altLang="en-US" dirty="0" smtClean="0"/>
              <a:t>然后在状态间设置好彼此转换的条件，剩下的只需要接收事件即可， 对象的行为会根据点击和内部现存的状态进行不同的切换</a:t>
            </a:r>
            <a:endParaRPr lang="en-US" altLang="zh-CN" dirty="0" smtClean="0"/>
          </a:p>
          <a:p>
            <a:pPr marL="0" indent="0">
              <a:buNone/>
            </a:pPr>
            <a:r>
              <a:rPr lang="zh-CN" altLang="en-US" dirty="0" smtClean="0">
                <a:solidFill>
                  <a:schemeClr val="accent2"/>
                </a:solidFill>
              </a:rPr>
              <a:t>有限状态机的概念</a:t>
            </a:r>
            <a:endParaRPr lang="en-US" altLang="zh-CN" dirty="0" smtClean="0">
              <a:solidFill>
                <a:schemeClr val="accent2"/>
              </a:solidFill>
            </a:endParaRPr>
          </a:p>
          <a:p>
            <a:pPr marL="0" indent="0">
              <a:buNone/>
            </a:pPr>
            <a:r>
              <a:rPr lang="zh-CN" altLang="en-US" dirty="0" smtClean="0">
                <a:solidFill>
                  <a:schemeClr val="accent2"/>
                </a:solidFill>
              </a:rPr>
              <a:t>不再延伸，可根据自身情况进行拓展</a:t>
            </a:r>
            <a:endParaRPr lang="en-US" altLang="zh-CN" dirty="0" smtClean="0">
              <a:solidFill>
                <a:schemeClr val="accent2"/>
              </a:solidFill>
            </a:endParaRPr>
          </a:p>
          <a:p>
            <a:endParaRPr lang="zh-CN" altLang="en-US" dirty="0"/>
          </a:p>
        </p:txBody>
      </p:sp>
    </p:spTree>
    <p:extLst>
      <p:ext uri="{BB962C8B-B14F-4D97-AF65-F5344CB8AC3E}">
        <p14:creationId xmlns:p14="http://schemas.microsoft.com/office/powerpoint/2010/main" val="41584452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装饰者模式（无</a:t>
            </a:r>
            <a:r>
              <a:rPr lang="en-US" altLang="zh-CN" dirty="0" smtClean="0"/>
              <a:t>demo</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类似</a:t>
            </a:r>
            <a:r>
              <a:rPr lang="en-US" altLang="zh-CN" dirty="0" smtClean="0"/>
              <a:t>AOP</a:t>
            </a:r>
            <a:r>
              <a:rPr lang="zh-CN" altLang="en-US" dirty="0" smtClean="0"/>
              <a:t>， 把核心业务逻辑独立，变动的，非核心的部分作为装饰</a:t>
            </a:r>
            <a:endParaRPr lang="en-US" altLang="zh-CN" dirty="0" smtClean="0"/>
          </a:p>
          <a:p>
            <a:r>
              <a:rPr lang="zh-CN" altLang="en-US" dirty="0" smtClean="0"/>
              <a:t>在需要的时候调用装饰即可</a:t>
            </a:r>
            <a:endParaRPr lang="en-US" altLang="zh-CN" dirty="0" smtClean="0"/>
          </a:p>
          <a:p>
            <a:r>
              <a:rPr lang="zh-CN" altLang="en-US" dirty="0" smtClean="0"/>
              <a:t>非常有用的一种模式</a:t>
            </a:r>
            <a:endParaRPr lang="en-US" altLang="zh-CN" dirty="0" smtClean="0"/>
          </a:p>
          <a:p>
            <a:r>
              <a:rPr lang="zh-CN" altLang="en-US" dirty="0" smtClean="0"/>
              <a:t>感兴趣的同学自行拓展</a:t>
            </a:r>
            <a:endParaRPr lang="zh-CN" altLang="en-US" dirty="0"/>
          </a:p>
        </p:txBody>
      </p:sp>
    </p:spTree>
    <p:extLst>
      <p:ext uri="{BB962C8B-B14F-4D97-AF65-F5344CB8AC3E}">
        <p14:creationId xmlns:p14="http://schemas.microsoft.com/office/powerpoint/2010/main" val="17550140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中介模式（无</a:t>
            </a:r>
            <a:r>
              <a:rPr lang="en-US" altLang="zh-CN" dirty="0" smtClean="0"/>
              <a:t>demo</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非常典型的应用：打牌</a:t>
            </a:r>
            <a:endParaRPr lang="en-US" altLang="zh-CN" dirty="0" smtClean="0"/>
          </a:p>
          <a:p>
            <a:pPr lvl="1"/>
            <a:r>
              <a:rPr lang="zh-CN" altLang="en-US" dirty="0" smtClean="0"/>
              <a:t>由一个中间者与每一个参与对象打交道</a:t>
            </a:r>
            <a:endParaRPr lang="en-US" altLang="zh-CN" dirty="0" smtClean="0"/>
          </a:p>
          <a:p>
            <a:pPr lvl="1"/>
            <a:r>
              <a:rPr lang="zh-CN" altLang="en-US" dirty="0" smtClean="0"/>
              <a:t>对象接收每一个人的操作和状态同时做不同的反馈</a:t>
            </a:r>
            <a:endParaRPr lang="en-US" altLang="zh-CN" dirty="0" smtClean="0"/>
          </a:p>
          <a:p>
            <a:pPr lvl="1"/>
            <a:r>
              <a:rPr lang="zh-CN" altLang="en-US" dirty="0" smtClean="0"/>
              <a:t>参与者之间是隔绝的，避免相互之间复杂的交互</a:t>
            </a:r>
            <a:endParaRPr lang="en-US" altLang="zh-CN" dirty="0" smtClean="0"/>
          </a:p>
          <a:p>
            <a:pPr lvl="1"/>
            <a:r>
              <a:rPr lang="zh-CN" altLang="en-US" dirty="0"/>
              <a:t>中介</a:t>
            </a:r>
            <a:r>
              <a:rPr lang="zh-CN" altLang="en-US" dirty="0" smtClean="0"/>
              <a:t>模式是一种非常好的模式</a:t>
            </a:r>
            <a:endParaRPr lang="en-US" altLang="zh-CN" dirty="0" smtClean="0"/>
          </a:p>
          <a:p>
            <a:pPr lvl="1"/>
            <a:r>
              <a:rPr lang="zh-CN" altLang="en-US" dirty="0" smtClean="0"/>
              <a:t>感兴趣的同学自行拓展</a:t>
            </a:r>
            <a:endParaRPr lang="en-US" altLang="zh-CN" dirty="0" smtClean="0"/>
          </a:p>
          <a:p>
            <a:pPr lvl="1"/>
            <a:endParaRPr lang="zh-CN" altLang="en-US" dirty="0"/>
          </a:p>
        </p:txBody>
      </p:sp>
    </p:spTree>
    <p:extLst>
      <p:ext uri="{BB962C8B-B14F-4D97-AF65-F5344CB8AC3E}">
        <p14:creationId xmlns:p14="http://schemas.microsoft.com/office/powerpoint/2010/main" val="255965075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设计模式部分</a:t>
            </a:r>
            <a:endParaRPr lang="zh-CN" altLang="en-US" dirty="0"/>
          </a:p>
        </p:txBody>
      </p:sp>
      <p:sp>
        <p:nvSpPr>
          <p:cNvPr id="3" name="内容占位符 2"/>
          <p:cNvSpPr>
            <a:spLocks noGrp="1"/>
          </p:cNvSpPr>
          <p:nvPr>
            <p:ph idx="1"/>
          </p:nvPr>
        </p:nvSpPr>
        <p:spPr>
          <a:xfrm>
            <a:off x="1154954" y="2603499"/>
            <a:ext cx="8825659" cy="4073071"/>
          </a:xfrm>
        </p:spPr>
        <p:txBody>
          <a:bodyPr>
            <a:normAutofit fontScale="92500" lnSpcReduction="20000"/>
          </a:bodyPr>
          <a:lstStyle/>
          <a:p>
            <a:pPr marL="0" indent="0">
              <a:buNone/>
            </a:pPr>
            <a:r>
              <a:rPr lang="zh-CN" altLang="en-US" dirty="0" smtClean="0"/>
              <a:t>单例的四种实现方式</a:t>
            </a:r>
            <a:endParaRPr lang="en-US" altLang="zh-CN" dirty="0" smtClean="0"/>
          </a:p>
          <a:p>
            <a:pPr marL="0" indent="0">
              <a:buNone/>
            </a:pPr>
            <a:r>
              <a:rPr lang="zh-CN" altLang="en-US" dirty="0" smtClean="0"/>
              <a:t>常规构造函数结合代理实现单例模式的方式</a:t>
            </a:r>
            <a:endParaRPr lang="en-US" altLang="zh-CN" dirty="0" smtClean="0"/>
          </a:p>
          <a:p>
            <a:pPr marL="0" indent="0">
              <a:buNone/>
            </a:pPr>
            <a:r>
              <a:rPr lang="zh-CN" altLang="en-US" dirty="0"/>
              <a:t>职责链</a:t>
            </a:r>
            <a:r>
              <a:rPr lang="zh-CN" altLang="en-US" dirty="0" smtClean="0"/>
              <a:t>模式  逻辑相对复杂但链条并没有失控</a:t>
            </a:r>
            <a:endParaRPr lang="en-US" altLang="zh-CN" dirty="0" smtClean="0"/>
          </a:p>
          <a:p>
            <a:pPr marL="0" indent="0">
              <a:buNone/>
            </a:pPr>
            <a:r>
              <a:rPr lang="zh-CN" altLang="en-US" dirty="0"/>
              <a:t>代理</a:t>
            </a:r>
            <a:r>
              <a:rPr lang="zh-CN" altLang="en-US" dirty="0" smtClean="0"/>
              <a:t>模式</a:t>
            </a:r>
            <a:endParaRPr lang="en-US" altLang="zh-CN" dirty="0" smtClean="0"/>
          </a:p>
          <a:p>
            <a:pPr marL="0" indent="0">
              <a:buNone/>
            </a:pPr>
            <a:r>
              <a:rPr lang="zh-CN" altLang="en-US" dirty="0"/>
              <a:t>模板</a:t>
            </a:r>
            <a:r>
              <a:rPr lang="zh-CN" altLang="en-US" dirty="0" smtClean="0"/>
              <a:t>模式， 针对某些相似的事件做抽象以及钩子函数概念，原型继承的应用场景！</a:t>
            </a:r>
            <a:endParaRPr lang="en-US" altLang="zh-CN" dirty="0" smtClean="0"/>
          </a:p>
          <a:p>
            <a:pPr marL="0" indent="0">
              <a:buNone/>
            </a:pPr>
            <a:r>
              <a:rPr lang="zh-CN" altLang="en-US" dirty="0"/>
              <a:t>状态</a:t>
            </a:r>
            <a:r>
              <a:rPr lang="zh-CN" altLang="en-US" dirty="0" smtClean="0"/>
              <a:t>模式 封装状态而不是封装行为，适合状态复杂性比较高的场景</a:t>
            </a:r>
            <a:endParaRPr lang="en-US" altLang="zh-CN" dirty="0" smtClean="0"/>
          </a:p>
          <a:p>
            <a:pPr marL="0" indent="0">
              <a:buNone/>
            </a:pPr>
            <a:r>
              <a:rPr lang="en-US" altLang="zh-CN" dirty="0"/>
              <a:t>	</a:t>
            </a:r>
            <a:r>
              <a:rPr lang="zh-CN" altLang="en-US" dirty="0" smtClean="0"/>
              <a:t>状态机的概念， 非常有用，组件开发内部封装状态，内部状态的改变影响组件的行为</a:t>
            </a:r>
            <a:endParaRPr lang="en-US" altLang="zh-CN" dirty="0" smtClean="0"/>
          </a:p>
          <a:p>
            <a:pPr marL="0" indent="0">
              <a:buNone/>
            </a:pPr>
            <a:r>
              <a:rPr lang="en-US" altLang="zh-CN" dirty="0"/>
              <a:t>	</a:t>
            </a:r>
            <a:r>
              <a:rPr lang="zh-CN" altLang="en-US" dirty="0" smtClean="0"/>
              <a:t>是状态机的典型应用场景</a:t>
            </a:r>
            <a:endParaRPr lang="en-US" altLang="zh-CN" dirty="0" smtClean="0"/>
          </a:p>
          <a:p>
            <a:pPr marL="0" indent="0">
              <a:buNone/>
            </a:pPr>
            <a:r>
              <a:rPr lang="zh-CN" altLang="en-US" dirty="0" smtClean="0"/>
              <a:t>有限状态机</a:t>
            </a:r>
            <a:endParaRPr lang="en-US" altLang="zh-CN" dirty="0" smtClean="0"/>
          </a:p>
          <a:p>
            <a:pPr marL="0" indent="0">
              <a:buNone/>
            </a:pPr>
            <a:r>
              <a:rPr lang="zh-CN" altLang="en-US" dirty="0" smtClean="0"/>
              <a:t>组合模式  也是一个比较有意思的模式</a:t>
            </a:r>
            <a:endParaRPr lang="en-US" altLang="zh-CN" dirty="0" smtClean="0"/>
          </a:p>
          <a:p>
            <a:pPr marL="0" indent="0">
              <a:buNone/>
            </a:pPr>
            <a:r>
              <a:rPr lang="zh-CN" altLang="en-US" dirty="0" smtClean="0"/>
              <a:t>装饰</a:t>
            </a:r>
            <a:r>
              <a:rPr lang="zh-CN" altLang="en-US" dirty="0"/>
              <a:t>者</a:t>
            </a:r>
            <a:r>
              <a:rPr lang="zh-CN" altLang="en-US" dirty="0" smtClean="0"/>
              <a:t>模式 非常有用，保持核心功能的聚合纯净！</a:t>
            </a:r>
            <a:endParaRPr lang="en-US" altLang="zh-CN" dirty="0" smtClean="0"/>
          </a:p>
          <a:p>
            <a:pPr marL="0" indent="0">
              <a:buNone/>
            </a:pPr>
            <a:r>
              <a:rPr lang="zh-CN" altLang="en-US" dirty="0"/>
              <a:t>发布</a:t>
            </a:r>
            <a:r>
              <a:rPr lang="zh-CN" altLang="en-US" dirty="0" smtClean="0"/>
              <a:t>订阅模式</a:t>
            </a:r>
            <a:r>
              <a:rPr lang="en-US" altLang="zh-CN" dirty="0" smtClean="0"/>
              <a:t>—ORM</a:t>
            </a:r>
            <a:r>
              <a:rPr lang="zh-CN" altLang="en-US" dirty="0" smtClean="0"/>
              <a:t>应用的场景部分！</a:t>
            </a:r>
            <a:endParaRPr lang="zh-CN" altLang="en-US" dirty="0"/>
          </a:p>
        </p:txBody>
      </p:sp>
    </p:spTree>
    <p:extLst>
      <p:ext uri="{BB962C8B-B14F-4D97-AF65-F5344CB8AC3E}">
        <p14:creationId xmlns:p14="http://schemas.microsoft.com/office/powerpoint/2010/main" val="2527132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Map reduce filter</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数组操作方法，可以实现非常复杂的循环，遍历，筛选以及批处理功能</a:t>
            </a:r>
            <a:endParaRPr lang="en-US" altLang="zh-CN" dirty="0" smtClean="0"/>
          </a:p>
          <a:p>
            <a:pPr marL="0" indent="0">
              <a:buNone/>
            </a:pPr>
            <a:r>
              <a:rPr lang="en-US" altLang="zh-CN" dirty="0" smtClean="0"/>
              <a:t>1.</a:t>
            </a:r>
            <a:r>
              <a:rPr lang="zh-CN" altLang="en-US" dirty="0" smtClean="0"/>
              <a:t>都是</a:t>
            </a:r>
            <a:r>
              <a:rPr lang="en-US" altLang="zh-CN" dirty="0" err="1" smtClean="0"/>
              <a:t>Array.prototype</a:t>
            </a:r>
            <a:r>
              <a:rPr lang="en-US" altLang="zh-CN" dirty="0" smtClean="0"/>
              <a:t> </a:t>
            </a:r>
            <a:r>
              <a:rPr lang="zh-CN" altLang="en-US" dirty="0" smtClean="0"/>
              <a:t>上的原型方法</a:t>
            </a:r>
            <a:endParaRPr lang="en-US" altLang="zh-CN" dirty="0" smtClean="0"/>
          </a:p>
          <a:p>
            <a:pPr marL="0" indent="0">
              <a:buNone/>
            </a:pPr>
            <a:r>
              <a:rPr lang="en-US" altLang="zh-CN" dirty="0" smtClean="0"/>
              <a:t>2.</a:t>
            </a:r>
            <a:r>
              <a:rPr lang="zh-CN" altLang="en-US" dirty="0" smtClean="0"/>
              <a:t>接收的参数是一个函数，类似数组的</a:t>
            </a:r>
            <a:r>
              <a:rPr lang="en-US" altLang="zh-CN" dirty="0" smtClean="0"/>
              <a:t>sort</a:t>
            </a:r>
            <a:r>
              <a:rPr lang="zh-CN" altLang="en-US" dirty="0" smtClean="0"/>
              <a:t>传递比较函数</a:t>
            </a:r>
            <a:endParaRPr lang="en-US" altLang="zh-CN" dirty="0" smtClean="0"/>
          </a:p>
          <a:p>
            <a:pPr marL="0" indent="0">
              <a:buNone/>
            </a:pPr>
            <a:r>
              <a:rPr lang="zh-CN" altLang="en-US" dirty="0" smtClean="0"/>
              <a:t>结合起来可以做非常强大的操作</a:t>
            </a:r>
            <a:endParaRPr lang="en-US" altLang="zh-CN" dirty="0" smtClean="0"/>
          </a:p>
          <a:p>
            <a:pPr marL="0" indent="0">
              <a:buNone/>
            </a:pPr>
            <a:endParaRPr lang="en-US" altLang="zh-CN" dirty="0"/>
          </a:p>
          <a:p>
            <a:pPr marL="0" indent="0">
              <a:buNone/>
            </a:pPr>
            <a:r>
              <a:rPr lang="en-US" altLang="zh-CN" dirty="0" smtClean="0"/>
              <a:t>1.</a:t>
            </a:r>
            <a:r>
              <a:rPr lang="zh-CN" altLang="en-US" dirty="0" smtClean="0"/>
              <a:t>比较三个数值大小的问题</a:t>
            </a:r>
            <a:endParaRPr lang="en-US" altLang="zh-CN" dirty="0" smtClean="0"/>
          </a:p>
          <a:p>
            <a:pPr marL="0" indent="0">
              <a:buNone/>
            </a:pPr>
            <a:r>
              <a:rPr lang="en-US" altLang="zh-CN" dirty="0" smtClean="0"/>
              <a:t>2.</a:t>
            </a:r>
            <a:r>
              <a:rPr lang="zh-CN" altLang="en-US" dirty="0" smtClean="0"/>
              <a:t>阶乘累加的问题</a:t>
            </a:r>
            <a:endParaRPr lang="en-US" altLang="zh-CN" dirty="0" smtClean="0"/>
          </a:p>
        </p:txBody>
      </p:sp>
      <p:pic>
        <p:nvPicPr>
          <p:cNvPr id="4" name="图片 3"/>
          <p:cNvPicPr>
            <a:picLocks noChangeAspect="1"/>
          </p:cNvPicPr>
          <p:nvPr/>
        </p:nvPicPr>
        <p:blipFill>
          <a:blip r:embed="rId2"/>
          <a:stretch>
            <a:fillRect/>
          </a:stretch>
        </p:blipFill>
        <p:spPr>
          <a:xfrm>
            <a:off x="4764987" y="4063692"/>
            <a:ext cx="6619875" cy="2333625"/>
          </a:xfrm>
          <a:prstGeom prst="rect">
            <a:avLst/>
          </a:prstGeom>
        </p:spPr>
      </p:pic>
    </p:spTree>
    <p:extLst>
      <p:ext uri="{BB962C8B-B14F-4D97-AF65-F5344CB8AC3E}">
        <p14:creationId xmlns:p14="http://schemas.microsoft.com/office/powerpoint/2010/main" val="59848409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Function </a:t>
            </a:r>
            <a:r>
              <a:rPr lang="en-US" altLang="zh-CN" dirty="0" err="1" smtClean="0"/>
              <a:t>eval</a:t>
            </a:r>
            <a:endParaRPr lang="zh-CN" altLang="en-US" dirty="0"/>
          </a:p>
        </p:txBody>
      </p:sp>
      <p:sp>
        <p:nvSpPr>
          <p:cNvPr id="3" name="内容占位符 2"/>
          <p:cNvSpPr>
            <a:spLocks noGrp="1"/>
          </p:cNvSpPr>
          <p:nvPr>
            <p:ph idx="1"/>
          </p:nvPr>
        </p:nvSpPr>
        <p:spPr/>
        <p:txBody>
          <a:bodyPr/>
          <a:lstStyle/>
          <a:p>
            <a:r>
              <a:rPr lang="zh-CN" altLang="en-US" dirty="0" smtClean="0"/>
              <a:t>非常强大的操作</a:t>
            </a:r>
            <a:r>
              <a:rPr lang="en-US" altLang="zh-CN" dirty="0" err="1" smtClean="0"/>
              <a:t>js</a:t>
            </a:r>
            <a:r>
              <a:rPr lang="zh-CN" altLang="en-US" dirty="0" smtClean="0"/>
              <a:t>代码的代码，可以实现用</a:t>
            </a:r>
            <a:r>
              <a:rPr lang="en-US" altLang="zh-CN" dirty="0" err="1" smtClean="0"/>
              <a:t>js</a:t>
            </a:r>
            <a:r>
              <a:rPr lang="zh-CN" altLang="en-US" dirty="0" smtClean="0"/>
              <a:t>现有语法实现起来比较麻烦甚至是不可能的任务，</a:t>
            </a:r>
            <a:endParaRPr lang="en-US" altLang="zh-CN" dirty="0" smtClean="0"/>
          </a:p>
          <a:p>
            <a:r>
              <a:rPr lang="zh-CN" altLang="en-US" dirty="0" smtClean="0"/>
              <a:t>元编程之</a:t>
            </a:r>
            <a:r>
              <a:rPr lang="en-US" altLang="zh-CN" dirty="0" smtClean="0"/>
              <a:t>Function</a:t>
            </a:r>
            <a:r>
              <a:rPr lang="zh-CN" altLang="en-US" dirty="0" smtClean="0"/>
              <a:t>（ 逐步重构优化实现 ）</a:t>
            </a:r>
            <a:endParaRPr lang="en-US" altLang="zh-CN" dirty="0" smtClean="0"/>
          </a:p>
          <a:p>
            <a:r>
              <a:rPr lang="zh-CN" altLang="en-US" dirty="0"/>
              <a:t>大</a:t>
            </a:r>
            <a:r>
              <a:rPr lang="zh-CN" altLang="en-US" dirty="0" smtClean="0"/>
              <a:t>魔王</a:t>
            </a:r>
            <a:r>
              <a:rPr lang="en-US" altLang="zh-CN" dirty="0" err="1" smtClean="0"/>
              <a:t>eval</a:t>
            </a:r>
            <a:r>
              <a:rPr lang="zh-CN" altLang="en-US" dirty="0" smtClean="0"/>
              <a:t>（ 命令模式的</a:t>
            </a:r>
            <a:r>
              <a:rPr lang="en-US" altLang="zh-CN" dirty="0" err="1" smtClean="0"/>
              <a:t>eval</a:t>
            </a:r>
            <a:r>
              <a:rPr lang="zh-CN" altLang="en-US" dirty="0" smtClean="0"/>
              <a:t>函数实现 ）</a:t>
            </a:r>
            <a:endParaRPr lang="en-US" altLang="zh-CN" dirty="0" smtClean="0"/>
          </a:p>
          <a:p>
            <a:endParaRPr lang="en-US" altLang="zh-CN" dirty="0"/>
          </a:p>
          <a:p>
            <a:r>
              <a:rPr lang="zh-CN" altLang="en-US" dirty="0" smtClean="0"/>
              <a:t>两者共同之处是可以把字符串当作</a:t>
            </a:r>
            <a:r>
              <a:rPr lang="en-US" altLang="zh-CN" dirty="0" err="1" smtClean="0"/>
              <a:t>js</a:t>
            </a:r>
            <a:r>
              <a:rPr lang="zh-CN" altLang="en-US" dirty="0" smtClean="0"/>
              <a:t>代码来执行，一般对这两个函数有限制，不推荐使用，但是在某些场景下，可以发挥非常大的威力</a:t>
            </a:r>
            <a:endParaRPr lang="en-US" altLang="zh-CN" dirty="0" smtClean="0"/>
          </a:p>
          <a:p>
            <a:r>
              <a:rPr lang="zh-CN" altLang="en-US" dirty="0">
                <a:solidFill>
                  <a:schemeClr val="accent2"/>
                </a:solidFill>
              </a:rPr>
              <a:t>自行拓展</a:t>
            </a:r>
            <a:endParaRPr lang="en-US" altLang="zh-CN" dirty="0" smtClean="0">
              <a:solidFill>
                <a:schemeClr val="accent2"/>
              </a:solidFill>
            </a:endParaRPr>
          </a:p>
          <a:p>
            <a:endParaRPr lang="zh-CN" altLang="en-US" dirty="0"/>
          </a:p>
        </p:txBody>
      </p:sp>
    </p:spTree>
    <p:extLst>
      <p:ext uri="{BB962C8B-B14F-4D97-AF65-F5344CB8AC3E}">
        <p14:creationId xmlns:p14="http://schemas.microsoft.com/office/powerpoint/2010/main" val="292205100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9670" y="1355805"/>
            <a:ext cx="8761413" cy="706964"/>
          </a:xfrm>
        </p:spPr>
        <p:txBody>
          <a:bodyPr/>
          <a:lstStyle/>
          <a:p>
            <a:pPr algn="ctr"/>
            <a:r>
              <a:rPr lang="zh-CN" altLang="en-US" dirty="0" smtClean="0"/>
              <a:t>对象关系映射</a:t>
            </a:r>
            <a:r>
              <a:rPr lang="en-US" altLang="zh-CN" dirty="0" smtClean="0"/>
              <a:t/>
            </a:r>
            <a:br>
              <a:rPr lang="en-US" altLang="zh-CN" dirty="0" smtClean="0"/>
            </a:br>
            <a:r>
              <a:rPr lang="en-US" altLang="zh-CN" dirty="0" smtClean="0"/>
              <a:t>ORM</a:t>
            </a:r>
            <a:r>
              <a:rPr lang="zh-CN" altLang="en-US" dirty="0" smtClean="0"/>
              <a:t>（</a:t>
            </a:r>
            <a:r>
              <a:rPr lang="en-US" altLang="zh-CN" dirty="0" smtClean="0"/>
              <a:t>Object Relation Mapper</a:t>
            </a:r>
            <a:r>
              <a:rPr lang="zh-CN" altLang="en-US" dirty="0" smtClean="0"/>
              <a:t>）</a:t>
            </a: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lstStyle/>
          <a:p>
            <a:r>
              <a:rPr lang="zh-CN" altLang="en-US" dirty="0" smtClean="0"/>
              <a:t>作用：主要用来做模型以及实现</a:t>
            </a:r>
            <a:r>
              <a:rPr lang="en-US" altLang="zh-CN" dirty="0" smtClean="0"/>
              <a:t>model</a:t>
            </a:r>
            <a:r>
              <a:rPr lang="zh-CN" altLang="en-US" dirty="0" smtClean="0"/>
              <a:t>层数据与远程数据的绑定和自动会刷新</a:t>
            </a:r>
            <a:endParaRPr lang="en-US" altLang="zh-CN" dirty="0" smtClean="0"/>
          </a:p>
          <a:p>
            <a:r>
              <a:rPr lang="zh-CN" altLang="en-US" dirty="0" smtClean="0"/>
              <a:t>模型的任何改变都会触发一个数据请求</a:t>
            </a:r>
            <a:endParaRPr lang="en-US" altLang="zh-CN" dirty="0" smtClean="0"/>
          </a:p>
          <a:p>
            <a:r>
              <a:rPr lang="zh-CN" altLang="en-US" dirty="0"/>
              <a:t>也</a:t>
            </a:r>
            <a:r>
              <a:rPr lang="zh-CN" altLang="en-US" dirty="0" smtClean="0"/>
              <a:t>可以讲模型和</a:t>
            </a:r>
            <a:r>
              <a:rPr lang="en-US" altLang="zh-CN" dirty="0" smtClean="0"/>
              <a:t>HTML</a:t>
            </a:r>
            <a:r>
              <a:rPr lang="zh-CN" altLang="en-US" dirty="0"/>
              <a:t>绑定</a:t>
            </a:r>
            <a:r>
              <a:rPr lang="zh-CN" altLang="en-US" dirty="0" smtClean="0"/>
              <a:t>起来，任何实例的变化都会在界面中反映出来</a:t>
            </a:r>
            <a:endParaRPr lang="en-US" altLang="zh-CN" dirty="0" smtClean="0"/>
          </a:p>
          <a:p>
            <a:endParaRPr lang="en-US" altLang="zh-CN" dirty="0"/>
          </a:p>
          <a:p>
            <a:endParaRPr lang="en-US" altLang="zh-CN" dirty="0" smtClean="0"/>
          </a:p>
          <a:p>
            <a:r>
              <a:rPr lang="zh-CN" altLang="en-US" dirty="0"/>
              <a:t>本质</a:t>
            </a:r>
            <a:r>
              <a:rPr lang="zh-CN" altLang="en-US" dirty="0" smtClean="0"/>
              <a:t>上讲，</a:t>
            </a:r>
            <a:r>
              <a:rPr lang="en-US" altLang="zh-CN" dirty="0" smtClean="0"/>
              <a:t>ORM</a:t>
            </a:r>
            <a:r>
              <a:rPr lang="zh-CN" altLang="en-US" dirty="0" smtClean="0"/>
              <a:t>就是一个包装了数据的一个对象，属于</a:t>
            </a:r>
            <a:r>
              <a:rPr lang="en-US" altLang="zh-CN" dirty="0" smtClean="0"/>
              <a:t>model</a:t>
            </a:r>
            <a:r>
              <a:rPr lang="zh-CN" altLang="en-US" dirty="0" smtClean="0"/>
              <a:t>层</a:t>
            </a:r>
            <a:endParaRPr lang="en-US" altLang="zh-CN" dirty="0" smtClean="0"/>
          </a:p>
          <a:p>
            <a:endParaRPr lang="en-US" altLang="zh-CN" dirty="0"/>
          </a:p>
          <a:p>
            <a:r>
              <a:rPr lang="zh-CN" altLang="en-US" dirty="0" smtClean="0"/>
              <a:t>可以自行拓展</a:t>
            </a:r>
            <a:r>
              <a:rPr lang="en-US" altLang="zh-CN" dirty="0" smtClean="0"/>
              <a:t>ORM</a:t>
            </a:r>
            <a:r>
              <a:rPr lang="zh-CN" altLang="en-US" dirty="0" smtClean="0"/>
              <a:t>，这部分不再贴代码了</a:t>
            </a:r>
            <a:endParaRPr lang="en-US" altLang="zh-CN" dirty="0" smtClean="0"/>
          </a:p>
          <a:p>
            <a:endParaRPr lang="zh-CN" altLang="en-US" dirty="0"/>
          </a:p>
        </p:txBody>
      </p:sp>
    </p:spTree>
    <p:extLst>
      <p:ext uri="{BB962C8B-B14F-4D97-AF65-F5344CB8AC3E}">
        <p14:creationId xmlns:p14="http://schemas.microsoft.com/office/powerpoint/2010/main" val="247879408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从</a:t>
            </a:r>
            <a:r>
              <a:rPr lang="en-US" altLang="zh-CN" dirty="0" smtClean="0"/>
              <a:t>model</a:t>
            </a:r>
            <a:r>
              <a:rPr lang="zh-CN" altLang="en-US" dirty="0" smtClean="0"/>
              <a:t>到视图刷新的关键点：</a:t>
            </a:r>
            <a:r>
              <a:rPr lang="en-US" altLang="zh-CN" dirty="0" err="1" smtClean="0">
                <a:solidFill>
                  <a:srgbClr val="FFFF00"/>
                </a:solidFill>
              </a:rPr>
              <a:t>Object.defineProperty</a:t>
            </a:r>
            <a:endParaRPr lang="zh-CN" altLang="en-US" dirty="0">
              <a:solidFill>
                <a:srgbClr val="FFFF00"/>
              </a:solidFill>
            </a:endParaRPr>
          </a:p>
        </p:txBody>
      </p:sp>
      <p:sp>
        <p:nvSpPr>
          <p:cNvPr id="3" name="内容占位符 2"/>
          <p:cNvSpPr>
            <a:spLocks noGrp="1"/>
          </p:cNvSpPr>
          <p:nvPr>
            <p:ph idx="1"/>
          </p:nvPr>
        </p:nvSpPr>
        <p:spPr/>
        <p:txBody>
          <a:bodyPr/>
          <a:lstStyle/>
          <a:p>
            <a:pPr marL="0" indent="0">
              <a:buNone/>
            </a:pPr>
            <a:r>
              <a:rPr lang="zh-CN" altLang="en-US" dirty="0"/>
              <a:t>这</a:t>
            </a:r>
            <a:r>
              <a:rPr lang="zh-CN" altLang="en-US" dirty="0" smtClean="0"/>
              <a:t>部分内容太多了，现在也没有深入去看，有兴趣的同学可以去</a:t>
            </a:r>
            <a:r>
              <a:rPr lang="zh-CN" altLang="en-US" dirty="0"/>
              <a:t>看</a:t>
            </a:r>
            <a:r>
              <a:rPr lang="zh-CN" altLang="en-US" dirty="0" smtClean="0"/>
              <a:t>下</a:t>
            </a:r>
            <a:r>
              <a:rPr lang="en-US" altLang="zh-CN" dirty="0" err="1" smtClean="0"/>
              <a:t>vue</a:t>
            </a:r>
            <a:r>
              <a:rPr lang="zh-CN" altLang="en-US" dirty="0" smtClean="0"/>
              <a:t>的文档</a:t>
            </a:r>
            <a:endParaRPr lang="en-US" altLang="zh-CN" dirty="0" smtClean="0"/>
          </a:p>
          <a:p>
            <a:pPr marL="0" indent="0">
              <a:buNone/>
            </a:pPr>
            <a:endParaRPr lang="en-US" altLang="zh-CN" dirty="0" smtClean="0"/>
          </a:p>
          <a:p>
            <a:pPr marL="0" indent="0">
              <a:buNone/>
            </a:pPr>
            <a:r>
              <a:rPr lang="zh-CN" altLang="en-US" dirty="0" smtClean="0"/>
              <a:t>这里讲一个知识点：劫持数据赋值实现自动调用检查函数</a:t>
            </a:r>
            <a:endParaRPr lang="en-US" altLang="zh-CN" dirty="0" smtClean="0"/>
          </a:p>
          <a:p>
            <a:pPr marL="0" indent="0">
              <a:buNone/>
            </a:pPr>
            <a:r>
              <a:rPr lang="en-US" altLang="zh-CN" dirty="0" smtClean="0">
                <a:solidFill>
                  <a:schemeClr val="accent2"/>
                </a:solidFill>
              </a:rPr>
              <a:t>Dom</a:t>
            </a:r>
            <a:r>
              <a:rPr lang="zh-CN" altLang="en-US" dirty="0" smtClean="0">
                <a:solidFill>
                  <a:schemeClr val="accent2"/>
                </a:solidFill>
              </a:rPr>
              <a:t>上可以监听</a:t>
            </a:r>
            <a:r>
              <a:rPr lang="en-US" altLang="zh-CN" dirty="0" smtClean="0">
                <a:solidFill>
                  <a:schemeClr val="accent2"/>
                </a:solidFill>
              </a:rPr>
              <a:t>change</a:t>
            </a:r>
            <a:r>
              <a:rPr lang="zh-CN" altLang="en-US" dirty="0" smtClean="0">
                <a:solidFill>
                  <a:schemeClr val="accent2"/>
                </a:solidFill>
              </a:rPr>
              <a:t>事件， 数值变化也是可以监听的，在监听函数上调用检查函数，数值每次变化就会自动调用检查函数</a:t>
            </a:r>
            <a:endParaRPr lang="en-US" altLang="zh-CN" dirty="0" smtClean="0">
              <a:solidFill>
                <a:schemeClr val="accent2"/>
              </a:solidFill>
            </a:endParaRPr>
          </a:p>
          <a:p>
            <a:pPr marL="0" indent="0">
              <a:buNone/>
            </a:pPr>
            <a:endParaRPr lang="en-US" altLang="zh-CN" dirty="0">
              <a:solidFill>
                <a:schemeClr val="accent2"/>
              </a:solidFill>
            </a:endParaRPr>
          </a:p>
          <a:p>
            <a:pPr marL="0" indent="0">
              <a:buNone/>
            </a:pPr>
            <a:r>
              <a:rPr lang="zh-CN" altLang="en-US" dirty="0" smtClean="0">
                <a:solidFill>
                  <a:schemeClr val="accent2"/>
                </a:solidFill>
              </a:rPr>
              <a:t>在此之前做一些知识点补充</a:t>
            </a:r>
            <a:endParaRPr lang="zh-CN" altLang="en-US" dirty="0">
              <a:solidFill>
                <a:schemeClr val="accent2"/>
              </a:solidFill>
            </a:endParaRPr>
          </a:p>
        </p:txBody>
      </p:sp>
    </p:spTree>
    <p:extLst>
      <p:ext uri="{BB962C8B-B14F-4D97-AF65-F5344CB8AC3E}">
        <p14:creationId xmlns:p14="http://schemas.microsoft.com/office/powerpoint/2010/main" val="2600037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尾递归</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常用的递归（熟悉的），计算的方式是开辟很多栈，最后从出口逐步计算向上逐层返回，如果深度太高会占用大量的内存，效率不高</a:t>
            </a:r>
            <a:endParaRPr lang="en-US" altLang="zh-CN" dirty="0" smtClean="0"/>
          </a:p>
          <a:p>
            <a:r>
              <a:rPr lang="en-US" altLang="zh-CN" dirty="0" smtClean="0"/>
              <a:t>2.</a:t>
            </a:r>
            <a:r>
              <a:rPr lang="zh-CN" altLang="en-US" dirty="0" smtClean="0"/>
              <a:t>尾递归把函数的调用放在参数的末尾，回归过程中不做任何操作，是一种优化的递归</a:t>
            </a:r>
            <a:endParaRPr lang="en-US" altLang="zh-CN" dirty="0" smtClean="0"/>
          </a:p>
          <a:p>
            <a:pPr marL="0" indent="0">
              <a:buNone/>
            </a:pPr>
            <a:endParaRPr lang="zh-CN" altLang="en-US" dirty="0"/>
          </a:p>
        </p:txBody>
      </p:sp>
      <p:pic>
        <p:nvPicPr>
          <p:cNvPr id="4" name="图片 3"/>
          <p:cNvPicPr>
            <a:picLocks noChangeAspect="1"/>
          </p:cNvPicPr>
          <p:nvPr/>
        </p:nvPicPr>
        <p:blipFill>
          <a:blip r:embed="rId2"/>
          <a:stretch>
            <a:fillRect/>
          </a:stretch>
        </p:blipFill>
        <p:spPr>
          <a:xfrm>
            <a:off x="1154954" y="3957637"/>
            <a:ext cx="8686800" cy="1533525"/>
          </a:xfrm>
          <a:prstGeom prst="rect">
            <a:avLst/>
          </a:prstGeom>
        </p:spPr>
      </p:pic>
    </p:spTree>
    <p:extLst>
      <p:ext uri="{BB962C8B-B14F-4D97-AF65-F5344CB8AC3E}">
        <p14:creationId xmlns:p14="http://schemas.microsoft.com/office/powerpoint/2010/main" val="310167627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对象的属性拥有两种特性</a:t>
            </a:r>
            <a:endParaRPr lang="zh-CN" altLang="en-US" dirty="0"/>
          </a:p>
        </p:txBody>
      </p:sp>
      <p:sp>
        <p:nvSpPr>
          <p:cNvPr id="5" name="椭圆 4"/>
          <p:cNvSpPr/>
          <p:nvPr/>
        </p:nvSpPr>
        <p:spPr>
          <a:xfrm>
            <a:off x="272955" y="2852371"/>
            <a:ext cx="1637732" cy="11873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OBJ</a:t>
            </a:r>
            <a:endParaRPr lang="zh-CN" altLang="en-US" dirty="0"/>
          </a:p>
        </p:txBody>
      </p:sp>
      <p:sp>
        <p:nvSpPr>
          <p:cNvPr id="6" name="椭圆 5"/>
          <p:cNvSpPr/>
          <p:nvPr/>
        </p:nvSpPr>
        <p:spPr>
          <a:xfrm>
            <a:off x="2306473" y="2852371"/>
            <a:ext cx="2142698" cy="11873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OBJ.name</a:t>
            </a:r>
            <a:endParaRPr lang="zh-CN" altLang="en-US" dirty="0"/>
          </a:p>
        </p:txBody>
      </p:sp>
      <p:sp>
        <p:nvSpPr>
          <p:cNvPr id="7" name="右箭头 6"/>
          <p:cNvSpPr/>
          <p:nvPr/>
        </p:nvSpPr>
        <p:spPr>
          <a:xfrm>
            <a:off x="1910687" y="3330043"/>
            <a:ext cx="368489" cy="2456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左大括号 7"/>
          <p:cNvSpPr/>
          <p:nvPr/>
        </p:nvSpPr>
        <p:spPr>
          <a:xfrm>
            <a:off x="4449171" y="2347404"/>
            <a:ext cx="450375" cy="218364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圆角矩形 8"/>
          <p:cNvSpPr/>
          <p:nvPr/>
        </p:nvSpPr>
        <p:spPr>
          <a:xfrm>
            <a:off x="4913193" y="1999386"/>
            <a:ext cx="2129051" cy="696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数据属性</a:t>
            </a:r>
            <a:endParaRPr lang="zh-CN" altLang="en-US" dirty="0"/>
          </a:p>
        </p:txBody>
      </p:sp>
      <p:sp>
        <p:nvSpPr>
          <p:cNvPr id="10" name="圆角矩形 9"/>
          <p:cNvSpPr/>
          <p:nvPr/>
        </p:nvSpPr>
        <p:spPr>
          <a:xfrm>
            <a:off x="4913193" y="4183028"/>
            <a:ext cx="2129051" cy="696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访问器属性</a:t>
            </a:r>
            <a:endParaRPr lang="zh-CN" altLang="en-US" dirty="0"/>
          </a:p>
        </p:txBody>
      </p:sp>
      <p:sp>
        <p:nvSpPr>
          <p:cNvPr id="11" name="左大括号 10"/>
          <p:cNvSpPr/>
          <p:nvPr/>
        </p:nvSpPr>
        <p:spPr>
          <a:xfrm>
            <a:off x="7137779" y="1419353"/>
            <a:ext cx="423081" cy="191069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圆角矩形 11"/>
          <p:cNvSpPr/>
          <p:nvPr/>
        </p:nvSpPr>
        <p:spPr>
          <a:xfrm>
            <a:off x="7560860" y="1153222"/>
            <a:ext cx="3002507" cy="5322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configurable</a:t>
            </a:r>
            <a:endParaRPr lang="zh-CN" altLang="en-US" dirty="0"/>
          </a:p>
        </p:txBody>
      </p:sp>
      <p:sp>
        <p:nvSpPr>
          <p:cNvPr id="13" name="圆角矩形 12"/>
          <p:cNvSpPr/>
          <p:nvPr/>
        </p:nvSpPr>
        <p:spPr>
          <a:xfrm>
            <a:off x="7560859" y="1765414"/>
            <a:ext cx="3002507" cy="5322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enumerable</a:t>
            </a:r>
            <a:endParaRPr lang="zh-CN" altLang="en-US" dirty="0"/>
          </a:p>
        </p:txBody>
      </p:sp>
      <p:sp>
        <p:nvSpPr>
          <p:cNvPr id="14" name="圆角矩形 13"/>
          <p:cNvSpPr/>
          <p:nvPr/>
        </p:nvSpPr>
        <p:spPr>
          <a:xfrm>
            <a:off x="7560859" y="2377606"/>
            <a:ext cx="3002507" cy="5322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writable</a:t>
            </a:r>
            <a:endParaRPr lang="zh-CN" altLang="en-US" dirty="0"/>
          </a:p>
        </p:txBody>
      </p:sp>
      <p:sp>
        <p:nvSpPr>
          <p:cNvPr id="15" name="圆角矩形 14"/>
          <p:cNvSpPr/>
          <p:nvPr/>
        </p:nvSpPr>
        <p:spPr>
          <a:xfrm>
            <a:off x="7560859" y="3043441"/>
            <a:ext cx="3002507" cy="5322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value</a:t>
            </a:r>
            <a:endParaRPr lang="zh-CN" altLang="en-US" dirty="0"/>
          </a:p>
        </p:txBody>
      </p:sp>
      <p:sp>
        <p:nvSpPr>
          <p:cNvPr id="16" name="圆角矩形 15"/>
          <p:cNvSpPr/>
          <p:nvPr/>
        </p:nvSpPr>
        <p:spPr>
          <a:xfrm>
            <a:off x="7560859" y="3709276"/>
            <a:ext cx="3002507" cy="3304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smtClean="0"/>
              <a:t>configurable</a:t>
            </a:r>
            <a:endParaRPr lang="zh-CN" altLang="en-US" dirty="0"/>
          </a:p>
        </p:txBody>
      </p:sp>
      <p:sp>
        <p:nvSpPr>
          <p:cNvPr id="17" name="左大括号 16"/>
          <p:cNvSpPr/>
          <p:nvPr/>
        </p:nvSpPr>
        <p:spPr>
          <a:xfrm>
            <a:off x="7137779" y="3942235"/>
            <a:ext cx="259308" cy="14895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圆角矩形 17"/>
          <p:cNvSpPr/>
          <p:nvPr/>
        </p:nvSpPr>
        <p:spPr>
          <a:xfrm>
            <a:off x="7560859" y="4239584"/>
            <a:ext cx="3002507" cy="3304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smtClean="0"/>
              <a:t>enumerable</a:t>
            </a:r>
            <a:endParaRPr lang="zh-CN" altLang="en-US" dirty="0"/>
          </a:p>
        </p:txBody>
      </p:sp>
      <p:sp>
        <p:nvSpPr>
          <p:cNvPr id="19" name="圆角矩形 18"/>
          <p:cNvSpPr/>
          <p:nvPr/>
        </p:nvSpPr>
        <p:spPr>
          <a:xfrm>
            <a:off x="7560858" y="4862013"/>
            <a:ext cx="3002507" cy="3304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smtClean="0"/>
              <a:t>get</a:t>
            </a:r>
            <a:endParaRPr lang="zh-CN" altLang="en-US" dirty="0"/>
          </a:p>
        </p:txBody>
      </p:sp>
      <p:sp>
        <p:nvSpPr>
          <p:cNvPr id="20" name="圆角矩形 19"/>
          <p:cNvSpPr/>
          <p:nvPr/>
        </p:nvSpPr>
        <p:spPr>
          <a:xfrm>
            <a:off x="7560857" y="5326036"/>
            <a:ext cx="3002507" cy="3304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smtClean="0"/>
              <a:t>set</a:t>
            </a:r>
            <a:endParaRPr lang="zh-CN" altLang="en-US" dirty="0"/>
          </a:p>
        </p:txBody>
      </p:sp>
      <p:sp>
        <p:nvSpPr>
          <p:cNvPr id="21" name="矩形 20"/>
          <p:cNvSpPr/>
          <p:nvPr/>
        </p:nvSpPr>
        <p:spPr>
          <a:xfrm>
            <a:off x="1" y="5772040"/>
            <a:ext cx="5472752" cy="8549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zh-CN" altLang="en-US" b="1" dirty="0" smtClean="0">
                <a:solidFill>
                  <a:schemeClr val="tx1"/>
                </a:solidFill>
              </a:rPr>
              <a:t>每次输出或者调用对象属性的值，就会触发</a:t>
            </a:r>
            <a:r>
              <a:rPr lang="en-US" altLang="zh-CN" b="1" dirty="0" smtClean="0">
                <a:solidFill>
                  <a:schemeClr val="tx1"/>
                </a:solidFill>
              </a:rPr>
              <a:t>get</a:t>
            </a:r>
            <a:r>
              <a:rPr lang="zh-CN" altLang="en-US" b="1" dirty="0" smtClean="0">
                <a:solidFill>
                  <a:schemeClr val="tx1"/>
                </a:solidFill>
              </a:rPr>
              <a:t>函数</a:t>
            </a:r>
            <a:endParaRPr lang="en-US" altLang="zh-CN" b="1" dirty="0" smtClean="0">
              <a:solidFill>
                <a:schemeClr val="tx1"/>
              </a:solidFill>
            </a:endParaRPr>
          </a:p>
          <a:p>
            <a:r>
              <a:rPr lang="zh-CN" altLang="en-US" b="1" dirty="0" smtClean="0">
                <a:solidFill>
                  <a:schemeClr val="tx1"/>
                </a:solidFill>
              </a:rPr>
              <a:t>每次为对象属性赋值，自动触发</a:t>
            </a:r>
            <a:r>
              <a:rPr lang="en-US" altLang="zh-CN" b="1" dirty="0" smtClean="0">
                <a:solidFill>
                  <a:schemeClr val="tx1"/>
                </a:solidFill>
              </a:rPr>
              <a:t>set</a:t>
            </a:r>
            <a:r>
              <a:rPr lang="zh-CN" altLang="en-US" b="1" dirty="0" smtClean="0">
                <a:solidFill>
                  <a:schemeClr val="tx1"/>
                </a:solidFill>
              </a:rPr>
              <a:t>函数</a:t>
            </a:r>
            <a:endParaRPr lang="zh-CN" altLang="en-US" b="1" dirty="0">
              <a:solidFill>
                <a:schemeClr val="tx1"/>
              </a:solidFill>
            </a:endParaRPr>
          </a:p>
        </p:txBody>
      </p:sp>
      <p:sp>
        <p:nvSpPr>
          <p:cNvPr id="22" name="矩形 21"/>
          <p:cNvSpPr/>
          <p:nvPr/>
        </p:nvSpPr>
        <p:spPr>
          <a:xfrm>
            <a:off x="6032310" y="5773003"/>
            <a:ext cx="5540991" cy="87345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err="1" smtClean="0">
                <a:solidFill>
                  <a:schemeClr val="tx1"/>
                </a:solidFill>
              </a:rPr>
              <a:t>Object.defineProperty</a:t>
            </a:r>
            <a:r>
              <a:rPr lang="en-US" altLang="zh-CN" b="1" dirty="0" smtClean="0">
                <a:solidFill>
                  <a:schemeClr val="tx1"/>
                </a:solidFill>
              </a:rPr>
              <a:t> </a:t>
            </a:r>
            <a:r>
              <a:rPr lang="zh-CN" altLang="en-US" b="1" dirty="0" smtClean="0">
                <a:solidFill>
                  <a:schemeClr val="tx1"/>
                </a:solidFill>
              </a:rPr>
              <a:t>可以设置访问器属性</a:t>
            </a:r>
            <a:endParaRPr lang="zh-CN" altLang="en-US" b="1" dirty="0">
              <a:solidFill>
                <a:schemeClr val="tx1"/>
              </a:solidFill>
            </a:endParaRPr>
          </a:p>
        </p:txBody>
      </p:sp>
      <p:sp>
        <p:nvSpPr>
          <p:cNvPr id="23" name="右箭头 22"/>
          <p:cNvSpPr/>
          <p:nvPr/>
        </p:nvSpPr>
        <p:spPr>
          <a:xfrm>
            <a:off x="5472753" y="6059606"/>
            <a:ext cx="559557" cy="327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p:cNvCxnSpPr>
            <a:stCxn id="17" idx="2"/>
          </p:cNvCxnSpPr>
          <p:nvPr/>
        </p:nvCxnSpPr>
        <p:spPr>
          <a:xfrm flipH="1" flipV="1">
            <a:off x="3261815" y="4879064"/>
            <a:ext cx="4135272" cy="552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267406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通过</a:t>
            </a:r>
            <a:r>
              <a:rPr lang="en-US" altLang="zh-CN" dirty="0" smtClean="0"/>
              <a:t>set</a:t>
            </a:r>
            <a:r>
              <a:rPr lang="zh-CN" altLang="en-US" dirty="0" smtClean="0"/>
              <a:t>和</a:t>
            </a:r>
            <a:r>
              <a:rPr lang="en-US" altLang="zh-CN" dirty="0" smtClean="0"/>
              <a:t>get</a:t>
            </a:r>
            <a:r>
              <a:rPr lang="zh-CN" altLang="en-US" dirty="0" smtClean="0"/>
              <a:t>实现自动调用</a:t>
            </a:r>
            <a:endParaRPr lang="zh-CN" altLang="en-US" dirty="0"/>
          </a:p>
        </p:txBody>
      </p:sp>
      <p:pic>
        <p:nvPicPr>
          <p:cNvPr id="4" name="内容占位符 3"/>
          <p:cNvPicPr>
            <a:picLocks noGrp="1" noChangeAspect="1"/>
          </p:cNvPicPr>
          <p:nvPr>
            <p:ph idx="1"/>
          </p:nvPr>
        </p:nvPicPr>
        <p:blipFill>
          <a:blip r:embed="rId2"/>
          <a:stretch>
            <a:fillRect/>
          </a:stretch>
        </p:blipFill>
        <p:spPr>
          <a:xfrm>
            <a:off x="7048796" y="973668"/>
            <a:ext cx="3562350" cy="1219200"/>
          </a:xfrm>
          <a:prstGeom prst="rect">
            <a:avLst/>
          </a:prstGeom>
        </p:spPr>
      </p:pic>
      <p:pic>
        <p:nvPicPr>
          <p:cNvPr id="5" name="图片 4"/>
          <p:cNvPicPr>
            <a:picLocks noChangeAspect="1"/>
          </p:cNvPicPr>
          <p:nvPr/>
        </p:nvPicPr>
        <p:blipFill>
          <a:blip r:embed="rId3"/>
          <a:stretch>
            <a:fillRect/>
          </a:stretch>
        </p:blipFill>
        <p:spPr>
          <a:xfrm>
            <a:off x="406873" y="2192868"/>
            <a:ext cx="11357497" cy="4017276"/>
          </a:xfrm>
          <a:prstGeom prst="rect">
            <a:avLst/>
          </a:prstGeom>
        </p:spPr>
      </p:pic>
      <p:sp>
        <p:nvSpPr>
          <p:cNvPr id="6" name="矩形 5"/>
          <p:cNvSpPr/>
          <p:nvPr/>
        </p:nvSpPr>
        <p:spPr>
          <a:xfrm>
            <a:off x="1255594" y="6223379"/>
            <a:ext cx="9512490" cy="6346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这是实现自动触发函数的一种实现方式，很多框架就是这么实现的</a:t>
            </a:r>
            <a:endParaRPr lang="en-US" altLang="zh-CN" dirty="0" smtClean="0"/>
          </a:p>
          <a:p>
            <a:pPr algn="ctr"/>
            <a:r>
              <a:rPr lang="zh-CN" altLang="en-US" dirty="0" smtClean="0"/>
              <a:t>还有其他的实现方式，比如</a:t>
            </a:r>
            <a:r>
              <a:rPr lang="en-US" altLang="zh-CN" dirty="0" smtClean="0"/>
              <a:t>MVC</a:t>
            </a:r>
            <a:r>
              <a:rPr lang="zh-CN" altLang="en-US" dirty="0" smtClean="0"/>
              <a:t>中， 为</a:t>
            </a:r>
            <a:r>
              <a:rPr lang="en-US" altLang="zh-CN" dirty="0" smtClean="0"/>
              <a:t>model</a:t>
            </a:r>
            <a:r>
              <a:rPr lang="zh-CN" altLang="en-US" dirty="0" smtClean="0"/>
              <a:t>层挂载数据的时候调用刷新函数</a:t>
            </a:r>
            <a:endParaRPr lang="zh-CN" altLang="en-US" dirty="0"/>
          </a:p>
        </p:txBody>
      </p:sp>
    </p:spTree>
    <p:extLst>
      <p:ext uri="{BB962C8B-B14F-4D97-AF65-F5344CB8AC3E}">
        <p14:creationId xmlns:p14="http://schemas.microsoft.com/office/powerpoint/2010/main" val="384610260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pPr marL="0" indent="0" algn="ctr">
              <a:buNone/>
            </a:pPr>
            <a:r>
              <a:rPr lang="zh-CN" altLang="en-US" sz="6000" dirty="0" smtClean="0"/>
              <a:t>感谢</a:t>
            </a:r>
            <a:endParaRPr lang="en-US" altLang="zh-CN" sz="6000" dirty="0" smtClean="0"/>
          </a:p>
          <a:p>
            <a:pPr marL="0" indent="0" algn="ctr">
              <a:buNone/>
            </a:pPr>
            <a:endParaRPr lang="en-US" altLang="zh-CN" sz="6000" dirty="0" smtClean="0"/>
          </a:p>
          <a:p>
            <a:pPr marL="0" indent="0" algn="ctr">
              <a:buNone/>
            </a:pPr>
            <a:endParaRPr lang="en-US" altLang="zh-CN" sz="6000" dirty="0"/>
          </a:p>
          <a:p>
            <a:pPr marL="0" indent="0" algn="ctr">
              <a:buNone/>
            </a:pPr>
            <a:endParaRPr lang="zh-CN" altLang="en-US" sz="2000" dirty="0"/>
          </a:p>
        </p:txBody>
      </p:sp>
    </p:spTree>
    <p:extLst>
      <p:ext uri="{BB962C8B-B14F-4D97-AF65-F5344CB8AC3E}">
        <p14:creationId xmlns:p14="http://schemas.microsoft.com/office/powerpoint/2010/main" val="874752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斐波那契</a:t>
            </a:r>
          </a:p>
        </p:txBody>
      </p:sp>
      <p:sp>
        <p:nvSpPr>
          <p:cNvPr id="3" name="内容占位符 2"/>
          <p:cNvSpPr>
            <a:spLocks noGrp="1"/>
          </p:cNvSpPr>
          <p:nvPr>
            <p:ph idx="1"/>
          </p:nvPr>
        </p:nvSpPr>
        <p:spPr>
          <a:xfrm>
            <a:off x="1154954" y="2162629"/>
            <a:ext cx="8825659" cy="3857171"/>
          </a:xfrm>
        </p:spPr>
        <p:txBody>
          <a:bodyPr/>
          <a:lstStyle/>
          <a:p>
            <a:r>
              <a:rPr lang="zh-CN" altLang="en-US" dirty="0" smtClean="0"/>
              <a:t>是什么</a:t>
            </a:r>
            <a:endParaRPr lang="en-US" altLang="zh-CN" dirty="0" smtClean="0"/>
          </a:p>
          <a:p>
            <a:r>
              <a:rPr lang="en-US" altLang="zh-CN" dirty="0" smtClean="0"/>
              <a:t>1</a:t>
            </a:r>
            <a:r>
              <a:rPr lang="zh-CN" altLang="en-US" dirty="0" smtClean="0"/>
              <a:t>，</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5</a:t>
            </a:r>
            <a:r>
              <a:rPr lang="zh-CN" altLang="en-US" dirty="0" smtClean="0"/>
              <a:t>，</a:t>
            </a:r>
            <a:r>
              <a:rPr lang="en-US" altLang="zh-CN" dirty="0" smtClean="0"/>
              <a:t>8</a:t>
            </a:r>
            <a:r>
              <a:rPr lang="zh-CN" altLang="en-US" dirty="0" smtClean="0"/>
              <a:t>，</a:t>
            </a:r>
            <a:r>
              <a:rPr lang="en-US" altLang="zh-CN" dirty="0" smtClean="0"/>
              <a:t>13</a:t>
            </a:r>
            <a:r>
              <a:rPr lang="zh-CN" altLang="en-US" dirty="0" smtClean="0"/>
              <a:t>，</a:t>
            </a:r>
            <a:r>
              <a:rPr lang="en-US" altLang="zh-CN" dirty="0" smtClean="0"/>
              <a:t>21 </a:t>
            </a:r>
            <a:r>
              <a:rPr lang="zh-CN" altLang="en-US" dirty="0" smtClean="0"/>
              <a:t>。。。。。。</a:t>
            </a:r>
            <a:endParaRPr lang="en-US" altLang="zh-CN" dirty="0" smtClean="0"/>
          </a:p>
          <a:p>
            <a:r>
              <a:rPr lang="en-US" altLang="zh-CN" dirty="0" smtClean="0"/>
              <a:t>F(1)===1</a:t>
            </a:r>
          </a:p>
          <a:p>
            <a:r>
              <a:rPr lang="en-US" altLang="zh-CN" dirty="0" smtClean="0"/>
              <a:t>F(2)===2</a:t>
            </a:r>
          </a:p>
          <a:p>
            <a:r>
              <a:rPr lang="en-US" altLang="zh-CN" dirty="0" smtClean="0"/>
              <a:t>F(n)===f(n-1) + f(n-2)</a:t>
            </a:r>
          </a:p>
          <a:p>
            <a:r>
              <a:rPr lang="zh-CN" altLang="en-US" dirty="0" smtClean="0"/>
              <a:t>目标：根据输入的数字寻找该位置的斐波那契序列数字值</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1154953" y="4641170"/>
            <a:ext cx="10369389" cy="1860628"/>
          </a:xfrm>
          <a:prstGeom prst="rect">
            <a:avLst/>
          </a:prstGeom>
        </p:spPr>
      </p:pic>
    </p:spTree>
    <p:extLst>
      <p:ext uri="{BB962C8B-B14F-4D97-AF65-F5344CB8AC3E}">
        <p14:creationId xmlns:p14="http://schemas.microsoft.com/office/powerpoint/2010/main" val="405354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汉诺塔</a:t>
            </a:r>
          </a:p>
        </p:txBody>
      </p:sp>
      <p:sp>
        <p:nvSpPr>
          <p:cNvPr id="3" name="内容占位符 2"/>
          <p:cNvSpPr>
            <a:spLocks noGrp="1"/>
          </p:cNvSpPr>
          <p:nvPr>
            <p:ph idx="1"/>
          </p:nvPr>
        </p:nvSpPr>
        <p:spPr>
          <a:xfrm>
            <a:off x="1154954" y="2072066"/>
            <a:ext cx="8825659" cy="4785934"/>
          </a:xfrm>
        </p:spPr>
        <p:txBody>
          <a:bodyPr>
            <a:normAutofit lnSpcReduction="10000"/>
          </a:bodyPr>
          <a:lstStyle/>
          <a:p>
            <a:r>
              <a:rPr lang="zh-CN" altLang="en-US" dirty="0" smtClean="0"/>
              <a:t>是什么：</a:t>
            </a:r>
            <a:endParaRPr lang="en-US" altLang="zh-CN" dirty="0" smtClean="0"/>
          </a:p>
          <a:p>
            <a:pPr lvl="1"/>
            <a:r>
              <a:rPr lang="en-US" altLang="zh-CN" dirty="0" smtClean="0"/>
              <a:t>1.</a:t>
            </a:r>
            <a:r>
              <a:rPr lang="zh-CN" altLang="en-US" dirty="0" smtClean="0"/>
              <a:t>三根柱子</a:t>
            </a:r>
            <a:endParaRPr lang="en-US" altLang="zh-CN" dirty="0" smtClean="0"/>
          </a:p>
          <a:p>
            <a:pPr lvl="1"/>
            <a:r>
              <a:rPr lang="en-US" altLang="zh-CN" dirty="0" smtClean="0"/>
              <a:t>2.n</a:t>
            </a:r>
            <a:r>
              <a:rPr lang="zh-CN" altLang="en-US" dirty="0" smtClean="0"/>
              <a:t>个大小都不相等的环， 上小下大放在一根柱子上</a:t>
            </a:r>
            <a:endParaRPr lang="en-US" altLang="zh-CN" dirty="0" smtClean="0"/>
          </a:p>
          <a:p>
            <a:pPr lvl="1"/>
            <a:r>
              <a:rPr lang="en-US" altLang="zh-CN" dirty="0" smtClean="0"/>
              <a:t>3.</a:t>
            </a:r>
            <a:r>
              <a:rPr lang="zh-CN" altLang="en-US" dirty="0" smtClean="0"/>
              <a:t>条件：借助其中一根柱子移动到第三个柱子上，移动过程中小的必须放在大的上面</a:t>
            </a:r>
            <a:endParaRPr lang="en-US" altLang="zh-CN" dirty="0" smtClean="0"/>
          </a:p>
          <a:p>
            <a:pPr marL="457200" lvl="1" indent="0">
              <a:buNone/>
            </a:pPr>
            <a:r>
              <a:rPr lang="zh-CN" altLang="en-US" dirty="0" smtClean="0"/>
              <a:t>思路</a:t>
            </a:r>
            <a:r>
              <a:rPr lang="zh-CN" altLang="en-US" sz="1400" dirty="0" smtClean="0"/>
              <a:t>：</a:t>
            </a:r>
            <a:endParaRPr lang="en-US" altLang="zh-CN" sz="1400" dirty="0" smtClean="0"/>
          </a:p>
          <a:p>
            <a:pPr marL="457200" lvl="1" indent="0">
              <a:buNone/>
            </a:pPr>
            <a:r>
              <a:rPr lang="en-US" altLang="zh-CN" dirty="0" smtClean="0"/>
              <a:t>1.a, b, c  </a:t>
            </a:r>
            <a:r>
              <a:rPr lang="zh-CN" altLang="en-US" dirty="0" smtClean="0"/>
              <a:t>，全部在</a:t>
            </a:r>
            <a:r>
              <a:rPr lang="en-US" altLang="zh-CN" dirty="0" smtClean="0"/>
              <a:t>a</a:t>
            </a:r>
            <a:r>
              <a:rPr lang="zh-CN" altLang="en-US" dirty="0" smtClean="0"/>
              <a:t>， 目标是</a:t>
            </a:r>
            <a:r>
              <a:rPr lang="en-US" altLang="zh-CN" dirty="0" smtClean="0"/>
              <a:t>c</a:t>
            </a:r>
            <a:r>
              <a:rPr lang="zh-CN" altLang="en-US" dirty="0" smtClean="0"/>
              <a:t>， </a:t>
            </a:r>
            <a:r>
              <a:rPr lang="en-US" altLang="zh-CN" dirty="0" smtClean="0"/>
              <a:t>7</a:t>
            </a:r>
            <a:r>
              <a:rPr lang="zh-CN" altLang="en-US" dirty="0" smtClean="0"/>
              <a:t>个盘</a:t>
            </a:r>
            <a:endParaRPr lang="en-US" altLang="zh-CN" dirty="0" smtClean="0"/>
          </a:p>
          <a:p>
            <a:pPr marL="457200" lvl="1" indent="0">
              <a:buNone/>
            </a:pPr>
            <a:r>
              <a:rPr lang="en-US" altLang="zh-CN" dirty="0" smtClean="0"/>
              <a:t>2.</a:t>
            </a:r>
            <a:r>
              <a:rPr lang="zh-CN" altLang="en-US" dirty="0" smtClean="0"/>
              <a:t>先把</a:t>
            </a:r>
            <a:r>
              <a:rPr lang="en-US" altLang="zh-CN" dirty="0" smtClean="0"/>
              <a:t>6</a:t>
            </a:r>
            <a:r>
              <a:rPr lang="zh-CN" altLang="en-US" dirty="0" smtClean="0"/>
              <a:t>个移动到</a:t>
            </a:r>
            <a:r>
              <a:rPr lang="en-US" altLang="zh-CN" dirty="0" smtClean="0"/>
              <a:t>b</a:t>
            </a:r>
            <a:r>
              <a:rPr lang="zh-CN" altLang="en-US" dirty="0" smtClean="0"/>
              <a:t>， 第七个移动到</a:t>
            </a:r>
            <a:r>
              <a:rPr lang="en-US" altLang="zh-CN" dirty="0" smtClean="0"/>
              <a:t>c</a:t>
            </a:r>
          </a:p>
          <a:p>
            <a:pPr marL="457200" lvl="1" indent="0">
              <a:buNone/>
            </a:pPr>
            <a:r>
              <a:rPr lang="en-US" altLang="zh-CN" dirty="0" smtClean="0"/>
              <a:t>3.</a:t>
            </a:r>
            <a:r>
              <a:rPr lang="zh-CN" altLang="en-US" dirty="0" smtClean="0"/>
              <a:t>然后把</a:t>
            </a:r>
            <a:r>
              <a:rPr lang="en-US" altLang="zh-CN" dirty="0" smtClean="0"/>
              <a:t>6</a:t>
            </a:r>
            <a:r>
              <a:rPr lang="zh-CN" altLang="en-US" dirty="0" smtClean="0"/>
              <a:t>个从</a:t>
            </a:r>
            <a:r>
              <a:rPr lang="en-US" altLang="zh-CN" dirty="0" smtClean="0"/>
              <a:t>b</a:t>
            </a:r>
            <a:r>
              <a:rPr lang="zh-CN" altLang="en-US" dirty="0" smtClean="0"/>
              <a:t>移动到</a:t>
            </a:r>
            <a:r>
              <a:rPr lang="en-US" altLang="zh-CN" dirty="0" smtClean="0"/>
              <a:t>c</a:t>
            </a:r>
          </a:p>
          <a:p>
            <a:pPr marL="457200" lvl="1" indent="0">
              <a:buNone/>
            </a:pPr>
            <a:r>
              <a:rPr lang="en-US" altLang="zh-CN" dirty="0" smtClean="0"/>
              <a:t>-------------------------------</a:t>
            </a:r>
            <a:r>
              <a:rPr lang="zh-CN" altLang="en-US" dirty="0" smtClean="0"/>
              <a:t>第一次移动完成变成</a:t>
            </a:r>
            <a:r>
              <a:rPr lang="en-US" altLang="zh-CN" dirty="0" smtClean="0"/>
              <a:t>6</a:t>
            </a:r>
            <a:r>
              <a:rPr lang="zh-CN" altLang="en-US" dirty="0" smtClean="0"/>
              <a:t>个盘子的问题，一次递归完成</a:t>
            </a:r>
            <a:endParaRPr lang="en-US" altLang="zh-CN" dirty="0" smtClean="0"/>
          </a:p>
          <a:p>
            <a:pPr marL="457200" lvl="1" indent="0">
              <a:buNone/>
            </a:pPr>
            <a:r>
              <a:rPr lang="en-US" altLang="zh-CN" dirty="0" smtClean="0"/>
              <a:t>HNT( 7, a, b, c )</a:t>
            </a:r>
            <a:r>
              <a:rPr lang="en-US" altLang="zh-CN" dirty="0" smtClean="0">
                <a:sym typeface="Wingdings" panose="05000000000000000000" pitchFamily="2" charset="2"/>
              </a:rPr>
              <a:t>7</a:t>
            </a:r>
            <a:r>
              <a:rPr lang="zh-CN" altLang="en-US" dirty="0" smtClean="0">
                <a:sym typeface="Wingdings" panose="05000000000000000000" pitchFamily="2" charset="2"/>
              </a:rPr>
              <a:t>个从</a:t>
            </a:r>
            <a:r>
              <a:rPr lang="en-US" altLang="zh-CN" dirty="0" smtClean="0">
                <a:sym typeface="Wingdings" panose="05000000000000000000" pitchFamily="2" charset="2"/>
              </a:rPr>
              <a:t>a</a:t>
            </a:r>
            <a:r>
              <a:rPr lang="zh-CN" altLang="en-US" dirty="0" smtClean="0">
                <a:sym typeface="Wingdings" panose="05000000000000000000" pitchFamily="2" charset="2"/>
              </a:rPr>
              <a:t>借助</a:t>
            </a:r>
            <a:r>
              <a:rPr lang="en-US" altLang="zh-CN" dirty="0" smtClean="0">
                <a:sym typeface="Wingdings" panose="05000000000000000000" pitchFamily="2" charset="2"/>
              </a:rPr>
              <a:t>b</a:t>
            </a:r>
            <a:r>
              <a:rPr lang="zh-CN" altLang="en-US" dirty="0" smtClean="0">
                <a:sym typeface="Wingdings" panose="05000000000000000000" pitchFamily="2" charset="2"/>
              </a:rPr>
              <a:t>移动到</a:t>
            </a:r>
            <a:r>
              <a:rPr lang="en-US" altLang="zh-CN" dirty="0" smtClean="0">
                <a:sym typeface="Wingdings" panose="05000000000000000000" pitchFamily="2" charset="2"/>
              </a:rPr>
              <a:t>c</a:t>
            </a:r>
          </a:p>
          <a:p>
            <a:pPr marL="457200" lvl="1" indent="0">
              <a:buNone/>
            </a:pPr>
            <a:r>
              <a:rPr lang="en-US" altLang="zh-CN" dirty="0" smtClean="0">
                <a:sym typeface="Wingdings" panose="05000000000000000000" pitchFamily="2" charset="2"/>
              </a:rPr>
              <a:t>HNT</a:t>
            </a:r>
            <a:r>
              <a:rPr lang="zh-CN" altLang="en-US" dirty="0" smtClean="0">
                <a:sym typeface="Wingdings" panose="05000000000000000000" pitchFamily="2" charset="2"/>
              </a:rPr>
              <a:t>（</a:t>
            </a:r>
            <a:r>
              <a:rPr lang="en-US" altLang="zh-CN" dirty="0">
                <a:sym typeface="Wingdings" panose="05000000000000000000" pitchFamily="2" charset="2"/>
              </a:rPr>
              <a:t>6</a:t>
            </a:r>
            <a:r>
              <a:rPr lang="en-US" altLang="zh-CN" dirty="0" smtClean="0">
                <a:sym typeface="Wingdings" panose="05000000000000000000" pitchFamily="2" charset="2"/>
              </a:rPr>
              <a:t>, a, c, b</a:t>
            </a:r>
            <a:r>
              <a:rPr lang="zh-CN" altLang="en-US" dirty="0" smtClean="0">
                <a:sym typeface="Wingdings" panose="05000000000000000000" pitchFamily="2" charset="2"/>
              </a:rPr>
              <a:t>）</a:t>
            </a:r>
            <a:r>
              <a:rPr lang="en-US" altLang="zh-CN" dirty="0" smtClean="0">
                <a:sym typeface="Wingdings" panose="05000000000000000000" pitchFamily="2" charset="2"/>
              </a:rPr>
              <a:t></a:t>
            </a:r>
            <a:r>
              <a:rPr lang="zh-CN" altLang="en-US" dirty="0" smtClean="0">
                <a:sym typeface="Wingdings" panose="05000000000000000000" pitchFamily="2" charset="2"/>
              </a:rPr>
              <a:t>先把</a:t>
            </a:r>
            <a:r>
              <a:rPr lang="en-US" altLang="zh-CN" dirty="0" smtClean="0">
                <a:sym typeface="Wingdings" panose="05000000000000000000" pitchFamily="2" charset="2"/>
              </a:rPr>
              <a:t>6</a:t>
            </a:r>
            <a:r>
              <a:rPr lang="zh-CN" altLang="en-US" dirty="0" smtClean="0">
                <a:sym typeface="Wingdings" panose="05000000000000000000" pitchFamily="2" charset="2"/>
              </a:rPr>
              <a:t>个从</a:t>
            </a:r>
            <a:r>
              <a:rPr lang="en-US" altLang="zh-CN" dirty="0" smtClean="0">
                <a:sym typeface="Wingdings" panose="05000000000000000000" pitchFamily="2" charset="2"/>
              </a:rPr>
              <a:t>a</a:t>
            </a:r>
            <a:r>
              <a:rPr lang="zh-CN" altLang="en-US" dirty="0" smtClean="0">
                <a:sym typeface="Wingdings" panose="05000000000000000000" pitchFamily="2" charset="2"/>
              </a:rPr>
              <a:t>移动到</a:t>
            </a:r>
            <a:r>
              <a:rPr lang="en-US" altLang="zh-CN" dirty="0" smtClean="0">
                <a:sym typeface="Wingdings" panose="05000000000000000000" pitchFamily="2" charset="2"/>
              </a:rPr>
              <a:t>b</a:t>
            </a:r>
          </a:p>
          <a:p>
            <a:pPr marL="457200" lvl="1" indent="0">
              <a:buNone/>
            </a:pPr>
            <a:r>
              <a:rPr lang="en-US" altLang="zh-CN" dirty="0" smtClean="0">
                <a:sym typeface="Wingdings" panose="05000000000000000000" pitchFamily="2" charset="2"/>
              </a:rPr>
              <a:t>Console.log( a + “-&gt;” + c );</a:t>
            </a:r>
          </a:p>
          <a:p>
            <a:pPr marL="457200" lvl="1" indent="0">
              <a:buNone/>
            </a:pPr>
            <a:r>
              <a:rPr lang="en-US" altLang="zh-CN" dirty="0" smtClean="0">
                <a:sym typeface="Wingdings" panose="05000000000000000000" pitchFamily="2" charset="2"/>
              </a:rPr>
              <a:t>HNT( 6, b, a, c )</a:t>
            </a:r>
            <a:r>
              <a:rPr lang="zh-CN" altLang="en-US" dirty="0" smtClean="0">
                <a:sym typeface="Wingdings" panose="05000000000000000000" pitchFamily="2" charset="2"/>
              </a:rPr>
              <a:t>把</a:t>
            </a:r>
            <a:r>
              <a:rPr lang="en-US" altLang="zh-CN" dirty="0" smtClean="0">
                <a:sym typeface="Wingdings" panose="05000000000000000000" pitchFamily="2" charset="2"/>
              </a:rPr>
              <a:t>6</a:t>
            </a:r>
            <a:r>
              <a:rPr lang="zh-CN" altLang="en-US" dirty="0" smtClean="0">
                <a:sym typeface="Wingdings" panose="05000000000000000000" pitchFamily="2" charset="2"/>
              </a:rPr>
              <a:t>个移动到</a:t>
            </a:r>
            <a:r>
              <a:rPr lang="en-US" altLang="zh-CN" dirty="0" smtClean="0">
                <a:sym typeface="Wingdings" panose="05000000000000000000" pitchFamily="2" charset="2"/>
              </a:rPr>
              <a:t>c----------------》</a:t>
            </a:r>
            <a:r>
              <a:rPr lang="zh-CN" altLang="en-US" dirty="0" smtClean="0">
                <a:sym typeface="Wingdings" panose="05000000000000000000" pitchFamily="2" charset="2"/>
              </a:rPr>
              <a:t>目标还是</a:t>
            </a:r>
            <a:r>
              <a:rPr lang="en-US" altLang="zh-CN" dirty="0" smtClean="0">
                <a:sym typeface="Wingdings" panose="05000000000000000000" pitchFamily="2" charset="2"/>
              </a:rPr>
              <a:t>c</a:t>
            </a:r>
            <a:r>
              <a:rPr lang="zh-CN" altLang="en-US" dirty="0" smtClean="0">
                <a:sym typeface="Wingdings" panose="05000000000000000000" pitchFamily="2" charset="2"/>
              </a:rPr>
              <a:t>！</a:t>
            </a:r>
            <a:endParaRPr lang="en-US" altLang="zh-CN" dirty="0" smtClean="0"/>
          </a:p>
        </p:txBody>
      </p:sp>
      <p:pic>
        <p:nvPicPr>
          <p:cNvPr id="4" name="图片 3"/>
          <p:cNvPicPr>
            <a:picLocks noChangeAspect="1"/>
          </p:cNvPicPr>
          <p:nvPr/>
        </p:nvPicPr>
        <p:blipFill>
          <a:blip r:embed="rId2"/>
          <a:stretch>
            <a:fillRect/>
          </a:stretch>
        </p:blipFill>
        <p:spPr>
          <a:xfrm>
            <a:off x="8699500" y="582234"/>
            <a:ext cx="2562225" cy="2533650"/>
          </a:xfrm>
          <a:prstGeom prst="rect">
            <a:avLst/>
          </a:prstGeom>
        </p:spPr>
      </p:pic>
    </p:spTree>
    <p:extLst>
      <p:ext uri="{BB962C8B-B14F-4D97-AF65-F5344CB8AC3E}">
        <p14:creationId xmlns:p14="http://schemas.microsoft.com/office/powerpoint/2010/main" val="42763771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9361</TotalTime>
  <Words>4422</Words>
  <Application>Microsoft Office PowerPoint</Application>
  <PresentationFormat>宽屏</PresentationFormat>
  <Paragraphs>549</Paragraphs>
  <Slides>72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72</vt:i4>
      </vt:variant>
    </vt:vector>
  </HeadingPairs>
  <TitlesOfParts>
    <vt:vector size="80" baseType="lpstr">
      <vt:lpstr>宋体</vt:lpstr>
      <vt:lpstr>Arial</vt:lpstr>
      <vt:lpstr>Calibri</vt:lpstr>
      <vt:lpstr>Century Gothic</vt:lpstr>
      <vt:lpstr>Lucida Console</vt:lpstr>
      <vt:lpstr>Wingdings</vt:lpstr>
      <vt:lpstr>Wingdings 3</vt:lpstr>
      <vt:lpstr>离子会议室</vt:lpstr>
      <vt:lpstr>PowerPoint 演示文稿</vt:lpstr>
      <vt:lpstr>PowerPoint 演示文稿</vt:lpstr>
      <vt:lpstr>寄语</vt:lpstr>
      <vt:lpstr>递归</vt:lpstr>
      <vt:lpstr>累加递归</vt:lpstr>
      <vt:lpstr>阶乘递归</vt:lpstr>
      <vt:lpstr>尾递归</vt:lpstr>
      <vt:lpstr>斐波那契</vt:lpstr>
      <vt:lpstr>汉诺塔</vt:lpstr>
      <vt:lpstr>汉诺塔代码</vt:lpstr>
      <vt:lpstr>快排</vt:lpstr>
      <vt:lpstr>PowerPoint 演示文稿</vt:lpstr>
      <vt:lpstr>PowerPoint 演示文稿</vt:lpstr>
      <vt:lpstr>二分查找</vt:lpstr>
      <vt:lpstr>二分查找实现方式</vt:lpstr>
      <vt:lpstr>八皇后问题</vt:lpstr>
      <vt:lpstr>思路分析</vt:lpstr>
      <vt:lpstr>理解：代码实现，以及借助debugger理解跳转</vt:lpstr>
      <vt:lpstr>PowerPoint 演示文稿</vt:lpstr>
      <vt:lpstr>八皇后问题输出结果</vt:lpstr>
      <vt:lpstr>双向链表</vt:lpstr>
      <vt:lpstr>两个构造函数以及链表操作方法的实现</vt:lpstr>
      <vt:lpstr>链表操作</vt:lpstr>
      <vt:lpstr>约瑟夫环</vt:lpstr>
      <vt:lpstr>初始化队列以及不断shift出列</vt:lpstr>
      <vt:lpstr>设计模式部分</vt:lpstr>
      <vt:lpstr>需要回顾的知识点</vt:lpstr>
      <vt:lpstr>Call- apply- bind </vt:lpstr>
      <vt:lpstr>PowerPoint 演示文稿</vt:lpstr>
      <vt:lpstr>拆分对象方法有什么用？</vt:lpstr>
      <vt:lpstr>进行变换</vt:lpstr>
      <vt:lpstr>Bind  dom事件绑定转换this， 不借助that</vt:lpstr>
      <vt:lpstr>Bind实现延迟绑定的场景</vt:lpstr>
      <vt:lpstr>bind在延迟执行函数中绑定this</vt:lpstr>
      <vt:lpstr>Bind在dom事件绑定中解决this丢失</vt:lpstr>
      <vt:lpstr>借助call，apply， bind延伸到curry和uncurry</vt:lpstr>
      <vt:lpstr>Curry 延迟执行， 学术名字叫柯里化 </vt:lpstr>
      <vt:lpstr>Uncurry  反科里化</vt:lpstr>
      <vt:lpstr>函数泛化反柯里化（uncurry）</vt:lpstr>
      <vt:lpstr>第一个反柯里化函数</vt:lpstr>
      <vt:lpstr>适当拓展 实现一个转换函数，所有的函数通过转换功能实现uncurry </vt:lpstr>
      <vt:lpstr>再次延伸 不借助第三方函数，借助原型实现自调用的uncurry转换 </vt:lpstr>
      <vt:lpstr>再次进阶</vt:lpstr>
      <vt:lpstr>面向切片编程（AOP）</vt:lpstr>
      <vt:lpstr>简单的AOP应用职责链部分有进一步应用</vt:lpstr>
      <vt:lpstr>PowerPoint 演示文稿</vt:lpstr>
      <vt:lpstr>原型继承的概念延伸</vt:lpstr>
      <vt:lpstr>原型继承</vt:lpstr>
      <vt:lpstr>原型继承示意图</vt:lpstr>
      <vt:lpstr>借用构造函数与原型继承的结合（混合继承）</vt:lpstr>
      <vt:lpstr>混合继承示意图</vt:lpstr>
      <vt:lpstr>单例模式的四种实现方式之一 闭包加立即执行函数</vt:lpstr>
      <vt:lpstr>单例模式的四种实现方式之二 内部改写构造函数</vt:lpstr>
      <vt:lpstr>单例模式的四种实现方式之三 构造函数挂载instance属性</vt:lpstr>
      <vt:lpstr>单例模式的四种实现方式之四 构造函数挂载单例构造函数</vt:lpstr>
      <vt:lpstr>职责链模式</vt:lpstr>
      <vt:lpstr>PowerPoint 演示文稿</vt:lpstr>
      <vt:lpstr>改进版职责链</vt:lpstr>
      <vt:lpstr>AOP（切片）版职责链</vt:lpstr>
      <vt:lpstr>命令模式（无demo）</vt:lpstr>
      <vt:lpstr>组合模式（无demo）</vt:lpstr>
      <vt:lpstr>状态模式（无demo）</vt:lpstr>
      <vt:lpstr>装饰者模式（无demo）</vt:lpstr>
      <vt:lpstr>中介模式（无demo）</vt:lpstr>
      <vt:lpstr>设计模式部分</vt:lpstr>
      <vt:lpstr>Map reduce filter</vt:lpstr>
      <vt:lpstr>Function eval</vt:lpstr>
      <vt:lpstr>对象关系映射 ORM（Object Relation Mapper） </vt:lpstr>
      <vt:lpstr>从model到视图刷新的关键点：Object.defineProperty</vt:lpstr>
      <vt:lpstr>对象的属性拥有两种特性</vt:lpstr>
      <vt:lpstr>通过set和get实现自动调用</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zhili li</dc:creator>
  <cp:lastModifiedBy>zhili li</cp:lastModifiedBy>
  <cp:revision>212</cp:revision>
  <dcterms:created xsi:type="dcterms:W3CDTF">2016-11-20T15:53:03Z</dcterms:created>
  <dcterms:modified xsi:type="dcterms:W3CDTF">2016-12-01T06:03:57Z</dcterms:modified>
</cp:coreProperties>
</file>