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EINMS calibration" id="{7A35652D-60A7-436A-AAF5-E8FFFB8EED20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B3B7-747C-0776-F3E8-64310522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23484-04DF-C063-0E9C-0FF27D8B6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6D0A4-33CD-14F9-6539-FE4B82AD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AD4A-DDA3-D5C8-722D-1EB43785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A94B-493C-FC4D-1A65-98D84B13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6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4710-B94C-BFC2-7281-478B25EE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FC6A8-8220-0DA3-0F18-7E3507E28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AF01-1B4D-00CE-72FA-FEF7EB7B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64F3-8037-81F6-9DC6-A4332124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B08C-71B8-1020-544E-AE58BEC9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57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FF244-441F-14DC-0A22-AE5CA1ACB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2470D-35A2-D4A8-1D21-0834DA85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CE212-10FE-C564-4282-559BA4CB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D283-9CC4-E536-E6EB-543240A1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7DC1-B6D1-CB1A-8CAE-26186B1E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2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26C7-4E70-6659-3188-4ACEAE48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DE7-040D-B2ED-518F-D2031F02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6C68-ABB2-4308-34E4-BD807366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964F-7390-5A32-CDB9-2C9685F3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0030-4677-537E-3CF5-76E48DAE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5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062A-5E43-C843-8E95-97612366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7DB9-DCFC-12C2-4336-40D660CC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4FB8-AA38-8090-75D9-9B7473B2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8909-D17B-97BD-8B6E-23136F16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B78D-C127-08AF-5D0E-B582BDA5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2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6D11-C57B-3397-EEEB-7AE924E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1890-B4BA-BA32-3365-33F97924B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55080-A3B7-1EAB-1C55-724EBF65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28240-29F8-C12E-E2B5-93A6EAFD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0E07-4793-D64B-7C83-FF05F28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393F-1E3D-69B8-E9AC-7B694B70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2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C958-EFC0-B97F-709D-4E10034C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5B390-BE5C-6DD1-044A-AA0E25E2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E7982-5E17-3016-875E-CF0B0E5C6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B3065-68A6-7CB8-95D6-4AEF0A8C6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8DB06-AA37-B0DE-F7D0-65E7B54B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198B-5F7D-58B1-0CAD-598A6B1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17E57-3D5E-6C12-09E3-C6FCEA79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9152C-2AAD-02DB-992A-80F4DA5C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B241-4004-C53E-635C-9FD88CD5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6E1FE-DAB9-7DE9-C302-D62BC48D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2BC1A-7D10-3286-AB81-DDE71CE4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2CE38-3DD4-1C00-86BE-053D2B50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40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49CAF-E522-78AD-FEEC-7A43E4F7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58305-A543-2449-5973-F8992E3E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86251-8A47-CE8A-2B89-4C56ECC2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18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1D8B-472C-132E-3D75-1A11C5B0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76CA-985E-A1B1-BB02-FCBE8F87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52067-F87F-9955-7D80-344B7BFB7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4EB5-CD71-599C-1F0D-B3239650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B915-E1FB-F175-8732-586C5226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10576-184C-7F54-CF60-36DC6F28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01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BA20-BE8F-C2B2-4B1D-15A19651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780EF-9B4C-BD09-B7C5-DA9756634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6F1F4-D82F-0752-8891-ECA7CEED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987B-8A63-53D9-F5DE-06CF1E82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96F5-A3F2-31E8-2A10-EBBE1264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FC2D-3728-16CE-464E-753224DB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0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E50FA-F994-11EF-36EA-8B15243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CF41-30BD-A749-4636-801603FA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4779-3721-3B4A-AF45-826F24947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0F0935-3AF2-4339-A2B2-36D80E76F5E8}" type="datetimeFigureOut">
              <a:rPr lang="en-AU" smtClean="0"/>
              <a:t>11-07-2025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F5A0-CCB6-0119-BACE-4D315E639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FB6D-8A9E-3A17-7109-5714F6BB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3F0E1-2378-496C-82AE-1CBE79F20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09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3E5160-145C-B8A9-E5BA-0EFBE9241F9C}"/>
              </a:ext>
            </a:extLst>
          </p:cNvPr>
          <p:cNvSpPr/>
          <p:nvPr/>
        </p:nvSpPr>
        <p:spPr>
          <a:xfrm>
            <a:off x="5173362" y="3053497"/>
            <a:ext cx="1845276" cy="49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ceinms-nn-calibrate.exe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2B306-9AD9-D339-7CF5-6A1BEC6849F0}"/>
              </a:ext>
            </a:extLst>
          </p:cNvPr>
          <p:cNvSpPr txBox="1"/>
          <p:nvPr/>
        </p:nvSpPr>
        <p:spPr>
          <a:xfrm>
            <a:off x="1777311" y="2684165"/>
            <a:ext cx="28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accent2"/>
                </a:solidFill>
              </a:rPr>
              <a:t>subjectFile.xml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94814-8241-A81D-994D-73D23839A161}"/>
              </a:ext>
            </a:extLst>
          </p:cNvPr>
          <p:cNvSpPr txBox="1"/>
          <p:nvPr/>
        </p:nvSpPr>
        <p:spPr>
          <a:xfrm>
            <a:off x="4956553" y="1867248"/>
            <a:ext cx="22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setupCalibration.xml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4F258-1743-9D09-985B-9F1B95795EA9}"/>
              </a:ext>
            </a:extLst>
          </p:cNvPr>
          <p:cNvSpPr/>
          <p:nvPr/>
        </p:nvSpPr>
        <p:spPr>
          <a:xfrm>
            <a:off x="1031519" y="600677"/>
            <a:ext cx="1845276" cy="49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Only works with OpenSim 4.4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EC548-9873-A9C3-CB51-8E2E68DE64CD}"/>
              </a:ext>
            </a:extLst>
          </p:cNvPr>
          <p:cNvSpPr txBox="1"/>
          <p:nvPr/>
        </p:nvSpPr>
        <p:spPr>
          <a:xfrm>
            <a:off x="1777312" y="3132098"/>
            <a:ext cx="29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excitationGeneratorFile.xml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3D02F-4172-06D5-BBE7-6897162E04DE}"/>
              </a:ext>
            </a:extLst>
          </p:cNvPr>
          <p:cNvSpPr txBox="1"/>
          <p:nvPr/>
        </p:nvSpPr>
        <p:spPr>
          <a:xfrm>
            <a:off x="1777312" y="3532664"/>
            <a:ext cx="286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calibrationFile.xml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FCFD6-6900-3565-B68E-BE2A9789C471}"/>
              </a:ext>
            </a:extLst>
          </p:cNvPr>
          <p:cNvSpPr txBox="1"/>
          <p:nvPr/>
        </p:nvSpPr>
        <p:spPr>
          <a:xfrm>
            <a:off x="7646770" y="2977466"/>
            <a:ext cx="286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outputSubjectFile.xml</a:t>
            </a:r>
          </a:p>
          <a:p>
            <a:r>
              <a:rPr lang="en-AU" dirty="0" err="1"/>
              <a:t>outputDirectory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392B59-2AF3-0465-EDAB-AF4F9F479588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646138" y="2868831"/>
            <a:ext cx="527224" cy="43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0F13BF-62FE-B78F-D685-3FFF16A2E2FC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4709333" y="3300632"/>
            <a:ext cx="464029" cy="16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8745B8-DF79-E590-AFBE-14F59A17F4A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646138" y="3300632"/>
            <a:ext cx="527224" cy="416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C9C0E9-8D84-6A1E-F379-9A620F75870E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3768014" y="1495626"/>
            <a:ext cx="632251" cy="17448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A7F2E5-B045-E39D-0143-AB4E2D645DB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7018638" y="3300632"/>
            <a:ext cx="6281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41286D-2B7B-646A-F6B3-1442CBC9953A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6096000" y="2236580"/>
            <a:ext cx="0" cy="816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C22250-2C4C-17B3-6C87-E779FEDBFC3B}"/>
              </a:ext>
            </a:extLst>
          </p:cNvPr>
          <p:cNvSpPr txBox="1"/>
          <p:nvPr/>
        </p:nvSpPr>
        <p:spPr>
          <a:xfrm>
            <a:off x="334954" y="3979568"/>
            <a:ext cx="116510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</a:rPr>
              <a:t>subjectFile.xml</a:t>
            </a:r>
            <a:r>
              <a:rPr lang="en-AU" sz="1400" dirty="0"/>
              <a:t>: </a:t>
            </a:r>
          </a:p>
          <a:p>
            <a:r>
              <a:rPr lang="en-AU" sz="1400" dirty="0"/>
              <a:t>	aka </a:t>
            </a:r>
            <a:r>
              <a:rPr lang="en-AU" sz="1400" dirty="0" err="1"/>
              <a:t>subjectUncalibrated</a:t>
            </a:r>
            <a:r>
              <a:rPr lang="en-AU" sz="1400" dirty="0"/>
              <a:t> xml file created from the .</a:t>
            </a:r>
            <a:r>
              <a:rPr lang="en-AU" sz="1400" dirty="0" err="1"/>
              <a:t>osim</a:t>
            </a:r>
            <a:r>
              <a:rPr lang="en-AU" sz="1400" dirty="0"/>
              <a:t> model. Included muscle parameters (F-L, F-V, tendon-strain curves) and MTU set (with same values as </a:t>
            </a:r>
            <a:r>
              <a:rPr lang="en-AU" sz="1400" dirty="0" err="1"/>
              <a:t>osim</a:t>
            </a:r>
            <a:r>
              <a:rPr lang="en-AU" sz="1400" dirty="0"/>
              <a:t> model) -&gt; TO BE AUTOMATED</a:t>
            </a:r>
          </a:p>
          <a:p>
            <a:r>
              <a:rPr lang="en-AU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excitationGeneratorFile.xml</a:t>
            </a:r>
            <a:r>
              <a:rPr lang="en-AU" sz="1400" dirty="0"/>
              <a:t>: </a:t>
            </a:r>
          </a:p>
          <a:p>
            <a:r>
              <a:rPr lang="en-AU" sz="1400" dirty="0"/>
              <a:t>	contains the mapping between recorded EMG signals and </a:t>
            </a:r>
            <a:r>
              <a:rPr lang="en-AU" sz="1400" dirty="0" err="1"/>
              <a:t>osim</a:t>
            </a:r>
            <a:r>
              <a:rPr lang="en-AU" sz="1400" dirty="0"/>
              <a:t> muscles in your model.</a:t>
            </a:r>
          </a:p>
          <a:p>
            <a:r>
              <a:rPr lang="en-A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calibrationFile.xml</a:t>
            </a:r>
            <a:r>
              <a:rPr lang="en-AU" sz="1400" dirty="0"/>
              <a:t>: </a:t>
            </a:r>
          </a:p>
          <a:p>
            <a:r>
              <a:rPr lang="en-AU" sz="1400" dirty="0"/>
              <a:t>	configuration xml file with the settings to be used in the calibration with 2 options:</a:t>
            </a:r>
          </a:p>
          <a:p>
            <a:r>
              <a:rPr lang="en-AU" sz="1400" dirty="0"/>
              <a:t>	</a:t>
            </a:r>
            <a:r>
              <a:rPr lang="en-AU" sz="1400" b="1" dirty="0"/>
              <a:t>“Driven” mode: </a:t>
            </a:r>
            <a:r>
              <a:rPr lang="en-AU" sz="1400" dirty="0"/>
              <a:t>&lt;</a:t>
            </a:r>
            <a:r>
              <a:rPr lang="en-AU" sz="1400" dirty="0" err="1"/>
              <a:t>hybridCalibration</a:t>
            </a:r>
            <a:r>
              <a:rPr lang="en-AU" sz="1400" dirty="0"/>
              <a:t>&gt;false&lt;/</a:t>
            </a:r>
            <a:r>
              <a:rPr lang="en-AU" sz="1400" dirty="0" err="1"/>
              <a:t>hybridCalibration</a:t>
            </a:r>
            <a:r>
              <a:rPr lang="en-AU" sz="1400" dirty="0"/>
              <a:t>&gt; : purely using the Excitations from EMG signals to drive the model (i.e. muscles without EMG signals only produce passive force)</a:t>
            </a:r>
          </a:p>
          <a:p>
            <a:r>
              <a:rPr lang="en-AU" sz="1400" dirty="0"/>
              <a:t>	</a:t>
            </a:r>
            <a:r>
              <a:rPr lang="en-AU" sz="1400" b="1" dirty="0"/>
              <a:t>“Hybrid” mode: </a:t>
            </a:r>
            <a:r>
              <a:rPr lang="en-AU" sz="1400" dirty="0"/>
              <a:t>&lt;</a:t>
            </a:r>
            <a:r>
              <a:rPr lang="en-AU" sz="1400" dirty="0" err="1"/>
              <a:t>hybridCalibration</a:t>
            </a:r>
            <a:r>
              <a:rPr lang="en-AU" sz="1400" dirty="0"/>
              <a:t>&gt;true&lt;/</a:t>
            </a:r>
            <a:r>
              <a:rPr lang="en-AU" sz="1400" dirty="0" err="1"/>
              <a:t>hybridCalibration</a:t>
            </a:r>
            <a:r>
              <a:rPr lang="en-AU" sz="1400" dirty="0"/>
              <a:t>&gt; : using a synergy approach, estimates the excitations for all muscles and uses them to drive the model (i.e. all muscles will produce active and passive forces).</a:t>
            </a:r>
            <a:endParaRPr lang="en-AU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AU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A5A07-334A-63C5-522F-55910BFEA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A79322-D697-BB7C-4BD7-682C2D08B41F}"/>
              </a:ext>
            </a:extLst>
          </p:cNvPr>
          <p:cNvSpPr/>
          <p:nvPr/>
        </p:nvSpPr>
        <p:spPr>
          <a:xfrm>
            <a:off x="3797642" y="2419183"/>
            <a:ext cx="1845276" cy="49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ceinms-nn-calibrate.exe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7D7C5-FBAF-DD7A-FDDB-D0274EE96033}"/>
              </a:ext>
            </a:extLst>
          </p:cNvPr>
          <p:cNvSpPr txBox="1"/>
          <p:nvPr/>
        </p:nvSpPr>
        <p:spPr>
          <a:xfrm>
            <a:off x="401591" y="2049851"/>
            <a:ext cx="28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accent2"/>
                </a:solidFill>
              </a:rPr>
              <a:t>subjectFile.xml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7D7EE-81A8-08A7-1CA6-035C88D6F80D}"/>
              </a:ext>
            </a:extLst>
          </p:cNvPr>
          <p:cNvSpPr txBox="1"/>
          <p:nvPr/>
        </p:nvSpPr>
        <p:spPr>
          <a:xfrm>
            <a:off x="3580833" y="1232934"/>
            <a:ext cx="22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setupCalibration.xml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1C354-577B-7943-65AB-746CB009C592}"/>
              </a:ext>
            </a:extLst>
          </p:cNvPr>
          <p:cNvSpPr/>
          <p:nvPr/>
        </p:nvSpPr>
        <p:spPr>
          <a:xfrm>
            <a:off x="1031519" y="600677"/>
            <a:ext cx="1845276" cy="494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Only works with OpenSim 4.4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BCF52-C3F2-8AAB-3DF8-78D480944622}"/>
              </a:ext>
            </a:extLst>
          </p:cNvPr>
          <p:cNvSpPr txBox="1"/>
          <p:nvPr/>
        </p:nvSpPr>
        <p:spPr>
          <a:xfrm>
            <a:off x="401592" y="2497784"/>
            <a:ext cx="29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excitationGeneratorFile.xml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495F4-27F8-7782-731A-7174D2ABEED7}"/>
              </a:ext>
            </a:extLst>
          </p:cNvPr>
          <p:cNvSpPr txBox="1"/>
          <p:nvPr/>
        </p:nvSpPr>
        <p:spPr>
          <a:xfrm>
            <a:off x="401592" y="2898350"/>
            <a:ext cx="286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calibrationFile.xml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A292D-02D5-1F11-616A-2EF08F38F52E}"/>
              </a:ext>
            </a:extLst>
          </p:cNvPr>
          <p:cNvSpPr txBox="1"/>
          <p:nvPr/>
        </p:nvSpPr>
        <p:spPr>
          <a:xfrm>
            <a:off x="6271050" y="2474107"/>
            <a:ext cx="28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outputSubjectFile.xml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6C0816-653E-B23B-4F02-358DFBFC44E4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2392294" y="861312"/>
            <a:ext cx="632251" cy="17448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060F6D-D423-E00E-7A71-8809509D7F9F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5642918" y="2658773"/>
            <a:ext cx="628132" cy="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87144A-C566-3C5C-BF9C-A2DE9E83AF4D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720280" y="1602266"/>
            <a:ext cx="0" cy="816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73A22A5-DC4C-1DB6-437B-0941F5863A8C}"/>
              </a:ext>
            </a:extLst>
          </p:cNvPr>
          <p:cNvSpPr/>
          <p:nvPr/>
        </p:nvSpPr>
        <p:spPr>
          <a:xfrm>
            <a:off x="5827803" y="4081144"/>
            <a:ext cx="2401330" cy="1276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CEINMS.exe</a:t>
            </a:r>
            <a:endParaRPr lang="en-AU" dirty="0">
              <a:solidFill>
                <a:schemeClr val="tx1"/>
              </a:solidFill>
            </a:endParaRPr>
          </a:p>
          <a:p>
            <a:pPr algn="ctr"/>
            <a:r>
              <a:rPr lang="pt-PT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CEINMSoptimise.exe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16A19-038B-A13A-96FA-782D3CF773A2}"/>
              </a:ext>
            </a:extLst>
          </p:cNvPr>
          <p:cNvSpPr txBox="1"/>
          <p:nvPr/>
        </p:nvSpPr>
        <p:spPr>
          <a:xfrm>
            <a:off x="9588762" y="4081144"/>
            <a:ext cx="116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setup.xml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6BFCF-29C3-1A87-41CB-4C06B610084E}"/>
              </a:ext>
            </a:extLst>
          </p:cNvPr>
          <p:cNvSpPr txBox="1"/>
          <p:nvPr/>
        </p:nvSpPr>
        <p:spPr>
          <a:xfrm>
            <a:off x="7826677" y="910281"/>
            <a:ext cx="29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excitationGeneratorFile.xml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AB223-7279-CB0F-9CBB-7F03E3BCC6A0}"/>
              </a:ext>
            </a:extLst>
          </p:cNvPr>
          <p:cNvSpPr txBox="1"/>
          <p:nvPr/>
        </p:nvSpPr>
        <p:spPr>
          <a:xfrm>
            <a:off x="7889872" y="1277895"/>
            <a:ext cx="286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rgbClr val="FF0000"/>
                </a:solidFill>
              </a:rPr>
              <a:t>cfgFile.xml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E014D21-7C57-062B-02A9-30BA4A706DB4}"/>
              </a:ext>
            </a:extLst>
          </p:cNvPr>
          <p:cNvCxnSpPr>
            <a:cxnSpLocks/>
            <a:stCxn id="14" idx="3"/>
            <a:endCxn id="3" idx="0"/>
          </p:cNvCxnSpPr>
          <p:nvPr/>
        </p:nvCxnSpPr>
        <p:spPr>
          <a:xfrm>
            <a:off x="9139877" y="2658773"/>
            <a:ext cx="1033853" cy="14223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4E3E53-5999-1061-5098-7BEFF014FBC4}"/>
              </a:ext>
            </a:extLst>
          </p:cNvPr>
          <p:cNvSpPr txBox="1"/>
          <p:nvPr/>
        </p:nvSpPr>
        <p:spPr>
          <a:xfrm>
            <a:off x="7889872" y="1641392"/>
            <a:ext cx="286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inputData.xml</a:t>
            </a:r>
          </a:p>
        </p:txBody>
      </p:sp>
    </p:spTree>
    <p:extLst>
      <p:ext uri="{BB962C8B-B14F-4D97-AF65-F5344CB8AC3E}">
        <p14:creationId xmlns:p14="http://schemas.microsoft.com/office/powerpoint/2010/main" val="259839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Basílio Gonçalves</dc:creator>
  <cp:lastModifiedBy>Basílio Gonçalves</cp:lastModifiedBy>
  <cp:revision>5</cp:revision>
  <dcterms:created xsi:type="dcterms:W3CDTF">2025-07-11T08:39:48Z</dcterms:created>
  <dcterms:modified xsi:type="dcterms:W3CDTF">2025-07-11T11:47:25Z</dcterms:modified>
</cp:coreProperties>
</file>