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99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5F0A-2ABF-4E1C-BE0E-811E3CAD415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8DF8-CA29-439C-B037-BF8E7AEE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Bjørn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8DF8-CA29-439C-B037-BF8E7AEE4D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Alleanna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8DF8-CA29-439C-B037-BF8E7AEE4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8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D005-A509-44ED-95FA-C9ACCE1C842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C3F3BA-9C4E-452D-9D9D-C7069753D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E88E0-45D8-4C6F-AF90-AFD39B2E6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How do </a:t>
            </a:r>
            <a:r>
              <a:rPr lang="da-DK" dirty="0" err="1"/>
              <a:t>Presidents</a:t>
            </a:r>
            <a:r>
              <a:rPr lang="da-DK" dirty="0"/>
              <a:t> Speak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46FCDDE-6C33-41E6-BDE0-7D98D8C6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on State of the Union </a:t>
            </a:r>
            <a:r>
              <a:rPr lang="da-DK" dirty="0" err="1"/>
              <a:t>Addresses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7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18D9-6F7E-4B00-86E5-9838E7A8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Forward</a:t>
            </a:r>
            <a:endParaRPr lang="en-US" sz="48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13C520-293B-4F0B-85DF-D38571D5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do we need?</a:t>
            </a:r>
          </a:p>
          <a:p>
            <a:pPr lvl="1"/>
            <a:r>
              <a:rPr lang="en-US" sz="2400" dirty="0"/>
              <a:t>Regression: Which words are associated with high growth?</a:t>
            </a:r>
          </a:p>
          <a:p>
            <a:pPr lvl="1"/>
            <a:r>
              <a:rPr lang="en-US" sz="2400" dirty="0"/>
              <a:t>Spacy: Do we see any changes in the proportion of different word types? Adjectives, Nouns etc. ?</a:t>
            </a:r>
          </a:p>
          <a:p>
            <a:endParaRPr lang="en-US" sz="2800" dirty="0"/>
          </a:p>
          <a:p>
            <a:r>
              <a:rPr lang="en-US" sz="2800" dirty="0"/>
              <a:t>What is the broader implications?</a:t>
            </a:r>
          </a:p>
        </p:txBody>
      </p:sp>
    </p:spTree>
    <p:extLst>
      <p:ext uri="{BB962C8B-B14F-4D97-AF65-F5344CB8AC3E}">
        <p14:creationId xmlns:p14="http://schemas.microsoft.com/office/powerpoint/2010/main" val="40827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50416-AEDB-4D13-A311-35ED2034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Agenda</a:t>
            </a:r>
            <a:endParaRPr lang="en-US" sz="48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28EF39-3DF6-47AB-A6F2-F08F6AEA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Research question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Data source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Methods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Results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2328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CFF17-25B7-4113-ABF6-33E99CE7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Research </a:t>
            </a:r>
            <a:r>
              <a:rPr lang="da-DK" sz="4800" dirty="0" err="1"/>
              <a:t>question</a:t>
            </a:r>
            <a:endParaRPr lang="en-US" sz="48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DB02E-F007-42F8-A092-606079C9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45906" cy="3777622"/>
          </a:xfrm>
        </p:spPr>
        <p:txBody>
          <a:bodyPr>
            <a:normAutofit/>
          </a:bodyPr>
          <a:lstStyle/>
          <a:p>
            <a:r>
              <a:rPr lang="en-US" sz="2400" dirty="0"/>
              <a:t>Question: </a:t>
            </a:r>
            <a:r>
              <a:rPr lang="en-US" sz="2400" b="1" dirty="0"/>
              <a:t>To what extent are presidential speeches affected by the macroeconomic situation of the United States?</a:t>
            </a:r>
          </a:p>
          <a:p>
            <a:endParaRPr lang="en-US" sz="2400" dirty="0"/>
          </a:p>
          <a:p>
            <a:r>
              <a:rPr lang="en-US" sz="2400" dirty="0"/>
              <a:t>Motivation</a:t>
            </a:r>
          </a:p>
          <a:p>
            <a:pPr lvl="1"/>
            <a:r>
              <a:rPr lang="en-US" sz="2000" dirty="0"/>
              <a:t>Economic voting: The discipline of political science has shown a clear relationship between economics and voting behavior</a:t>
            </a:r>
          </a:p>
          <a:p>
            <a:pPr lvl="1"/>
            <a:r>
              <a:rPr lang="en-US" sz="2000" dirty="0"/>
              <a:t>Nobody has really tried to understand how the economic situation affects the content and form of political speeches</a:t>
            </a:r>
          </a:p>
          <a:p>
            <a:pPr lvl="1"/>
            <a:r>
              <a:rPr lang="en-US" sz="2000" dirty="0"/>
              <a:t>Can we also talk about Economic Speaking?</a:t>
            </a:r>
          </a:p>
        </p:txBody>
      </p:sp>
    </p:spTree>
    <p:extLst>
      <p:ext uri="{BB962C8B-B14F-4D97-AF65-F5344CB8AC3E}">
        <p14:creationId xmlns:p14="http://schemas.microsoft.com/office/powerpoint/2010/main" val="19110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D689E-C47C-4C1E-804D-C3975B3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Three </a:t>
            </a:r>
            <a:r>
              <a:rPr lang="da-DK" sz="4800" dirty="0" err="1"/>
              <a:t>Hypotheses</a:t>
            </a:r>
            <a:endParaRPr lang="en-US" sz="48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D4F53F-8FCD-46DD-926E-53F3E449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+mj-lt"/>
              <a:buAutoNum type="arabicPeriod"/>
            </a:pPr>
            <a:r>
              <a:rPr lang="en-US" sz="2400" b="1" dirty="0"/>
              <a:t>Major American political speeches use more positive words when the US economy is on an upward going trend. </a:t>
            </a:r>
          </a:p>
          <a:p>
            <a:pPr lvl="0">
              <a:buFont typeface="+mj-lt"/>
              <a:buAutoNum type="arabicPeriod"/>
            </a:pPr>
            <a:endParaRPr lang="en-US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The language used in major American political speeches has become more simple over time</a:t>
            </a:r>
          </a:p>
          <a:p>
            <a:pPr lvl="0">
              <a:buFont typeface="+mj-lt"/>
              <a:buAutoNum type="arabicPeriod"/>
            </a:pPr>
            <a:endParaRPr lang="en-US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Major American political speeches have become more egocentric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0C468-8332-40CD-BEA9-914A7990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800" dirty="0"/>
              <a:t>Data </a:t>
            </a:r>
            <a:r>
              <a:rPr lang="da-DK" sz="4800" dirty="0" err="1"/>
              <a:t>sources</a:t>
            </a:r>
            <a:r>
              <a:rPr lang="da-DK" sz="4800" dirty="0"/>
              <a:t> and </a:t>
            </a:r>
            <a:r>
              <a:rPr lang="da-DK" sz="4800" dirty="0" err="1"/>
              <a:t>collection</a:t>
            </a:r>
            <a:endParaRPr lang="en-US" sz="48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0099FB-B436-4B6E-BBF7-9E0FAFDE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3027"/>
            <a:ext cx="9054148" cy="466476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Data</a:t>
            </a:r>
            <a:r>
              <a:rPr lang="en-US" sz="2400" dirty="0"/>
              <a:t>: American State of the Union Addresses since 1961</a:t>
            </a:r>
          </a:p>
          <a:p>
            <a:pPr lvl="1"/>
            <a:r>
              <a:rPr lang="en-US" sz="2000" dirty="0"/>
              <a:t>Written addresses excluded because they probably differ significantly from oral addresses</a:t>
            </a:r>
          </a:p>
          <a:p>
            <a:pPr lvl="1"/>
            <a:r>
              <a:rPr lang="en-US" sz="2000" dirty="0"/>
              <a:t>We exclude addresses from before 1961 because they are mostly written and the world bank only has historical GDP rates from 1961 and onward</a:t>
            </a:r>
          </a:p>
          <a:p>
            <a:endParaRPr lang="en-US" sz="2400" dirty="0"/>
          </a:p>
          <a:p>
            <a:r>
              <a:rPr lang="en-US" sz="2400" b="1" dirty="0"/>
              <a:t>Scraping</a:t>
            </a:r>
            <a:r>
              <a:rPr lang="en-US" sz="2400" dirty="0"/>
              <a:t>: Addresses collected from the American Presidency Project</a:t>
            </a:r>
          </a:p>
          <a:p>
            <a:pPr lvl="1"/>
            <a:r>
              <a:rPr lang="en-US" sz="2000" dirty="0"/>
              <a:t>We built two scraper functions (using </a:t>
            </a:r>
            <a:r>
              <a:rPr lang="en-US" sz="2000" dirty="0" err="1"/>
              <a:t>BeautifulSoup</a:t>
            </a:r>
            <a:r>
              <a:rPr lang="en-US" sz="20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Link-collector: Collects links to all websites with State of the Union Addresses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Text-collector: Collects the following information 1) Year 2) President 3) Date 4) Text</a:t>
            </a:r>
          </a:p>
        </p:txBody>
      </p:sp>
    </p:spTree>
    <p:extLst>
      <p:ext uri="{BB962C8B-B14F-4D97-AF65-F5344CB8AC3E}">
        <p14:creationId xmlns:p14="http://schemas.microsoft.com/office/powerpoint/2010/main" val="15451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AA129-16CC-4C8F-8BD7-0B5062C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Preliminary </a:t>
            </a:r>
            <a:r>
              <a:rPr lang="da-DK" dirty="0" err="1"/>
              <a:t>results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CC88EA7-CEFD-41D6-8A9E-423043662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A9A0F-A43D-4D9A-B2EF-8D303A07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3045"/>
            <a:ext cx="5256075" cy="5966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000" b="1" dirty="0" err="1"/>
              <a:t>Result</a:t>
            </a:r>
            <a:r>
              <a:rPr lang="da-DK" sz="2000" b="1" dirty="0"/>
              <a:t> 1:</a:t>
            </a:r>
          </a:p>
          <a:p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en-US" sz="2000" dirty="0"/>
              <a:t>found a weak positive association between growth rate and sentiment values, so high growth rates are associated with positive speeches.</a:t>
            </a:r>
          </a:p>
          <a:p>
            <a:r>
              <a:rPr lang="en-US" sz="2000" dirty="0"/>
              <a:t>Correlation coefficient (r value) of 0.27</a:t>
            </a:r>
          </a:p>
          <a:p>
            <a:pPr lvl="1"/>
            <a:endParaRPr lang="da-DK" sz="1800" dirty="0"/>
          </a:p>
          <a:p>
            <a:pPr marL="0" indent="0">
              <a:buNone/>
            </a:pPr>
            <a:r>
              <a:rPr lang="da-DK" sz="2000" b="1" dirty="0"/>
              <a:t>M</a:t>
            </a:r>
            <a:r>
              <a:rPr lang="en-US" sz="2000" b="1" dirty="0" err="1"/>
              <a:t>ethod</a:t>
            </a:r>
            <a:r>
              <a:rPr lang="en-US" sz="2000" dirty="0"/>
              <a:t>: </a:t>
            </a:r>
          </a:p>
          <a:p>
            <a:r>
              <a:rPr lang="en-US" sz="2000" dirty="0"/>
              <a:t>Sentiment analysis using Text Blob</a:t>
            </a:r>
          </a:p>
          <a:p>
            <a:r>
              <a:rPr lang="da-DK" sz="2000" dirty="0"/>
              <a:t>M</a:t>
            </a:r>
            <a:r>
              <a:rPr lang="en-US" sz="2000" dirty="0" err="1"/>
              <a:t>easure</a:t>
            </a:r>
            <a:r>
              <a:rPr lang="en-US" sz="2000" dirty="0"/>
              <a:t>: Average sentiment value for all the sentences in the speech. +1 is equal to perfectly positive speech and -1 is equal to perfectly negative speech.</a:t>
            </a:r>
          </a:p>
          <a:p>
            <a:endParaRPr lang="da-DK" sz="2000" dirty="0"/>
          </a:p>
          <a:p>
            <a:pPr marL="0" indent="0">
              <a:buNone/>
            </a:pPr>
            <a:r>
              <a:rPr lang="da-DK" sz="2000" b="1" dirty="0"/>
              <a:t>C</a:t>
            </a:r>
            <a:r>
              <a:rPr lang="en-US" sz="2000" b="1" dirty="0" err="1"/>
              <a:t>ritique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Textblob</a:t>
            </a:r>
            <a:r>
              <a:rPr lang="en-US" sz="2000" dirty="0"/>
              <a:t> is a rather imprecise method for sentiment analysis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164FCFD-04EB-4D91-9122-A6CF3000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56" y="1954200"/>
            <a:ext cx="3600000" cy="32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A9A0F-A43D-4D9A-B2EF-8D303A07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3045"/>
            <a:ext cx="5256075" cy="5966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000" b="1" dirty="0" err="1"/>
              <a:t>Result</a:t>
            </a:r>
            <a:r>
              <a:rPr lang="da-DK" sz="2000" b="1" dirty="0"/>
              <a:t> 2:</a:t>
            </a:r>
          </a:p>
          <a:p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en-US" sz="2000" dirty="0"/>
              <a:t>found that since 1961 the language used the Addresses have become more simple</a:t>
            </a:r>
          </a:p>
          <a:p>
            <a:pPr lvl="1"/>
            <a:r>
              <a:rPr lang="en-US" dirty="0"/>
              <a:t>Correlation coefficient (r value) of -0.583</a:t>
            </a:r>
          </a:p>
          <a:p>
            <a:pPr lvl="1"/>
            <a:endParaRPr lang="da-DK" sz="1800" dirty="0"/>
          </a:p>
          <a:p>
            <a:pPr marL="0" indent="0">
              <a:buNone/>
            </a:pPr>
            <a:r>
              <a:rPr lang="da-DK" sz="2000" b="1" dirty="0"/>
              <a:t>M</a:t>
            </a:r>
            <a:r>
              <a:rPr lang="en-US" sz="2000" b="1" dirty="0" err="1"/>
              <a:t>ethod</a:t>
            </a:r>
            <a:r>
              <a:rPr lang="en-US" sz="2000" dirty="0"/>
              <a:t>: </a:t>
            </a:r>
          </a:p>
          <a:p>
            <a:r>
              <a:rPr lang="en-US" sz="2000" dirty="0"/>
              <a:t>Language simplicity measured using the LIX function</a:t>
            </a:r>
          </a:p>
          <a:p>
            <a:r>
              <a:rPr lang="en-US" sz="2000" dirty="0"/>
              <a:t>LIX= (A/B)+(100C)/A where A= Number of Words, B= Number of Sentences, and C= Number of words over 6 letters.</a:t>
            </a:r>
            <a:endParaRPr lang="da-DK" sz="2000" dirty="0"/>
          </a:p>
          <a:p>
            <a:endParaRPr lang="da-DK" sz="2000" dirty="0"/>
          </a:p>
          <a:p>
            <a:pPr marL="0" indent="0">
              <a:buNone/>
            </a:pPr>
            <a:r>
              <a:rPr lang="da-DK" sz="2000" b="1" dirty="0"/>
              <a:t>C</a:t>
            </a:r>
            <a:r>
              <a:rPr lang="en-US" sz="2000" b="1" dirty="0" err="1"/>
              <a:t>ritique</a:t>
            </a:r>
            <a:r>
              <a:rPr lang="en-US" sz="2000" b="1" dirty="0"/>
              <a:t>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LIX really measure complexity? (word length vs. word combinations)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439818E-660B-43C4-87FE-ACF36A93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95" y="1949439"/>
            <a:ext cx="3600000" cy="3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A9A0F-A43D-4D9A-B2EF-8D303A07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3045"/>
            <a:ext cx="5256075" cy="596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/>
              <a:t>Result</a:t>
            </a:r>
            <a:r>
              <a:rPr lang="da-DK" sz="2000" b="1" dirty="0"/>
              <a:t> 3:</a:t>
            </a:r>
          </a:p>
          <a:p>
            <a:r>
              <a:rPr lang="da-DK" sz="2000" dirty="0"/>
              <a:t>No association </a:t>
            </a:r>
            <a:r>
              <a:rPr lang="da-DK" sz="2000" dirty="0" err="1"/>
              <a:t>between</a:t>
            </a:r>
            <a:r>
              <a:rPr lang="da-DK" sz="2000" dirty="0"/>
              <a:t> time and </a:t>
            </a:r>
            <a:r>
              <a:rPr lang="da-DK" sz="2000" dirty="0" err="1"/>
              <a:t>usage</a:t>
            </a:r>
            <a:r>
              <a:rPr lang="da-DK" sz="2000" dirty="0"/>
              <a:t> of </a:t>
            </a:r>
            <a:r>
              <a:rPr lang="da-DK" sz="2000" dirty="0" err="1"/>
              <a:t>egocentric</a:t>
            </a:r>
            <a:r>
              <a:rPr lang="da-DK" sz="2000" dirty="0"/>
              <a:t> </a:t>
            </a:r>
            <a:r>
              <a:rPr lang="da-DK" sz="2000" dirty="0" err="1"/>
              <a:t>words</a:t>
            </a:r>
            <a:r>
              <a:rPr lang="da-DK" sz="2000" dirty="0"/>
              <a:t> in </a:t>
            </a:r>
            <a:r>
              <a:rPr lang="en-US" sz="2000" dirty="0"/>
              <a:t>the Addresses</a:t>
            </a:r>
          </a:p>
          <a:p>
            <a:pPr lvl="1"/>
            <a:r>
              <a:rPr lang="en-US" dirty="0"/>
              <a:t>Correlation coefficient (r value) of 0.008</a:t>
            </a:r>
          </a:p>
          <a:p>
            <a:pPr lvl="1"/>
            <a:endParaRPr lang="da-DK" sz="1800" dirty="0"/>
          </a:p>
          <a:p>
            <a:pPr marL="0" indent="0">
              <a:buNone/>
            </a:pPr>
            <a:r>
              <a:rPr lang="da-DK" sz="2000" b="1" dirty="0"/>
              <a:t>M</a:t>
            </a:r>
            <a:r>
              <a:rPr lang="en-US" sz="2000" b="1" dirty="0" err="1"/>
              <a:t>ethod</a:t>
            </a:r>
            <a:r>
              <a:rPr lang="en-US" sz="2000" dirty="0"/>
              <a:t>: </a:t>
            </a:r>
          </a:p>
          <a:p>
            <a:r>
              <a:rPr lang="en-US" sz="2000" dirty="0"/>
              <a:t>Word frequency </a:t>
            </a:r>
          </a:p>
          <a:p>
            <a:r>
              <a:rPr lang="en-US" sz="2000" dirty="0"/>
              <a:t>The normalized proportion of egocentric words ( “I”, “me”, “my”, “myself”)</a:t>
            </a:r>
            <a:endParaRPr lang="da-DK" sz="2000" dirty="0"/>
          </a:p>
          <a:p>
            <a:pPr marL="0" indent="0">
              <a:buNone/>
            </a:pPr>
            <a:endParaRPr lang="da-DK" sz="2000" b="1" dirty="0"/>
          </a:p>
          <a:p>
            <a:pPr marL="0" indent="0">
              <a:buNone/>
            </a:pPr>
            <a:r>
              <a:rPr lang="da-DK" sz="2000" b="1" dirty="0"/>
              <a:t>C</a:t>
            </a:r>
            <a:r>
              <a:rPr lang="en-US" sz="2000" b="1" dirty="0" err="1"/>
              <a:t>ritique</a:t>
            </a:r>
            <a:r>
              <a:rPr lang="en-US" sz="2000" b="1" dirty="0"/>
              <a:t>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not take the context into account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41925C2-21EB-4E83-93C2-4CBD061D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4" y="1911339"/>
            <a:ext cx="3600000" cy="31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161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1803</TotalTime>
  <Words>508</Words>
  <Application>Microsoft Office PowerPoint</Application>
  <PresentationFormat>Widescreen</PresentationFormat>
  <Paragraphs>71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Visk</vt:lpstr>
      <vt:lpstr>How do Presidents Speak</vt:lpstr>
      <vt:lpstr>Agenda</vt:lpstr>
      <vt:lpstr>Research question</vt:lpstr>
      <vt:lpstr>Three Hypotheses</vt:lpstr>
      <vt:lpstr>Data sources and collection</vt:lpstr>
      <vt:lpstr>Preliminary results</vt:lpstr>
      <vt:lpstr>PowerPoint-præsentation</vt:lpstr>
      <vt:lpstr>PowerPoint-præsentation</vt:lpstr>
      <vt:lpstr>PowerPoint-præsentation</vt:lpstr>
      <vt:lpstr>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Presidents speek</dc:title>
  <dc:creator>Bjørn August Skeel-Gjørling</dc:creator>
  <cp:lastModifiedBy>Bjørn August Skeel-Gjørling</cp:lastModifiedBy>
  <cp:revision>17</cp:revision>
  <dcterms:created xsi:type="dcterms:W3CDTF">2017-11-26T21:51:47Z</dcterms:created>
  <dcterms:modified xsi:type="dcterms:W3CDTF">2017-11-28T04:33:33Z</dcterms:modified>
</cp:coreProperties>
</file>