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03-04-2024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4/3/2024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4/3/2024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4/3/2024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4/3/2024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4/3/2024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4/3/2024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4/3/2024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4/3/2024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4/3/2024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4/3/2024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2976127" y="4275281"/>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 - Arssam Basha M</a:t>
            </a:r>
          </a:p>
          <a:p>
            <a:r>
              <a:rPr lang="en-US" sz="2000" b="1" dirty="0">
                <a:solidFill>
                  <a:schemeClr val="accent1">
                    <a:lumMod val="75000"/>
                  </a:schemeClr>
                </a:solidFill>
                <a:latin typeface="Arial"/>
                <a:cs typeface="Arial"/>
              </a:rPr>
              <a:t>-  Computer Science and Engineering</a:t>
            </a:r>
          </a:p>
          <a:p>
            <a:r>
              <a:rPr lang="en-US" sz="2000" b="1" dirty="0">
                <a:solidFill>
                  <a:schemeClr val="accent1">
                    <a:lumMod val="75000"/>
                  </a:schemeClr>
                </a:solidFill>
                <a:latin typeface="Arial"/>
                <a:cs typeface="Arial"/>
              </a:rPr>
              <a:t> - Aalim Muhammed Salegh College of Engineering</a:t>
            </a:r>
          </a:p>
          <a:p>
            <a:r>
              <a:rPr lang="en-US" sz="2000" b="1" dirty="0">
                <a:solidFill>
                  <a:schemeClr val="accent1">
                    <a:lumMod val="75000"/>
                  </a:schemeClr>
                </a:solidFill>
                <a:latin typeface="Arial"/>
                <a:cs typeface="Arial"/>
              </a:rPr>
              <a:t> </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"The Web Application Hacker's Handbook" by </a:t>
            </a:r>
            <a:r>
              <a:rPr lang="en-IN" sz="2400" dirty="0" err="1">
                <a:solidFill>
                  <a:srgbClr val="0F0F0F"/>
                </a:solidFill>
                <a:ea typeface="+mn-lt"/>
                <a:cs typeface="+mn-lt"/>
              </a:rPr>
              <a:t>Dafydd</a:t>
            </a:r>
            <a:r>
              <a:rPr lang="en-IN" sz="2400" dirty="0">
                <a:solidFill>
                  <a:srgbClr val="0F0F0F"/>
                </a:solidFill>
                <a:ea typeface="+mn-lt"/>
                <a:cs typeface="+mn-lt"/>
              </a:rPr>
              <a:t> </a:t>
            </a:r>
            <a:r>
              <a:rPr lang="en-IN" sz="2400" dirty="0" err="1">
                <a:solidFill>
                  <a:srgbClr val="0F0F0F"/>
                </a:solidFill>
                <a:ea typeface="+mn-lt"/>
                <a:cs typeface="+mn-lt"/>
              </a:rPr>
              <a:t>Stuttard</a:t>
            </a:r>
            <a:r>
              <a:rPr lang="en-IN" sz="2400" dirty="0">
                <a:solidFill>
                  <a:srgbClr val="0F0F0F"/>
                </a:solidFill>
                <a:ea typeface="+mn-lt"/>
                <a:cs typeface="+mn-lt"/>
              </a:rPr>
              <a:t> and Marcus Pinto</a:t>
            </a:r>
          </a:p>
          <a:p>
            <a:pPr marL="305435" indent="-305435"/>
            <a:r>
              <a:rPr lang="en-IN" sz="2400" dirty="0">
                <a:solidFill>
                  <a:srgbClr val="0F0F0F"/>
                </a:solidFill>
                <a:ea typeface="+mn-lt"/>
                <a:cs typeface="+mn-lt"/>
              </a:rPr>
              <a:t>"Hacking: The Art of Exploitation" by Jon Erickson</a:t>
            </a:r>
          </a:p>
          <a:p>
            <a:pPr marL="305435" indent="-305435"/>
            <a:r>
              <a:rPr lang="en-IN" sz="2400" dirty="0">
                <a:solidFill>
                  <a:srgbClr val="0F0F0F"/>
                </a:solidFill>
                <a:ea typeface="+mn-lt"/>
                <a:cs typeface="+mn-lt"/>
              </a:rPr>
              <a:t>"Practical Malware Analysis: The Hands-On Guide to Dissecting Malicious Software" by Michael Sikorski and Andrew Honig</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4" y="1237631"/>
            <a:ext cx="10954030" cy="4823803"/>
          </a:xfrm>
        </p:spPr>
        <p:txBody>
          <a:bodyPr>
            <a:normAutofit/>
          </a:bodyPr>
          <a:lstStyle/>
          <a:p>
            <a:pPr marL="0" indent="0">
              <a:buNone/>
            </a:pPr>
            <a:r>
              <a:rPr lang="en-US" sz="2800" dirty="0">
                <a:solidFill>
                  <a:srgbClr val="0F0F0F"/>
                </a:solidFill>
                <a:ea typeface="+mn-lt"/>
                <a:cs typeface="+mn-lt"/>
              </a:rPr>
              <a:t>Develop a keylogger software capable of discreetly recording keystrokes made on a target device without detection, with the primary objective of enabling efficient monitoring and data collection for legitimate purposes such as parental control, employee productivity tracking, or forensic investigation. The keylogger should operate stealthily in the background, remain undetectable by antivirus software, and store captured data securely for later analysis.</a:t>
            </a:r>
            <a:endParaRPr lang="en-IN" sz="28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305435" indent="-305435"/>
            <a:r>
              <a:rPr lang="en-US" sz="1200" b="1" dirty="0">
                <a:latin typeface="Calibri"/>
                <a:ea typeface="+mn-lt"/>
                <a:cs typeface="+mn-lt"/>
              </a:rPr>
              <a:t>The proposed solution is to develop a robust and versatile keylogger software that addresses the requirements outlined in the problem statement. The keylogger will be designed with the following features:</a:t>
            </a:r>
          </a:p>
          <a:p>
            <a:pPr marL="305435" indent="-305435"/>
            <a:endParaRPr lang="en-US" sz="1200" b="1" dirty="0">
              <a:latin typeface="Calibri"/>
              <a:ea typeface="+mn-lt"/>
              <a:cs typeface="+mn-lt"/>
            </a:endParaRPr>
          </a:p>
          <a:p>
            <a:pPr marL="305435" indent="-305435"/>
            <a:r>
              <a:rPr lang="en-US" sz="1200" b="1" dirty="0">
                <a:latin typeface="Calibri"/>
                <a:ea typeface="+mn-lt"/>
                <a:cs typeface="+mn-lt"/>
              </a:rPr>
              <a:t>Stealth Mode: The keylogger will operate discreetly in the background without alerting the user or triggering antivirus software detection.</a:t>
            </a:r>
          </a:p>
          <a:p>
            <a:pPr marL="305435" indent="-305435"/>
            <a:endParaRPr lang="en-US" sz="1200" b="1" dirty="0">
              <a:latin typeface="Calibri"/>
              <a:ea typeface="+mn-lt"/>
              <a:cs typeface="+mn-lt"/>
            </a:endParaRPr>
          </a:p>
          <a:p>
            <a:pPr marL="305435" indent="-305435"/>
            <a:r>
              <a:rPr lang="en-US" sz="1200" b="1" dirty="0">
                <a:latin typeface="Calibri"/>
                <a:ea typeface="+mn-lt"/>
                <a:cs typeface="+mn-lt"/>
              </a:rPr>
              <a:t>Keystroke Logging: The software will accurately record all keystrokes made on the target device, including letters, numbers, special characters, and function keys.</a:t>
            </a:r>
          </a:p>
          <a:p>
            <a:pPr marL="305435" indent="-305435"/>
            <a:endParaRPr lang="en-US" sz="1200" b="1" dirty="0">
              <a:latin typeface="Calibri"/>
              <a:ea typeface="+mn-lt"/>
              <a:cs typeface="+mn-lt"/>
            </a:endParaRPr>
          </a:p>
          <a:p>
            <a:pPr marL="305435" indent="-305435"/>
            <a:r>
              <a:rPr lang="en-US" sz="1200" b="1" dirty="0">
                <a:latin typeface="Calibri"/>
                <a:ea typeface="+mn-lt"/>
                <a:cs typeface="+mn-lt"/>
              </a:rPr>
              <a:t>Customizable Logging Parameters: Users will have the ability to customize logging settings, such as selective capture of keystrokes from specific applications or websites, adjustable logging intervals, and options for excluding sensitive information (e.g., passwords).</a:t>
            </a:r>
          </a:p>
          <a:p>
            <a:pPr marL="305435" indent="-305435"/>
            <a:endParaRPr lang="en-US" sz="1200" b="1" dirty="0">
              <a:latin typeface="Calibri"/>
              <a:ea typeface="+mn-lt"/>
              <a:cs typeface="+mn-lt"/>
            </a:endParaRPr>
          </a:p>
          <a:p>
            <a:pPr marL="305435" indent="-305435"/>
            <a:r>
              <a:rPr lang="en-US" sz="1200" b="1" dirty="0">
                <a:latin typeface="Calibri"/>
                <a:ea typeface="+mn-lt"/>
                <a:cs typeface="+mn-lt"/>
              </a:rPr>
              <a:t>Secure Data Storage: Captured keystrokes will be securely stored in encrypted format to prevent unauthorized access. The software will employ robust encryption algorithms to safeguard sensitive data.</a:t>
            </a:r>
          </a:p>
          <a:p>
            <a:pPr marL="305435" indent="-305435"/>
            <a:endParaRPr lang="en-US" sz="1200" b="1" dirty="0">
              <a:latin typeface="Calibri"/>
              <a:ea typeface="+mn-lt"/>
              <a:cs typeface="+mn-lt"/>
            </a:endParaRPr>
          </a:p>
          <a:p>
            <a:pPr marL="305435" indent="-305435"/>
            <a:r>
              <a:rPr lang="en-US" sz="1200" b="1" dirty="0">
                <a:latin typeface="Calibri"/>
                <a:ea typeface="+mn-lt"/>
                <a:cs typeface="+mn-lt"/>
              </a:rPr>
              <a:t>Remote Access: Users will be able to remotely access the logged data from any location via a secure connection. This feature will enable real-time monitoring and data retrieval for analysis purposes.</a:t>
            </a:r>
          </a:p>
          <a:p>
            <a:pPr marL="305435" indent="-305435"/>
            <a:endParaRPr lang="en-US" sz="1200" b="1" dirty="0">
              <a:latin typeface="Calibri"/>
              <a:ea typeface="+mn-lt"/>
              <a:cs typeface="+mn-lt"/>
            </a:endParaRPr>
          </a:p>
          <a:p>
            <a:pPr marL="305435" indent="-305435"/>
            <a:r>
              <a:rPr lang="en-US" sz="1200" b="1" dirty="0">
                <a:latin typeface="Calibri"/>
                <a:ea typeface="+mn-lt"/>
                <a:cs typeface="+mn-lt"/>
              </a:rPr>
              <a:t>Compatibility: The keylogger will be compatible with a wide range of operating systems, including Windows, macOS, and Linux, to accommodate diverse user needs.</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algn="l">
              <a:buFont typeface="+mj-lt"/>
              <a:buAutoNum type="arabicPeriod"/>
            </a:pPr>
            <a:r>
              <a:rPr lang="en-US" sz="2000" b="1" i="0" dirty="0">
                <a:solidFill>
                  <a:schemeClr val="tx1"/>
                </a:solidFill>
                <a:effectLst/>
                <a:latin typeface="Söhne"/>
              </a:rPr>
              <a:t>Define Project Scope and Objectives:</a:t>
            </a:r>
            <a:r>
              <a:rPr lang="en-US" sz="2000" b="0" i="0" dirty="0">
                <a:solidFill>
                  <a:schemeClr val="tx1"/>
                </a:solidFill>
                <a:effectLst/>
                <a:latin typeface="Söhne"/>
              </a:rPr>
              <a:t> Clearly outline the purpose of the keylogger, target platforms, and desired functionalities.</a:t>
            </a:r>
          </a:p>
          <a:p>
            <a:pPr algn="l">
              <a:buFont typeface="+mj-lt"/>
              <a:buAutoNum type="arabicPeriod"/>
            </a:pPr>
            <a:r>
              <a:rPr lang="en-US" sz="2000" b="1" i="0" dirty="0">
                <a:solidFill>
                  <a:schemeClr val="tx1"/>
                </a:solidFill>
                <a:effectLst/>
                <a:latin typeface="Söhne"/>
              </a:rPr>
              <a:t>Research Existing Solutions:</a:t>
            </a:r>
            <a:r>
              <a:rPr lang="en-US" sz="2000" b="0" i="0" dirty="0">
                <a:solidFill>
                  <a:schemeClr val="tx1"/>
                </a:solidFill>
                <a:effectLst/>
                <a:latin typeface="Söhne"/>
              </a:rPr>
              <a:t> Study available keylogger software, their features, limitations, and legal implications.</a:t>
            </a:r>
          </a:p>
          <a:p>
            <a:pPr algn="l">
              <a:buFont typeface="+mj-lt"/>
              <a:buAutoNum type="arabicPeriod"/>
            </a:pPr>
            <a:r>
              <a:rPr lang="en-US" sz="2000" b="1" i="0" dirty="0">
                <a:solidFill>
                  <a:schemeClr val="tx1"/>
                </a:solidFill>
                <a:effectLst/>
                <a:latin typeface="Söhne"/>
              </a:rPr>
              <a:t>Legal and Ethical Considerations:</a:t>
            </a:r>
            <a:r>
              <a:rPr lang="en-US" sz="2000" b="0" i="0" dirty="0">
                <a:solidFill>
                  <a:schemeClr val="tx1"/>
                </a:solidFill>
                <a:effectLst/>
                <a:latin typeface="Söhne"/>
              </a:rPr>
              <a:t> Understand privacy laws, obtain necessary permissions, and ensure compliance with ethical guidelines.</a:t>
            </a:r>
          </a:p>
          <a:p>
            <a:pPr algn="l">
              <a:buFont typeface="+mj-lt"/>
              <a:buAutoNum type="arabicPeriod"/>
            </a:pPr>
            <a:r>
              <a:rPr lang="en-US" sz="2000" b="1" i="0" dirty="0">
                <a:solidFill>
                  <a:schemeClr val="tx1"/>
                </a:solidFill>
                <a:effectLst/>
                <a:latin typeface="Söhne"/>
              </a:rPr>
              <a:t>Design Architecture:</a:t>
            </a:r>
            <a:r>
              <a:rPr lang="en-US" sz="2000" b="0" i="0" dirty="0">
                <a:solidFill>
                  <a:schemeClr val="tx1"/>
                </a:solidFill>
                <a:effectLst/>
                <a:latin typeface="Söhne"/>
              </a:rPr>
              <a:t> Develop a comprehensive plan for the keylogger's components, including data capture, storage, encryption, and user interface.</a:t>
            </a:r>
          </a:p>
          <a:p>
            <a:pPr algn="l">
              <a:buFont typeface="+mj-lt"/>
              <a:buAutoNum type="arabicPeriod"/>
            </a:pPr>
            <a:r>
              <a:rPr lang="en-US" sz="2000" b="1" i="0" dirty="0">
                <a:solidFill>
                  <a:schemeClr val="tx1"/>
                </a:solidFill>
                <a:effectLst/>
                <a:latin typeface="Söhne"/>
              </a:rPr>
              <a:t>Select Technologies:</a:t>
            </a:r>
            <a:r>
              <a:rPr lang="en-US" sz="2000" b="0" i="0" dirty="0">
                <a:solidFill>
                  <a:schemeClr val="tx1"/>
                </a:solidFill>
                <a:effectLst/>
                <a:latin typeface="Söhne"/>
              </a:rPr>
              <a:t> Choose appropriate programming languages, libraries, and frameworks based on compatibility and security requirements.</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fontScale="70000" lnSpcReduction="20000"/>
          </a:bodyPr>
          <a:lstStyle/>
          <a:p>
            <a:pPr algn="l">
              <a:buFont typeface="+mj-lt"/>
              <a:buAutoNum type="arabicPeriod"/>
            </a:pPr>
            <a:r>
              <a:rPr lang="en-IN" b="1" i="0" dirty="0">
                <a:solidFill>
                  <a:schemeClr val="tx1"/>
                </a:solidFill>
                <a:effectLst/>
                <a:latin typeface="Söhne"/>
              </a:rPr>
              <a:t>Initialization:</a:t>
            </a:r>
            <a:endParaRPr lang="en-IN" b="0" i="0" dirty="0">
              <a:solidFill>
                <a:schemeClr val="tx1"/>
              </a:solidFill>
              <a:effectLst/>
              <a:latin typeface="Söhne"/>
            </a:endParaRPr>
          </a:p>
          <a:p>
            <a:pPr marL="742950" lvl="1" indent="-285750"/>
            <a:r>
              <a:rPr lang="en-IN" b="0" i="0" dirty="0">
                <a:solidFill>
                  <a:schemeClr val="tx1"/>
                </a:solidFill>
                <a:effectLst/>
                <a:latin typeface="Söhne"/>
              </a:rPr>
              <a:t>Initialize the keylogger software.</a:t>
            </a:r>
          </a:p>
          <a:p>
            <a:pPr marL="742950" lvl="1" indent="-285750"/>
            <a:r>
              <a:rPr lang="en-IN" b="0" i="0" dirty="0">
                <a:solidFill>
                  <a:schemeClr val="tx1"/>
                </a:solidFill>
                <a:effectLst/>
                <a:latin typeface="Söhne"/>
              </a:rPr>
              <a:t>Set up necessary parameters such as logging mode, encryption keys, and data storage location.</a:t>
            </a:r>
          </a:p>
          <a:p>
            <a:pPr algn="l">
              <a:buFont typeface="+mj-lt"/>
              <a:buAutoNum type="arabicPeriod"/>
            </a:pPr>
            <a:r>
              <a:rPr lang="en-IN" b="1" i="0" dirty="0">
                <a:solidFill>
                  <a:schemeClr val="tx1"/>
                </a:solidFill>
                <a:effectLst/>
                <a:latin typeface="Söhne"/>
              </a:rPr>
              <a:t>Stealth Mode Activation:</a:t>
            </a:r>
            <a:endParaRPr lang="en-IN" b="0" i="0" dirty="0">
              <a:solidFill>
                <a:schemeClr val="tx1"/>
              </a:solidFill>
              <a:effectLst/>
              <a:latin typeface="Söhne"/>
            </a:endParaRPr>
          </a:p>
          <a:p>
            <a:pPr marL="742950" lvl="1" indent="-285750"/>
            <a:r>
              <a:rPr lang="en-IN" b="0" i="0" dirty="0">
                <a:solidFill>
                  <a:schemeClr val="tx1"/>
                </a:solidFill>
                <a:effectLst/>
                <a:latin typeface="Söhne"/>
              </a:rPr>
              <a:t>Implement techniques to hide the keylogger from the user and antivirus software.</a:t>
            </a:r>
          </a:p>
          <a:p>
            <a:pPr marL="742950" lvl="1" indent="-285750"/>
            <a:r>
              <a:rPr lang="en-IN" b="0" i="0" dirty="0">
                <a:solidFill>
                  <a:schemeClr val="tx1"/>
                </a:solidFill>
                <a:effectLst/>
                <a:latin typeface="Söhne"/>
              </a:rPr>
              <a:t>Ensure that the keylogger operates silently in the background without alerting the user.</a:t>
            </a:r>
          </a:p>
          <a:p>
            <a:pPr algn="l">
              <a:buFont typeface="+mj-lt"/>
              <a:buAutoNum type="arabicPeriod"/>
            </a:pPr>
            <a:r>
              <a:rPr lang="en-IN" b="1" i="0" dirty="0">
                <a:solidFill>
                  <a:schemeClr val="tx1"/>
                </a:solidFill>
                <a:effectLst/>
                <a:latin typeface="Söhne"/>
              </a:rPr>
              <a:t>Keystroke Logging:</a:t>
            </a:r>
            <a:endParaRPr lang="en-IN" b="0" i="0" dirty="0">
              <a:solidFill>
                <a:schemeClr val="tx1"/>
              </a:solidFill>
              <a:effectLst/>
              <a:latin typeface="Söhne"/>
            </a:endParaRPr>
          </a:p>
          <a:p>
            <a:pPr marL="742950" lvl="1" indent="-285750"/>
            <a:r>
              <a:rPr lang="en-IN" b="0" i="0" dirty="0">
                <a:solidFill>
                  <a:schemeClr val="tx1"/>
                </a:solidFill>
                <a:effectLst/>
                <a:latin typeface="Söhne"/>
              </a:rPr>
              <a:t>Capture keystrokes made by the user using platform-specific APIs or libraries.</a:t>
            </a:r>
          </a:p>
          <a:p>
            <a:pPr marL="742950" lvl="1" indent="-285750"/>
            <a:r>
              <a:rPr lang="en-IN" b="0" i="0" dirty="0">
                <a:solidFill>
                  <a:schemeClr val="tx1"/>
                </a:solidFill>
                <a:effectLst/>
                <a:latin typeface="Söhne"/>
              </a:rPr>
              <a:t>Record timestamps, keystroke data, and associated metadata for each keystroke event.</a:t>
            </a:r>
          </a:p>
          <a:p>
            <a:pPr algn="l">
              <a:buFont typeface="+mj-lt"/>
              <a:buAutoNum type="arabicPeriod"/>
            </a:pPr>
            <a:r>
              <a:rPr lang="en-IN" b="1" i="0" dirty="0">
                <a:solidFill>
                  <a:schemeClr val="tx1"/>
                </a:solidFill>
                <a:effectLst/>
                <a:latin typeface="Söhne"/>
              </a:rPr>
              <a:t>Data Encryption:</a:t>
            </a:r>
            <a:endParaRPr lang="en-IN" b="0" i="0" dirty="0">
              <a:solidFill>
                <a:schemeClr val="tx1"/>
              </a:solidFill>
              <a:effectLst/>
              <a:latin typeface="Söhne"/>
            </a:endParaRPr>
          </a:p>
          <a:p>
            <a:pPr marL="742950" lvl="1" indent="-285750"/>
            <a:r>
              <a:rPr lang="en-IN" b="0" i="0" dirty="0">
                <a:solidFill>
                  <a:schemeClr val="tx1"/>
                </a:solidFill>
                <a:effectLst/>
                <a:latin typeface="Söhne"/>
              </a:rPr>
              <a:t>Encrypt captured keystrokes using strong encryption algorithms (e.g., AES).</a:t>
            </a:r>
          </a:p>
          <a:p>
            <a:pPr marL="742950" lvl="1" indent="-285750"/>
            <a:r>
              <a:rPr lang="en-IN" b="0" i="0" dirty="0">
                <a:solidFill>
                  <a:schemeClr val="tx1"/>
                </a:solidFill>
                <a:effectLst/>
                <a:latin typeface="Söhne"/>
              </a:rPr>
              <a:t>Protect encryption keys and ensure secure storage of encrypted data.</a:t>
            </a:r>
          </a:p>
          <a:p>
            <a:pPr algn="l">
              <a:buFont typeface="+mj-lt"/>
              <a:buAutoNum type="arabicPeriod"/>
            </a:pPr>
            <a:r>
              <a:rPr lang="en-IN" b="1" i="0" dirty="0">
                <a:solidFill>
                  <a:schemeClr val="tx1"/>
                </a:solidFill>
                <a:effectLst/>
                <a:latin typeface="Söhne"/>
              </a:rPr>
              <a:t>Data Storage:</a:t>
            </a:r>
            <a:endParaRPr lang="en-IN" b="0" i="0" dirty="0">
              <a:solidFill>
                <a:schemeClr val="tx1"/>
              </a:solidFill>
              <a:effectLst/>
              <a:latin typeface="Söhne"/>
            </a:endParaRPr>
          </a:p>
          <a:p>
            <a:pPr marL="742950" lvl="1" indent="-285750"/>
            <a:r>
              <a:rPr lang="en-IN" b="0" i="0" dirty="0">
                <a:solidFill>
                  <a:schemeClr val="tx1"/>
                </a:solidFill>
                <a:effectLst/>
                <a:latin typeface="Söhne"/>
              </a:rPr>
              <a:t>Store encrypted keystrokes securely in a designated location (e.g., file, database).</a:t>
            </a:r>
          </a:p>
          <a:p>
            <a:pPr marL="742950" lvl="1" indent="-285750"/>
            <a:r>
              <a:rPr lang="en-IN" b="0" i="0" dirty="0">
                <a:solidFill>
                  <a:schemeClr val="tx1"/>
                </a:solidFill>
                <a:effectLst/>
                <a:latin typeface="Söhne"/>
              </a:rPr>
              <a:t>Implement access control measures to prevent unauthorized access to stored data.</a:t>
            </a:r>
          </a:p>
          <a:p>
            <a:pPr marL="342900" indent="-342900" algn="l">
              <a:buFont typeface="+mj-lt"/>
              <a:buAutoNum type="arabicPeriod"/>
            </a:pPr>
            <a:r>
              <a:rPr lang="en-US" b="1" i="0" dirty="0">
                <a:solidFill>
                  <a:schemeClr val="tx1"/>
                </a:solidFill>
                <a:effectLst/>
                <a:latin typeface="Söhne"/>
              </a:rPr>
              <a:t>Testing:</a:t>
            </a:r>
          </a:p>
          <a:p>
            <a:pPr lvl="1"/>
            <a:r>
              <a:rPr lang="en-US" b="0" i="0" dirty="0">
                <a:solidFill>
                  <a:schemeClr val="tx1"/>
                </a:solidFill>
                <a:effectLst/>
                <a:latin typeface="Söhne"/>
              </a:rPr>
              <a:t>Conduct extensive testing of the keylogger software in a controlled environment to ensure functionality, reliability, and security.</a:t>
            </a:r>
          </a:p>
          <a:p>
            <a:pPr lvl="1"/>
            <a:r>
              <a:rPr lang="en-US" b="0" i="0" dirty="0">
                <a:solidFill>
                  <a:schemeClr val="tx1"/>
                </a:solidFill>
                <a:effectLst/>
                <a:latin typeface="Söhne"/>
              </a:rPr>
              <a:t>Test compatibility with different operating systems and software configurations.</a:t>
            </a:r>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US" sz="2400" dirty="0">
                <a:solidFill>
                  <a:srgbClr val="0F0F0F"/>
                </a:solidFill>
                <a:ea typeface="+mn-lt"/>
                <a:cs typeface="+mn-lt"/>
              </a:rPr>
              <a:t>The result is a discreet and secure keylogger software capable of capturing keystrokes on a target device, with features including stealth mode, encryption, customizable logging parameters, and optional remote access. It ensures compliance with legal and ethical standards while providing a user-friendly interface for configuration and log viewing.</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000" dirty="0">
                <a:solidFill>
                  <a:srgbClr val="0F0F0F"/>
                </a:solidFill>
                <a:ea typeface="+mn-lt"/>
                <a:cs typeface="+mn-lt"/>
              </a:rPr>
              <a:t>In conclusion, the keylogger project has successfully developed a robust and versatile software solution that meets the objectives outlined in the problem statement. Through systematic planning, implementation, and deployment, we have created a discreet and secure keylogging application with essential features such as stealth mode, encryption, customizable logging parameters, and optional remote access.</a:t>
            </a:r>
          </a:p>
          <a:p>
            <a:pPr marL="305435" indent="-305435"/>
            <a:endParaRPr lang="en-US" sz="2000" dirty="0">
              <a:solidFill>
                <a:srgbClr val="0F0F0F"/>
              </a:solidFill>
              <a:ea typeface="+mn-lt"/>
              <a:cs typeface="+mn-lt"/>
            </a:endParaRPr>
          </a:p>
          <a:p>
            <a:pPr marL="305435" indent="-305435"/>
            <a:r>
              <a:rPr lang="en-US" sz="2000" dirty="0">
                <a:solidFill>
                  <a:srgbClr val="0F0F0F"/>
                </a:solidFill>
                <a:ea typeface="+mn-lt"/>
                <a:cs typeface="+mn-lt"/>
              </a:rPr>
              <a:t>The project adheres to legal and ethical standards, ensuring user privacy and data protection while providing a user-friendly interface for configuration and log viewing. By addressing the needs of various stakeholders and considering security and compliance requirements, the keylogger software offers a reliable solution for legitimate purposes such as parental control, employee monitoring, and forensic investigation. Overall, the project represents a significant achievement in the development of monitoring tools while upholding ethical principles and user privacy.</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fontScale="92500" lnSpcReduction="20000"/>
          </a:bodyPr>
          <a:lstStyle/>
          <a:p>
            <a:endParaRPr lang="en-US" sz="2000" b="1" dirty="0"/>
          </a:p>
          <a:p>
            <a:r>
              <a:rPr lang="en-US" sz="2000" b="1" i="0" dirty="0">
                <a:solidFill>
                  <a:schemeClr val="tx1"/>
                </a:solidFill>
                <a:effectLst/>
                <a:latin typeface="Söhne"/>
              </a:rPr>
              <a:t>Enhanced Security Features:</a:t>
            </a:r>
            <a:r>
              <a:rPr lang="en-US" sz="2000" b="0" i="0" dirty="0">
                <a:solidFill>
                  <a:schemeClr val="tx1"/>
                </a:solidFill>
                <a:effectLst/>
                <a:latin typeface="Söhne"/>
              </a:rPr>
              <a:t> Continuously improve encryption algorithms and security measures to withstand evolving threats and protect against unauthorized access to captured data.</a:t>
            </a:r>
          </a:p>
          <a:p>
            <a:r>
              <a:rPr lang="en-US" sz="2000" b="1" i="0" dirty="0">
                <a:solidFill>
                  <a:schemeClr val="tx1"/>
                </a:solidFill>
                <a:effectLst/>
                <a:latin typeface="Söhne"/>
              </a:rPr>
              <a:t>Advanced Stealth Techniques:</a:t>
            </a:r>
            <a:r>
              <a:rPr lang="en-US" sz="2000" b="0" i="0" dirty="0">
                <a:solidFill>
                  <a:schemeClr val="tx1"/>
                </a:solidFill>
                <a:effectLst/>
                <a:latin typeface="Söhne"/>
              </a:rPr>
              <a:t> Research and implement innovative methods for maintaining stealth mode to ensure that the keylogger remains undetectable by evolving antivirus software and security mechanisms.</a:t>
            </a:r>
          </a:p>
          <a:p>
            <a:r>
              <a:rPr lang="en-US" sz="2000" b="1" i="0" dirty="0">
                <a:solidFill>
                  <a:schemeClr val="tx1"/>
                </a:solidFill>
                <a:effectLst/>
                <a:latin typeface="Söhne"/>
              </a:rPr>
              <a:t>Machine Learning Integration:</a:t>
            </a:r>
            <a:r>
              <a:rPr lang="en-US" sz="2000" b="0" i="0" dirty="0">
                <a:solidFill>
                  <a:schemeClr val="tx1"/>
                </a:solidFill>
                <a:effectLst/>
                <a:latin typeface="Söhne"/>
              </a:rPr>
              <a:t> Explore the integration of machine learning algorithms to enhance the keylogger's capabilities, such as intelligent filtering of irrelevant keystrokes and adaptive behavior based on user interactions.</a:t>
            </a:r>
          </a:p>
          <a:p>
            <a:r>
              <a:rPr lang="en-US" sz="2000" b="1" i="0" dirty="0">
                <a:solidFill>
                  <a:schemeClr val="tx1"/>
                </a:solidFill>
                <a:effectLst/>
                <a:latin typeface="Söhne"/>
              </a:rPr>
              <a:t>Cross-Platform Compatibility:</a:t>
            </a:r>
            <a:r>
              <a:rPr lang="en-US" sz="2000" b="0" i="0" dirty="0">
                <a:solidFill>
                  <a:schemeClr val="tx1"/>
                </a:solidFill>
                <a:effectLst/>
                <a:latin typeface="Söhne"/>
              </a:rPr>
              <a:t> Extend support for additional operating systems and platforms to reach a broader user base, including mobile devices and cloud-based environments.</a:t>
            </a:r>
          </a:p>
          <a:p>
            <a:r>
              <a:rPr lang="en-US" sz="2000" b="1" i="0" dirty="0">
                <a:solidFill>
                  <a:schemeClr val="tx1"/>
                </a:solidFill>
                <a:effectLst/>
                <a:latin typeface="Söhne"/>
              </a:rPr>
              <a:t>Remote Access Enhancements:</a:t>
            </a:r>
            <a:r>
              <a:rPr lang="en-US" sz="2000" b="0" i="0" dirty="0">
                <a:solidFill>
                  <a:schemeClr val="tx1"/>
                </a:solidFill>
                <a:effectLst/>
                <a:latin typeface="Söhne"/>
              </a:rPr>
              <a:t> Improve remote access features for more efficient data retrieval and management, incorporating real-time monitoring capabilities and secure remote control functionalities.</a:t>
            </a:r>
          </a:p>
          <a:p>
            <a:r>
              <a:rPr lang="en-US" sz="2000" b="1" i="0" dirty="0">
                <a:solidFill>
                  <a:schemeClr val="tx1"/>
                </a:solidFill>
                <a:effectLst/>
                <a:latin typeface="Söhne"/>
              </a:rPr>
              <a:t>User Activity Analysis:</a:t>
            </a:r>
            <a:r>
              <a:rPr lang="en-US" sz="2000" b="0" i="0" dirty="0">
                <a:solidFill>
                  <a:schemeClr val="tx1"/>
                </a:solidFill>
                <a:effectLst/>
                <a:latin typeface="Söhne"/>
              </a:rPr>
              <a:t> Develop tools for analyzing captured keystrokes to gain insights into user behavior, such as identifying patterns, trends, and anomalies, to support decision-making and threat detection.</a:t>
            </a:r>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1</TotalTime>
  <Words>1049</Words>
  <Application>Microsoft Office PowerPoint</Application>
  <PresentationFormat>Widescreen</PresentationFormat>
  <Paragraphs>78</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Calibri Light</vt:lpstr>
      <vt:lpstr>Franklin Gothic Book</vt:lpstr>
      <vt:lpstr>Franklin Gothic Demi</vt:lpstr>
      <vt:lpstr>Söhne</vt:lpstr>
      <vt:lpstr>Wingdings 2</vt:lpstr>
      <vt:lpstr>DividendVTI</vt:lpstr>
      <vt:lpstr>KEYLOGGER</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Arssam Basha</cp:lastModifiedBy>
  <cp:revision>24</cp:revision>
  <dcterms:created xsi:type="dcterms:W3CDTF">2021-05-26T16:50:10Z</dcterms:created>
  <dcterms:modified xsi:type="dcterms:W3CDTF">2024-04-03T08:04:11Z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