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9" r:id="rId5"/>
    <p:sldId id="261" r:id="rId6"/>
    <p:sldId id="262" r:id="rId7"/>
    <p:sldId id="263" r:id="rId8"/>
    <p:sldId id="265" r:id="rId9"/>
    <p:sldId id="278"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07" autoAdjust="0"/>
  </p:normalViewPr>
  <p:slideViewPr>
    <p:cSldViewPr snapToGrid="0">
      <p:cViewPr varScale="1">
        <p:scale>
          <a:sx n="93" d="100"/>
          <a:sy n="93" d="100"/>
        </p:scale>
        <p:origin x="72" y="321"/>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2/5/2020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2/5/2020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a:t>
            </a:fld>
            <a:endParaRPr lang="en-US" noProof="0" dirty="0"/>
          </a:p>
        </p:txBody>
      </p:sp>
    </p:spTree>
    <p:extLst>
      <p:ext uri="{BB962C8B-B14F-4D97-AF65-F5344CB8AC3E}">
        <p14:creationId xmlns:p14="http://schemas.microsoft.com/office/powerpoint/2010/main" val="230161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384284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4</a:t>
            </a:fld>
            <a:endParaRPr lang="en-US" noProof="0" dirty="0"/>
          </a:p>
        </p:txBody>
      </p:sp>
    </p:spTree>
    <p:extLst>
      <p:ext uri="{BB962C8B-B14F-4D97-AF65-F5344CB8AC3E}">
        <p14:creationId xmlns:p14="http://schemas.microsoft.com/office/powerpoint/2010/main" val="356625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5</a:t>
            </a:fld>
            <a:endParaRPr lang="en-US" noProof="0" dirty="0"/>
          </a:p>
        </p:txBody>
      </p:sp>
    </p:spTree>
    <p:extLst>
      <p:ext uri="{BB962C8B-B14F-4D97-AF65-F5344CB8AC3E}">
        <p14:creationId xmlns:p14="http://schemas.microsoft.com/office/powerpoint/2010/main" val="309567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6</a:t>
            </a:fld>
            <a:endParaRPr lang="en-US" noProof="0" dirty="0"/>
          </a:p>
        </p:txBody>
      </p:sp>
    </p:spTree>
    <p:extLst>
      <p:ext uri="{BB962C8B-B14F-4D97-AF65-F5344CB8AC3E}">
        <p14:creationId xmlns:p14="http://schemas.microsoft.com/office/powerpoint/2010/main" val="63770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7</a:t>
            </a:fld>
            <a:endParaRPr lang="en-US" noProof="0" dirty="0"/>
          </a:p>
        </p:txBody>
      </p:sp>
    </p:spTree>
    <p:extLst>
      <p:ext uri="{BB962C8B-B14F-4D97-AF65-F5344CB8AC3E}">
        <p14:creationId xmlns:p14="http://schemas.microsoft.com/office/powerpoint/2010/main" val="17468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svg"/><Relationship Id="rId10" Type="http://schemas.openxmlformats.org/officeDocument/2006/relationships/hyperlink" Target="http://www.fabrikcam.com/" TargetMode="External"/><Relationship Id="rId4" Type="http://schemas.openxmlformats.org/officeDocument/2006/relationships/image" Target="../media/image10.png"/><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r>
              <a:rPr lang="en-US" dirty="0"/>
              <a:t>Beach Investments</a:t>
            </a:r>
          </a:p>
        </p:txBody>
      </p:sp>
      <p:cxnSp>
        <p:nvCxnSpPr>
          <p:cNvPr id="15" name="Straight Connector 14">
            <a:extLst>
              <a:ext uri="{FF2B5EF4-FFF2-40B4-BE49-F238E27FC236}">
                <a16:creationId xmlns:a16="http://schemas.microsoft.com/office/drawing/2014/main" id="{E99227BA-E7FE-418C-A9C9-21C49E9DFD38}"/>
              </a:ext>
              <a:ext uri="{C183D7F6-B498-43B3-948B-1728B52AA6E4}">
                <adec:decorative xmlns:adec="http://schemas.microsoft.com/office/drawing/2017/decorative" val="1"/>
              </a:ext>
            </a:extLst>
          </p:cNvPr>
          <p:cNvCxnSpPr>
            <a:cxnSpLocks/>
          </p:cNvCxnSpPr>
          <p:nvPr/>
        </p:nvCxnSpPr>
        <p:spPr>
          <a:xfrm>
            <a:off x="7777113" y="2407072"/>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a:lstStyle/>
          <a:p>
            <a:r>
              <a:rPr lang="en-US" dirty="0"/>
              <a:t>Chris Bashall Data Science Corp</a:t>
            </a:r>
          </a:p>
        </p:txBody>
      </p:sp>
      <p:grpSp>
        <p:nvGrpSpPr>
          <p:cNvPr id="34" name="Group 33">
            <a:extLst>
              <a:ext uri="{FF2B5EF4-FFF2-40B4-BE49-F238E27FC236}">
                <a16:creationId xmlns:a16="http://schemas.microsoft.com/office/drawing/2014/main" id="{F83DDF3D-91CE-40FB-BC3D-FFB1B5D89E47}"/>
              </a:ext>
              <a:ext uri="{C183D7F6-B498-43B3-948B-1728B52AA6E4}">
                <adec:decorative xmlns:adec="http://schemas.microsoft.com/office/drawing/2017/decorative" val="1"/>
              </a:ext>
            </a:extLst>
          </p:cNvPr>
          <p:cNvGrpSpPr/>
          <p:nvPr/>
        </p:nvGrpSpPr>
        <p:grpSpPr>
          <a:xfrm rot="14400000">
            <a:off x="2652367" y="2055974"/>
            <a:ext cx="1166491" cy="1379850"/>
            <a:chOff x="2451164" y="891257"/>
            <a:chExt cx="2066510" cy="2444489"/>
          </a:xfrm>
        </p:grpSpPr>
        <p:sp>
          <p:nvSpPr>
            <p:cNvPr id="47" name="Freeform: Shape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2628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artoon drawing of birds eating berries off the ground in a wintery wood area">
            <a:extLst>
              <a:ext uri="{FF2B5EF4-FFF2-40B4-BE49-F238E27FC236}">
                <a16:creationId xmlns:a16="http://schemas.microsoft.com/office/drawing/2014/main" id="{EE75983F-2708-4C39-B331-8F594511A3FA}"/>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4000" y="86714"/>
            <a:ext cx="6009285" cy="3977285"/>
          </a:xfrm>
        </p:spPr>
      </p:pic>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84000" y="4063999"/>
            <a:ext cx="6012000" cy="863601"/>
          </a:xfrm>
        </p:spPr>
        <p:txBody>
          <a:bodyPr/>
          <a:lstStyle/>
          <a:p>
            <a:r>
              <a:rPr lang="en-US" dirty="0"/>
              <a:t>The Problem</a:t>
            </a:r>
          </a:p>
        </p:txBody>
      </p:sp>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p:txBody>
          <a:bodyPr/>
          <a:lstStyle/>
          <a:p>
            <a:endParaRPr lang="en-US" dirty="0"/>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464300" y="1152000"/>
            <a:ext cx="5307700" cy="4680000"/>
          </a:xfrm>
        </p:spPr>
        <p:txBody>
          <a:bodyPr/>
          <a:lstStyle/>
          <a:p>
            <a:pPr marL="0" indent="0">
              <a:buNone/>
            </a:pPr>
            <a:r>
              <a:rPr lang="en-US" sz="4400" dirty="0"/>
              <a:t>Looking for a location to invest</a:t>
            </a:r>
          </a:p>
          <a:p>
            <a:pPr marL="0" indent="0">
              <a:buNone/>
            </a:pPr>
            <a:r>
              <a:rPr lang="en-US" dirty="0"/>
              <a:t>Scarborough beach is a growing area but is it the correct location to invest?</a:t>
            </a:r>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7957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a:xfrm>
            <a:off x="432000" y="432000"/>
            <a:ext cx="11340000" cy="432000"/>
          </a:xfrm>
          <a:prstGeom prst="rect">
            <a:avLst/>
          </a:prstGeom>
        </p:spPr>
        <p:txBody>
          <a:bodyPr anchor="ctr">
            <a:normAutofit/>
          </a:bodyPr>
          <a:lstStyle/>
          <a:p>
            <a:r>
              <a:rPr lang="en-US" sz="3000"/>
              <a:t>The Location</a:t>
            </a:r>
          </a:p>
        </p:txBody>
      </p:sp>
      <p:sp>
        <p:nvSpPr>
          <p:cNvPr id="50" name="Text Placeholder 2">
            <a:extLst>
              <a:ext uri="{FF2B5EF4-FFF2-40B4-BE49-F238E27FC236}">
                <a16:creationId xmlns:a16="http://schemas.microsoft.com/office/drawing/2014/main" id="{2561A08D-65E6-4857-AA7D-25291C429EC6}"/>
              </a:ext>
            </a:extLst>
          </p:cNvPr>
          <p:cNvSpPr>
            <a:spLocks noGrp="1"/>
          </p:cNvSpPr>
          <p:nvPr>
            <p:ph type="body" idx="1"/>
          </p:nvPr>
        </p:nvSpPr>
        <p:spPr>
          <a:xfrm>
            <a:off x="432000" y="1152000"/>
            <a:ext cx="5472000" cy="360000"/>
          </a:xfrm>
        </p:spPr>
        <p:txBody>
          <a:bodyPr/>
          <a:lstStyle/>
          <a:p>
            <a:r>
              <a:rPr lang="en-US" dirty="0"/>
              <a:t>Scarborough Beach Precinct</a:t>
            </a:r>
          </a:p>
        </p:txBody>
      </p:sp>
      <p:pic>
        <p:nvPicPr>
          <p:cNvPr id="44" name="Picture 43">
            <a:extLst>
              <a:ext uri="{FF2B5EF4-FFF2-40B4-BE49-F238E27FC236}">
                <a16:creationId xmlns:a16="http://schemas.microsoft.com/office/drawing/2014/main" id="{5D44F577-CF04-4C00-9144-5A466A3C695A}"/>
              </a:ext>
            </a:extLst>
          </p:cNvPr>
          <p:cNvPicPr>
            <a:picLocks noChangeAspect="1"/>
          </p:cNvPicPr>
          <p:nvPr/>
        </p:nvPicPr>
        <p:blipFill rotWithShape="1">
          <a:blip r:embed="rId3"/>
          <a:srcRect l="9921" r="19124" b="-2"/>
          <a:stretch/>
        </p:blipFill>
        <p:spPr>
          <a:xfrm>
            <a:off x="432000" y="1584000"/>
            <a:ext cx="5472000" cy="4608000"/>
          </a:xfrm>
          <a:prstGeom prst="rect">
            <a:avLst/>
          </a:prstGeom>
          <a:noFill/>
        </p:spPr>
      </p:pic>
      <p:sp>
        <p:nvSpPr>
          <p:cNvPr id="3" name="Slide Number Placeholder 2">
            <a:extLst>
              <a:ext uri="{FF2B5EF4-FFF2-40B4-BE49-F238E27FC236}">
                <a16:creationId xmlns:a16="http://schemas.microsoft.com/office/drawing/2014/main" id="{B2A7A116-BC28-4E39-B586-25212F9948F2}"/>
              </a:ext>
            </a:extLst>
          </p:cNvPr>
          <p:cNvSpPr>
            <a:spLocks noGrp="1"/>
          </p:cNvSpPr>
          <p:nvPr>
            <p:ph type="sldNum" sz="quarter" idx="11"/>
          </p:nvPr>
        </p:nvSpPr>
        <p:spPr>
          <a:xfrm>
            <a:off x="11496369" y="6155190"/>
            <a:ext cx="432000" cy="432000"/>
          </a:xfrm>
          <a:prstGeom prst="ellipse">
            <a:avLst/>
          </a:prstGeom>
          <a:noFill/>
          <a:ln w="3175">
            <a:solidFill>
              <a:schemeClr val="accent1"/>
            </a:solidFill>
          </a:ln>
        </p:spPr>
        <p:txBody>
          <a:bodyPr anchor="ctr">
            <a:normAutofit/>
          </a:bodyPr>
          <a:lstStyle/>
          <a:p>
            <a:pPr>
              <a:spcAft>
                <a:spcPts val="600"/>
              </a:spcAft>
            </a:pPr>
            <a:fld id="{19B51A1E-902D-48AF-9020-955120F399B6}" type="slidenum">
              <a:rPr lang="en-US" smtClean="0"/>
              <a:pPr>
                <a:spcAft>
                  <a:spcPts val="600"/>
                </a:spcAft>
              </a:pPr>
              <a:t>3</a:t>
            </a:fld>
            <a:endParaRPr lang="en-US"/>
          </a:p>
        </p:txBody>
      </p:sp>
      <p:pic>
        <p:nvPicPr>
          <p:cNvPr id="45" name="Picture 44">
            <a:extLst>
              <a:ext uri="{FF2B5EF4-FFF2-40B4-BE49-F238E27FC236}">
                <a16:creationId xmlns:a16="http://schemas.microsoft.com/office/drawing/2014/main" id="{C7B2E69E-33C0-4C7A-BF6F-AD05BDDCA18B}"/>
              </a:ext>
            </a:extLst>
          </p:cNvPr>
          <p:cNvPicPr>
            <a:picLocks noChangeAspect="1"/>
          </p:cNvPicPr>
          <p:nvPr/>
        </p:nvPicPr>
        <p:blipFill rotWithShape="1">
          <a:blip r:embed="rId4"/>
          <a:srcRect t="21609" r="-1" b="17969"/>
          <a:stretch/>
        </p:blipFill>
        <p:spPr>
          <a:xfrm>
            <a:off x="6300000" y="1581663"/>
            <a:ext cx="5472000" cy="4608000"/>
          </a:xfrm>
          <a:prstGeom prst="rect">
            <a:avLst/>
          </a:prstGeom>
          <a:noFill/>
        </p:spPr>
      </p:pic>
      <p:sp>
        <p:nvSpPr>
          <p:cNvPr id="52" name="Text Placeholder 6">
            <a:extLst>
              <a:ext uri="{FF2B5EF4-FFF2-40B4-BE49-F238E27FC236}">
                <a16:creationId xmlns:a16="http://schemas.microsoft.com/office/drawing/2014/main" id="{CC5BCC70-891C-4994-8B18-F9FE6B0A1614}"/>
              </a:ext>
            </a:extLst>
          </p:cNvPr>
          <p:cNvSpPr>
            <a:spLocks noGrp="1"/>
          </p:cNvSpPr>
          <p:nvPr>
            <p:ph type="body" sz="quarter" idx="3"/>
          </p:nvPr>
        </p:nvSpPr>
        <p:spPr>
          <a:xfrm>
            <a:off x="6288002" y="1151785"/>
            <a:ext cx="5483998" cy="354868"/>
          </a:xfrm>
        </p:spPr>
        <p:txBody>
          <a:bodyPr/>
          <a:lstStyle/>
          <a:p>
            <a:r>
              <a:rPr lang="en-US" dirty="0"/>
              <a:t>Perth City</a:t>
            </a:r>
          </a:p>
        </p:txBody>
      </p:sp>
    </p:spTree>
    <p:extLst>
      <p:ext uri="{BB962C8B-B14F-4D97-AF65-F5344CB8AC3E}">
        <p14:creationId xmlns:p14="http://schemas.microsoft.com/office/powerpoint/2010/main" val="199193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a:xfrm>
            <a:off x="432000" y="432000"/>
            <a:ext cx="11340000" cy="432000"/>
          </a:xfrm>
          <a:prstGeom prst="rect">
            <a:avLst/>
          </a:prstGeom>
        </p:spPr>
        <p:txBody>
          <a:bodyPr anchor="ctr">
            <a:normAutofit/>
          </a:bodyPr>
          <a:lstStyle/>
          <a:p>
            <a:r>
              <a:rPr lang="en-US" sz="3000"/>
              <a:t>Other Venues</a:t>
            </a:r>
          </a:p>
        </p:txBody>
      </p:sp>
      <p:sp>
        <p:nvSpPr>
          <p:cNvPr id="36" name="Text Placeholder 2">
            <a:extLst>
              <a:ext uri="{FF2B5EF4-FFF2-40B4-BE49-F238E27FC236}">
                <a16:creationId xmlns:a16="http://schemas.microsoft.com/office/drawing/2014/main" id="{58EA540B-542C-4CE4-88DD-D54D4A7CA9C4}"/>
              </a:ext>
            </a:extLst>
          </p:cNvPr>
          <p:cNvSpPr>
            <a:spLocks noGrp="1"/>
          </p:cNvSpPr>
          <p:nvPr>
            <p:ph type="body" idx="1"/>
          </p:nvPr>
        </p:nvSpPr>
        <p:spPr>
          <a:xfrm>
            <a:off x="432000" y="1152000"/>
            <a:ext cx="5472000" cy="360000"/>
          </a:xfrm>
        </p:spPr>
        <p:txBody>
          <a:bodyPr/>
          <a:lstStyle/>
          <a:p>
            <a:r>
              <a:rPr lang="en-US" dirty="0"/>
              <a:t>Popularity of nearby Venues</a:t>
            </a:r>
          </a:p>
        </p:txBody>
      </p:sp>
      <p:pic>
        <p:nvPicPr>
          <p:cNvPr id="31" name="Picture 30">
            <a:extLst>
              <a:ext uri="{FF2B5EF4-FFF2-40B4-BE49-F238E27FC236}">
                <a16:creationId xmlns:a16="http://schemas.microsoft.com/office/drawing/2014/main" id="{30BA1319-2832-43D9-A50D-38FD692AE367}"/>
              </a:ext>
            </a:extLst>
          </p:cNvPr>
          <p:cNvPicPr>
            <a:picLocks noChangeAspect="1"/>
          </p:cNvPicPr>
          <p:nvPr/>
        </p:nvPicPr>
        <p:blipFill>
          <a:blip r:embed="rId3"/>
          <a:stretch>
            <a:fillRect/>
          </a:stretch>
        </p:blipFill>
        <p:spPr>
          <a:xfrm>
            <a:off x="432000" y="2232720"/>
            <a:ext cx="5472000" cy="3310560"/>
          </a:xfrm>
          <a:prstGeom prst="rect">
            <a:avLst/>
          </a:prstGeom>
          <a:noFill/>
        </p:spPr>
      </p:pic>
      <p:sp>
        <p:nvSpPr>
          <p:cNvPr id="3" name="Slide Number Placeholder 2">
            <a:extLst>
              <a:ext uri="{FF2B5EF4-FFF2-40B4-BE49-F238E27FC236}">
                <a16:creationId xmlns:a16="http://schemas.microsoft.com/office/drawing/2014/main" id="{B2A7A116-BC28-4E39-B586-25212F9948F2}"/>
              </a:ext>
              <a:ext uri="{C183D7F6-B498-43B3-948B-1728B52AA6E4}">
                <adec:decorative xmlns:adec="http://schemas.microsoft.com/office/drawing/2017/decorative" val="0"/>
              </a:ext>
            </a:extLst>
          </p:cNvPr>
          <p:cNvSpPr>
            <a:spLocks noGrp="1"/>
          </p:cNvSpPr>
          <p:nvPr>
            <p:ph type="sldNum" sz="quarter" idx="11"/>
          </p:nvPr>
        </p:nvSpPr>
        <p:spPr>
          <a:xfrm>
            <a:off x="11496369" y="6155190"/>
            <a:ext cx="432000" cy="432000"/>
          </a:xfrm>
          <a:prstGeom prst="ellipse">
            <a:avLst/>
          </a:prstGeom>
          <a:noFill/>
          <a:ln w="3175">
            <a:solidFill>
              <a:schemeClr val="accent1"/>
            </a:solidFill>
          </a:ln>
        </p:spPr>
        <p:txBody>
          <a:bodyPr anchor="ctr">
            <a:normAutofit/>
          </a:bodyPr>
          <a:lstStyle/>
          <a:p>
            <a:pPr>
              <a:spcAft>
                <a:spcPts val="600"/>
              </a:spcAft>
            </a:pPr>
            <a:fld id="{19B51A1E-902D-48AF-9020-955120F399B6}" type="slidenum">
              <a:rPr lang="en-US" smtClean="0"/>
              <a:pPr>
                <a:spcAft>
                  <a:spcPts val="600"/>
                </a:spcAft>
              </a:pPr>
              <a:t>4</a:t>
            </a:fld>
            <a:endParaRPr lang="en-US"/>
          </a:p>
        </p:txBody>
      </p:sp>
      <p:pic>
        <p:nvPicPr>
          <p:cNvPr id="30" name="Picture 29">
            <a:extLst>
              <a:ext uri="{FF2B5EF4-FFF2-40B4-BE49-F238E27FC236}">
                <a16:creationId xmlns:a16="http://schemas.microsoft.com/office/drawing/2014/main" id="{7C3E930F-9B7A-487D-9B7B-A2A10BF24E69}"/>
              </a:ext>
            </a:extLst>
          </p:cNvPr>
          <p:cNvPicPr>
            <a:picLocks noChangeAspect="1"/>
          </p:cNvPicPr>
          <p:nvPr/>
        </p:nvPicPr>
        <p:blipFill>
          <a:blip r:embed="rId4"/>
          <a:stretch>
            <a:fillRect/>
          </a:stretch>
        </p:blipFill>
        <p:spPr>
          <a:xfrm>
            <a:off x="6300000" y="2230383"/>
            <a:ext cx="5472000" cy="3310560"/>
          </a:xfrm>
          <a:prstGeom prst="rect">
            <a:avLst/>
          </a:prstGeom>
          <a:noFill/>
        </p:spPr>
      </p:pic>
      <p:sp>
        <p:nvSpPr>
          <p:cNvPr id="38" name="Text Placeholder 6">
            <a:extLst>
              <a:ext uri="{FF2B5EF4-FFF2-40B4-BE49-F238E27FC236}">
                <a16:creationId xmlns:a16="http://schemas.microsoft.com/office/drawing/2014/main" id="{003DF395-6960-4557-9B13-421992AE5D0D}"/>
              </a:ext>
            </a:extLst>
          </p:cNvPr>
          <p:cNvSpPr>
            <a:spLocks noGrp="1"/>
          </p:cNvSpPr>
          <p:nvPr>
            <p:ph type="body" sz="quarter" idx="3"/>
          </p:nvPr>
        </p:nvSpPr>
        <p:spPr>
          <a:xfrm>
            <a:off x="6288002" y="1151785"/>
            <a:ext cx="5483998" cy="354868"/>
          </a:xfrm>
        </p:spPr>
        <p:txBody>
          <a:bodyPr/>
          <a:lstStyle/>
          <a:p>
            <a:r>
              <a:rPr lang="en-US" dirty="0"/>
              <a:t>Locations of other Venues</a:t>
            </a:r>
          </a:p>
        </p:txBody>
      </p:sp>
    </p:spTree>
    <p:extLst>
      <p:ext uri="{BB962C8B-B14F-4D97-AF65-F5344CB8AC3E}">
        <p14:creationId xmlns:p14="http://schemas.microsoft.com/office/powerpoint/2010/main" val="330106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5FE5-0290-47F2-B7E6-3CC40E48D781}"/>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Prediction of Venue Clusters Locations</a:t>
            </a:r>
          </a:p>
        </p:txBody>
      </p:sp>
      <p:sp>
        <p:nvSpPr>
          <p:cNvPr id="10" name="Text Placeholder 9">
            <a:extLst>
              <a:ext uri="{FF2B5EF4-FFF2-40B4-BE49-F238E27FC236}">
                <a16:creationId xmlns:a16="http://schemas.microsoft.com/office/drawing/2014/main" id="{E1B34DAC-653D-4287-8375-0858E3DB01F9}"/>
              </a:ext>
            </a:extLst>
          </p:cNvPr>
          <p:cNvSpPr>
            <a:spLocks noGrp="1"/>
          </p:cNvSpPr>
          <p:nvPr>
            <p:ph sz="half" idx="2"/>
          </p:nvPr>
        </p:nvSpPr>
        <p:spPr>
          <a:xfrm>
            <a:off x="432000" y="1584000"/>
            <a:ext cx="5472000" cy="4608000"/>
          </a:xfrm>
          <a:prstGeom prst="rect">
            <a:avLst/>
          </a:prstGeom>
        </p:spPr>
        <p:txBody>
          <a:bodyPr>
            <a:normAutofit/>
          </a:bodyPr>
          <a:lstStyle/>
          <a:p>
            <a:r>
              <a:rPr lang="en-AU" dirty="0"/>
              <a:t>From the mapping  it can be seen that none of the clusters are even close to the proposed investor location meaning this would be relying on a unique feature rather than on foot traffic / business from proximity to other businesses. The clusters can clearly be demonstrated closer to norther beach location.</a:t>
            </a:r>
            <a:endParaRPr lang="en-GB" dirty="0"/>
          </a:p>
          <a:p>
            <a:r>
              <a:rPr lang="en-AU" dirty="0"/>
              <a:t> </a:t>
            </a:r>
            <a:endParaRPr lang="en-GB" dirty="0"/>
          </a:p>
          <a:p>
            <a:r>
              <a:rPr lang="en-AU" dirty="0"/>
              <a:t>The location of popular or liked venues also supports this argument as although there are some closely located popular venues, the majority of “likes” are located closer to the cluster locations again reduce these as a impact for success of the location</a:t>
            </a:r>
            <a:endParaRPr lang="en-GB" dirty="0"/>
          </a:p>
        </p:txBody>
      </p:sp>
      <p:sp>
        <p:nvSpPr>
          <p:cNvPr id="4" name="Slide Number Placeholder 3">
            <a:extLst>
              <a:ext uri="{FF2B5EF4-FFF2-40B4-BE49-F238E27FC236}">
                <a16:creationId xmlns:a16="http://schemas.microsoft.com/office/drawing/2014/main" id="{48AB8A96-4ECB-445D-90F1-4C7E558D2A8A}"/>
              </a:ext>
            </a:extLst>
          </p:cNvPr>
          <p:cNvSpPr>
            <a:spLocks noGrp="1"/>
          </p:cNvSpPr>
          <p:nvPr>
            <p:ph type="sldNum" sz="quarter" idx="11"/>
          </p:nvPr>
        </p:nvSpPr>
        <p:spPr>
          <a:xfrm>
            <a:off x="11496369" y="6155190"/>
            <a:ext cx="432000" cy="432000"/>
          </a:xfrm>
          <a:prstGeom prst="ellipse">
            <a:avLst/>
          </a:prstGeom>
          <a:noFill/>
          <a:ln w="3175">
            <a:solidFill>
              <a:schemeClr val="accent1"/>
            </a:solidFill>
          </a:ln>
        </p:spPr>
        <p:txBody>
          <a:bodyPr anchor="ctr">
            <a:normAutofit/>
          </a:bodyPr>
          <a:lstStyle/>
          <a:p>
            <a:pPr>
              <a:spcAft>
                <a:spcPts val="600"/>
              </a:spcAft>
            </a:pPr>
            <a:fld id="{19B51A1E-902D-48AF-9020-955120F399B6}" type="slidenum">
              <a:rPr lang="en-US" smtClean="0"/>
              <a:pPr>
                <a:spcAft>
                  <a:spcPts val="600"/>
                </a:spcAft>
              </a:pPr>
              <a:t>5</a:t>
            </a:fld>
            <a:endParaRPr lang="en-US"/>
          </a:p>
        </p:txBody>
      </p:sp>
      <p:pic>
        <p:nvPicPr>
          <p:cNvPr id="9" name="Picture 8">
            <a:extLst>
              <a:ext uri="{FF2B5EF4-FFF2-40B4-BE49-F238E27FC236}">
                <a16:creationId xmlns:a16="http://schemas.microsoft.com/office/drawing/2014/main" id="{B58B6103-2E1B-4FB4-A33B-1D699C800F2F}"/>
              </a:ext>
            </a:extLst>
          </p:cNvPr>
          <p:cNvPicPr/>
          <p:nvPr/>
        </p:nvPicPr>
        <p:blipFill>
          <a:blip r:embed="rId3"/>
          <a:stretch>
            <a:fillRect/>
          </a:stretch>
        </p:blipFill>
        <p:spPr>
          <a:xfrm>
            <a:off x="6300000" y="2230383"/>
            <a:ext cx="5472000" cy="3310560"/>
          </a:xfrm>
          <a:prstGeom prst="rect">
            <a:avLst/>
          </a:prstGeom>
          <a:noFill/>
        </p:spPr>
      </p:pic>
      <p:sp>
        <p:nvSpPr>
          <p:cNvPr id="15" name="Text Placeholder 6">
            <a:extLst>
              <a:ext uri="{FF2B5EF4-FFF2-40B4-BE49-F238E27FC236}">
                <a16:creationId xmlns:a16="http://schemas.microsoft.com/office/drawing/2014/main" id="{852851C3-75DD-4309-8D88-FF61DE923788}"/>
              </a:ext>
            </a:extLst>
          </p:cNvPr>
          <p:cNvSpPr>
            <a:spLocks noGrp="1"/>
          </p:cNvSpPr>
          <p:nvPr>
            <p:ph type="body" sz="quarter" idx="3"/>
          </p:nvPr>
        </p:nvSpPr>
        <p:spPr>
          <a:xfrm>
            <a:off x="6288002" y="1151785"/>
            <a:ext cx="5483998" cy="354868"/>
          </a:xfrm>
        </p:spPr>
        <p:txBody>
          <a:bodyPr/>
          <a:lstStyle/>
          <a:p>
            <a:r>
              <a:rPr lang="en-US" dirty="0"/>
              <a:t>Cluster Locations</a:t>
            </a:r>
          </a:p>
        </p:txBody>
      </p:sp>
      <p:cxnSp>
        <p:nvCxnSpPr>
          <p:cNvPr id="12" name="Straight Arrow Connector 11">
            <a:extLst>
              <a:ext uri="{FF2B5EF4-FFF2-40B4-BE49-F238E27FC236}">
                <a16:creationId xmlns:a16="http://schemas.microsoft.com/office/drawing/2014/main" id="{AFE759B2-9F2A-48F7-A341-63FEA869A525}"/>
              </a:ext>
            </a:extLst>
          </p:cNvPr>
          <p:cNvCxnSpPr>
            <a:cxnSpLocks/>
          </p:cNvCxnSpPr>
          <p:nvPr/>
        </p:nvCxnSpPr>
        <p:spPr>
          <a:xfrm flipV="1">
            <a:off x="5368247" y="3168507"/>
            <a:ext cx="2137524" cy="204562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2A988D-413D-4BF3-86CB-2C3F2BAFFD76}"/>
              </a:ext>
            </a:extLst>
          </p:cNvPr>
          <p:cNvCxnSpPr>
            <a:cxnSpLocks/>
          </p:cNvCxnSpPr>
          <p:nvPr/>
        </p:nvCxnSpPr>
        <p:spPr>
          <a:xfrm flipV="1">
            <a:off x="6609708" y="3475631"/>
            <a:ext cx="2137524" cy="204562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CC5AF89-79CC-4D57-99E6-A66657810025}"/>
              </a:ext>
            </a:extLst>
          </p:cNvPr>
          <p:cNvSpPr/>
          <p:nvPr/>
        </p:nvSpPr>
        <p:spPr>
          <a:xfrm>
            <a:off x="8183366" y="4823717"/>
            <a:ext cx="563866" cy="5342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6EA0F52B-29FD-4A3F-A625-055FE21EAEFF}"/>
              </a:ext>
            </a:extLst>
          </p:cNvPr>
          <p:cNvSpPr txBox="1"/>
          <p:nvPr/>
        </p:nvSpPr>
        <p:spPr>
          <a:xfrm>
            <a:off x="5060022" y="5435029"/>
            <a:ext cx="914400" cy="914400"/>
          </a:xfrm>
          <a:prstGeom prst="rect">
            <a:avLst/>
          </a:prstGeom>
          <a:noFill/>
        </p:spPr>
        <p:txBody>
          <a:bodyPr wrap="none" lIns="0" tIns="0" rIns="0" bIns="0" rtlCol="0">
            <a:noAutofit/>
          </a:bodyPr>
          <a:lstStyle/>
          <a:p>
            <a:pPr algn="l"/>
            <a:r>
              <a:rPr lang="en-AU" sz="1200" dirty="0">
                <a:solidFill>
                  <a:schemeClr val="tx1">
                    <a:lumMod val="75000"/>
                    <a:lumOff val="25000"/>
                  </a:schemeClr>
                </a:solidFill>
                <a:latin typeface="+mn-lt"/>
              </a:rPr>
              <a:t>Cluster Locations</a:t>
            </a:r>
            <a:endParaRPr lang="en-GB" sz="1200" dirty="0">
              <a:solidFill>
                <a:schemeClr val="tx1">
                  <a:lumMod val="75000"/>
                  <a:lumOff val="25000"/>
                </a:schemeClr>
              </a:solidFill>
              <a:latin typeface="+mn-lt"/>
            </a:endParaRPr>
          </a:p>
        </p:txBody>
      </p:sp>
      <p:sp>
        <p:nvSpPr>
          <p:cNvPr id="18" name="TextBox 17">
            <a:extLst>
              <a:ext uri="{FF2B5EF4-FFF2-40B4-BE49-F238E27FC236}">
                <a16:creationId xmlns:a16="http://schemas.microsoft.com/office/drawing/2014/main" id="{64C9A8A4-A2DA-4354-8AE6-D6FB29C54641}"/>
              </a:ext>
            </a:extLst>
          </p:cNvPr>
          <p:cNvSpPr txBox="1"/>
          <p:nvPr/>
        </p:nvSpPr>
        <p:spPr>
          <a:xfrm>
            <a:off x="6038794" y="6129990"/>
            <a:ext cx="914400" cy="914400"/>
          </a:xfrm>
          <a:prstGeom prst="rect">
            <a:avLst/>
          </a:prstGeom>
          <a:noFill/>
        </p:spPr>
        <p:txBody>
          <a:bodyPr wrap="none" lIns="0" tIns="0" rIns="0" bIns="0" rtlCol="0">
            <a:noAutofit/>
          </a:bodyPr>
          <a:lstStyle/>
          <a:p>
            <a:pPr algn="l"/>
            <a:r>
              <a:rPr lang="en-AU" sz="1200" dirty="0">
                <a:solidFill>
                  <a:schemeClr val="tx1">
                    <a:lumMod val="75000"/>
                    <a:lumOff val="25000"/>
                  </a:schemeClr>
                </a:solidFill>
                <a:latin typeface="+mn-lt"/>
              </a:rPr>
              <a:t>Proposed Location</a:t>
            </a:r>
            <a:endParaRPr lang="en-GB" sz="1200" dirty="0">
              <a:solidFill>
                <a:schemeClr val="tx1">
                  <a:lumMod val="75000"/>
                  <a:lumOff val="25000"/>
                </a:schemeClr>
              </a:solidFill>
              <a:latin typeface="+mn-lt"/>
            </a:endParaRPr>
          </a:p>
        </p:txBody>
      </p:sp>
      <p:cxnSp>
        <p:nvCxnSpPr>
          <p:cNvPr id="20" name="Straight Arrow Connector 19">
            <a:extLst>
              <a:ext uri="{FF2B5EF4-FFF2-40B4-BE49-F238E27FC236}">
                <a16:creationId xmlns:a16="http://schemas.microsoft.com/office/drawing/2014/main" id="{79D33EC4-9020-42F6-B01D-CB509F4142B7}"/>
              </a:ext>
            </a:extLst>
          </p:cNvPr>
          <p:cNvCxnSpPr>
            <a:cxnSpLocks/>
          </p:cNvCxnSpPr>
          <p:nvPr/>
        </p:nvCxnSpPr>
        <p:spPr>
          <a:xfrm flipV="1">
            <a:off x="7201702" y="5329186"/>
            <a:ext cx="953535" cy="8628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3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ummary slide image, top left">
            <a:extLst>
              <a:ext uri="{FF2B5EF4-FFF2-40B4-BE49-F238E27FC236}">
                <a16:creationId xmlns:a16="http://schemas.microsoft.com/office/drawing/2014/main" id="{AD40D937-B3C8-43EA-A0D3-6CE4BF447EC0}"/>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a:stretch/>
        </p:blipFill>
        <p:spPr>
          <a:xfrm>
            <a:off x="84000" y="86714"/>
            <a:ext cx="6009285" cy="3890571"/>
          </a:xfrm>
        </p:spPr>
      </p:pic>
      <p:sp>
        <p:nvSpPr>
          <p:cNvPr id="2" name="Title 1">
            <a:extLst>
              <a:ext uri="{FF2B5EF4-FFF2-40B4-BE49-F238E27FC236}">
                <a16:creationId xmlns:a16="http://schemas.microsoft.com/office/drawing/2014/main" id="{98433CBA-6B58-475A-BAF2-04998BA4A545}"/>
              </a:ext>
            </a:extLst>
          </p:cNvPr>
          <p:cNvSpPr>
            <a:spLocks noGrp="1"/>
          </p:cNvSpPr>
          <p:nvPr>
            <p:ph type="ctrTitle"/>
          </p:nvPr>
        </p:nvSpPr>
        <p:spPr>
          <a:solidFill>
            <a:schemeClr val="tx1"/>
          </a:solidFill>
        </p:spPr>
        <p:txBody>
          <a:bodyPr/>
          <a:lstStyle/>
          <a:p>
            <a:r>
              <a:rPr lang="en-US" dirty="0"/>
              <a:t>Summary</a:t>
            </a:r>
          </a:p>
        </p:txBody>
      </p:sp>
      <p:sp>
        <p:nvSpPr>
          <p:cNvPr id="3" name="Subtitle 2">
            <a:extLst>
              <a:ext uri="{FF2B5EF4-FFF2-40B4-BE49-F238E27FC236}">
                <a16:creationId xmlns:a16="http://schemas.microsoft.com/office/drawing/2014/main" id="{46542706-50AC-4B17-A704-143D94A799CD}"/>
              </a:ext>
            </a:extLst>
          </p:cNvPr>
          <p:cNvSpPr>
            <a:spLocks noGrp="1"/>
          </p:cNvSpPr>
          <p:nvPr>
            <p:ph type="subTitle" idx="1"/>
          </p:nvPr>
        </p:nvSpPr>
        <p:spPr/>
        <p:txBody>
          <a:bodyPr/>
          <a:lstStyle/>
          <a:p>
            <a:endParaRPr lang="en-US" dirty="0"/>
          </a:p>
        </p:txBody>
      </p:sp>
      <p:sp>
        <p:nvSpPr>
          <p:cNvPr id="6" name="Content Placeholder 5">
            <a:extLst>
              <a:ext uri="{FF2B5EF4-FFF2-40B4-BE49-F238E27FC236}">
                <a16:creationId xmlns:a16="http://schemas.microsoft.com/office/drawing/2014/main" id="{BC163A50-2819-40D9-A42F-D84F47928C94}"/>
              </a:ext>
            </a:extLst>
          </p:cNvPr>
          <p:cNvSpPr>
            <a:spLocks noGrp="1"/>
          </p:cNvSpPr>
          <p:nvPr>
            <p:ph idx="15"/>
          </p:nvPr>
        </p:nvSpPr>
        <p:spPr/>
        <p:txBody>
          <a:bodyPr/>
          <a:lstStyle/>
          <a:p>
            <a:r>
              <a:rPr lang="en-AU" dirty="0"/>
              <a:t>The recommendation would be to explore other location and opportunity as well as to uncover specifically what the vendor feels drives the supposed success of this location as the data shows that it isn’t due to proximity of other venues or a “precinct” effect.</a:t>
            </a:r>
            <a:endParaRPr lang="en-GB" dirty="0"/>
          </a:p>
          <a:p>
            <a:r>
              <a:rPr lang="en-AU" dirty="0"/>
              <a:t>There are a number of clusters of business which are popular which are closer to the norther end and this may be a better area to explore opening a new business</a:t>
            </a:r>
            <a:endParaRPr lang="en-GB" dirty="0"/>
          </a:p>
          <a:p>
            <a:r>
              <a:rPr lang="en-AU" dirty="0"/>
              <a:t>While we are using data from a well-documented location, we are also bias as we are only exploring it from one source. For a deeper analysis I would recommending at using another data source to complement these findings</a:t>
            </a:r>
            <a:endParaRPr lang="en-GB" dirty="0"/>
          </a:p>
        </p:txBody>
      </p:sp>
      <p:sp>
        <p:nvSpPr>
          <p:cNvPr id="4" name="Slide Number Placeholder 3">
            <a:extLst>
              <a:ext uri="{FF2B5EF4-FFF2-40B4-BE49-F238E27FC236}">
                <a16:creationId xmlns:a16="http://schemas.microsoft.com/office/drawing/2014/main" id="{DFD249B8-A654-41FD-9724-45A3A5EE13F9}"/>
              </a:ext>
            </a:extLst>
          </p:cNvPr>
          <p:cNvSpPr>
            <a:spLocks noGrp="1"/>
          </p:cNvSpPr>
          <p:nvPr>
            <p:ph type="sldNum" sz="quarter" idx="14"/>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8671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Environmental leaves">
            <a:extLst>
              <a:ext uri="{FF2B5EF4-FFF2-40B4-BE49-F238E27FC236}">
                <a16:creationId xmlns:a16="http://schemas.microsoft.com/office/drawing/2014/main" id="{C6EF0DE7-33B5-D141-BBF6-CAB5BBE6411B}"/>
              </a:ext>
            </a:extLst>
          </p:cNvPr>
          <p:cNvPicPr>
            <a:picLocks noGrp="1" noChangeAspect="1"/>
          </p:cNvPicPr>
          <p:nvPr>
            <p:ph type="pic" sz="quarter" idx="12"/>
          </p:nvPr>
        </p:nvPicPr>
        <p:blipFill>
          <a:blip r:embed="rId3"/>
          <a:srcRect l="11" r="11"/>
          <a:stretch>
            <a:fillRect/>
          </a:stretch>
        </p:blipFill>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a:t>Thank You</a:t>
            </a:r>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ACCCCDAD-0E0B-437F-8CAA-0536470B2E2F}"/>
              </a:ext>
            </a:extLst>
          </p:cNvPr>
          <p:cNvSpPr>
            <a:spLocks noGrp="1"/>
          </p:cNvSpPr>
          <p:nvPr>
            <p:ph type="subTitle" idx="1"/>
          </p:nvPr>
        </p:nvSpPr>
        <p:spPr/>
        <p:txBody>
          <a:bodyPr/>
          <a:lstStyle/>
          <a:p>
            <a:r>
              <a:rPr lang="en-US" dirty="0"/>
              <a:t>Chris Bashall</a:t>
            </a:r>
          </a:p>
        </p:txBody>
      </p:sp>
      <p:pic>
        <p:nvPicPr>
          <p:cNvPr id="13" name="Graphic 12" descr="User" title="Icon - Presenter Name">
            <a:extLst>
              <a:ext uri="{FF2B5EF4-FFF2-40B4-BE49-F238E27FC236}">
                <a16:creationId xmlns:a16="http://schemas.microsoft.com/office/drawing/2014/main" id="{708AF784-88DE-4E89-A28B-BECD54FC11C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84624" y="3886690"/>
            <a:ext cx="164463" cy="164463"/>
          </a:xfrm>
          <a:prstGeom prst="rect">
            <a:avLst/>
          </a:prstGeom>
        </p:spPr>
      </p:pic>
      <p:sp>
        <p:nvSpPr>
          <p:cNvPr id="9" name="Text Placeholder 8">
            <a:extLst>
              <a:ext uri="{FF2B5EF4-FFF2-40B4-BE49-F238E27FC236}">
                <a16:creationId xmlns:a16="http://schemas.microsoft.com/office/drawing/2014/main" id="{650F9D0C-7F14-4B83-A0A3-5710128C815A}"/>
              </a:ext>
            </a:extLst>
          </p:cNvPr>
          <p:cNvSpPr>
            <a:spLocks noGrp="1"/>
          </p:cNvSpPr>
          <p:nvPr>
            <p:ph type="body" sz="quarter" idx="13"/>
          </p:nvPr>
        </p:nvSpPr>
        <p:spPr/>
        <p:txBody>
          <a:bodyPr/>
          <a:lstStyle/>
          <a:p>
            <a:r>
              <a:rPr lang="en-US" dirty="0"/>
              <a:t>+1 23 987 6554</a:t>
            </a:r>
          </a:p>
        </p:txBody>
      </p:sp>
      <p:pic>
        <p:nvPicPr>
          <p:cNvPr id="15" name="Graphic 14" descr="Smart Phone" title="Icon - Presenter Phone Number">
            <a:extLst>
              <a:ext uri="{FF2B5EF4-FFF2-40B4-BE49-F238E27FC236}">
                <a16:creationId xmlns:a16="http://schemas.microsoft.com/office/drawing/2014/main" id="{E276E47B-4C08-4FEC-AAE8-3DCCBA7EE72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84624" y="4196776"/>
            <a:ext cx="164463" cy="164463"/>
          </a:xfrm>
          <a:prstGeom prst="rect">
            <a:avLst/>
          </a:prstGeom>
        </p:spPr>
      </p:pic>
      <p:sp>
        <p:nvSpPr>
          <p:cNvPr id="10" name="Text Placeholder 9">
            <a:extLst>
              <a:ext uri="{FF2B5EF4-FFF2-40B4-BE49-F238E27FC236}">
                <a16:creationId xmlns:a16="http://schemas.microsoft.com/office/drawing/2014/main" id="{2EF9E03C-A81E-4083-9F20-EF8FFAF5914D}"/>
              </a:ext>
            </a:extLst>
          </p:cNvPr>
          <p:cNvSpPr>
            <a:spLocks noGrp="1"/>
          </p:cNvSpPr>
          <p:nvPr>
            <p:ph type="body" sz="quarter" idx="14"/>
          </p:nvPr>
        </p:nvSpPr>
        <p:spPr/>
        <p:txBody>
          <a:bodyPr/>
          <a:lstStyle/>
          <a:p>
            <a:r>
              <a:rPr lang="en-US" dirty="0"/>
              <a:t>chris@email.com</a:t>
            </a:r>
          </a:p>
        </p:txBody>
      </p:sp>
      <p:pic>
        <p:nvPicPr>
          <p:cNvPr id="14" name="Graphic 13" descr="Envelope" title="Icon Presenter Email">
            <a:extLst>
              <a:ext uri="{FF2B5EF4-FFF2-40B4-BE49-F238E27FC236}">
                <a16:creationId xmlns:a16="http://schemas.microsoft.com/office/drawing/2014/main" id="{4F2D4997-93AD-4A62-8488-4572923DB817}"/>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284624" y="4530964"/>
            <a:ext cx="164463" cy="164463"/>
          </a:xfrm>
          <a:prstGeom prst="rect">
            <a:avLst/>
          </a:prstGeom>
        </p:spPr>
      </p:pic>
      <p:sp>
        <p:nvSpPr>
          <p:cNvPr id="26" name="Text Placeholder 25">
            <a:extLst>
              <a:ext uri="{FF2B5EF4-FFF2-40B4-BE49-F238E27FC236}">
                <a16:creationId xmlns:a16="http://schemas.microsoft.com/office/drawing/2014/main" id="{88557579-7DEF-FF4C-AD37-0E81A6BB3B75}"/>
              </a:ext>
            </a:extLst>
          </p:cNvPr>
          <p:cNvSpPr>
            <a:spLocks noGrp="1"/>
          </p:cNvSpPr>
          <p:nvPr>
            <p:ph type="body" sz="quarter" idx="16"/>
          </p:nvPr>
        </p:nvSpPr>
        <p:spPr/>
        <p:txBody>
          <a:bodyPr/>
          <a:lstStyle/>
          <a:p>
            <a:r>
              <a:rPr lang="en-US" dirty="0">
                <a:hlinkClick r:id="rId10"/>
              </a:rPr>
              <a:t>www.fabrikam.com</a:t>
            </a:r>
            <a:r>
              <a:rPr lang="en-US" dirty="0"/>
              <a:t> </a:t>
            </a:r>
          </a:p>
        </p:txBody>
      </p:sp>
      <p:pic>
        <p:nvPicPr>
          <p:cNvPr id="30" name="Graphic 29" descr="World">
            <a:extLst>
              <a:ext uri="{FF2B5EF4-FFF2-40B4-BE49-F238E27FC236}">
                <a16:creationId xmlns:a16="http://schemas.microsoft.com/office/drawing/2014/main" id="{07973E30-0C12-8442-90B5-47D1C45545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78999" y="4843614"/>
            <a:ext cx="170088" cy="170088"/>
          </a:xfrm>
          <a:prstGeom prst="rect">
            <a:avLst/>
          </a:prstGeom>
        </p:spPr>
      </p:pic>
    </p:spTree>
    <p:extLst>
      <p:ext uri="{BB962C8B-B14F-4D97-AF65-F5344CB8AC3E}">
        <p14:creationId xmlns:p14="http://schemas.microsoft.com/office/powerpoint/2010/main" val="2490148191"/>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C5C908-4F22-4D49-B2AD-A48F9AB511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3.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Times New Roman</vt:lpstr>
      <vt:lpstr>Office Theme</vt:lpstr>
      <vt:lpstr>Beach Investments</vt:lpstr>
      <vt:lpstr>The Problem</vt:lpstr>
      <vt:lpstr>The Location</vt:lpstr>
      <vt:lpstr>Other Venues</vt:lpstr>
      <vt:lpstr>Prediction of Venue Clusters Locations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2020-02-05T03:28:38Z</dcterms:created>
  <dcterms:modified xsi:type="dcterms:W3CDTF">2020-02-05T03:33:29Z</dcterms:modified>
</cp:coreProperties>
</file>