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6" r:id="rId3"/>
    <p:sldId id="257" r:id="rId4"/>
    <p:sldId id="258" r:id="rId5"/>
    <p:sldId id="259" r:id="rId6"/>
    <p:sldId id="260" r:id="rId7"/>
    <p:sldId id="261" r:id="rId8"/>
    <p:sldId id="262" r:id="rId9"/>
    <p:sldId id="263" r:id="rId10"/>
    <p:sldId id="264" r:id="rId11"/>
    <p:sldId id="266" r:id="rId12"/>
    <p:sldId id="265" r:id="rId13"/>
    <p:sldId id="267" r:id="rId14"/>
    <p:sldId id="273" r:id="rId15"/>
    <p:sldId id="280" r:id="rId16"/>
    <p:sldId id="281" r:id="rId17"/>
    <p:sldId id="268" r:id="rId18"/>
    <p:sldId id="269" r:id="rId19"/>
    <p:sldId id="279" r:id="rId20"/>
    <p:sldId id="278" r:id="rId21"/>
    <p:sldId id="275" r:id="rId22"/>
    <p:sldId id="277" r:id="rId23"/>
    <p:sldId id="276"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10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B7B640-18C0-4AA4-AB9A-432056DB4626}"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111622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7B640-18C0-4AA4-AB9A-432056DB4626}"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100493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7B640-18C0-4AA4-AB9A-432056DB4626}"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758A-20FF-4FE0-BEF1-02D82B56F395}"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1408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7B640-18C0-4AA4-AB9A-432056DB4626}"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2794751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7B640-18C0-4AA4-AB9A-432056DB4626}"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758A-20FF-4FE0-BEF1-02D82B56F395}"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6965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7B640-18C0-4AA4-AB9A-432056DB4626}"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2668618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B7B640-18C0-4AA4-AB9A-432056DB4626}"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2082277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B7B640-18C0-4AA4-AB9A-432056DB4626}"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40379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B7B640-18C0-4AA4-AB9A-432056DB4626}"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420644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7B640-18C0-4AA4-AB9A-432056DB4626}"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411615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B7B640-18C0-4AA4-AB9A-432056DB4626}"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270905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B7B640-18C0-4AA4-AB9A-432056DB4626}" type="datetimeFigureOut">
              <a:rPr lang="en-US" smtClean="0"/>
              <a:t>4/3/2016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397094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B7B640-18C0-4AA4-AB9A-432056DB4626}" type="datetimeFigureOut">
              <a:rPr lang="en-US" smtClean="0"/>
              <a:t>4/3/2016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249909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7B640-18C0-4AA4-AB9A-432056DB4626}" type="datetimeFigureOut">
              <a:rPr lang="en-US" smtClean="0"/>
              <a:t>4/3/2016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165310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B7B640-18C0-4AA4-AB9A-432056DB4626}"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245942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B7B640-18C0-4AA4-AB9A-432056DB4626}"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1758A-20FF-4FE0-BEF1-02D82B56F395}" type="slidenum">
              <a:rPr lang="en-US" smtClean="0"/>
              <a:t>‹#›</a:t>
            </a:fld>
            <a:endParaRPr lang="en-US"/>
          </a:p>
        </p:txBody>
      </p:sp>
    </p:spTree>
    <p:extLst>
      <p:ext uri="{BB962C8B-B14F-4D97-AF65-F5344CB8AC3E}">
        <p14:creationId xmlns:p14="http://schemas.microsoft.com/office/powerpoint/2010/main" val="3861150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B7B640-18C0-4AA4-AB9A-432056DB4626}" type="datetimeFigureOut">
              <a:rPr lang="en-US" smtClean="0"/>
              <a:t>4/3/2016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6E1758A-20FF-4FE0-BEF1-02D82B56F395}" type="slidenum">
              <a:rPr lang="en-US" smtClean="0"/>
              <a:t>‹#›</a:t>
            </a:fld>
            <a:endParaRPr lang="en-US"/>
          </a:p>
        </p:txBody>
      </p:sp>
    </p:spTree>
    <p:extLst>
      <p:ext uri="{BB962C8B-B14F-4D97-AF65-F5344CB8AC3E}">
        <p14:creationId xmlns:p14="http://schemas.microsoft.com/office/powerpoint/2010/main" val="322620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cid:image001.png@01D184F1.CBD12080"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304800"/>
          </a:xfrm>
        </p:spPr>
        <p:txBody>
          <a:bodyPr>
            <a:normAutofit fontScale="90000"/>
          </a:bodyPr>
          <a:lstStyle/>
          <a:p>
            <a:r>
              <a:rPr lang="en-US" sz="2700" b="1" dirty="0" smtClean="0">
                <a:solidFill>
                  <a:srgbClr val="00B050"/>
                </a:solidFill>
              </a:rPr>
              <a:t/>
            </a:r>
            <a:br>
              <a:rPr lang="en-US" sz="2700" b="1" dirty="0" smtClean="0">
                <a:solidFill>
                  <a:srgbClr val="00B050"/>
                </a:solidFill>
              </a:rPr>
            </a:br>
            <a:r>
              <a:rPr lang="en-US" sz="2700" b="1" dirty="0" smtClean="0">
                <a:solidFill>
                  <a:srgbClr val="00B050"/>
                </a:solidFill>
              </a:rPr>
              <a:t/>
            </a:r>
            <a:br>
              <a:rPr lang="en-US" sz="2700" b="1" dirty="0" smtClean="0">
                <a:solidFill>
                  <a:srgbClr val="00B050"/>
                </a:solidFill>
              </a:rPr>
            </a:br>
            <a:r>
              <a:rPr lang="en-US" sz="2700" b="1" dirty="0">
                <a:solidFill>
                  <a:srgbClr val="00B050"/>
                </a:solidFill>
              </a:rPr>
              <a:t/>
            </a:r>
            <a:br>
              <a:rPr lang="en-US" sz="2700" b="1" dirty="0">
                <a:solidFill>
                  <a:srgbClr val="00B050"/>
                </a:solidFill>
              </a:rPr>
            </a:br>
            <a:r>
              <a:rPr lang="en-US" sz="2700" b="1" dirty="0" smtClean="0">
                <a:solidFill>
                  <a:srgbClr val="00B050"/>
                </a:solidFill>
              </a:rPr>
              <a:t/>
            </a:r>
            <a:br>
              <a:rPr lang="en-US" sz="2700" b="1" dirty="0" smtClean="0">
                <a:solidFill>
                  <a:srgbClr val="00B050"/>
                </a:solidFill>
              </a:rPr>
            </a:br>
            <a:r>
              <a:rPr lang="en-US" sz="2700" b="1" dirty="0">
                <a:solidFill>
                  <a:srgbClr val="00B050"/>
                </a:solidFill>
              </a:rPr>
              <a:t/>
            </a:r>
            <a:br>
              <a:rPr lang="en-US" sz="2700" b="1" dirty="0">
                <a:solidFill>
                  <a:srgbClr val="00B050"/>
                </a:solidFill>
              </a:rPr>
            </a:br>
            <a:r>
              <a:rPr lang="en-US" sz="2700" b="1" dirty="0" smtClean="0">
                <a:solidFill>
                  <a:srgbClr val="00B050"/>
                </a:solidFill>
              </a:rPr>
              <a:t/>
            </a:r>
            <a:br>
              <a:rPr lang="en-US" sz="2700" b="1" dirty="0" smtClean="0">
                <a:solidFill>
                  <a:srgbClr val="00B050"/>
                </a:solidFill>
              </a:rPr>
            </a:br>
            <a:r>
              <a:rPr lang="en-US" sz="2700" b="1" dirty="0" smtClean="0">
                <a:solidFill>
                  <a:srgbClr val="00B050"/>
                </a:solidFill>
              </a:rPr>
              <a:t>Upgrading </a:t>
            </a:r>
            <a:r>
              <a:rPr lang="en-US" sz="2700" b="1" dirty="0">
                <a:solidFill>
                  <a:srgbClr val="00B050"/>
                </a:solidFill>
              </a:rPr>
              <a:t>Microsoft SQL Server 2000 to SQL Server 2008 R2/2012/2014 for Applications</a:t>
            </a:r>
            <a:r>
              <a:rPr lang="en-US" dirty="0"/>
              <a:t/>
            </a:r>
            <a:br>
              <a:rPr lang="en-US" dirty="0"/>
            </a:br>
            <a:endParaRPr lang="en-US" dirty="0"/>
          </a:p>
        </p:txBody>
      </p:sp>
      <p:sp>
        <p:nvSpPr>
          <p:cNvPr id="3" name="Subtitle 2"/>
          <p:cNvSpPr>
            <a:spLocks noGrp="1"/>
          </p:cNvSpPr>
          <p:nvPr>
            <p:ph type="subTitle" idx="1"/>
          </p:nvPr>
        </p:nvSpPr>
        <p:spPr>
          <a:xfrm>
            <a:off x="762000" y="1600200"/>
            <a:ext cx="6400800" cy="3810000"/>
          </a:xfrm>
        </p:spPr>
        <p:txBody>
          <a:bodyPr>
            <a:normAutofit/>
          </a:bodyPr>
          <a:lstStyle/>
          <a:p>
            <a:pPr algn="ctr"/>
            <a:r>
              <a:rPr lang="en-US" sz="2400" dirty="0" smtClean="0">
                <a:solidFill>
                  <a:srgbClr val="0070C0"/>
                </a:solidFill>
              </a:rPr>
              <a:t>Team: Srihari, Smitin, Narhari, Han</a:t>
            </a:r>
            <a:endParaRPr lang="en-US" sz="2400" dirty="0">
              <a:solidFill>
                <a:srgbClr val="0070C0"/>
              </a:solidFill>
            </a:endParaRPr>
          </a:p>
          <a:p>
            <a:pPr algn="l"/>
            <a:endParaRPr lang="en-US" dirty="0"/>
          </a:p>
        </p:txBody>
      </p:sp>
    </p:spTree>
    <p:extLst>
      <p:ext uri="{BB962C8B-B14F-4D97-AF65-F5344CB8AC3E}">
        <p14:creationId xmlns:p14="http://schemas.microsoft.com/office/powerpoint/2010/main" val="3482777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solidFill>
                  <a:srgbClr val="00B050"/>
                </a:solidFill>
              </a:rPr>
              <a:t>Figure 2: Side-by-side upgrade to SQL Server 2008/2012/2014 using two servers</a:t>
            </a:r>
            <a:r>
              <a:rPr lang="en-US" b="1" dirty="0"/>
              <a:t/>
            </a:r>
            <a:br>
              <a:rPr lang="en-US" b="1" dirty="0"/>
            </a:br>
            <a:endParaRPr lang="en-US" dirty="0"/>
          </a:p>
        </p:txBody>
      </p:sp>
      <p:pic>
        <p:nvPicPr>
          <p:cNvPr id="4" name="Content Placeholder 3" descr="SidebySideUpgrade-2M_2000.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2552" y="2160588"/>
            <a:ext cx="5282508" cy="3881437"/>
          </a:xfrm>
          <a:prstGeom prst="rect">
            <a:avLst/>
          </a:prstGeom>
          <a:noFill/>
          <a:ln w="3175" cmpd="sng">
            <a:solidFill>
              <a:srgbClr val="000000"/>
            </a:solidFill>
            <a:miter lim="800000"/>
            <a:headEnd/>
            <a:tailEnd/>
          </a:ln>
          <a:effectLst/>
        </p:spPr>
      </p:pic>
    </p:spTree>
    <p:extLst>
      <p:ext uri="{BB962C8B-B14F-4D97-AF65-F5344CB8AC3E}">
        <p14:creationId xmlns:p14="http://schemas.microsoft.com/office/powerpoint/2010/main" val="3542023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Database Migration Steps</a:t>
            </a:r>
          </a:p>
        </p:txBody>
      </p:sp>
      <p:sp>
        <p:nvSpPr>
          <p:cNvPr id="3" name="Content Placeholder 2"/>
          <p:cNvSpPr>
            <a:spLocks noGrp="1"/>
          </p:cNvSpPr>
          <p:nvPr>
            <p:ph idx="1"/>
          </p:nvPr>
        </p:nvSpPr>
        <p:spPr/>
        <p:txBody>
          <a:bodyPr>
            <a:normAutofit lnSpcReduction="10000"/>
          </a:bodyPr>
          <a:lstStyle/>
          <a:p>
            <a:r>
              <a:rPr lang="en-US" dirty="0">
                <a:solidFill>
                  <a:schemeClr val="tx2"/>
                </a:solidFill>
              </a:rPr>
              <a:t>We will start with creating checklists by referring to the deprecated, discontinued or known code break down code as part of Pre-migration activity and also create Acceptance test criteria and baseline performance required. Use upgrade assistance tools to identify deprecated / discontinued features or breaking changes then fix the issues and have scripts for the unsupported features. In addition, we will use SQL and operating system inbuilt tools such as System Monitor— SQL Server: Deprecated Features Object Best Practices Analyzer for SQL Server 2000 then Fix issues. If it is successful, then we will migrate the database and then apply post-upgrade scripts. If in case due to any unforeseen issues the upgrade is not successful, then database rollback process will be initiated.</a:t>
            </a:r>
          </a:p>
          <a:p>
            <a:endParaRPr lang="en-US" dirty="0"/>
          </a:p>
        </p:txBody>
      </p:sp>
    </p:spTree>
    <p:extLst>
      <p:ext uri="{BB962C8B-B14F-4D97-AF65-F5344CB8AC3E}">
        <p14:creationId xmlns:p14="http://schemas.microsoft.com/office/powerpoint/2010/main" val="1009884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Figure 5: Database Migration Steps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04386" y="2245836"/>
            <a:ext cx="5958840" cy="3710940"/>
          </a:xfrm>
          <a:prstGeom prst="rect">
            <a:avLst/>
          </a:prstGeom>
          <a:noFill/>
          <a:ln w="9525" cmpd="sng">
            <a:solidFill>
              <a:srgbClr val="BFBFBF"/>
            </a:solidFill>
            <a:miter lim="800000"/>
            <a:headEnd/>
            <a:tailEnd/>
          </a:ln>
          <a:effectLst/>
        </p:spPr>
      </p:pic>
    </p:spTree>
    <p:extLst>
      <p:ext uri="{BB962C8B-B14F-4D97-AF65-F5344CB8AC3E}">
        <p14:creationId xmlns:p14="http://schemas.microsoft.com/office/powerpoint/2010/main" val="3307652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solidFill>
                  <a:srgbClr val="00B050"/>
                </a:solidFill>
              </a:rPr>
              <a:t>Schedule and Staffing</a:t>
            </a:r>
            <a:r>
              <a:rPr lang="en-US" b="1" dirty="0"/>
              <a:t/>
            </a:r>
            <a:br>
              <a:rPr lang="en-US" b="1" dirty="0"/>
            </a:br>
            <a:r>
              <a:rPr lang="en-US" b="1" dirty="0" smtClean="0"/>
              <a:t> </a:t>
            </a:r>
            <a:endParaRPr lang="en-US" dirty="0"/>
          </a:p>
        </p:txBody>
      </p:sp>
      <p:pic>
        <p:nvPicPr>
          <p:cNvPr id="4" name="Content Placeholder 3"/>
          <p:cNvPicPr>
            <a:picLocks noGrp="1"/>
          </p:cNvPicPr>
          <p:nvPr>
            <p:ph idx="1"/>
          </p:nvPr>
        </p:nvPicPr>
        <p:blipFill>
          <a:blip r:embed="rId2"/>
          <a:stretch>
            <a:fillRect/>
          </a:stretch>
        </p:blipFill>
        <p:spPr>
          <a:xfrm>
            <a:off x="609600" y="1676400"/>
            <a:ext cx="7239000" cy="4061918"/>
          </a:xfrm>
          <a:prstGeom prst="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Tree>
    <p:extLst>
      <p:ext uri="{BB962C8B-B14F-4D97-AF65-F5344CB8AC3E}">
        <p14:creationId xmlns:p14="http://schemas.microsoft.com/office/powerpoint/2010/main" val="4177149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Schedule</a:t>
            </a:r>
            <a:br>
              <a:rPr lang="en-US" b="1"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82666627"/>
              </p:ext>
            </p:extLst>
          </p:nvPr>
        </p:nvGraphicFramePr>
        <p:xfrm>
          <a:off x="609600" y="2638266"/>
          <a:ext cx="6348412" cy="4137660"/>
        </p:xfrm>
        <a:graphic>
          <a:graphicData uri="http://schemas.openxmlformats.org/drawingml/2006/table">
            <a:tbl>
              <a:tblPr/>
              <a:tblGrid>
                <a:gridCol w="3174206"/>
                <a:gridCol w="3174206"/>
              </a:tblGrid>
              <a:tr h="331470">
                <a:tc>
                  <a:txBody>
                    <a:bodyPr/>
                    <a:lstStyle/>
                    <a:p>
                      <a:pPr algn="l" fontAlgn="t"/>
                      <a:r>
                        <a:rPr lang="en-US" sz="1800" dirty="0">
                          <a:effectLst/>
                        </a:rPr>
                        <a:t>Task/Milestone</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BBDDFF"/>
                    </a:solidFill>
                  </a:tcPr>
                </a:tc>
                <a:tc>
                  <a:txBody>
                    <a:bodyPr/>
                    <a:lstStyle/>
                    <a:p>
                      <a:pPr algn="l" fontAlgn="t"/>
                      <a:r>
                        <a:rPr lang="en-US" sz="1800">
                          <a:effectLst/>
                        </a:rPr>
                        <a:t>Scheduled Completion Date</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BBDDFF"/>
                    </a:solidFill>
                  </a:tcPr>
                </a:tc>
              </a:tr>
              <a:tr h="331470">
                <a:tc>
                  <a:txBody>
                    <a:bodyPr/>
                    <a:lstStyle/>
                    <a:p>
                      <a:pPr fontAlgn="t"/>
                      <a:r>
                        <a:rPr lang="en-US" sz="1800" dirty="0">
                          <a:effectLst/>
                        </a:rPr>
                        <a:t>Complete </a:t>
                      </a:r>
                      <a:r>
                        <a:rPr lang="en-US" sz="1800" dirty="0" smtClean="0">
                          <a:effectLst/>
                        </a:rPr>
                        <a:t>Upgrade </a:t>
                      </a:r>
                      <a:r>
                        <a:rPr lang="en-US" sz="1800" dirty="0">
                          <a:effectLst/>
                        </a:rPr>
                        <a:t>Design</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fontAlgn="t"/>
                      <a:r>
                        <a:rPr lang="en-US" sz="1800" dirty="0" smtClean="0">
                          <a:effectLst/>
                        </a:rPr>
                        <a:t>Feb </a:t>
                      </a:r>
                      <a:r>
                        <a:rPr lang="en-US" sz="1800" dirty="0">
                          <a:effectLst/>
                        </a:rPr>
                        <a:t>1, </a:t>
                      </a:r>
                      <a:r>
                        <a:rPr lang="en-US" sz="1800" dirty="0" smtClean="0">
                          <a:effectLst/>
                        </a:rPr>
                        <a:t>2016</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331470">
                <a:tc>
                  <a:txBody>
                    <a:bodyPr/>
                    <a:lstStyle/>
                    <a:p>
                      <a:pPr fontAlgn="t"/>
                      <a:r>
                        <a:rPr lang="en-US" sz="1800">
                          <a:effectLst/>
                        </a:rPr>
                        <a:t>Complete Testing</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fontAlgn="t"/>
                      <a:r>
                        <a:rPr lang="en-US" sz="1800" dirty="0" smtClean="0">
                          <a:effectLst/>
                        </a:rPr>
                        <a:t>Mar </a:t>
                      </a:r>
                      <a:r>
                        <a:rPr lang="en-US" sz="1800" dirty="0">
                          <a:effectLst/>
                        </a:rPr>
                        <a:t>1, </a:t>
                      </a:r>
                      <a:r>
                        <a:rPr lang="en-US" sz="1800" dirty="0" smtClean="0">
                          <a:effectLst/>
                        </a:rPr>
                        <a:t>2016</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331470">
                <a:tc>
                  <a:txBody>
                    <a:bodyPr/>
                    <a:lstStyle/>
                    <a:p>
                      <a:pPr fontAlgn="t"/>
                      <a:r>
                        <a:rPr lang="en-US" sz="1800" dirty="0">
                          <a:effectLst/>
                        </a:rPr>
                        <a:t>Complete </a:t>
                      </a:r>
                      <a:r>
                        <a:rPr lang="en-US" sz="1800" dirty="0" smtClean="0">
                          <a:effectLst/>
                        </a:rPr>
                        <a:t>System\Integration Testing</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fontAlgn="t"/>
                      <a:r>
                        <a:rPr lang="en-US" sz="1800" dirty="0" smtClean="0">
                          <a:effectLst/>
                        </a:rPr>
                        <a:t>Mar 10</a:t>
                      </a:r>
                      <a:r>
                        <a:rPr lang="en-US" sz="1800" dirty="0">
                          <a:effectLst/>
                        </a:rPr>
                        <a:t>, </a:t>
                      </a:r>
                      <a:r>
                        <a:rPr lang="en-US" sz="1800" dirty="0" smtClean="0">
                          <a:effectLst/>
                        </a:rPr>
                        <a:t>2016</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605790">
                <a:tc>
                  <a:txBody>
                    <a:bodyPr/>
                    <a:lstStyle/>
                    <a:p>
                      <a:pPr fontAlgn="t"/>
                      <a:r>
                        <a:rPr lang="en-US" sz="1800" dirty="0">
                          <a:effectLst/>
                        </a:rPr>
                        <a:t>Verify Functionality on </a:t>
                      </a:r>
                      <a:r>
                        <a:rPr lang="en-US" sz="1800" dirty="0" smtClean="0">
                          <a:effectLst/>
                        </a:rPr>
                        <a:t>New SQL </a:t>
                      </a:r>
                      <a:r>
                        <a:rPr lang="en-US" sz="1800" dirty="0">
                          <a:effectLst/>
                        </a:rPr>
                        <a:t>Servers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fontAlgn="t"/>
                      <a:r>
                        <a:rPr lang="en-US" sz="1800" dirty="0" smtClean="0">
                          <a:effectLst/>
                        </a:rPr>
                        <a:t>Apr </a:t>
                      </a:r>
                      <a:r>
                        <a:rPr lang="en-US" sz="1800" dirty="0">
                          <a:effectLst/>
                        </a:rPr>
                        <a:t>1, </a:t>
                      </a:r>
                      <a:r>
                        <a:rPr lang="en-US" sz="1800" dirty="0" smtClean="0">
                          <a:effectLst/>
                        </a:rPr>
                        <a:t>2016</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331470">
                <a:tc>
                  <a:txBody>
                    <a:bodyPr/>
                    <a:lstStyle/>
                    <a:p>
                      <a:pPr fontAlgn="t"/>
                      <a:r>
                        <a:rPr lang="en-US" sz="1800" dirty="0">
                          <a:effectLst/>
                        </a:rPr>
                        <a:t>Complete Data </a:t>
                      </a:r>
                      <a:r>
                        <a:rPr lang="en-US" sz="1800" dirty="0" smtClean="0">
                          <a:effectLst/>
                        </a:rPr>
                        <a:t>Migration</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fontAlgn="t"/>
                      <a:r>
                        <a:rPr lang="en-US" sz="1800" dirty="0" smtClean="0">
                          <a:effectLst/>
                        </a:rPr>
                        <a:t>April </a:t>
                      </a:r>
                      <a:r>
                        <a:rPr lang="en-US" sz="1800" dirty="0">
                          <a:effectLst/>
                        </a:rPr>
                        <a:t>15, </a:t>
                      </a:r>
                      <a:r>
                        <a:rPr lang="en-US" sz="1800" dirty="0" smtClean="0">
                          <a:effectLst/>
                        </a:rPr>
                        <a:t>2016</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331470">
                <a:tc>
                  <a:txBody>
                    <a:bodyPr/>
                    <a:lstStyle/>
                    <a:p>
                      <a:pPr fontAlgn="t"/>
                      <a:r>
                        <a:rPr lang="en-US" sz="1800">
                          <a:effectLst/>
                        </a:rPr>
                        <a:t>Go Live/Launch</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fontAlgn="t"/>
                      <a:r>
                        <a:rPr lang="en-US" sz="1800" dirty="0" smtClean="0">
                          <a:effectLst/>
                        </a:rPr>
                        <a:t>Apr </a:t>
                      </a:r>
                      <a:r>
                        <a:rPr lang="en-US" sz="1800" dirty="0">
                          <a:effectLst/>
                        </a:rPr>
                        <a:t>20, </a:t>
                      </a:r>
                      <a:r>
                        <a:rPr lang="en-US" sz="1800" dirty="0" smtClean="0">
                          <a:effectLst/>
                        </a:rPr>
                        <a:t>2016</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331470">
                <a:tc>
                  <a:txBody>
                    <a:bodyPr/>
                    <a:lstStyle/>
                    <a:p>
                      <a:pPr fontAlgn="t"/>
                      <a:r>
                        <a:rPr lang="en-US" sz="1800">
                          <a:effectLst/>
                        </a:rPr>
                        <a:t>Operational Acceptance</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fontAlgn="t"/>
                      <a:r>
                        <a:rPr lang="en-US" sz="1800" dirty="0" smtClean="0">
                          <a:effectLst/>
                        </a:rPr>
                        <a:t>May </a:t>
                      </a:r>
                      <a:r>
                        <a:rPr lang="en-US" sz="1800" dirty="0">
                          <a:effectLst/>
                        </a:rPr>
                        <a:t>1, </a:t>
                      </a:r>
                      <a:r>
                        <a:rPr lang="en-US" sz="1800" dirty="0" smtClean="0">
                          <a:effectLst/>
                        </a:rPr>
                        <a:t>2016</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331470">
                <a:tc>
                  <a:txBody>
                    <a:bodyPr/>
                    <a:lstStyle/>
                    <a:p>
                      <a:pPr fontAlgn="t"/>
                      <a:r>
                        <a:rPr lang="en-US" sz="1800" smtClean="0">
                          <a:effectLst/>
                        </a:rPr>
                        <a:t>Change Request (AOAG) Implementation</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fontAlgn="t"/>
                      <a:r>
                        <a:rPr lang="en-US" sz="1800" dirty="0" smtClean="0">
                          <a:effectLst/>
                        </a:rPr>
                        <a:t>June 1, 2016</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331470">
                <a:tc>
                  <a:txBody>
                    <a:bodyPr/>
                    <a:lstStyle/>
                    <a:p>
                      <a:pPr fontAlgn="t"/>
                      <a:r>
                        <a:rPr lang="en-US" sz="1800" dirty="0" smtClean="0">
                          <a:effectLst/>
                        </a:rPr>
                        <a:t>Testing and Go live</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fontAlgn="t"/>
                      <a:r>
                        <a:rPr lang="en-US" sz="1800" dirty="0" smtClean="0">
                          <a:effectLst/>
                        </a:rPr>
                        <a:t>June 15, 2016</a:t>
                      </a:r>
                      <a:endParaRPr lang="en-US" sz="1800" dirty="0">
                        <a:effectLst/>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bl>
          </a:graphicData>
        </a:graphic>
      </p:graphicFrame>
      <p:sp>
        <p:nvSpPr>
          <p:cNvPr id="7" name="Rectangle 2"/>
          <p:cNvSpPr>
            <a:spLocks noChangeArrowheads="1"/>
          </p:cNvSpPr>
          <p:nvPr/>
        </p:nvSpPr>
        <p:spPr bwMode="auto">
          <a:xfrm>
            <a:off x="609600" y="231526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9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altLang="en-US" sz="9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altLang="en-US" sz="900" b="0" i="0" u="none" strike="noStrike" cap="none" normalizeH="0" baseline="0" dirty="0" smtClean="0">
                <a:ln>
                  <a:noFill/>
                </a:ln>
                <a:solidFill>
                  <a:srgbClr val="000000"/>
                </a:solidFill>
                <a:effectLst/>
                <a:latin typeface="Times New Roman" pitchFamily="18" charset="0"/>
                <a:cs typeface="Times New Roman" pitchFamily="18"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4915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Risk Management </a:t>
            </a:r>
            <a:br>
              <a:rPr lang="en-US" b="1" dirty="0"/>
            </a:br>
            <a:endParaRPr lang="en-US" dirty="0"/>
          </a:p>
        </p:txBody>
      </p:sp>
      <p:sp>
        <p:nvSpPr>
          <p:cNvPr id="7" name="Rectangle 2"/>
          <p:cNvSpPr>
            <a:spLocks noChangeArrowheads="1"/>
          </p:cNvSpPr>
          <p:nvPr/>
        </p:nvSpPr>
        <p:spPr bwMode="auto">
          <a:xfrm>
            <a:off x="1593850" y="21304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14300" algn="l"/>
                <a:tab pos="571500" algn="l"/>
              </a:tabLst>
            </a:pPr>
            <a:r>
              <a:rPr kumimoji="0" lang="en-US" sz="10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Table 2: List of Risks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53335668"/>
              </p:ext>
            </p:extLst>
          </p:nvPr>
        </p:nvGraphicFramePr>
        <p:xfrm>
          <a:off x="890534" y="1371601"/>
          <a:ext cx="6653265" cy="5311140"/>
        </p:xfrm>
        <a:graphic>
          <a:graphicData uri="http://schemas.openxmlformats.org/drawingml/2006/table">
            <a:tbl>
              <a:tblPr>
                <a:tableStyleId>{5C22544A-7EE6-4342-B048-85BDC9FD1C3A}</a:tableStyleId>
              </a:tblPr>
              <a:tblGrid>
                <a:gridCol w="489070"/>
                <a:gridCol w="1020430"/>
                <a:gridCol w="670510"/>
                <a:gridCol w="804885"/>
                <a:gridCol w="1242798"/>
                <a:gridCol w="1246209"/>
                <a:gridCol w="1179363"/>
              </a:tblGrid>
              <a:tr h="342783">
                <a:tc>
                  <a:txBody>
                    <a:bodyPr/>
                    <a:lstStyle/>
                    <a:p>
                      <a:pPr marL="0" marR="0" algn="just">
                        <a:spcBef>
                          <a:spcPts val="0"/>
                        </a:spcBef>
                        <a:spcAft>
                          <a:spcPts val="600"/>
                        </a:spcAft>
                      </a:pPr>
                      <a:r>
                        <a:rPr lang="en-US" sz="1200">
                          <a:effectLst/>
                        </a:rPr>
                        <a:t>S.No</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 Risk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Risk Level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Responsibility</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Likely occurrence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Area of impact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Measure </a:t>
                      </a:r>
                      <a:endParaRPr lang="en-US" sz="1200">
                        <a:solidFill>
                          <a:srgbClr val="000000"/>
                        </a:solidFill>
                        <a:effectLst/>
                        <a:latin typeface="Arial"/>
                        <a:ea typeface="Times New Roman"/>
                      </a:endParaRPr>
                    </a:p>
                  </a:txBody>
                  <a:tcPr marL="64097" marR="64097" marT="0" marB="0"/>
                </a:tc>
              </a:tr>
              <a:tr h="1371133">
                <a:tc>
                  <a:txBody>
                    <a:bodyPr/>
                    <a:lstStyle/>
                    <a:p>
                      <a:pPr marL="0" marR="0" algn="just">
                        <a:spcBef>
                          <a:spcPts val="0"/>
                        </a:spcBef>
                        <a:spcAft>
                          <a:spcPts val="600"/>
                        </a:spcAft>
                      </a:pPr>
                      <a:r>
                        <a:rPr lang="en-US" sz="1200">
                          <a:effectLst/>
                        </a:rPr>
                        <a:t>1</a:t>
                      </a:r>
                      <a:endParaRPr lang="en-US" sz="1200">
                        <a:solidFill>
                          <a:srgbClr val="000000"/>
                        </a:solidFill>
                        <a:effectLst/>
                        <a:latin typeface="Arial"/>
                        <a:ea typeface="Times New Roman"/>
                      </a:endParaRPr>
                    </a:p>
                  </a:txBody>
                  <a:tcPr marL="64097" marR="64097" marT="0" marB="0"/>
                </a:tc>
                <a:tc>
                  <a:txBody>
                    <a:bodyPr/>
                    <a:lstStyle/>
                    <a:p>
                      <a:pPr marL="0" marR="0">
                        <a:spcBef>
                          <a:spcPts val="300"/>
                        </a:spcBef>
                        <a:spcAft>
                          <a:spcPts val="300"/>
                        </a:spcAft>
                      </a:pPr>
                      <a:r>
                        <a:rPr lang="en-US" sz="1200">
                          <a:effectLst/>
                        </a:rPr>
                        <a:t>Availability/set –up of development, testing , performance testing and hosting environment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High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Client/US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Medium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Acceptance Testing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Co-ordinate with Client Personnel for setting up the hosting environment by end of Design phase </a:t>
                      </a:r>
                      <a:endParaRPr lang="en-US" sz="1200">
                        <a:solidFill>
                          <a:srgbClr val="000000"/>
                        </a:solidFill>
                        <a:effectLst/>
                        <a:latin typeface="Arial"/>
                        <a:ea typeface="Times New Roman"/>
                      </a:endParaRPr>
                    </a:p>
                  </a:txBody>
                  <a:tcPr marL="64097" marR="64097" marT="0" marB="0"/>
                </a:tc>
              </a:tr>
              <a:tr h="1842461">
                <a:tc>
                  <a:txBody>
                    <a:bodyPr/>
                    <a:lstStyle/>
                    <a:p>
                      <a:pPr marL="0" marR="0" algn="just">
                        <a:spcBef>
                          <a:spcPts val="0"/>
                        </a:spcBef>
                        <a:spcAft>
                          <a:spcPts val="600"/>
                        </a:spcAft>
                      </a:pPr>
                      <a:r>
                        <a:rPr lang="en-US" sz="1200">
                          <a:effectLst/>
                        </a:rPr>
                        <a:t>2</a:t>
                      </a:r>
                      <a:endParaRPr lang="en-US" sz="1200">
                        <a:solidFill>
                          <a:srgbClr val="000000"/>
                        </a:solidFill>
                        <a:effectLst/>
                        <a:latin typeface="Arial"/>
                        <a:ea typeface="Times New Roman"/>
                      </a:endParaRPr>
                    </a:p>
                  </a:txBody>
                  <a:tcPr marL="64097" marR="64097" marT="0" marB="0"/>
                </a:tc>
                <a:tc>
                  <a:txBody>
                    <a:bodyPr/>
                    <a:lstStyle/>
                    <a:p>
                      <a:pPr marL="0" marR="0" algn="just">
                        <a:spcBef>
                          <a:spcPts val="300"/>
                        </a:spcBef>
                        <a:spcAft>
                          <a:spcPts val="600"/>
                        </a:spcAft>
                      </a:pPr>
                      <a:r>
                        <a:rPr lang="en-US" sz="1200">
                          <a:effectLst/>
                        </a:rPr>
                        <a:t>Delay in Review and Acceptance of the Design Documents by Client </a:t>
                      </a:r>
                    </a:p>
                    <a:p>
                      <a:pPr marL="0" marR="0" algn="just">
                        <a:spcBef>
                          <a:spcPts val="300"/>
                        </a:spcBef>
                        <a:spcAft>
                          <a:spcPts val="600"/>
                        </a:spcAft>
                      </a:pPr>
                      <a:r>
                        <a:rPr lang="en-US" sz="1200">
                          <a:effectLst/>
                        </a:rPr>
                        <a:t>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High</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Client/US</a:t>
                      </a:r>
                      <a:endParaRPr lang="en-US" sz="1200">
                        <a:solidFill>
                          <a:srgbClr val="000000"/>
                        </a:solidFill>
                        <a:effectLst/>
                        <a:latin typeface="Arial"/>
                        <a:ea typeface="Times New Roman"/>
                      </a:endParaRPr>
                    </a:p>
                  </a:txBody>
                  <a:tcPr marL="64097" marR="64097" marT="0" marB="0"/>
                </a:tc>
                <a:tc>
                  <a:txBody>
                    <a:bodyPr/>
                    <a:lstStyle/>
                    <a:p>
                      <a:pPr marL="0" marR="0" algn="just">
                        <a:spcBef>
                          <a:spcPts val="300"/>
                        </a:spcBef>
                        <a:spcAft>
                          <a:spcPts val="600"/>
                        </a:spcAft>
                      </a:pPr>
                      <a:r>
                        <a:rPr lang="en-US" sz="1200">
                          <a:effectLst/>
                        </a:rPr>
                        <a:t>Rare </a:t>
                      </a:r>
                    </a:p>
                    <a:p>
                      <a:pPr marL="0" marR="0" algn="just">
                        <a:spcBef>
                          <a:spcPts val="0"/>
                        </a:spcBef>
                        <a:spcAft>
                          <a:spcPts val="600"/>
                        </a:spcAft>
                      </a:pPr>
                      <a:r>
                        <a:rPr lang="en-US" sz="1200">
                          <a:effectLst/>
                        </a:rPr>
                        <a:t> </a:t>
                      </a:r>
                      <a:endParaRPr lang="en-US" sz="1200">
                        <a:solidFill>
                          <a:srgbClr val="000000"/>
                        </a:solidFill>
                        <a:effectLst/>
                        <a:latin typeface="Arial"/>
                        <a:ea typeface="Times New Roman"/>
                      </a:endParaRPr>
                    </a:p>
                  </a:txBody>
                  <a:tcPr marL="64097" marR="64097" marT="0" marB="0"/>
                </a:tc>
                <a:tc>
                  <a:txBody>
                    <a:bodyPr/>
                    <a:lstStyle/>
                    <a:p>
                      <a:pPr marL="0" marR="0" algn="just">
                        <a:spcBef>
                          <a:spcPts val="300"/>
                        </a:spcBef>
                        <a:spcAft>
                          <a:spcPts val="600"/>
                        </a:spcAft>
                      </a:pPr>
                      <a:r>
                        <a:rPr lang="en-US" sz="1200">
                          <a:effectLst/>
                        </a:rPr>
                        <a:t>Project schedule </a:t>
                      </a:r>
                    </a:p>
                    <a:p>
                      <a:pPr marL="0" marR="0" algn="just">
                        <a:spcBef>
                          <a:spcPts val="0"/>
                        </a:spcBef>
                        <a:spcAft>
                          <a:spcPts val="600"/>
                        </a:spcAft>
                      </a:pPr>
                      <a:r>
                        <a:rPr lang="en-US" sz="1200">
                          <a:effectLst/>
                        </a:rPr>
                        <a:t> </a:t>
                      </a:r>
                      <a:endParaRPr lang="en-US" sz="1200">
                        <a:solidFill>
                          <a:srgbClr val="000000"/>
                        </a:solidFill>
                        <a:effectLst/>
                        <a:latin typeface="Arial"/>
                        <a:ea typeface="Times New Roman"/>
                      </a:endParaRPr>
                    </a:p>
                  </a:txBody>
                  <a:tcPr marL="64097" marR="64097" marT="0" marB="0"/>
                </a:tc>
                <a:tc>
                  <a:txBody>
                    <a:bodyPr/>
                    <a:lstStyle/>
                    <a:p>
                      <a:pPr marL="0" marR="0" algn="just">
                        <a:spcBef>
                          <a:spcPts val="300"/>
                        </a:spcBef>
                        <a:spcAft>
                          <a:spcPts val="600"/>
                        </a:spcAft>
                      </a:pPr>
                      <a:r>
                        <a:rPr lang="en-US" sz="1200">
                          <a:effectLst/>
                        </a:rPr>
                        <a:t>Client need to ensure that the Design Documents are reviewed and approved before the start of the Construction Phase </a:t>
                      </a:r>
                    </a:p>
                    <a:p>
                      <a:pPr marL="0" marR="0" algn="just">
                        <a:spcBef>
                          <a:spcPts val="300"/>
                        </a:spcBef>
                        <a:spcAft>
                          <a:spcPts val="600"/>
                        </a:spcAft>
                      </a:pPr>
                      <a:r>
                        <a:rPr lang="en-US" sz="1200">
                          <a:effectLst/>
                        </a:rPr>
                        <a:t> </a:t>
                      </a:r>
                      <a:endParaRPr lang="en-US" sz="1200">
                        <a:solidFill>
                          <a:srgbClr val="000000"/>
                        </a:solidFill>
                        <a:effectLst/>
                        <a:latin typeface="Arial"/>
                        <a:ea typeface="Times New Roman"/>
                      </a:endParaRPr>
                    </a:p>
                  </a:txBody>
                  <a:tcPr marL="64097" marR="64097" marT="0" marB="0"/>
                </a:tc>
              </a:tr>
              <a:tr h="1114046">
                <a:tc>
                  <a:txBody>
                    <a:bodyPr/>
                    <a:lstStyle/>
                    <a:p>
                      <a:pPr marL="0" marR="0" algn="just">
                        <a:spcBef>
                          <a:spcPts val="0"/>
                        </a:spcBef>
                        <a:spcAft>
                          <a:spcPts val="600"/>
                        </a:spcAft>
                      </a:pPr>
                      <a:r>
                        <a:rPr lang="en-US" sz="1200">
                          <a:effectLst/>
                        </a:rPr>
                        <a:t>3</a:t>
                      </a:r>
                      <a:endParaRPr lang="en-US" sz="1200">
                        <a:solidFill>
                          <a:srgbClr val="000000"/>
                        </a:solidFill>
                        <a:effectLst/>
                        <a:latin typeface="Arial"/>
                        <a:ea typeface="Times New Roman"/>
                      </a:endParaRPr>
                    </a:p>
                  </a:txBody>
                  <a:tcPr marL="64097" marR="64097" marT="0" marB="0"/>
                </a:tc>
                <a:tc>
                  <a:txBody>
                    <a:bodyPr/>
                    <a:lstStyle/>
                    <a:p>
                      <a:pPr marL="0" marR="0" algn="just">
                        <a:spcBef>
                          <a:spcPts val="300"/>
                        </a:spcBef>
                        <a:spcAft>
                          <a:spcPts val="600"/>
                        </a:spcAft>
                      </a:pPr>
                      <a:r>
                        <a:rPr lang="en-US" sz="1200">
                          <a:effectLst/>
                        </a:rPr>
                        <a:t>Delay in completion of User Acceptance testing (UAT) </a:t>
                      </a:r>
                    </a:p>
                    <a:p>
                      <a:pPr marL="0" marR="0" algn="just">
                        <a:spcBef>
                          <a:spcPts val="0"/>
                        </a:spcBef>
                        <a:spcAft>
                          <a:spcPts val="600"/>
                        </a:spcAft>
                      </a:pPr>
                      <a:r>
                        <a:rPr lang="en-US" sz="1200">
                          <a:effectLst/>
                        </a:rPr>
                        <a:t>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High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Client/US</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Medium </a:t>
                      </a:r>
                      <a:endParaRPr lang="en-US" sz="1200">
                        <a:solidFill>
                          <a:srgbClr val="000000"/>
                        </a:solidFill>
                        <a:effectLst/>
                        <a:latin typeface="Arial"/>
                        <a:ea typeface="Times New Roman"/>
                      </a:endParaRPr>
                    </a:p>
                  </a:txBody>
                  <a:tcPr marL="64097" marR="64097" marT="0" marB="0"/>
                </a:tc>
                <a:tc>
                  <a:txBody>
                    <a:bodyPr/>
                    <a:lstStyle/>
                    <a:p>
                      <a:pPr marL="0" marR="0" algn="just">
                        <a:spcBef>
                          <a:spcPts val="0"/>
                        </a:spcBef>
                        <a:spcAft>
                          <a:spcPts val="600"/>
                        </a:spcAft>
                      </a:pPr>
                      <a:r>
                        <a:rPr lang="en-US" sz="1200">
                          <a:effectLst/>
                        </a:rPr>
                        <a:t>Acceptance Testing </a:t>
                      </a:r>
                      <a:endParaRPr lang="en-US" sz="1200">
                        <a:solidFill>
                          <a:srgbClr val="000000"/>
                        </a:solidFill>
                        <a:effectLst/>
                        <a:latin typeface="Arial"/>
                        <a:ea typeface="Times New Roman"/>
                      </a:endParaRPr>
                    </a:p>
                  </a:txBody>
                  <a:tcPr marL="64097" marR="64097" marT="0" marB="0"/>
                </a:tc>
                <a:tc>
                  <a:txBody>
                    <a:bodyPr/>
                    <a:lstStyle/>
                    <a:p>
                      <a:pPr marL="0" marR="0" algn="just">
                        <a:spcBef>
                          <a:spcPts val="300"/>
                        </a:spcBef>
                        <a:spcAft>
                          <a:spcPts val="600"/>
                        </a:spcAft>
                      </a:pPr>
                      <a:r>
                        <a:rPr lang="en-US" sz="1200" dirty="0">
                          <a:effectLst/>
                        </a:rPr>
                        <a:t>Client need to ensure that UAT will be completed in the agreed period. </a:t>
                      </a:r>
                    </a:p>
                    <a:p>
                      <a:pPr marL="0" marR="0" algn="just">
                        <a:spcBef>
                          <a:spcPts val="0"/>
                        </a:spcBef>
                        <a:spcAft>
                          <a:spcPts val="600"/>
                        </a:spcAft>
                      </a:pPr>
                      <a:r>
                        <a:rPr lang="en-US" sz="1200" dirty="0">
                          <a:effectLst/>
                        </a:rPr>
                        <a:t> </a:t>
                      </a:r>
                      <a:endParaRPr lang="en-US" sz="1200" dirty="0">
                        <a:solidFill>
                          <a:srgbClr val="000000"/>
                        </a:solidFill>
                        <a:effectLst/>
                        <a:latin typeface="Arial"/>
                        <a:ea typeface="Times New Roman"/>
                      </a:endParaRPr>
                    </a:p>
                  </a:txBody>
                  <a:tcPr marL="64097" marR="64097" marT="0" marB="0"/>
                </a:tc>
              </a:tr>
            </a:tbl>
          </a:graphicData>
        </a:graphic>
      </p:graphicFrame>
    </p:spTree>
    <p:extLst>
      <p:ext uri="{BB962C8B-B14F-4D97-AF65-F5344CB8AC3E}">
        <p14:creationId xmlns:p14="http://schemas.microsoft.com/office/powerpoint/2010/main" val="2282539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Risk Management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9142847"/>
              </p:ext>
            </p:extLst>
          </p:nvPr>
        </p:nvGraphicFramePr>
        <p:xfrm>
          <a:off x="533400" y="1524000"/>
          <a:ext cx="6931819" cy="4869180"/>
        </p:xfrm>
        <a:graphic>
          <a:graphicData uri="http://schemas.openxmlformats.org/drawingml/2006/table">
            <a:tbl>
              <a:tblPr>
                <a:tableStyleId>{5C22544A-7EE6-4342-B048-85BDC9FD1C3A}</a:tableStyleId>
              </a:tblPr>
              <a:tblGrid>
                <a:gridCol w="509546"/>
                <a:gridCol w="1063153"/>
                <a:gridCol w="698583"/>
                <a:gridCol w="838584"/>
                <a:gridCol w="1294831"/>
                <a:gridCol w="1298383"/>
                <a:gridCol w="1228739"/>
              </a:tblGrid>
              <a:tr h="715010">
                <a:tc>
                  <a:txBody>
                    <a:bodyPr/>
                    <a:lstStyle/>
                    <a:p>
                      <a:pPr marL="0" marR="0" algn="just">
                        <a:spcBef>
                          <a:spcPts val="0"/>
                        </a:spcBef>
                        <a:spcAft>
                          <a:spcPts val="600"/>
                        </a:spcAft>
                      </a:pPr>
                      <a:r>
                        <a:rPr lang="en-US" sz="1200">
                          <a:effectLst/>
                        </a:rPr>
                        <a:t>4</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VPN link connectivity loss </a:t>
                      </a:r>
                    </a:p>
                    <a:p>
                      <a:pPr marL="0" marR="0" algn="just">
                        <a:spcBef>
                          <a:spcPts val="300"/>
                        </a:spcBef>
                        <a:spcAft>
                          <a:spcPts val="600"/>
                        </a:spcAft>
                      </a:pPr>
                      <a:r>
                        <a:rPr lang="en-US" sz="1200">
                          <a:effectLst/>
                        </a:rPr>
                        <a:t> </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Low </a:t>
                      </a:r>
                    </a:p>
                    <a:p>
                      <a:pPr marL="0" marR="0" algn="just">
                        <a:spcBef>
                          <a:spcPts val="0"/>
                        </a:spcBef>
                        <a:spcAft>
                          <a:spcPts val="600"/>
                        </a:spcAft>
                      </a:pPr>
                      <a:r>
                        <a:rPr lang="en-US" sz="1200">
                          <a:effectLst/>
                        </a:rPr>
                        <a:t> </a:t>
                      </a:r>
                      <a:endParaRPr lang="en-US" sz="1200">
                        <a:solidFill>
                          <a:srgbClr val="000000"/>
                        </a:solidFill>
                        <a:effectLst/>
                        <a:latin typeface="Arial"/>
                        <a:ea typeface="Times New Roman"/>
                      </a:endParaRPr>
                    </a:p>
                  </a:txBody>
                  <a:tcPr marL="68580" marR="68580" marT="0" marB="0"/>
                </a:tc>
                <a:tc>
                  <a:txBody>
                    <a:bodyPr/>
                    <a:lstStyle/>
                    <a:p>
                      <a:pPr marL="0" marR="0" algn="just">
                        <a:spcBef>
                          <a:spcPts val="0"/>
                        </a:spcBef>
                        <a:spcAft>
                          <a:spcPts val="600"/>
                        </a:spcAft>
                      </a:pPr>
                      <a:r>
                        <a:rPr lang="en-US" sz="1200">
                          <a:effectLst/>
                        </a:rPr>
                        <a:t>Client/US</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Rare </a:t>
                      </a:r>
                    </a:p>
                    <a:p>
                      <a:pPr marL="0" marR="0" algn="just">
                        <a:spcBef>
                          <a:spcPts val="0"/>
                        </a:spcBef>
                        <a:spcAft>
                          <a:spcPts val="600"/>
                        </a:spcAft>
                      </a:pPr>
                      <a:r>
                        <a:rPr lang="en-US" sz="1200">
                          <a:effectLst/>
                        </a:rPr>
                        <a:t> </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Project schedule and Effort </a:t>
                      </a:r>
                    </a:p>
                    <a:p>
                      <a:pPr marL="0" marR="0" algn="just">
                        <a:spcBef>
                          <a:spcPts val="0"/>
                        </a:spcBef>
                        <a:spcAft>
                          <a:spcPts val="600"/>
                        </a:spcAft>
                      </a:pPr>
                      <a:r>
                        <a:rPr lang="en-US" sz="1200">
                          <a:effectLst/>
                        </a:rPr>
                        <a:t> </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Both Client and we need to ensure that the VPN link does not fail or has sufficient fail over alternatives </a:t>
                      </a:r>
                    </a:p>
                    <a:p>
                      <a:pPr marL="0" marR="0" algn="just">
                        <a:spcBef>
                          <a:spcPts val="300"/>
                        </a:spcBef>
                        <a:spcAft>
                          <a:spcPts val="600"/>
                        </a:spcAft>
                      </a:pPr>
                      <a:r>
                        <a:rPr lang="en-US" sz="1200">
                          <a:effectLst/>
                        </a:rPr>
                        <a:t> </a:t>
                      </a:r>
                      <a:endParaRPr lang="en-US" sz="1200">
                        <a:solidFill>
                          <a:srgbClr val="000000"/>
                        </a:solidFill>
                        <a:effectLst/>
                        <a:latin typeface="Arial"/>
                        <a:ea typeface="Times New Roman"/>
                      </a:endParaRPr>
                    </a:p>
                  </a:txBody>
                  <a:tcPr marL="68580" marR="68580" marT="0" marB="0"/>
                </a:tc>
              </a:tr>
              <a:tr h="715010">
                <a:tc>
                  <a:txBody>
                    <a:bodyPr/>
                    <a:lstStyle/>
                    <a:p>
                      <a:pPr marL="0" marR="0" algn="just">
                        <a:spcBef>
                          <a:spcPts val="0"/>
                        </a:spcBef>
                        <a:spcAft>
                          <a:spcPts val="600"/>
                        </a:spcAft>
                      </a:pPr>
                      <a:r>
                        <a:rPr lang="en-US" sz="1200">
                          <a:effectLst/>
                        </a:rPr>
                        <a:t>5</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Performance may not increase after migration.</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Low</a:t>
                      </a:r>
                      <a:endParaRPr lang="en-US" sz="1200">
                        <a:solidFill>
                          <a:srgbClr val="000000"/>
                        </a:solidFill>
                        <a:effectLst/>
                        <a:latin typeface="Arial"/>
                        <a:ea typeface="Times New Roman"/>
                      </a:endParaRPr>
                    </a:p>
                  </a:txBody>
                  <a:tcPr marL="68580" marR="68580" marT="0" marB="0"/>
                </a:tc>
                <a:tc>
                  <a:txBody>
                    <a:bodyPr/>
                    <a:lstStyle/>
                    <a:p>
                      <a:pPr marL="0" marR="0" algn="just">
                        <a:spcBef>
                          <a:spcPts val="0"/>
                        </a:spcBef>
                        <a:spcAft>
                          <a:spcPts val="600"/>
                        </a:spcAft>
                      </a:pPr>
                      <a:r>
                        <a:rPr lang="en-US" sz="1200">
                          <a:effectLst/>
                        </a:rPr>
                        <a:t>Client/US</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Rare</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Testing</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Both Client and we need to ensure that performance testing and performance recommend solutions.</a:t>
                      </a:r>
                      <a:endParaRPr lang="en-US" sz="1200">
                        <a:solidFill>
                          <a:srgbClr val="000000"/>
                        </a:solidFill>
                        <a:effectLst/>
                        <a:latin typeface="Arial"/>
                        <a:ea typeface="Times New Roman"/>
                      </a:endParaRPr>
                    </a:p>
                  </a:txBody>
                  <a:tcPr marL="68580" marR="68580" marT="0" marB="0"/>
                </a:tc>
              </a:tr>
              <a:tr h="715010">
                <a:tc>
                  <a:txBody>
                    <a:bodyPr/>
                    <a:lstStyle/>
                    <a:p>
                      <a:pPr marL="0" marR="0" algn="just">
                        <a:spcBef>
                          <a:spcPts val="0"/>
                        </a:spcBef>
                        <a:spcAft>
                          <a:spcPts val="600"/>
                        </a:spcAft>
                      </a:pPr>
                      <a:r>
                        <a:rPr lang="en-US" sz="1200">
                          <a:effectLst/>
                        </a:rPr>
                        <a:t>6</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Application functionality may impact after migration</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Low</a:t>
                      </a:r>
                      <a:endParaRPr lang="en-US" sz="1200">
                        <a:solidFill>
                          <a:srgbClr val="000000"/>
                        </a:solidFill>
                        <a:effectLst/>
                        <a:latin typeface="Arial"/>
                        <a:ea typeface="Times New Roman"/>
                      </a:endParaRPr>
                    </a:p>
                  </a:txBody>
                  <a:tcPr marL="68580" marR="68580" marT="0" marB="0"/>
                </a:tc>
                <a:tc>
                  <a:txBody>
                    <a:bodyPr/>
                    <a:lstStyle/>
                    <a:p>
                      <a:pPr marL="0" marR="0" algn="just">
                        <a:spcBef>
                          <a:spcPts val="0"/>
                        </a:spcBef>
                        <a:spcAft>
                          <a:spcPts val="600"/>
                        </a:spcAft>
                      </a:pPr>
                      <a:r>
                        <a:rPr lang="en-US" sz="1200">
                          <a:effectLst/>
                        </a:rPr>
                        <a:t>Client/US</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Rare</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a:effectLst/>
                        </a:rPr>
                        <a:t>Testing</a:t>
                      </a:r>
                      <a:endParaRPr lang="en-US" sz="1200">
                        <a:solidFill>
                          <a:srgbClr val="000000"/>
                        </a:solidFill>
                        <a:effectLst/>
                        <a:latin typeface="Arial"/>
                        <a:ea typeface="Times New Roman"/>
                      </a:endParaRPr>
                    </a:p>
                  </a:txBody>
                  <a:tcPr marL="68580" marR="68580" marT="0" marB="0"/>
                </a:tc>
                <a:tc>
                  <a:txBody>
                    <a:bodyPr/>
                    <a:lstStyle/>
                    <a:p>
                      <a:pPr marL="0" marR="0" algn="just">
                        <a:spcBef>
                          <a:spcPts val="300"/>
                        </a:spcBef>
                        <a:spcAft>
                          <a:spcPts val="600"/>
                        </a:spcAft>
                      </a:pPr>
                      <a:r>
                        <a:rPr lang="en-US" sz="1200" dirty="0">
                          <a:effectLst/>
                        </a:rPr>
                        <a:t>Client need  to ensure that functional testing will be done in  UAT and will be completed in the agreed period</a:t>
                      </a:r>
                      <a:endParaRPr lang="en-US" sz="1200" dirty="0">
                        <a:solidFill>
                          <a:srgbClr val="000000"/>
                        </a:solidFill>
                        <a:effectLst/>
                        <a:latin typeface="Arial"/>
                        <a:ea typeface="Times New Roman"/>
                      </a:endParaRPr>
                    </a:p>
                  </a:txBody>
                  <a:tcPr marL="68580" marR="68580" marT="0" marB="0"/>
                </a:tc>
              </a:tr>
            </a:tbl>
          </a:graphicData>
        </a:graphic>
      </p:graphicFrame>
    </p:spTree>
    <p:extLst>
      <p:ext uri="{BB962C8B-B14F-4D97-AF65-F5344CB8AC3E}">
        <p14:creationId xmlns:p14="http://schemas.microsoft.com/office/powerpoint/2010/main" val="121859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Schedule and Staffing</a:t>
            </a:r>
            <a:endParaRPr lang="en-US" dirty="0"/>
          </a:p>
        </p:txBody>
      </p:sp>
      <p:sp>
        <p:nvSpPr>
          <p:cNvPr id="3" name="Content Placeholder 2"/>
          <p:cNvSpPr>
            <a:spLocks noGrp="1"/>
          </p:cNvSpPr>
          <p:nvPr>
            <p:ph idx="1"/>
          </p:nvPr>
        </p:nvSpPr>
        <p:spPr/>
        <p:txBody>
          <a:bodyPr/>
          <a:lstStyle/>
          <a:p>
            <a:r>
              <a:rPr lang="en-US" dirty="0">
                <a:solidFill>
                  <a:schemeClr val="tx2"/>
                </a:solidFill>
              </a:rPr>
              <a:t>It is estimated that this project will be completed in about 28 weeks. The projected schedule is shown below and is subject to change in case the there is any change in requirement during the requirement gathering. </a:t>
            </a:r>
          </a:p>
          <a:p>
            <a:endParaRPr lang="en-US" dirty="0"/>
          </a:p>
        </p:txBody>
      </p:sp>
    </p:spTree>
    <p:extLst>
      <p:ext uri="{BB962C8B-B14F-4D97-AF65-F5344CB8AC3E}">
        <p14:creationId xmlns:p14="http://schemas.microsoft.com/office/powerpoint/2010/main" val="1835999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solidFill>
                  <a:srgbClr val="00B050"/>
                </a:solidFill>
              </a:rPr>
              <a:t>Commercials</a:t>
            </a: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655504"/>
              </p:ext>
            </p:extLst>
          </p:nvPr>
        </p:nvGraphicFramePr>
        <p:xfrm>
          <a:off x="1447801" y="2723584"/>
          <a:ext cx="5472112" cy="2042851"/>
        </p:xfrm>
        <a:graphic>
          <a:graphicData uri="http://schemas.openxmlformats.org/drawingml/2006/table">
            <a:tbl>
              <a:tblPr firstRow="1" firstCol="1" bandRow="1" bandCol="1">
                <a:tableStyleId>{5C22544A-7EE6-4342-B048-85BDC9FD1C3A}</a:tableStyleId>
              </a:tblPr>
              <a:tblGrid>
                <a:gridCol w="3379464"/>
                <a:gridCol w="950128"/>
                <a:gridCol w="571260"/>
                <a:gridCol w="571260"/>
              </a:tblGrid>
              <a:tr h="816534">
                <a:tc>
                  <a:txBody>
                    <a:bodyPr/>
                    <a:lstStyle/>
                    <a:p>
                      <a:pPr marL="0" marR="0" algn="ctr">
                        <a:spcBef>
                          <a:spcPts val="1200"/>
                        </a:spcBef>
                        <a:spcAft>
                          <a:spcPts val="300"/>
                        </a:spcAft>
                      </a:pPr>
                      <a:r>
                        <a:rPr lang="en-US" sz="1000" dirty="0">
                          <a:effectLst/>
                        </a:rPr>
                        <a:t>AMS Roles</a:t>
                      </a:r>
                      <a:endParaRPr lang="en-US" sz="1000" dirty="0">
                        <a:solidFill>
                          <a:srgbClr val="000000"/>
                        </a:solidFill>
                        <a:effectLst/>
                        <a:latin typeface="Arial"/>
                        <a:ea typeface="Times New Roman"/>
                      </a:endParaRPr>
                    </a:p>
                  </a:txBody>
                  <a:tcPr marL="68580" marR="68580" marT="0" marB="0"/>
                </a:tc>
                <a:tc>
                  <a:txBody>
                    <a:bodyPr/>
                    <a:lstStyle/>
                    <a:p>
                      <a:pPr marL="0" marR="0" algn="ctr">
                        <a:spcBef>
                          <a:spcPts val="300"/>
                        </a:spcBef>
                        <a:spcAft>
                          <a:spcPts val="300"/>
                        </a:spcAft>
                      </a:pPr>
                      <a:r>
                        <a:rPr lang="en-US" sz="1000">
                          <a:effectLst/>
                        </a:rPr>
                        <a:t>Experience (Years)</a:t>
                      </a:r>
                      <a:endParaRPr lang="en-US" sz="1000">
                        <a:solidFill>
                          <a:srgbClr val="000000"/>
                        </a:solidFill>
                        <a:effectLst/>
                        <a:latin typeface="Arial"/>
                        <a:ea typeface="Times New Roman"/>
                      </a:endParaRPr>
                    </a:p>
                  </a:txBody>
                  <a:tcPr marL="68580" marR="68580" marT="0" marB="0"/>
                </a:tc>
                <a:tc>
                  <a:txBody>
                    <a:bodyPr/>
                    <a:lstStyle/>
                    <a:p>
                      <a:pPr marL="0" marR="0" algn="ctr">
                        <a:spcBef>
                          <a:spcPts val="300"/>
                        </a:spcBef>
                        <a:spcAft>
                          <a:spcPts val="300"/>
                        </a:spcAft>
                      </a:pPr>
                      <a:r>
                        <a:rPr lang="en-US" sz="1000">
                          <a:effectLst/>
                        </a:rPr>
                        <a:t>India</a:t>
                      </a:r>
                      <a:br>
                        <a:rPr lang="en-US" sz="1000">
                          <a:effectLst/>
                        </a:rPr>
                      </a:br>
                      <a:r>
                        <a:rPr lang="en-US" sz="1000">
                          <a:effectLst/>
                        </a:rPr>
                        <a:t>(USD)</a:t>
                      </a:r>
                      <a:endParaRPr lang="en-US" sz="1000">
                        <a:solidFill>
                          <a:srgbClr val="000000"/>
                        </a:solidFill>
                        <a:effectLst/>
                        <a:latin typeface="Arial"/>
                        <a:ea typeface="Times New Roman"/>
                      </a:endParaRPr>
                    </a:p>
                  </a:txBody>
                  <a:tcPr marL="68580" marR="68580" marT="0" marB="0"/>
                </a:tc>
                <a:tc>
                  <a:txBody>
                    <a:bodyPr/>
                    <a:lstStyle/>
                    <a:p>
                      <a:pPr marL="0" marR="0" algn="ctr">
                        <a:spcBef>
                          <a:spcPts val="300"/>
                        </a:spcBef>
                        <a:spcAft>
                          <a:spcPts val="300"/>
                        </a:spcAft>
                      </a:pPr>
                      <a:r>
                        <a:rPr lang="en-US" sz="1000">
                          <a:effectLst/>
                        </a:rPr>
                        <a:t>US </a:t>
                      </a:r>
                      <a:br>
                        <a:rPr lang="en-US" sz="1000">
                          <a:effectLst/>
                        </a:rPr>
                      </a:br>
                      <a:r>
                        <a:rPr lang="en-US" sz="1000">
                          <a:effectLst/>
                        </a:rPr>
                        <a:t>(USD)</a:t>
                      </a:r>
                      <a:endParaRPr lang="en-US" sz="1000">
                        <a:solidFill>
                          <a:srgbClr val="000000"/>
                        </a:solidFill>
                        <a:effectLst/>
                        <a:latin typeface="Arial"/>
                        <a:ea typeface="Times New Roman"/>
                      </a:endParaRPr>
                    </a:p>
                  </a:txBody>
                  <a:tcPr marL="68580" marR="68580" marT="0" marB="0"/>
                </a:tc>
              </a:tr>
              <a:tr h="257375">
                <a:tc>
                  <a:txBody>
                    <a:bodyPr/>
                    <a:lstStyle/>
                    <a:p>
                      <a:pPr marL="0" marR="0">
                        <a:spcBef>
                          <a:spcPts val="300"/>
                        </a:spcBef>
                        <a:spcAft>
                          <a:spcPts val="300"/>
                        </a:spcAft>
                      </a:pPr>
                      <a:r>
                        <a:rPr lang="en-US" sz="1000" dirty="0">
                          <a:effectLst/>
                        </a:rPr>
                        <a:t>MS SQL Server </a:t>
                      </a:r>
                      <a:r>
                        <a:rPr lang="en-US" sz="1000" dirty="0" smtClean="0">
                          <a:effectLst/>
                        </a:rPr>
                        <a:t>DBA</a:t>
                      </a:r>
                      <a:endParaRPr lang="en-US" sz="1000" dirty="0">
                        <a:solidFill>
                          <a:srgbClr val="000000"/>
                        </a:solidFill>
                        <a:effectLst/>
                        <a:latin typeface="Arial"/>
                        <a:ea typeface="Times New Roman"/>
                      </a:endParaRPr>
                    </a:p>
                  </a:txBody>
                  <a:tcPr marL="68580" marR="68580" marT="0" marB="0"/>
                </a:tc>
                <a:tc>
                  <a:txBody>
                    <a:bodyPr/>
                    <a:lstStyle/>
                    <a:p>
                      <a:pPr marL="0" marR="0">
                        <a:spcBef>
                          <a:spcPts val="300"/>
                        </a:spcBef>
                        <a:spcAft>
                          <a:spcPts val="300"/>
                        </a:spcAft>
                      </a:pPr>
                      <a:r>
                        <a:rPr lang="en-US" sz="1000">
                          <a:effectLst/>
                        </a:rPr>
                        <a:t>3-5 Years</a:t>
                      </a:r>
                      <a:endParaRPr lang="en-US" sz="1000">
                        <a:solidFill>
                          <a:srgbClr val="000000"/>
                        </a:solidFill>
                        <a:effectLst/>
                        <a:latin typeface="Arial"/>
                        <a:ea typeface="Times New Roman"/>
                      </a:endParaRPr>
                    </a:p>
                  </a:txBody>
                  <a:tcPr marL="68580" marR="68580" marT="0" marB="0" anchor="ctr"/>
                </a:tc>
                <a:tc>
                  <a:txBody>
                    <a:bodyPr/>
                    <a:lstStyle/>
                    <a:p>
                      <a:pPr marL="0" marR="0" algn="ctr">
                        <a:spcBef>
                          <a:spcPts val="300"/>
                        </a:spcBef>
                        <a:spcAft>
                          <a:spcPts val="300"/>
                        </a:spcAft>
                      </a:pPr>
                      <a:r>
                        <a:rPr lang="en-US" sz="1000">
                          <a:effectLst/>
                        </a:rPr>
                        <a:t>22</a:t>
                      </a:r>
                      <a:endParaRPr lang="en-US" sz="1000">
                        <a:solidFill>
                          <a:srgbClr val="000000"/>
                        </a:solidFill>
                        <a:effectLst/>
                        <a:latin typeface="Arial"/>
                        <a:ea typeface="Times New Roman"/>
                      </a:endParaRPr>
                    </a:p>
                  </a:txBody>
                  <a:tcPr marL="68580" marR="68580" marT="0" marB="0" anchor="ctr"/>
                </a:tc>
                <a:tc>
                  <a:txBody>
                    <a:bodyPr/>
                    <a:lstStyle/>
                    <a:p>
                      <a:pPr marL="0" marR="0" algn="ctr">
                        <a:spcBef>
                          <a:spcPts val="300"/>
                        </a:spcBef>
                        <a:spcAft>
                          <a:spcPts val="300"/>
                        </a:spcAft>
                      </a:pPr>
                      <a:r>
                        <a:rPr lang="en-US" sz="1000" dirty="0">
                          <a:effectLst/>
                        </a:rPr>
                        <a:t>65</a:t>
                      </a:r>
                      <a:endParaRPr lang="en-US" sz="1000" dirty="0">
                        <a:solidFill>
                          <a:srgbClr val="000000"/>
                        </a:solidFill>
                        <a:effectLst/>
                        <a:latin typeface="Arial"/>
                        <a:ea typeface="Times New Roman"/>
                      </a:endParaRPr>
                    </a:p>
                  </a:txBody>
                  <a:tcPr marL="68580" marR="68580" marT="0" marB="0" anchor="ctr"/>
                </a:tc>
              </a:tr>
              <a:tr h="484471">
                <a:tc>
                  <a:txBody>
                    <a:bodyPr/>
                    <a:lstStyle/>
                    <a:p>
                      <a:pPr marL="0" marR="0">
                        <a:spcBef>
                          <a:spcPts val="1200"/>
                        </a:spcBef>
                        <a:spcAft>
                          <a:spcPts val="300"/>
                        </a:spcAft>
                      </a:pPr>
                      <a:r>
                        <a:rPr lang="en-US" sz="1000" dirty="0">
                          <a:effectLst/>
                        </a:rPr>
                        <a:t>SQL Server </a:t>
                      </a:r>
                      <a:r>
                        <a:rPr lang="en-US" sz="1000" dirty="0" smtClean="0">
                          <a:effectLst/>
                        </a:rPr>
                        <a:t>Developer</a:t>
                      </a:r>
                      <a:endParaRPr lang="en-US" sz="1000" dirty="0">
                        <a:solidFill>
                          <a:srgbClr val="000000"/>
                        </a:solidFill>
                        <a:effectLst/>
                        <a:latin typeface="Arial"/>
                        <a:ea typeface="Times New Roman"/>
                      </a:endParaRPr>
                    </a:p>
                  </a:txBody>
                  <a:tcPr marL="68580" marR="68580" marT="0" marB="0"/>
                </a:tc>
                <a:tc>
                  <a:txBody>
                    <a:bodyPr/>
                    <a:lstStyle/>
                    <a:p>
                      <a:pPr marL="0" marR="0">
                        <a:spcBef>
                          <a:spcPts val="300"/>
                        </a:spcBef>
                        <a:spcAft>
                          <a:spcPts val="300"/>
                        </a:spcAft>
                      </a:pPr>
                      <a:r>
                        <a:rPr lang="en-US" sz="1000">
                          <a:effectLst/>
                        </a:rPr>
                        <a:t>3-5 Years</a:t>
                      </a:r>
                      <a:endParaRPr lang="en-US" sz="1000">
                        <a:solidFill>
                          <a:srgbClr val="000000"/>
                        </a:solidFill>
                        <a:effectLst/>
                        <a:latin typeface="Arial"/>
                        <a:ea typeface="Times New Roman"/>
                      </a:endParaRPr>
                    </a:p>
                  </a:txBody>
                  <a:tcPr marL="68580" marR="68580" marT="0" marB="0" anchor="ctr"/>
                </a:tc>
                <a:tc>
                  <a:txBody>
                    <a:bodyPr/>
                    <a:lstStyle/>
                    <a:p>
                      <a:pPr marL="0" marR="0" algn="ctr">
                        <a:spcBef>
                          <a:spcPts val="300"/>
                        </a:spcBef>
                        <a:spcAft>
                          <a:spcPts val="300"/>
                        </a:spcAft>
                      </a:pPr>
                      <a:r>
                        <a:rPr lang="en-US" sz="1000">
                          <a:effectLst/>
                        </a:rPr>
                        <a:t>22</a:t>
                      </a:r>
                      <a:endParaRPr lang="en-US" sz="1000">
                        <a:solidFill>
                          <a:srgbClr val="000000"/>
                        </a:solidFill>
                        <a:effectLst/>
                        <a:latin typeface="Arial"/>
                        <a:ea typeface="Times New Roman"/>
                      </a:endParaRPr>
                    </a:p>
                  </a:txBody>
                  <a:tcPr marL="68580" marR="68580" marT="0" marB="0" anchor="ctr"/>
                </a:tc>
                <a:tc>
                  <a:txBody>
                    <a:bodyPr/>
                    <a:lstStyle/>
                    <a:p>
                      <a:pPr marL="0" marR="0" algn="ctr">
                        <a:spcBef>
                          <a:spcPts val="300"/>
                        </a:spcBef>
                        <a:spcAft>
                          <a:spcPts val="300"/>
                        </a:spcAft>
                      </a:pPr>
                      <a:r>
                        <a:rPr lang="en-US" sz="1000" dirty="0">
                          <a:effectLst/>
                        </a:rPr>
                        <a:t>65</a:t>
                      </a:r>
                      <a:endParaRPr lang="en-US" sz="1000" dirty="0">
                        <a:solidFill>
                          <a:srgbClr val="000000"/>
                        </a:solidFill>
                        <a:effectLst/>
                        <a:latin typeface="Arial"/>
                        <a:ea typeface="Times New Roman"/>
                      </a:endParaRPr>
                    </a:p>
                  </a:txBody>
                  <a:tcPr marL="68580" marR="68580" marT="0" marB="0" anchor="ctr"/>
                </a:tc>
              </a:tr>
              <a:tr h="484471">
                <a:tc>
                  <a:txBody>
                    <a:bodyPr/>
                    <a:lstStyle/>
                    <a:p>
                      <a:pPr marL="0" marR="0">
                        <a:spcBef>
                          <a:spcPts val="1200"/>
                        </a:spcBef>
                        <a:spcAft>
                          <a:spcPts val="300"/>
                        </a:spcAft>
                      </a:pPr>
                      <a:r>
                        <a:rPr lang="en-US" sz="1000" b="1" dirty="0">
                          <a:solidFill>
                            <a:srgbClr val="FFFFFF"/>
                          </a:solidFill>
                          <a:effectLst/>
                          <a:latin typeface="Arial"/>
                          <a:ea typeface="Times New Roman"/>
                        </a:rPr>
                        <a:t>Always On Availability Group</a:t>
                      </a:r>
                      <a:endParaRPr lang="en-US" sz="1000" dirty="0">
                        <a:solidFill>
                          <a:srgbClr val="000000"/>
                        </a:solidFill>
                        <a:effectLst/>
                        <a:latin typeface="Arial"/>
                        <a:ea typeface="Times New Roman"/>
                      </a:endParaRPr>
                    </a:p>
                  </a:txBody>
                  <a:tcPr marL="68580" marR="68580" marT="0" marB="0"/>
                </a:tc>
                <a:tc>
                  <a:txBody>
                    <a:bodyPr/>
                    <a:lstStyle/>
                    <a:p>
                      <a:pPr marL="0" marR="0">
                        <a:spcBef>
                          <a:spcPts val="300"/>
                        </a:spcBef>
                        <a:spcAft>
                          <a:spcPts val="300"/>
                        </a:spcAft>
                      </a:pPr>
                      <a:r>
                        <a:rPr lang="en-US" sz="1000" b="1">
                          <a:solidFill>
                            <a:srgbClr val="000000"/>
                          </a:solidFill>
                          <a:effectLst/>
                          <a:latin typeface="Arial"/>
                          <a:ea typeface="Times New Roman"/>
                        </a:rPr>
                        <a:t>3-5 Years</a:t>
                      </a:r>
                      <a:endParaRPr lang="en-US" sz="1000">
                        <a:solidFill>
                          <a:srgbClr val="000000"/>
                        </a:solidFill>
                        <a:effectLst/>
                        <a:latin typeface="Arial"/>
                        <a:ea typeface="Times New Roman"/>
                      </a:endParaRPr>
                    </a:p>
                  </a:txBody>
                  <a:tcPr marL="68580" marR="68580" marT="0" marB="0" anchor="ctr"/>
                </a:tc>
                <a:tc>
                  <a:txBody>
                    <a:bodyPr/>
                    <a:lstStyle/>
                    <a:p>
                      <a:pPr marL="0" marR="0" algn="ctr">
                        <a:spcBef>
                          <a:spcPts val="300"/>
                        </a:spcBef>
                        <a:spcAft>
                          <a:spcPts val="300"/>
                        </a:spcAft>
                      </a:pPr>
                      <a:r>
                        <a:rPr lang="en-US" sz="1000">
                          <a:solidFill>
                            <a:srgbClr val="000000"/>
                          </a:solidFill>
                          <a:effectLst/>
                          <a:latin typeface="Arial"/>
                          <a:ea typeface="Times New Roman"/>
                        </a:rPr>
                        <a:t>-</a:t>
                      </a:r>
                    </a:p>
                  </a:txBody>
                  <a:tcPr marL="68580" marR="68580" marT="0" marB="0" anchor="ctr"/>
                </a:tc>
                <a:tc>
                  <a:txBody>
                    <a:bodyPr/>
                    <a:lstStyle/>
                    <a:p>
                      <a:pPr marL="0" marR="0" algn="ctr">
                        <a:spcBef>
                          <a:spcPts val="300"/>
                        </a:spcBef>
                        <a:spcAft>
                          <a:spcPts val="300"/>
                        </a:spcAft>
                      </a:pPr>
                      <a:r>
                        <a:rPr lang="en-US" sz="1000" dirty="0">
                          <a:solidFill>
                            <a:srgbClr val="000000"/>
                          </a:solidFill>
                          <a:effectLst/>
                          <a:latin typeface="Arial"/>
                          <a:ea typeface="Times New Roman"/>
                        </a:rPr>
                        <a:t>150</a:t>
                      </a:r>
                    </a:p>
                  </a:txBody>
                  <a:tcPr marL="68580" marR="68580" marT="0" marB="0" anchor="ctr"/>
                </a:tc>
              </a:tr>
            </a:tbl>
          </a:graphicData>
        </a:graphic>
      </p:graphicFrame>
      <p:sp>
        <p:nvSpPr>
          <p:cNvPr id="5" name="Rectangle 1"/>
          <p:cNvSpPr>
            <a:spLocks noChangeArrowheads="1"/>
          </p:cNvSpPr>
          <p:nvPr/>
        </p:nvSpPr>
        <p:spPr bwMode="auto">
          <a:xfrm>
            <a:off x="1295400" y="1307815"/>
            <a:ext cx="7567159"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2"/>
                </a:solidFill>
                <a:effectLst/>
                <a:latin typeface="Arial" pitchFamily="34" charset="0"/>
                <a:ea typeface="Times New Roman" pitchFamily="18" charset="0"/>
                <a:cs typeface="Arial" pitchFamily="34" charset="0"/>
              </a:rPr>
              <a:t>The estimated cost for this project will be USD 291, 200 excluding any applicable taxes.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2"/>
                </a:solidFill>
                <a:effectLst/>
                <a:latin typeface="Arial" pitchFamily="34" charset="0"/>
                <a:ea typeface="Times New Roman" pitchFamily="18" charset="0"/>
                <a:cs typeface="Arial" pitchFamily="34" charset="0"/>
              </a:rPr>
              <a:t>The team will consist of four team members located in USA.</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000" dirty="0" smtClean="0">
                <a:solidFill>
                  <a:schemeClr val="tx2"/>
                </a:solidFill>
                <a:latin typeface="Arial" pitchFamily="34" charset="0"/>
                <a:cs typeface="Arial" pitchFamily="34" charset="0"/>
              </a:rPr>
              <a:t>If the offshore team option is considered, the project cost will be USD 98560.</a:t>
            </a:r>
            <a:endParaRPr kumimoji="0" lang="en-US" altLang="en-US" sz="9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2"/>
                </a:solidFill>
                <a:effectLst/>
                <a:latin typeface="Arial" pitchFamily="34" charset="0"/>
                <a:ea typeface="Times New Roman" pitchFamily="18" charset="0"/>
                <a:cs typeface="Arial" pitchFamily="34" charset="0"/>
              </a:rPr>
              <a:t>Following are the rates used for this project: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smtClean="0">
                <a:solidFill>
                  <a:schemeClr val="tx2"/>
                </a:solidFill>
                <a:latin typeface="Arial" pitchFamily="34" charset="0"/>
                <a:cs typeface="Arial" pitchFamily="34" charset="0"/>
              </a:rPr>
              <a:t>Implementing High Availability: Estimation Hours : 100 Hours Per Server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2"/>
                </a:solidFill>
                <a:effectLst/>
                <a:latin typeface="Arial" pitchFamily="34" charset="0"/>
                <a:cs typeface="Arial" pitchFamily="34" charset="0"/>
              </a:rPr>
              <a:t>Price </a:t>
            </a:r>
            <a:r>
              <a:rPr kumimoji="0" lang="en-US" altLang="en-US" sz="900" b="0" i="0" u="none" strike="noStrike" cap="none" normalizeH="0" dirty="0" smtClean="0">
                <a:ln>
                  <a:noFill/>
                </a:ln>
                <a:solidFill>
                  <a:schemeClr val="tx2"/>
                </a:solidFill>
                <a:effectLst/>
                <a:latin typeface="Arial" pitchFamily="34" charset="0"/>
                <a:cs typeface="Arial" pitchFamily="34" charset="0"/>
              </a:rPr>
              <a:t> Per Hour: $150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aseline="0" dirty="0" smtClean="0">
                <a:solidFill>
                  <a:schemeClr val="tx2"/>
                </a:solidFill>
                <a:latin typeface="Arial" pitchFamily="34" charset="0"/>
                <a:cs typeface="Arial" pitchFamily="34" charset="0"/>
              </a:rPr>
              <a:t>Total</a:t>
            </a:r>
            <a:r>
              <a:rPr lang="en-US" altLang="en-US" sz="900" dirty="0" smtClean="0">
                <a:solidFill>
                  <a:schemeClr val="tx2"/>
                </a:solidFill>
                <a:latin typeface="Arial" pitchFamily="34" charset="0"/>
                <a:cs typeface="Arial" pitchFamily="34" charset="0"/>
              </a:rPr>
              <a:t> Cost for Implementing HA: $15000 Per Server.</a:t>
            </a:r>
            <a:endParaRPr kumimoji="0" lang="en-US" altLang="en-US" sz="900" b="0" i="0" u="none" strike="noStrike" cap="none" normalizeH="0" baseline="0" dirty="0" smtClean="0">
              <a:ln>
                <a:noFill/>
              </a:ln>
              <a:solidFill>
                <a:schemeClr val="tx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n-US" altLang="en-US"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82056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Change Request </a:t>
            </a:r>
            <a:br>
              <a:rPr lang="en-US" b="1" dirty="0"/>
            </a:br>
            <a:endParaRPr lang="en-US" dirty="0"/>
          </a:p>
        </p:txBody>
      </p:sp>
      <p:sp>
        <p:nvSpPr>
          <p:cNvPr id="3" name="Content Placeholder 2"/>
          <p:cNvSpPr>
            <a:spLocks noGrp="1"/>
          </p:cNvSpPr>
          <p:nvPr>
            <p:ph idx="1"/>
          </p:nvPr>
        </p:nvSpPr>
        <p:spPr/>
        <p:txBody>
          <a:bodyPr/>
          <a:lstStyle/>
          <a:p>
            <a:r>
              <a:rPr lang="en-US" b="1" dirty="0"/>
              <a:t>While the Upgrade database project is ongoing, we receive a Change request from Customer for Implementing Disaster Recovery and High Availability </a:t>
            </a:r>
            <a:r>
              <a:rPr lang="en-US" b="1" dirty="0" smtClean="0"/>
              <a:t>Techniques for New SQL Servers.</a:t>
            </a:r>
            <a:endParaRPr lang="en-US" dirty="0"/>
          </a:p>
          <a:p>
            <a:endParaRPr lang="en-US" dirty="0"/>
          </a:p>
        </p:txBody>
      </p:sp>
    </p:spTree>
    <p:extLst>
      <p:ext uri="{BB962C8B-B14F-4D97-AF65-F5344CB8AC3E}">
        <p14:creationId xmlns:p14="http://schemas.microsoft.com/office/powerpoint/2010/main" val="17233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304800"/>
          </a:xfrm>
        </p:spPr>
        <p:txBody>
          <a:bodyPr>
            <a:normAutofit fontScale="90000"/>
          </a:bodyPr>
          <a:lstStyle/>
          <a:p>
            <a:r>
              <a:rPr lang="en-US" sz="2700" b="1" dirty="0">
                <a:solidFill>
                  <a:srgbClr val="00B050"/>
                </a:solidFill>
              </a:rPr>
              <a:t>Upgrading Microsoft SQL Server 2000 to SQL Server 2008 R2/2012/2014 for Applications</a:t>
            </a:r>
            <a:r>
              <a:rPr lang="en-US" dirty="0"/>
              <a:t/>
            </a:r>
            <a:br>
              <a:rPr lang="en-US" dirty="0"/>
            </a:br>
            <a:endParaRPr lang="en-US" dirty="0"/>
          </a:p>
        </p:txBody>
      </p:sp>
      <p:sp>
        <p:nvSpPr>
          <p:cNvPr id="3" name="Subtitle 2"/>
          <p:cNvSpPr>
            <a:spLocks noGrp="1"/>
          </p:cNvSpPr>
          <p:nvPr>
            <p:ph type="subTitle" idx="1"/>
          </p:nvPr>
        </p:nvSpPr>
        <p:spPr>
          <a:xfrm>
            <a:off x="1371600" y="1828800"/>
            <a:ext cx="6400800" cy="3810000"/>
          </a:xfrm>
        </p:spPr>
        <p:txBody>
          <a:bodyPr>
            <a:normAutofit fontScale="92500" lnSpcReduction="10000"/>
          </a:bodyPr>
          <a:lstStyle/>
          <a:p>
            <a:r>
              <a:rPr lang="en-US" b="1" dirty="0">
                <a:solidFill>
                  <a:schemeClr val="tx2"/>
                </a:solidFill>
              </a:rPr>
              <a:t>Executive Summary</a:t>
            </a:r>
            <a:endParaRPr lang="en-US" dirty="0">
              <a:solidFill>
                <a:schemeClr val="tx2"/>
              </a:solidFill>
            </a:endParaRPr>
          </a:p>
          <a:p>
            <a:pPr algn="just"/>
            <a:r>
              <a:rPr lang="en-US" dirty="0">
                <a:solidFill>
                  <a:schemeClr val="tx2"/>
                </a:solidFill>
              </a:rPr>
              <a:t>We would like to thank ITU for giving us the opportunity to submit this proposal for upgrading Microsoft SQL Server </a:t>
            </a:r>
            <a:r>
              <a:rPr lang="en-US" dirty="0" smtClean="0">
                <a:solidFill>
                  <a:schemeClr val="tx2"/>
                </a:solidFill>
              </a:rPr>
              <a:t>2000/2005 </a:t>
            </a:r>
            <a:r>
              <a:rPr lang="en-US" dirty="0">
                <a:solidFill>
                  <a:schemeClr val="tx2"/>
                </a:solidFill>
              </a:rPr>
              <a:t>to Microsoft SQL Server 2008/2012/2014 program. We understand that upgrading from Microsoft SQL Server 2000 </a:t>
            </a:r>
            <a:r>
              <a:rPr lang="en-US" dirty="0" smtClean="0">
                <a:solidFill>
                  <a:schemeClr val="tx2"/>
                </a:solidFill>
              </a:rPr>
              <a:t>/2005 to </a:t>
            </a:r>
            <a:r>
              <a:rPr lang="en-US" dirty="0">
                <a:solidFill>
                  <a:schemeClr val="tx2"/>
                </a:solidFill>
              </a:rPr>
              <a:t>Microsoft SQL Server </a:t>
            </a:r>
            <a:r>
              <a:rPr lang="en-US" dirty="0" smtClean="0">
                <a:solidFill>
                  <a:schemeClr val="tx2"/>
                </a:solidFill>
              </a:rPr>
              <a:t>2008/2012/2014 </a:t>
            </a:r>
            <a:r>
              <a:rPr lang="en-US" dirty="0">
                <a:solidFill>
                  <a:schemeClr val="tx2"/>
                </a:solidFill>
              </a:rPr>
              <a:t>is a key initiative and we fully committed to make it a success.</a:t>
            </a:r>
          </a:p>
          <a:p>
            <a:pPr algn="just"/>
            <a:r>
              <a:rPr lang="en-US" dirty="0">
                <a:solidFill>
                  <a:schemeClr val="tx2"/>
                </a:solidFill>
              </a:rPr>
              <a:t>We value the opportunity that the proposed engagement will bring towards extending the long-standing relationship between Client and Us. As before, we will be completely committed to leveraging its consulting-led, integrated portfolio of IT and IT-enabled services delivered through its unique Global Network Delivery Model, to ensure certainty in interaction, </a:t>
            </a:r>
            <a:r>
              <a:rPr lang="en-US" dirty="0" smtClean="0">
                <a:solidFill>
                  <a:schemeClr val="tx2"/>
                </a:solidFill>
              </a:rPr>
              <a:t>solution, </a:t>
            </a:r>
            <a:r>
              <a:rPr lang="en-US" dirty="0">
                <a:solidFill>
                  <a:schemeClr val="tx2"/>
                </a:solidFill>
              </a:rPr>
              <a:t>timelines and quality of delivery. </a:t>
            </a:r>
            <a:endParaRPr lang="en-US" dirty="0" smtClean="0">
              <a:solidFill>
                <a:schemeClr val="tx2"/>
              </a:solidFill>
            </a:endParaRPr>
          </a:p>
          <a:p>
            <a:pPr algn="just"/>
            <a:endParaRPr lang="en-US" dirty="0">
              <a:solidFill>
                <a:schemeClr val="tx2"/>
              </a:solidFill>
            </a:endParaRPr>
          </a:p>
          <a:p>
            <a:pPr algn="l"/>
            <a:endParaRPr lang="en-US" dirty="0"/>
          </a:p>
        </p:txBody>
      </p:sp>
    </p:spTree>
    <p:extLst>
      <p:ext uri="{BB962C8B-B14F-4D97-AF65-F5344CB8AC3E}">
        <p14:creationId xmlns:p14="http://schemas.microsoft.com/office/powerpoint/2010/main" val="1501819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Fail Over Cluster</a:t>
            </a:r>
            <a:endParaRPr lang="en-US" dirty="0"/>
          </a:p>
        </p:txBody>
      </p:sp>
      <p:pic>
        <p:nvPicPr>
          <p:cNvPr id="4" name="Content Placeholder 3" descr="cid:image001.png@01D184F1.CBD12080"/>
          <p:cNvPicPr>
            <a:picLocks noGrp="1"/>
          </p:cNvPicPr>
          <p:nvPr>
            <p:ph idx="1"/>
          </p:nvPr>
        </p:nvPicPr>
        <p:blipFill>
          <a:blip r:embed="rId2" r:link="rId3">
            <a:extLst>
              <a:ext uri="{28A0092B-C50C-407E-A947-70E740481C1C}">
                <a14:useLocalDpi xmlns:a14="http://schemas.microsoft.com/office/drawing/2010/main" val="0"/>
              </a:ext>
            </a:extLst>
          </a:blip>
          <a:srcRect/>
          <a:stretch>
            <a:fillRect/>
          </a:stretch>
        </p:blipFill>
        <p:spPr bwMode="auto">
          <a:xfrm>
            <a:off x="2284160" y="2160588"/>
            <a:ext cx="2999292" cy="3881437"/>
          </a:xfrm>
          <a:prstGeom prst="rect">
            <a:avLst/>
          </a:prstGeom>
          <a:noFill/>
          <a:ln>
            <a:noFill/>
          </a:ln>
        </p:spPr>
      </p:pic>
    </p:spTree>
    <p:extLst>
      <p:ext uri="{BB962C8B-B14F-4D97-AF65-F5344CB8AC3E}">
        <p14:creationId xmlns:p14="http://schemas.microsoft.com/office/powerpoint/2010/main" val="376830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8799"/>
            <a:ext cx="7543801" cy="812801"/>
          </a:xfrm>
        </p:spPr>
        <p:txBody>
          <a:bodyPr>
            <a:normAutofit/>
          </a:bodyPr>
          <a:lstStyle/>
          <a:p>
            <a:r>
              <a:rPr lang="en-US" sz="2400" dirty="0" err="1" smtClean="0"/>
              <a:t>AlwaysOn</a:t>
            </a:r>
            <a:r>
              <a:rPr lang="en-US" sz="2400" dirty="0" smtClean="0"/>
              <a:t> Availability Group Architecture</a:t>
            </a:r>
            <a:endParaRPr lang="en-US" sz="2400" dirty="0"/>
          </a:p>
        </p:txBody>
      </p:sp>
      <p:sp>
        <p:nvSpPr>
          <p:cNvPr id="3" name="Content Placeholder 2"/>
          <p:cNvSpPr>
            <a:spLocks noGrp="1"/>
          </p:cNvSpPr>
          <p:nvPr>
            <p:ph idx="1"/>
          </p:nvPr>
        </p:nvSpPr>
        <p:spPr>
          <a:xfrm>
            <a:off x="609599" y="2667000"/>
            <a:ext cx="6347714" cy="3374363"/>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9" y="1219200"/>
            <a:ext cx="695801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8580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Always 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After the initial AG has been created, any additional DB added to the AG must be an online, read/write DB on the server that hosts the primary:</a:t>
            </a:r>
          </a:p>
          <a:p>
            <a:r>
              <a:rPr lang="en-US" dirty="0" smtClean="0"/>
              <a:t>Adding a new DB to an AG keeps the DB online to clients, but no secondary exists until a backup of the data+tran.log has been restored to the secondary replica host.</a:t>
            </a:r>
          </a:p>
          <a:p>
            <a:r>
              <a:rPr lang="en-US" dirty="0" smtClean="0"/>
              <a:t>The AG then initiate data sync b/w secondary DB and its corresponding primary.</a:t>
            </a:r>
            <a:endParaRPr lang="en-US" dirty="0"/>
          </a:p>
          <a:p>
            <a:r>
              <a:rPr lang="en-US" dirty="0" smtClean="0"/>
              <a:t>During Sync the primary sends the </a:t>
            </a:r>
            <a:r>
              <a:rPr lang="en-US" dirty="0" err="1" smtClean="0"/>
              <a:t>Tlog</a:t>
            </a:r>
            <a:r>
              <a:rPr lang="en-US" dirty="0" smtClean="0"/>
              <a:t> records from the 1</a:t>
            </a:r>
            <a:r>
              <a:rPr lang="en-US" baseline="30000" dirty="0" smtClean="0"/>
              <a:t>st</a:t>
            </a:r>
            <a:r>
              <a:rPr lang="en-US" dirty="0" smtClean="0"/>
              <a:t> -&gt; 2</a:t>
            </a:r>
            <a:r>
              <a:rPr lang="en-US" baseline="30000" dirty="0" smtClean="0"/>
              <a:t>nd</a:t>
            </a:r>
            <a:r>
              <a:rPr lang="en-US" dirty="0" smtClean="0"/>
              <a:t> which in turn writes the serial records to disk while applying the log to 2</a:t>
            </a:r>
            <a:r>
              <a:rPr lang="en-US" baseline="30000" dirty="0" smtClean="0"/>
              <a:t>nd</a:t>
            </a:r>
            <a:r>
              <a:rPr lang="en-US" dirty="0" smtClean="0"/>
              <a:t>.</a:t>
            </a:r>
          </a:p>
          <a:p>
            <a:r>
              <a:rPr lang="en-US" dirty="0" smtClean="0"/>
              <a:t>During a failover, the role of the availability replica may become indeterminate and their role will be set to resolving until the role of the replica is resolved.</a:t>
            </a:r>
          </a:p>
          <a:p>
            <a:r>
              <a:rPr lang="en-US" dirty="0" smtClean="0"/>
              <a:t>If the availability replica is resolved to the primary role, the DBs become the primary.</a:t>
            </a:r>
            <a:endParaRPr lang="en-US" dirty="0"/>
          </a:p>
        </p:txBody>
      </p:sp>
    </p:spTree>
    <p:extLst>
      <p:ext uri="{BB962C8B-B14F-4D97-AF65-F5344CB8AC3E}">
        <p14:creationId xmlns:p14="http://schemas.microsoft.com/office/powerpoint/2010/main" val="311413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AOAG Concept</a:t>
            </a:r>
            <a:endParaRPr lang="en-US" dirty="0"/>
          </a:p>
        </p:txBody>
      </p:sp>
      <p:sp>
        <p:nvSpPr>
          <p:cNvPr id="3" name="Content Placeholder 2"/>
          <p:cNvSpPr>
            <a:spLocks noGrp="1"/>
          </p:cNvSpPr>
          <p:nvPr>
            <p:ph idx="1"/>
          </p:nvPr>
        </p:nvSpPr>
        <p:spPr/>
        <p:txBody>
          <a:bodyPr/>
          <a:lstStyle/>
          <a:p>
            <a:r>
              <a:rPr lang="en-US" dirty="0" smtClean="0"/>
              <a:t>The basic concept of Always On is to take the database mirroring – like data- moving capabilities combined with the Windows Clustering failover capabilities.</a:t>
            </a:r>
          </a:p>
          <a:p>
            <a:r>
              <a:rPr lang="en-US" dirty="0" smtClean="0"/>
              <a:t>Provide a single seamless environment that allows for the failover of databases between physical servers without any single points of failure</a:t>
            </a:r>
          </a:p>
          <a:p>
            <a:r>
              <a:rPr lang="en-US" dirty="0" smtClean="0"/>
              <a:t>Mirroring deprecated, but supported till 2021.</a:t>
            </a:r>
            <a:endParaRPr lang="en-US" dirty="0"/>
          </a:p>
        </p:txBody>
      </p:sp>
    </p:spTree>
    <p:extLst>
      <p:ext uri="{BB962C8B-B14F-4D97-AF65-F5344CB8AC3E}">
        <p14:creationId xmlns:p14="http://schemas.microsoft.com/office/powerpoint/2010/main" val="784437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33600"/>
            <a:ext cx="6347714" cy="1320800"/>
          </a:xfrm>
        </p:spPr>
        <p:txBody>
          <a:bodyPr>
            <a:normAutofit/>
          </a:bodyPr>
          <a:lstStyle/>
          <a:p>
            <a:pPr algn="ctr"/>
            <a:r>
              <a:rPr lang="en-US" sz="5400" b="1" dirty="0">
                <a:solidFill>
                  <a:srgbClr val="00B050"/>
                </a:solidFill>
              </a:rPr>
              <a:t>THANK YOU</a:t>
            </a:r>
          </a:p>
        </p:txBody>
      </p:sp>
    </p:spTree>
    <p:extLst>
      <p:ext uri="{BB962C8B-B14F-4D97-AF65-F5344CB8AC3E}">
        <p14:creationId xmlns:p14="http://schemas.microsoft.com/office/powerpoint/2010/main" val="268780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457200"/>
          </a:xfrm>
        </p:spPr>
        <p:txBody>
          <a:bodyPr>
            <a:noAutofit/>
          </a:bodyPr>
          <a:lstStyle/>
          <a:p>
            <a:r>
              <a:rPr lang="en-US" sz="2400" b="1" dirty="0" smtClean="0">
                <a:solidFill>
                  <a:srgbClr val="00B050"/>
                </a:solidFill>
              </a:rPr>
              <a:t>Upgrading Microsoft SQL Server 2000 to SQL Server 2008 R2/2012/2014 for Applications</a:t>
            </a:r>
            <a:endParaRPr lang="en-US" sz="2400" dirty="0">
              <a:solidFill>
                <a:srgbClr val="00B050"/>
              </a:solidFill>
            </a:endParaRPr>
          </a:p>
        </p:txBody>
      </p:sp>
      <p:sp>
        <p:nvSpPr>
          <p:cNvPr id="3" name="Subtitle 2"/>
          <p:cNvSpPr>
            <a:spLocks noGrp="1"/>
          </p:cNvSpPr>
          <p:nvPr>
            <p:ph type="subTitle" idx="1"/>
          </p:nvPr>
        </p:nvSpPr>
        <p:spPr>
          <a:xfrm>
            <a:off x="1371600" y="1752600"/>
            <a:ext cx="6400800" cy="3886200"/>
          </a:xfrm>
        </p:spPr>
        <p:txBody>
          <a:bodyPr>
            <a:normAutofit/>
          </a:bodyPr>
          <a:lstStyle/>
          <a:p>
            <a:pPr lvl="2" algn="just"/>
            <a:r>
              <a:rPr lang="en-US" b="1" dirty="0" smtClean="0">
                <a:solidFill>
                  <a:schemeClr val="tx2"/>
                </a:solidFill>
              </a:rPr>
              <a:t>                Scope </a:t>
            </a:r>
            <a:r>
              <a:rPr lang="en-US" b="1" dirty="0">
                <a:solidFill>
                  <a:schemeClr val="tx2"/>
                </a:solidFill>
              </a:rPr>
              <a:t>of Services</a:t>
            </a:r>
          </a:p>
          <a:p>
            <a:pPr algn="just"/>
            <a:r>
              <a:rPr lang="en-US" dirty="0">
                <a:solidFill>
                  <a:schemeClr val="tx2"/>
                </a:solidFill>
              </a:rPr>
              <a:t> </a:t>
            </a:r>
          </a:p>
          <a:p>
            <a:pPr marL="457200" indent="-457200" algn="just">
              <a:buFont typeface="Arial" panose="020B0604020202020204" pitchFamily="34" charset="0"/>
              <a:buChar char="•"/>
            </a:pPr>
            <a:r>
              <a:rPr lang="en-US" dirty="0">
                <a:solidFill>
                  <a:schemeClr val="tx2"/>
                </a:solidFill>
              </a:rPr>
              <a:t>The services understood to be in-scope for this proposal are:</a:t>
            </a:r>
          </a:p>
          <a:p>
            <a:pPr marL="457200" lvl="0" indent="-457200" algn="just">
              <a:buFont typeface="Arial" panose="020B0604020202020204" pitchFamily="34" charset="0"/>
              <a:buChar char="•"/>
            </a:pPr>
            <a:r>
              <a:rPr lang="en-US" dirty="0">
                <a:solidFill>
                  <a:schemeClr val="tx2"/>
                </a:solidFill>
              </a:rPr>
              <a:t>Upgrading Database of boundary applications </a:t>
            </a:r>
            <a:r>
              <a:rPr lang="en-US" dirty="0" err="1">
                <a:solidFill>
                  <a:schemeClr val="tx2"/>
                </a:solidFill>
              </a:rPr>
              <a:t>Kronos</a:t>
            </a:r>
            <a:r>
              <a:rPr lang="en-US" dirty="0">
                <a:solidFill>
                  <a:schemeClr val="tx2"/>
                </a:solidFill>
              </a:rPr>
              <a:t> Workforce </a:t>
            </a:r>
            <a:r>
              <a:rPr lang="en-US" dirty="0" smtClean="0">
                <a:solidFill>
                  <a:schemeClr val="tx2"/>
                </a:solidFill>
              </a:rPr>
              <a:t>Timekeeper (</a:t>
            </a:r>
            <a:r>
              <a:rPr lang="en-US" dirty="0">
                <a:solidFill>
                  <a:schemeClr val="tx2"/>
                </a:solidFill>
              </a:rPr>
              <a:t>TM) 4.3 and Concur</a:t>
            </a:r>
          </a:p>
          <a:p>
            <a:pPr marL="457200" lvl="0" indent="-457200" algn="just">
              <a:buFont typeface="Arial" panose="020B0604020202020204" pitchFamily="34" charset="0"/>
              <a:buChar char="•"/>
            </a:pPr>
            <a:r>
              <a:rPr lang="en-US" dirty="0">
                <a:solidFill>
                  <a:schemeClr val="tx2"/>
                </a:solidFill>
              </a:rPr>
              <a:t> Upgrading Database from SQL server </a:t>
            </a:r>
            <a:r>
              <a:rPr lang="en-US" dirty="0" smtClean="0">
                <a:solidFill>
                  <a:schemeClr val="tx2"/>
                </a:solidFill>
              </a:rPr>
              <a:t>2000/2005 </a:t>
            </a:r>
            <a:r>
              <a:rPr lang="en-US" dirty="0">
                <a:solidFill>
                  <a:schemeClr val="tx2"/>
                </a:solidFill>
              </a:rPr>
              <a:t>from SQL Server </a:t>
            </a:r>
            <a:r>
              <a:rPr lang="en-US" dirty="0" smtClean="0">
                <a:solidFill>
                  <a:schemeClr val="tx2"/>
                </a:solidFill>
              </a:rPr>
              <a:t>2008/2012/2014.</a:t>
            </a:r>
            <a:endParaRPr lang="en-US" dirty="0">
              <a:solidFill>
                <a:schemeClr val="tx2"/>
              </a:solidFill>
            </a:endParaRPr>
          </a:p>
          <a:p>
            <a:pPr marL="457200" lvl="0" indent="-457200" algn="just">
              <a:buFont typeface="Arial" panose="020B0604020202020204" pitchFamily="34" charset="0"/>
              <a:buChar char="•"/>
            </a:pPr>
            <a:r>
              <a:rPr lang="en-US" dirty="0">
                <a:solidFill>
                  <a:schemeClr val="tx2"/>
                </a:solidFill>
              </a:rPr>
              <a:t>Conversion of DTS Packages into SSIS Packages</a:t>
            </a:r>
            <a:r>
              <a:rPr lang="en-US" dirty="0" smtClean="0">
                <a:solidFill>
                  <a:schemeClr val="tx2"/>
                </a:solidFill>
              </a:rPr>
              <a:t>. Upgrading 2005 SSIS Packages.</a:t>
            </a:r>
            <a:endParaRPr lang="en-US" dirty="0">
              <a:solidFill>
                <a:schemeClr val="tx2"/>
              </a:solidFill>
            </a:endParaRPr>
          </a:p>
          <a:p>
            <a:pPr marL="457200" indent="-457200" algn="just">
              <a:buFont typeface="Arial" panose="020B0604020202020204" pitchFamily="34" charset="0"/>
              <a:buChar char="•"/>
            </a:pPr>
            <a:endParaRPr lang="en-US" dirty="0"/>
          </a:p>
        </p:txBody>
      </p:sp>
    </p:spTree>
    <p:extLst>
      <p:ext uri="{BB962C8B-B14F-4D97-AF65-F5344CB8AC3E}">
        <p14:creationId xmlns:p14="http://schemas.microsoft.com/office/powerpoint/2010/main" val="2997152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en-US" b="1" dirty="0" smtClean="0">
                <a:solidFill>
                  <a:srgbClr val="00B050"/>
                </a:solidFill>
              </a:rPr>
              <a:t>Out-of-Scope</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solidFill>
                  <a:schemeClr val="tx2"/>
                </a:solidFill>
              </a:rPr>
              <a:t>We </a:t>
            </a:r>
            <a:r>
              <a:rPr lang="en-US" dirty="0">
                <a:solidFill>
                  <a:schemeClr val="tx2"/>
                </a:solidFill>
              </a:rPr>
              <a:t>lists the following items are excluded from the scope of this proposal:</a:t>
            </a:r>
          </a:p>
          <a:p>
            <a:pPr lvl="0"/>
            <a:r>
              <a:rPr lang="en-US" dirty="0">
                <a:solidFill>
                  <a:schemeClr val="tx2"/>
                </a:solidFill>
              </a:rPr>
              <a:t>Application testing will be done by </a:t>
            </a:r>
            <a:r>
              <a:rPr lang="en-US" dirty="0" err="1">
                <a:solidFill>
                  <a:schemeClr val="tx2"/>
                </a:solidFill>
              </a:rPr>
              <a:t>Kronos</a:t>
            </a:r>
            <a:r>
              <a:rPr lang="en-US" dirty="0">
                <a:solidFill>
                  <a:schemeClr val="tx2"/>
                </a:solidFill>
              </a:rPr>
              <a:t> and Concur support teams, respectively.</a:t>
            </a:r>
          </a:p>
          <a:p>
            <a:pPr lvl="0"/>
            <a:r>
              <a:rPr lang="en-US" dirty="0">
                <a:solidFill>
                  <a:schemeClr val="tx2"/>
                </a:solidFill>
              </a:rPr>
              <a:t>Interfaces will have no changes unless specified by the Client.</a:t>
            </a:r>
          </a:p>
          <a:p>
            <a:pPr lvl="0"/>
            <a:r>
              <a:rPr lang="en-US" dirty="0">
                <a:solidFill>
                  <a:schemeClr val="tx2"/>
                </a:solidFill>
              </a:rPr>
              <a:t>Any Change/Modification in third party applications </a:t>
            </a:r>
          </a:p>
          <a:p>
            <a:endParaRPr lang="en-US" dirty="0"/>
          </a:p>
        </p:txBody>
      </p:sp>
    </p:spTree>
    <p:extLst>
      <p:ext uri="{BB962C8B-B14F-4D97-AF65-F5344CB8AC3E}">
        <p14:creationId xmlns:p14="http://schemas.microsoft.com/office/powerpoint/2010/main" val="3723862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en-US" b="1" dirty="0" smtClean="0">
                <a:solidFill>
                  <a:srgbClr val="00B050"/>
                </a:solidFill>
              </a:rPr>
              <a:t>Assumptions</a:t>
            </a:r>
            <a:r>
              <a:rPr lang="en-US" b="1" dirty="0" smtClean="0"/>
              <a:t/>
            </a:r>
            <a:br>
              <a:rPr lang="en-US" b="1" dirty="0" smtClean="0"/>
            </a:br>
            <a:endParaRPr lang="en-US" dirty="0"/>
          </a:p>
        </p:txBody>
      </p:sp>
      <p:sp>
        <p:nvSpPr>
          <p:cNvPr id="3" name="Content Placeholder 2"/>
          <p:cNvSpPr>
            <a:spLocks noGrp="1"/>
          </p:cNvSpPr>
          <p:nvPr>
            <p:ph idx="1"/>
          </p:nvPr>
        </p:nvSpPr>
        <p:spPr>
          <a:xfrm>
            <a:off x="609598" y="1143000"/>
            <a:ext cx="7162802" cy="4898363"/>
          </a:xfrm>
        </p:spPr>
        <p:txBody>
          <a:bodyPr>
            <a:normAutofit fontScale="62500" lnSpcReduction="20000"/>
          </a:bodyPr>
          <a:lstStyle/>
          <a:p>
            <a:r>
              <a:rPr lang="en-US" dirty="0" smtClean="0">
                <a:solidFill>
                  <a:schemeClr val="tx2"/>
                </a:solidFill>
              </a:rPr>
              <a:t>The </a:t>
            </a:r>
            <a:r>
              <a:rPr lang="en-US" dirty="0">
                <a:solidFill>
                  <a:schemeClr val="tx2"/>
                </a:solidFill>
              </a:rPr>
              <a:t>assumptions for this project are listed below.</a:t>
            </a:r>
          </a:p>
          <a:p>
            <a:pPr lvl="0"/>
            <a:r>
              <a:rPr lang="en-US" dirty="0">
                <a:solidFill>
                  <a:schemeClr val="tx2"/>
                </a:solidFill>
              </a:rPr>
              <a:t>Client will provide all the required licenses</a:t>
            </a:r>
          </a:p>
          <a:p>
            <a:pPr lvl="0"/>
            <a:r>
              <a:rPr lang="en-US" dirty="0">
                <a:solidFill>
                  <a:schemeClr val="tx2"/>
                </a:solidFill>
              </a:rPr>
              <a:t>Client will provide all the required tools for Database testing, in case of special test requirement. </a:t>
            </a:r>
          </a:p>
          <a:p>
            <a:pPr lvl="0"/>
            <a:r>
              <a:rPr lang="en-US" dirty="0">
                <a:solidFill>
                  <a:schemeClr val="tx2"/>
                </a:solidFill>
              </a:rPr>
              <a:t>Client will ensure the timely availability of infrastructure which is required for this upgrade. </a:t>
            </a:r>
          </a:p>
          <a:p>
            <a:pPr lvl="0"/>
            <a:r>
              <a:rPr lang="en-US" dirty="0">
                <a:solidFill>
                  <a:schemeClr val="tx2"/>
                </a:solidFill>
              </a:rPr>
              <a:t>Client will provide all the necessary access required by DBA team for the upgrade.</a:t>
            </a:r>
          </a:p>
          <a:p>
            <a:pPr lvl="0"/>
            <a:r>
              <a:rPr lang="en-US" dirty="0">
                <a:solidFill>
                  <a:schemeClr val="tx2"/>
                </a:solidFill>
              </a:rPr>
              <a:t>Client will ensure timely approvals from their internal clients/departments to carry out the project.</a:t>
            </a:r>
          </a:p>
          <a:p>
            <a:pPr lvl="0"/>
            <a:r>
              <a:rPr lang="en-US" dirty="0">
                <a:solidFill>
                  <a:schemeClr val="tx2"/>
                </a:solidFill>
              </a:rPr>
              <a:t>Client will ensure the availability of application team/third party vendor &amp; business users during the UAT testing phase.</a:t>
            </a:r>
          </a:p>
          <a:p>
            <a:pPr lvl="0"/>
            <a:r>
              <a:rPr lang="en-US" dirty="0">
                <a:solidFill>
                  <a:schemeClr val="tx2"/>
                </a:solidFill>
              </a:rPr>
              <a:t>The applications in scope are not validated applications</a:t>
            </a:r>
          </a:p>
          <a:p>
            <a:pPr lvl="0"/>
            <a:r>
              <a:rPr lang="en-US" dirty="0">
                <a:solidFill>
                  <a:schemeClr val="tx2"/>
                </a:solidFill>
              </a:rPr>
              <a:t>Client will provide all the required infrastructure for this project e.g. servers, storage </a:t>
            </a:r>
            <a:r>
              <a:rPr lang="en-US" dirty="0" smtClean="0">
                <a:solidFill>
                  <a:schemeClr val="tx2"/>
                </a:solidFill>
              </a:rPr>
              <a:t>etc. </a:t>
            </a:r>
            <a:endParaRPr lang="en-US" dirty="0">
              <a:solidFill>
                <a:schemeClr val="tx2"/>
              </a:solidFill>
            </a:endParaRPr>
          </a:p>
          <a:p>
            <a:pPr lvl="0"/>
            <a:r>
              <a:rPr lang="en-US" dirty="0">
                <a:solidFill>
                  <a:schemeClr val="tx2"/>
                </a:solidFill>
              </a:rPr>
              <a:t>Client will nominate a single point of contact for the our project team, who will be responsible for arranging meetings, access to environment, test data, clarification of queries, acceptance of document and software, etc</a:t>
            </a:r>
            <a:r>
              <a:rPr lang="en-US" dirty="0" smtClean="0">
                <a:solidFill>
                  <a:schemeClr val="tx2"/>
                </a:solidFill>
              </a:rPr>
              <a:t>.</a:t>
            </a:r>
          </a:p>
          <a:p>
            <a:pPr lvl="0"/>
            <a:r>
              <a:rPr lang="en-US" dirty="0">
                <a:solidFill>
                  <a:schemeClr val="tx2"/>
                </a:solidFill>
              </a:rPr>
              <a:t>Client will provide all the tools in case any special testing is required. </a:t>
            </a:r>
          </a:p>
          <a:p>
            <a:pPr lvl="0"/>
            <a:r>
              <a:rPr lang="en-US" dirty="0">
                <a:solidFill>
                  <a:schemeClr val="tx2"/>
                </a:solidFill>
              </a:rPr>
              <a:t>Client will provide all adequate office facilities, infrastructure, seating arrangements, office utilities like phone, fax, e-mail, internet, hardware, software, related documents and so on to the project team</a:t>
            </a:r>
          </a:p>
          <a:p>
            <a:pPr lvl="0"/>
            <a:r>
              <a:rPr lang="en-US" dirty="0">
                <a:solidFill>
                  <a:schemeClr val="tx2"/>
                </a:solidFill>
              </a:rPr>
              <a:t>Approximately 700 DTS packages are considered for migration to SSIS packages for effort calculations in which 50% Simple, 30% Medium &amp; 20% Complex packages are assumed.</a:t>
            </a:r>
          </a:p>
          <a:p>
            <a:pPr marL="0" lvl="0" indent="0">
              <a:buNone/>
            </a:pPr>
            <a:endParaRPr lang="en-US" dirty="0"/>
          </a:p>
        </p:txBody>
      </p:sp>
    </p:spTree>
    <p:extLst>
      <p:ext uri="{BB962C8B-B14F-4D97-AF65-F5344CB8AC3E}">
        <p14:creationId xmlns:p14="http://schemas.microsoft.com/office/powerpoint/2010/main" val="2584796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rgbClr val="00B050"/>
                </a:solidFill>
              </a:rPr>
              <a:t>Proposed Solution</a:t>
            </a:r>
          </a:p>
        </p:txBody>
      </p:sp>
      <p:sp>
        <p:nvSpPr>
          <p:cNvPr id="3" name="Content Placeholder 2"/>
          <p:cNvSpPr>
            <a:spLocks noGrp="1"/>
          </p:cNvSpPr>
          <p:nvPr>
            <p:ph idx="1"/>
          </p:nvPr>
        </p:nvSpPr>
        <p:spPr/>
        <p:txBody>
          <a:bodyPr>
            <a:normAutofit fontScale="85000" lnSpcReduction="20000"/>
          </a:bodyPr>
          <a:lstStyle/>
          <a:p>
            <a:r>
              <a:rPr lang="en-US" dirty="0">
                <a:solidFill>
                  <a:schemeClr val="tx2"/>
                </a:solidFill>
              </a:rPr>
              <a:t>We proposes a robust and innovative solution which would be best fit for Client’s current and future business requirements, addressing both technical and non-technical requirements. This section describes the solution approach for addressing the needs of upgrade. The implementation of MS SQL server 2008 R2/2012/2014 will overcome the limitations of MS SQL 2000 server. The MS SQL server 2008 R2/2012/2014 has Visual Studio which includes SQL server integration services (SSIS) and SQL server reporting services (SSRS). </a:t>
            </a:r>
          </a:p>
          <a:p>
            <a:r>
              <a:rPr lang="en-US" dirty="0">
                <a:solidFill>
                  <a:schemeClr val="tx2"/>
                </a:solidFill>
              </a:rPr>
              <a:t>Our solution consists of the following:</a:t>
            </a:r>
          </a:p>
          <a:p>
            <a:pPr lvl="0"/>
            <a:r>
              <a:rPr lang="en-US" dirty="0">
                <a:solidFill>
                  <a:schemeClr val="tx2"/>
                </a:solidFill>
              </a:rPr>
              <a:t>Database Upgrade</a:t>
            </a:r>
          </a:p>
          <a:p>
            <a:pPr lvl="0"/>
            <a:r>
              <a:rPr lang="en-US" dirty="0">
                <a:solidFill>
                  <a:schemeClr val="tx2"/>
                </a:solidFill>
              </a:rPr>
              <a:t>Database Migration</a:t>
            </a:r>
          </a:p>
          <a:p>
            <a:pPr lvl="0"/>
            <a:r>
              <a:rPr lang="en-US" dirty="0">
                <a:solidFill>
                  <a:schemeClr val="tx2"/>
                </a:solidFill>
              </a:rPr>
              <a:t>Migration of DTS Packages to SSIS </a:t>
            </a:r>
            <a:endParaRPr lang="en-US" dirty="0" smtClean="0">
              <a:solidFill>
                <a:schemeClr val="tx2"/>
              </a:solidFill>
            </a:endParaRPr>
          </a:p>
          <a:p>
            <a:pPr lvl="0"/>
            <a:r>
              <a:rPr lang="en-US" dirty="0" smtClean="0">
                <a:solidFill>
                  <a:srgbClr val="FF0000"/>
                </a:solidFill>
              </a:rPr>
              <a:t>Upgrading 2005 SSIS Packages to 2012 SSIS Packages.</a:t>
            </a:r>
          </a:p>
          <a:p>
            <a:pPr lvl="0"/>
            <a:r>
              <a:rPr lang="en-US" dirty="0" smtClean="0">
                <a:solidFill>
                  <a:srgbClr val="FF0000"/>
                </a:solidFill>
              </a:rPr>
              <a:t>Implementing High availability (Always on Availability Groups)</a:t>
            </a:r>
            <a:endParaRPr lang="en-US" dirty="0">
              <a:solidFill>
                <a:srgbClr val="FF0000"/>
              </a:solidFill>
            </a:endParaRPr>
          </a:p>
          <a:p>
            <a:endParaRPr lang="en-US" dirty="0"/>
          </a:p>
        </p:txBody>
      </p:sp>
    </p:spTree>
    <p:extLst>
      <p:ext uri="{BB962C8B-B14F-4D97-AF65-F5344CB8AC3E}">
        <p14:creationId xmlns:p14="http://schemas.microsoft.com/office/powerpoint/2010/main" val="912157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en-US" b="1" dirty="0" smtClean="0">
                <a:solidFill>
                  <a:srgbClr val="00B050"/>
                </a:solidFill>
              </a:rPr>
              <a:t>In-Place Upgrade</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solidFill>
                  <a:schemeClr val="tx2"/>
                </a:solidFill>
              </a:rPr>
              <a:t>Using </a:t>
            </a:r>
            <a:r>
              <a:rPr lang="en-US" dirty="0">
                <a:solidFill>
                  <a:schemeClr val="tx2"/>
                </a:solidFill>
              </a:rPr>
              <a:t>an in-place upgrade strategy, the SQL Server 2008 Setup program directly replaces a SQL Server 2000 instance with a new SQL Server 2008 instance on the same x86 or x64 platform; the upgraded instance of SQL Server 2000 is replaced by the new SQL Server 2008 instance. There is no need to copy database-related data from the older instance to SQL Server 2008 because the old data files are automatically converted to the new format. When the process is complete, the old SQL Server 2000 instance is removed from the server, with only retained backups able to restore it to its previous state.</a:t>
            </a:r>
          </a:p>
          <a:p>
            <a:endParaRPr lang="en-US" dirty="0"/>
          </a:p>
        </p:txBody>
      </p:sp>
    </p:spTree>
    <p:extLst>
      <p:ext uri="{BB962C8B-B14F-4D97-AF65-F5344CB8AC3E}">
        <p14:creationId xmlns:p14="http://schemas.microsoft.com/office/powerpoint/2010/main" val="3734080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Figure 1: Direct upgrade of SQL Server 2000 to SQL Server 2008/2012/2014</a:t>
            </a:r>
            <a:r>
              <a:rPr lang="en-US" b="1" dirty="0" smtClean="0"/>
              <a:t/>
            </a:r>
            <a:br>
              <a:rPr lang="en-US" b="1" dirty="0" smtClean="0"/>
            </a:br>
            <a:endParaRPr lang="en-US" dirty="0"/>
          </a:p>
        </p:txBody>
      </p:sp>
      <p:pic>
        <p:nvPicPr>
          <p:cNvPr id="4" name="Content Placeholder 3" descr="InPlaceUpgrade_2000.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69156" y="2405856"/>
            <a:ext cx="5829300" cy="3390900"/>
          </a:xfrm>
          <a:prstGeom prst="rect">
            <a:avLst/>
          </a:prstGeom>
          <a:noFill/>
          <a:ln w="3175" cmpd="sng">
            <a:solidFill>
              <a:srgbClr val="000000"/>
            </a:solidFill>
            <a:miter lim="800000"/>
            <a:headEnd/>
            <a:tailEnd/>
          </a:ln>
          <a:effectLst/>
        </p:spPr>
      </p:pic>
    </p:spTree>
    <p:extLst>
      <p:ext uri="{BB962C8B-B14F-4D97-AF65-F5344CB8AC3E}">
        <p14:creationId xmlns:p14="http://schemas.microsoft.com/office/powerpoint/2010/main" val="1169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en-US" b="1" dirty="0" smtClean="0">
                <a:solidFill>
                  <a:srgbClr val="00B050"/>
                </a:solidFill>
              </a:rPr>
              <a:t>Side-by-Side Upgrade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solidFill>
                  <a:schemeClr val="tx2"/>
                </a:solidFill>
              </a:rPr>
              <a:t>In a </a:t>
            </a:r>
            <a:r>
              <a:rPr lang="en-US" dirty="0">
                <a:solidFill>
                  <a:schemeClr val="tx2"/>
                </a:solidFill>
              </a:rPr>
              <a:t>side-by-side upgrade, database structure and component data are transferred from the SQL Server 2000 instance to a new, distinct SQL Server 2008 instance; the new SQL Server 2008 instance runs alongside the legacy SQL Server 2000 either by using two servers or a single server.</a:t>
            </a:r>
          </a:p>
          <a:p>
            <a:endParaRPr lang="en-US" dirty="0"/>
          </a:p>
        </p:txBody>
      </p:sp>
    </p:spTree>
    <p:extLst>
      <p:ext uri="{BB962C8B-B14F-4D97-AF65-F5344CB8AC3E}">
        <p14:creationId xmlns:p14="http://schemas.microsoft.com/office/powerpoint/2010/main" val="594294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12487</TotalTime>
  <Words>1604</Words>
  <Application>Microsoft Office PowerPoint</Application>
  <PresentationFormat>On-screen Show (4:3)</PresentationFormat>
  <Paragraphs>178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      Upgrading Microsoft SQL Server 2000 to SQL Server 2008 R2/2012/2014 for Applications </vt:lpstr>
      <vt:lpstr>Upgrading Microsoft SQL Server 2000 to SQL Server 2008 R2/2012/2014 for Applications </vt:lpstr>
      <vt:lpstr>Upgrading Microsoft SQL Server 2000 to SQL Server 2008 R2/2012/2014 for Applications</vt:lpstr>
      <vt:lpstr>Out-of-Scope </vt:lpstr>
      <vt:lpstr>Assumptions </vt:lpstr>
      <vt:lpstr>Proposed Solution</vt:lpstr>
      <vt:lpstr>In-Place Upgrade </vt:lpstr>
      <vt:lpstr>Figure 1: Direct upgrade of SQL Server 2000 to SQL Server 2008/2012/2014 </vt:lpstr>
      <vt:lpstr>Side-by-Side Upgrade </vt:lpstr>
      <vt:lpstr>Figure 2: Side-by-side upgrade to SQL Server 2008/2012/2014 using two servers </vt:lpstr>
      <vt:lpstr>Database Migration Steps</vt:lpstr>
      <vt:lpstr>Figure 5: Database Migration Steps</vt:lpstr>
      <vt:lpstr>Schedule and Staffing  </vt:lpstr>
      <vt:lpstr>Implementation Schedule </vt:lpstr>
      <vt:lpstr>Risk Management  </vt:lpstr>
      <vt:lpstr>Risk Management</vt:lpstr>
      <vt:lpstr>Schedule and Staffing</vt:lpstr>
      <vt:lpstr>Commercials </vt:lpstr>
      <vt:lpstr>Change Request  </vt:lpstr>
      <vt:lpstr>Windows Fail Over Cluster</vt:lpstr>
      <vt:lpstr>AlwaysOn Availability Group Architecture</vt:lpstr>
      <vt:lpstr>Stages of Always On</vt:lpstr>
      <vt:lpstr>AOAG Concept</vt:lpstr>
      <vt:lpstr>THANK YOU</vt:lpstr>
    </vt:vector>
  </TitlesOfParts>
  <Company>County of Los Angeles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Upgrading Microsoft SQL Server 2000 to SQL Server 2008 R2/2012/2014 for Applications</dc:title>
  <dc:creator>Basham, Srihari</dc:creator>
  <cp:lastModifiedBy>Madhuri</cp:lastModifiedBy>
  <cp:revision>30</cp:revision>
  <dcterms:created xsi:type="dcterms:W3CDTF">2016-02-17T00:33:23Z</dcterms:created>
  <dcterms:modified xsi:type="dcterms:W3CDTF">2016-04-03T16:47:40Z</dcterms:modified>
</cp:coreProperties>
</file>