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 id="2147483678" r:id="rId3"/>
  </p:sldMasterIdLst>
  <p:notesMasterIdLst>
    <p:notesMasterId r:id="rId25"/>
  </p:notesMasterIdLst>
  <p:handoutMasterIdLst>
    <p:handoutMasterId r:id="rId26"/>
  </p:handoutMasterIdLst>
  <p:sldIdLst>
    <p:sldId id="272" r:id="rId4"/>
    <p:sldId id="259" r:id="rId5"/>
    <p:sldId id="260" r:id="rId6"/>
    <p:sldId id="274" r:id="rId7"/>
    <p:sldId id="261" r:id="rId8"/>
    <p:sldId id="275" r:id="rId9"/>
    <p:sldId id="273" r:id="rId10"/>
    <p:sldId id="262" r:id="rId11"/>
    <p:sldId id="276" r:id="rId12"/>
    <p:sldId id="279" r:id="rId13"/>
    <p:sldId id="280" r:id="rId14"/>
    <p:sldId id="281" r:id="rId15"/>
    <p:sldId id="282" r:id="rId16"/>
    <p:sldId id="285" r:id="rId17"/>
    <p:sldId id="283" r:id="rId18"/>
    <p:sldId id="263" r:id="rId19"/>
    <p:sldId id="277" r:id="rId20"/>
    <p:sldId id="264" r:id="rId21"/>
    <p:sldId id="265" r:id="rId22"/>
    <p:sldId id="266"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88FD67-71F0-4659-94F6-E9979CAAB9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Paper ID 101</a:t>
            </a:r>
          </a:p>
        </p:txBody>
      </p:sp>
      <p:sp>
        <p:nvSpPr>
          <p:cNvPr id="3" name="Date Placeholder 2">
            <a:extLst>
              <a:ext uri="{FF2B5EF4-FFF2-40B4-BE49-F238E27FC236}">
                <a16:creationId xmlns:a16="http://schemas.microsoft.com/office/drawing/2014/main" id="{7BF8233A-96EE-421E-A41E-30EFD01AD0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648852-DC96-49D7-9DC8-8EDD49E6E5E2}" type="datetimeFigureOut">
              <a:rPr lang="en-US" smtClean="0"/>
              <a:t>7/8/2020</a:t>
            </a:fld>
            <a:endParaRPr lang="en-US"/>
          </a:p>
        </p:txBody>
      </p:sp>
      <p:sp>
        <p:nvSpPr>
          <p:cNvPr id="4" name="Footer Placeholder 3">
            <a:extLst>
              <a:ext uri="{FF2B5EF4-FFF2-40B4-BE49-F238E27FC236}">
                <a16:creationId xmlns:a16="http://schemas.microsoft.com/office/drawing/2014/main" id="{FDA8ED7C-2436-4BB2-83E4-9EB103E2F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44B312-6082-473F-9600-34E8A9A100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92AA6C-CEEF-4D3F-AA75-FAB5B341748F}" type="slidenum">
              <a:rPr lang="en-US" smtClean="0"/>
              <a:t>‹#›</a:t>
            </a:fld>
            <a:endParaRPr lang="en-US"/>
          </a:p>
        </p:txBody>
      </p:sp>
    </p:spTree>
    <p:extLst>
      <p:ext uri="{BB962C8B-B14F-4D97-AF65-F5344CB8AC3E}">
        <p14:creationId xmlns:p14="http://schemas.microsoft.com/office/powerpoint/2010/main" val="128868738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9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7"/>
            <a:ext cx="8520600" cy="17343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lace in Images">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85800" y="3429318"/>
            <a:ext cx="7772400" cy="903922"/>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6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6" name="Shape 66"/>
          <p:cNvSpPr txBox="1">
            <a:spLocks noGrp="1"/>
          </p:cNvSpPr>
          <p:nvPr>
            <p:ph type="subTitle" idx="1"/>
          </p:nvPr>
        </p:nvSpPr>
        <p:spPr>
          <a:xfrm>
            <a:off x="685800" y="4425316"/>
            <a:ext cx="7772400" cy="124428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0066A1"/>
              </a:buClr>
              <a:buSzPct val="100000"/>
              <a:buFont typeface="Noto Sans Symbols"/>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rgbClr val="0066A1"/>
              </a:buClr>
              <a:buSzPct val="100000"/>
              <a:buFont typeface="Noto Sans Symbols"/>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rgbClr val="0066A1"/>
              </a:buClr>
              <a:buSzPct val="100000"/>
              <a:buFont typeface="Noto Sans Symbols"/>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rgbClr val="0066A1"/>
              </a:buClr>
              <a:buSzPct val="100000"/>
              <a:buFont typeface="Noto Sans Symbols"/>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rgbClr val="0066A1"/>
              </a:buClr>
              <a:buSzPct val="100000"/>
              <a:buFont typeface="Noto Sans Symbols"/>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_OneColumnBullets">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3" name="Shape 83"/>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396815" y="1825625"/>
            <a:ext cx="8419381"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_TwoColumnBullets">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7" name="Shape 87"/>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body" idx="2"/>
          </p:nvPr>
        </p:nvSpPr>
        <p:spPr>
          <a:xfrm>
            <a:off x="396816" y="1825625"/>
            <a:ext cx="4076330"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body" idx="3"/>
          </p:nvPr>
        </p:nvSpPr>
        <p:spPr>
          <a:xfrm>
            <a:off x="4739866" y="1825625"/>
            <a:ext cx="4076330"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Slide_TwoColumnBulletsGraphic">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92" name="Shape 92"/>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body" idx="2"/>
          </p:nvPr>
        </p:nvSpPr>
        <p:spPr>
          <a:xfrm>
            <a:off x="396816" y="1825625"/>
            <a:ext cx="4076330"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body" idx="3"/>
          </p:nvPr>
        </p:nvSpPr>
        <p:spPr>
          <a:xfrm>
            <a:off x="4621213" y="1825625"/>
            <a:ext cx="4195762" cy="414337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Slide_TwoColumnBullets2Graphics">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97" name="Shape 97"/>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body" idx="2"/>
          </p:nvPr>
        </p:nvSpPr>
        <p:spPr>
          <a:xfrm>
            <a:off x="396816" y="1825625"/>
            <a:ext cx="4076330"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3"/>
          </p:nvPr>
        </p:nvSpPr>
        <p:spPr>
          <a:xfrm>
            <a:off x="4621213" y="1825625"/>
            <a:ext cx="4195762" cy="199261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4"/>
          </p:nvPr>
        </p:nvSpPr>
        <p:spPr>
          <a:xfrm>
            <a:off x="4621213" y="3976866"/>
            <a:ext cx="4195762" cy="199261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Slide_BulletsTextObject">
    <p:spTree>
      <p:nvGrpSpPr>
        <p:cNvPr id="1" name="Shape 101"/>
        <p:cNvGrpSpPr/>
        <p:nvPr/>
      </p:nvGrpSpPr>
      <p:grpSpPr>
        <a:xfrm>
          <a:off x="0" y="0"/>
          <a:ext cx="0" cy="0"/>
          <a:chOff x="0" y="0"/>
          <a:chExt cx="0" cy="0"/>
        </a:xfrm>
      </p:grpSpPr>
      <p:sp>
        <p:nvSpPr>
          <p:cNvPr id="102" name="Shape 102"/>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03" name="Shape 103"/>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396816" y="1825625"/>
            <a:ext cx="4076330"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3"/>
          </p:nvPr>
        </p:nvSpPr>
        <p:spPr>
          <a:xfrm>
            <a:off x="4621213" y="3286898"/>
            <a:ext cx="4195762" cy="268258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4"/>
          </p:nvPr>
        </p:nvSpPr>
        <p:spPr>
          <a:xfrm>
            <a:off x="4621213" y="1825625"/>
            <a:ext cx="4195762" cy="1312991"/>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Slide_ObjectTextBullets">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09" name="Shape 109"/>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2"/>
          </p:nvPr>
        </p:nvSpPr>
        <p:spPr>
          <a:xfrm>
            <a:off x="4621213" y="1825625"/>
            <a:ext cx="4195762" cy="1312991"/>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3"/>
          </p:nvPr>
        </p:nvSpPr>
        <p:spPr>
          <a:xfrm>
            <a:off x="4621602" y="3286898"/>
            <a:ext cx="4194983" cy="2682581"/>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4"/>
          </p:nvPr>
        </p:nvSpPr>
        <p:spPr>
          <a:xfrm>
            <a:off x="396815" y="1825625"/>
            <a:ext cx="4076331" cy="4143854"/>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Slide_Bullets3Objects">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5" name="Shape 115"/>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2"/>
          </p:nvPr>
        </p:nvSpPr>
        <p:spPr>
          <a:xfrm>
            <a:off x="396816" y="1825625"/>
            <a:ext cx="4076330" cy="1992613"/>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3"/>
          </p:nvPr>
        </p:nvSpPr>
        <p:spPr>
          <a:xfrm>
            <a:off x="4621213" y="1825625"/>
            <a:ext cx="4195762" cy="199261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4"/>
          </p:nvPr>
        </p:nvSpPr>
        <p:spPr>
          <a:xfrm>
            <a:off x="4621213" y="3976866"/>
            <a:ext cx="4195762" cy="199261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5"/>
          </p:nvPr>
        </p:nvSpPr>
        <p:spPr>
          <a:xfrm>
            <a:off x="396815" y="3976866"/>
            <a:ext cx="4076331" cy="199261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_BulletsSmallObjectLarge">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396815" y="565421"/>
            <a:ext cx="8419381" cy="521507"/>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rgbClr val="0066A1"/>
              </a:buClr>
              <a:buSzPct val="100000"/>
              <a:buFont typeface="Calibri"/>
              <a:buNone/>
              <a:defRPr sz="3400" b="1" i="0" u="none" strike="noStrike" cap="none">
                <a:solidFill>
                  <a:srgbClr val="0066A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22" name="Shape 122"/>
          <p:cNvSpPr txBox="1">
            <a:spLocks noGrp="1"/>
          </p:cNvSpPr>
          <p:nvPr>
            <p:ph type="subTitle" idx="1"/>
          </p:nvPr>
        </p:nvSpPr>
        <p:spPr>
          <a:xfrm>
            <a:off x="396815" y="1199109"/>
            <a:ext cx="8419381" cy="42265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7F7F7F"/>
              </a:buClr>
              <a:buSzPct val="100000"/>
              <a:buFont typeface="Arial"/>
              <a:buNone/>
              <a:defRPr sz="2400" b="1" i="1" u="none" strike="noStrike" cap="none">
                <a:solidFill>
                  <a:srgbClr val="7F7F7F"/>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2"/>
          </p:nvPr>
        </p:nvSpPr>
        <p:spPr>
          <a:xfrm>
            <a:off x="396816" y="1825625"/>
            <a:ext cx="2890081" cy="4143854"/>
          </a:xfrm>
          <a:prstGeom prst="rect">
            <a:avLst/>
          </a:prstGeom>
          <a:noFill/>
          <a:ln>
            <a:noFill/>
          </a:ln>
        </p:spPr>
        <p:txBody>
          <a:bodyPr wrap="square" lIns="91425" tIns="91425" rIns="91425" bIns="91425" anchor="t" anchorCtr="0"/>
          <a:lstStyle>
            <a:lvl1pPr marL="457200" marR="0" lvl="0" indent="-381000" algn="l" rtl="0">
              <a:lnSpc>
                <a:spcPct val="90000"/>
              </a:lnSpc>
              <a:spcBef>
                <a:spcPts val="1000"/>
              </a:spcBef>
              <a:buClr>
                <a:srgbClr val="0066A1"/>
              </a:buClr>
              <a:buSzPct val="60000"/>
              <a:buFont typeface="Merriweather Sans"/>
              <a:buChar char="▶"/>
              <a:defRPr sz="2000" b="0" i="0" u="none" strike="noStrike" cap="none">
                <a:solidFill>
                  <a:schemeClr val="dk1"/>
                </a:solidFill>
                <a:latin typeface="Calibri"/>
                <a:ea typeface="Calibri"/>
                <a:cs typeface="Calibri"/>
                <a:sym typeface="Calibri"/>
              </a:defRPr>
            </a:lvl1pPr>
            <a:lvl2pPr marL="800100" marR="0" lvl="1" indent="-228600" algn="l" rtl="0">
              <a:lnSpc>
                <a:spcPct val="90000"/>
              </a:lnSpc>
              <a:spcBef>
                <a:spcPts val="500"/>
              </a:spcBef>
              <a:buClr>
                <a:srgbClr val="0066A1"/>
              </a:buClr>
              <a:buSzPct val="100000"/>
              <a:buFont typeface="Noto Sans Symbols"/>
              <a:buChar char="▪"/>
              <a:defRPr sz="1800" b="0" i="0" u="none" strike="noStrike" cap="none">
                <a:solidFill>
                  <a:schemeClr val="dk1"/>
                </a:solidFill>
                <a:latin typeface="Calibri"/>
                <a:ea typeface="Calibri"/>
                <a:cs typeface="Calibri"/>
                <a:sym typeface="Calibri"/>
              </a:defRPr>
            </a:lvl2pPr>
            <a:lvl3pPr marL="1257300" marR="0" lvl="2" indent="-241300" algn="l" rtl="0">
              <a:lnSpc>
                <a:spcPct val="90000"/>
              </a:lnSpc>
              <a:spcBef>
                <a:spcPts val="500"/>
              </a:spcBef>
              <a:buClr>
                <a:srgbClr val="0066A1"/>
              </a:buClr>
              <a:buSzPct val="100000"/>
              <a:buFont typeface="Noto Sans Symbols"/>
              <a:buChar char="▪"/>
              <a:defRPr sz="1600" b="0" i="0" u="none" strike="noStrike" cap="none">
                <a:solidFill>
                  <a:schemeClr val="dk1"/>
                </a:solidFill>
                <a:latin typeface="Calibri"/>
                <a:ea typeface="Calibri"/>
                <a:cs typeface="Calibri"/>
                <a:sym typeface="Calibri"/>
              </a:defRPr>
            </a:lvl3pPr>
            <a:lvl4pPr marL="1657350" marR="0" lvl="3"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4pPr>
            <a:lvl5pPr marL="2114550" marR="0" lvl="4" indent="-196850" algn="l" rtl="0">
              <a:lnSpc>
                <a:spcPct val="90000"/>
              </a:lnSpc>
              <a:spcBef>
                <a:spcPts val="500"/>
              </a:spcBef>
              <a:buClr>
                <a:srgbClr val="0066A1"/>
              </a:buClr>
              <a:buSzPct val="100000"/>
              <a:buFont typeface="Noto Sans Symbols"/>
              <a:buChar char="▪"/>
              <a:defRPr sz="14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3"/>
          </p:nvPr>
        </p:nvSpPr>
        <p:spPr>
          <a:xfrm>
            <a:off x="3459892" y="1825626"/>
            <a:ext cx="5357083" cy="4143854"/>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Char char="●"/>
              <a:defRPr sz="1800" b="0" i="1"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7"/>
            <a:ext cx="5998800" cy="8067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7.gi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6.gif"/><Relationship Id="rId5" Type="http://schemas.openxmlformats.org/officeDocument/2006/relationships/slideLayout" Target="../slideLayouts/slideLayout17.xml"/><Relationship Id="rId10" Type="http://schemas.openxmlformats.org/officeDocument/2006/relationships/image" Target="../media/image5.gif"/><Relationship Id="rId4" Type="http://schemas.openxmlformats.org/officeDocument/2006/relationships/slideLayout" Target="../slideLayouts/slideLayout16.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rotWithShape="1">
          <a:blip r:embed="rId3">
            <a:alphaModFix/>
          </a:blip>
          <a:srcRect/>
          <a:stretch/>
        </p:blipFill>
        <p:spPr>
          <a:xfrm>
            <a:off x="-3750" y="-13772"/>
            <a:ext cx="9144002" cy="6854998"/>
          </a:xfrm>
          <a:prstGeom prst="rect">
            <a:avLst/>
          </a:prstGeom>
          <a:noFill/>
          <a:ln>
            <a:noFill/>
          </a:ln>
        </p:spPr>
      </p:pic>
      <p:pic>
        <p:nvPicPr>
          <p:cNvPr id="52" name="Shape 52"/>
          <p:cNvPicPr preferRelativeResize="0"/>
          <p:nvPr/>
        </p:nvPicPr>
        <p:blipFill rotWithShape="1">
          <a:blip r:embed="rId4">
            <a:alphaModFix/>
          </a:blip>
          <a:srcRect/>
          <a:stretch/>
        </p:blipFill>
        <p:spPr>
          <a:xfrm>
            <a:off x="-3750" y="5021485"/>
            <a:ext cx="9143998" cy="1841341"/>
          </a:xfrm>
          <a:prstGeom prst="rect">
            <a:avLst/>
          </a:prstGeom>
          <a:noFill/>
          <a:ln>
            <a:noFill/>
          </a:ln>
        </p:spPr>
      </p:pic>
      <p:pic>
        <p:nvPicPr>
          <p:cNvPr id="53" name="Shape 53"/>
          <p:cNvPicPr preferRelativeResize="0"/>
          <p:nvPr/>
        </p:nvPicPr>
        <p:blipFill rotWithShape="1">
          <a:blip r:embed="rId5">
            <a:alphaModFix/>
          </a:blip>
          <a:srcRect/>
          <a:stretch/>
        </p:blipFill>
        <p:spPr>
          <a:xfrm>
            <a:off x="-3750" y="-13775"/>
            <a:ext cx="9144000" cy="927415"/>
          </a:xfrm>
          <a:prstGeom prst="rect">
            <a:avLst/>
          </a:prstGeom>
          <a:noFill/>
          <a:ln>
            <a:noFill/>
          </a:ln>
        </p:spPr>
      </p:pic>
      <p:pic>
        <p:nvPicPr>
          <p:cNvPr id="54" name="Shape 54"/>
          <p:cNvPicPr preferRelativeResize="0"/>
          <p:nvPr/>
        </p:nvPicPr>
        <p:blipFill rotWithShape="1">
          <a:blip r:embed="rId6">
            <a:alphaModFix/>
          </a:blip>
          <a:srcRect r="2161"/>
          <a:stretch/>
        </p:blipFill>
        <p:spPr>
          <a:xfrm>
            <a:off x="7676211" y="6080769"/>
            <a:ext cx="1143673" cy="665889"/>
          </a:xfrm>
          <a:prstGeom prst="rect">
            <a:avLst/>
          </a:prstGeom>
          <a:noFill/>
          <a:ln>
            <a:noFill/>
          </a:ln>
        </p:spPr>
      </p:pic>
      <p:sp>
        <p:nvSpPr>
          <p:cNvPr id="55" name="Shape 55"/>
          <p:cNvSpPr txBox="1"/>
          <p:nvPr/>
        </p:nvSpPr>
        <p:spPr>
          <a:xfrm>
            <a:off x="385257" y="6194523"/>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fld id="{00000000-1234-1234-1234-123412341234}" type="slidenum">
              <a:rPr lang="en" sz="1200" b="0" i="0" u="none" strike="noStrike" cap="none">
                <a:solidFill>
                  <a:schemeClr val="lt1"/>
                </a:solidFill>
                <a:latin typeface="Calibri"/>
                <a:ea typeface="Calibri"/>
                <a:cs typeface="Calibri"/>
                <a:sym typeface="Calibri"/>
              </a:rPr>
              <a:t>‹#›</a:t>
            </a:fld>
            <a:endParaRPr lang="en" sz="12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pic>
        <p:nvPicPr>
          <p:cNvPr id="77" name="Shape 77"/>
          <p:cNvPicPr preferRelativeResize="0"/>
          <p:nvPr/>
        </p:nvPicPr>
        <p:blipFill rotWithShape="1">
          <a:blip r:embed="rId10">
            <a:alphaModFix/>
          </a:blip>
          <a:srcRect/>
          <a:stretch/>
        </p:blipFill>
        <p:spPr>
          <a:xfrm>
            <a:off x="0" y="5941775"/>
            <a:ext cx="9144220" cy="922725"/>
          </a:xfrm>
          <a:prstGeom prst="rect">
            <a:avLst/>
          </a:prstGeom>
          <a:noFill/>
          <a:ln>
            <a:noFill/>
          </a:ln>
        </p:spPr>
      </p:pic>
      <p:sp>
        <p:nvSpPr>
          <p:cNvPr id="78" name="Shape 78"/>
          <p:cNvSpPr txBox="1"/>
          <p:nvPr/>
        </p:nvSpPr>
        <p:spPr>
          <a:xfrm>
            <a:off x="385257" y="6194523"/>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fld id="{00000000-1234-1234-1234-123412341234}" type="slidenum">
              <a:rPr lang="en" sz="1200" b="0" i="0" u="none" strike="noStrike" cap="none">
                <a:solidFill>
                  <a:srgbClr val="0066A1"/>
                </a:solidFill>
                <a:latin typeface="Calibri"/>
                <a:ea typeface="Calibri"/>
                <a:cs typeface="Calibri"/>
                <a:sym typeface="Calibri"/>
              </a:rPr>
              <a:t>‹#›</a:t>
            </a:fld>
            <a:endParaRPr lang="en" sz="1200" b="0" i="0" u="none" strike="noStrike" cap="none">
              <a:solidFill>
                <a:srgbClr val="0066A1"/>
              </a:solidFill>
              <a:latin typeface="Calibri"/>
              <a:ea typeface="Calibri"/>
              <a:cs typeface="Calibri"/>
              <a:sym typeface="Calibri"/>
            </a:endParaRPr>
          </a:p>
        </p:txBody>
      </p:sp>
      <p:pic>
        <p:nvPicPr>
          <p:cNvPr id="79" name="Shape 79"/>
          <p:cNvPicPr preferRelativeResize="0"/>
          <p:nvPr/>
        </p:nvPicPr>
        <p:blipFill rotWithShape="1">
          <a:blip r:embed="rId11">
            <a:alphaModFix/>
          </a:blip>
          <a:srcRect/>
          <a:stretch/>
        </p:blipFill>
        <p:spPr>
          <a:xfrm>
            <a:off x="0" y="-9950"/>
            <a:ext cx="9143998" cy="922727"/>
          </a:xfrm>
          <a:prstGeom prst="rect">
            <a:avLst/>
          </a:prstGeom>
          <a:noFill/>
          <a:ln>
            <a:noFill/>
          </a:ln>
        </p:spPr>
      </p:pic>
      <p:pic>
        <p:nvPicPr>
          <p:cNvPr id="80" name="Shape 80"/>
          <p:cNvPicPr preferRelativeResize="0"/>
          <p:nvPr/>
        </p:nvPicPr>
        <p:blipFill rotWithShape="1">
          <a:blip r:embed="rId12">
            <a:alphaModFix/>
          </a:blip>
          <a:srcRect/>
          <a:stretch/>
        </p:blipFill>
        <p:spPr>
          <a:xfrm>
            <a:off x="7802096" y="6078746"/>
            <a:ext cx="1145704" cy="3555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link.springer.com/journal/11708/10/4/page/1"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6E1B15-93CD-4D17-A0A3-6A27BD69A9D3}"/>
              </a:ext>
            </a:extLst>
          </p:cNvPr>
          <p:cNvSpPr/>
          <p:nvPr/>
        </p:nvSpPr>
        <p:spPr>
          <a:xfrm>
            <a:off x="1" y="532557"/>
            <a:ext cx="9005454" cy="5293757"/>
          </a:xfrm>
          <a:prstGeom prst="rect">
            <a:avLst/>
          </a:prstGeom>
        </p:spPr>
        <p:txBody>
          <a:bodyPr wrap="square">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6</a:t>
            </a:r>
            <a:r>
              <a:rPr lang="en-US" sz="2400" b="1" baseline="30000" dirty="0">
                <a:solidFill>
                  <a:srgbClr val="C00000"/>
                </a:solidFill>
                <a:latin typeface="Times New Roman" panose="02020603050405020304" pitchFamily="18" charset="0"/>
                <a:cs typeface="Times New Roman" panose="02020603050405020304" pitchFamily="18" charset="0"/>
              </a:rPr>
              <a:t>th</a:t>
            </a:r>
            <a:r>
              <a:rPr lang="en-US" sz="2400" b="1" dirty="0">
                <a:solidFill>
                  <a:srgbClr val="C00000"/>
                </a:solidFill>
                <a:latin typeface="Times New Roman" panose="02020603050405020304" pitchFamily="18" charset="0"/>
                <a:cs typeface="Times New Roman" panose="02020603050405020304" pitchFamily="18" charset="0"/>
              </a:rPr>
              <a:t> Students' Conference on Engineering &amp; Systems (SCES-2020)</a:t>
            </a:r>
          </a:p>
          <a:p>
            <a:pPr algn="ctr"/>
            <a:r>
              <a:rPr lang="en-US" sz="2400" b="1" dirty="0">
                <a:solidFill>
                  <a:srgbClr val="C00000"/>
                </a:solidFill>
                <a:latin typeface="Times New Roman" panose="02020603050405020304" pitchFamily="18" charset="0"/>
                <a:cs typeface="Times New Roman" panose="02020603050405020304" pitchFamily="18" charset="0"/>
              </a:rPr>
              <a:t>July 10-12, 2020</a:t>
            </a:r>
          </a:p>
          <a:p>
            <a:pPr algn="ctr"/>
            <a:r>
              <a:rPr lang="en-US" sz="2400" b="1" dirty="0">
                <a:solidFill>
                  <a:srgbClr val="C00000"/>
                </a:solidFill>
                <a:latin typeface="Times New Roman" panose="02020603050405020304" pitchFamily="18" charset="0"/>
                <a:cs typeface="Times New Roman" panose="02020603050405020304" pitchFamily="18" charset="0"/>
              </a:rPr>
              <a:t>MNNIT Prayagraj (INDIA)</a:t>
            </a:r>
            <a:endParaRPr lang="en-US" sz="1600" b="1" dirty="0">
              <a:solidFill>
                <a:srgbClr val="C00000"/>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pPr algn="ctr"/>
            <a:endParaRPr lang="en-US" b="1" dirty="0">
              <a:solidFill>
                <a:srgbClr val="C00000"/>
              </a:solidFill>
              <a:latin typeface="Times New Roman" panose="02020603050405020304" pitchFamily="18" charset="0"/>
              <a:cs typeface="Times New Roman" panose="02020603050405020304" pitchFamily="18" charset="0"/>
            </a:endParaRPr>
          </a:p>
          <a:p>
            <a:pPr algn="ctr"/>
            <a:endParaRPr lang="en-US" sz="18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Intelligent Speed Estimation in Induction Motor Drive Control using Feed - Forward Neural Network Assisted Model Reference Adaptive System</a:t>
            </a:r>
            <a:endParaRPr lang="en-US" sz="2800" b="1" dirty="0">
              <a:solidFill>
                <a:srgbClr val="0000FF"/>
              </a:solidFill>
              <a:latin typeface="Times New Roman" panose="02020603050405020304" pitchFamily="18" charset="0"/>
              <a:ea typeface="Calibri" pitchFamily="34" charset="0"/>
              <a:cs typeface="Times New Roman" panose="02020603050405020304" pitchFamily="18" charset="0"/>
            </a:endParaRPr>
          </a:p>
          <a:p>
            <a:pPr algn="ctr"/>
            <a:r>
              <a:rPr lang="en-US" sz="1600" b="1" u="sng" dirty="0">
                <a:solidFill>
                  <a:srgbClr val="0000FF"/>
                </a:solidFill>
                <a:latin typeface="Times New Roman" panose="02020603050405020304" pitchFamily="18" charset="0"/>
                <a:cs typeface="Times New Roman" panose="02020603050405020304" pitchFamily="18" charset="0"/>
              </a:rPr>
              <a:t>Paper ID 101</a:t>
            </a:r>
          </a:p>
          <a:p>
            <a:pPr algn="ctr"/>
            <a:endParaRPr lang="en-US" b="1" i="1" dirty="0">
              <a:solidFill>
                <a:srgbClr val="0000FF"/>
              </a:solidFill>
              <a:latin typeface="Times New Roman" panose="02020603050405020304" pitchFamily="18" charset="0"/>
              <a:cs typeface="Times New Roman" panose="02020603050405020304" pitchFamily="18" charset="0"/>
            </a:endParaRPr>
          </a:p>
          <a:p>
            <a:pPr algn="ctr"/>
            <a:r>
              <a:rPr lang="en-US" sz="1800" b="1" dirty="0">
                <a:solidFill>
                  <a:srgbClr val="C00000"/>
                </a:solidFill>
                <a:latin typeface="Times New Roman" panose="02020603050405020304" pitchFamily="18" charset="0"/>
                <a:cs typeface="Times New Roman" panose="02020603050405020304" pitchFamily="18" charset="0"/>
              </a:rPr>
              <a:t>Authored by: Arpit Bhushan Sharma, Sandeep Tiwari and Brijesh Singh</a:t>
            </a:r>
            <a:endParaRPr lang="en-IN" sz="1800" b="1" i="1" u="sng" dirty="0">
              <a:solidFill>
                <a:srgbClr val="C00000"/>
              </a:solidFill>
              <a:latin typeface="Times New Roman" pitchFamily="18" charset="0"/>
              <a:cs typeface="Times New Roman" pitchFamily="18" charset="0"/>
            </a:endParaRPr>
          </a:p>
          <a:p>
            <a:pPr algn="ctr"/>
            <a:r>
              <a:rPr lang="en-IN" sz="1800" b="1" i="1" u="sng" dirty="0">
                <a:solidFill>
                  <a:srgbClr val="C00000"/>
                </a:solidFill>
                <a:latin typeface="Times New Roman" pitchFamily="18" charset="0"/>
                <a:cs typeface="Times New Roman" pitchFamily="18" charset="0"/>
              </a:rPr>
              <a:t>Presented by</a:t>
            </a:r>
            <a:r>
              <a:rPr lang="en-IN" sz="1800" b="1" i="1" dirty="0">
                <a:solidFill>
                  <a:srgbClr val="C00000"/>
                </a:solidFill>
                <a:latin typeface="Times New Roman" panose="02020603050405020304" pitchFamily="18" charset="0"/>
                <a:cs typeface="Times New Roman" pitchFamily="18" charset="0"/>
              </a:rPr>
              <a:t> </a:t>
            </a:r>
          </a:p>
          <a:p>
            <a:pPr algn="ctr"/>
            <a:r>
              <a:rPr lang="en-US" sz="1800" b="1" dirty="0">
                <a:solidFill>
                  <a:srgbClr val="C00000"/>
                </a:solidFill>
                <a:latin typeface="Times New Roman" panose="02020603050405020304" pitchFamily="18" charset="0"/>
                <a:cs typeface="Times New Roman" panose="02020603050405020304" pitchFamily="18" charset="0"/>
              </a:rPr>
              <a:t>Arpit Bhushan Sharma</a:t>
            </a:r>
            <a:endParaRPr lang="en-IN" sz="1800" b="1" dirty="0">
              <a:solidFill>
                <a:srgbClr val="0000FF"/>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29ACEC4-EDB3-4297-8F6B-74E779285305}"/>
              </a:ext>
            </a:extLst>
          </p:cNvPr>
          <p:cNvSpPr/>
          <p:nvPr/>
        </p:nvSpPr>
        <p:spPr>
          <a:xfrm>
            <a:off x="623455" y="6063833"/>
            <a:ext cx="7010400" cy="584775"/>
          </a:xfrm>
          <a:prstGeom prst="rect">
            <a:avLst/>
          </a:prstGeom>
        </p:spPr>
        <p:txBody>
          <a:bodyPr wrap="square">
            <a:spAutoFit/>
          </a:bodyPr>
          <a:lstStyle/>
          <a:p>
            <a:pPr algn="ctr"/>
            <a:r>
              <a:rPr lang="en-IN" sz="1600" b="1" dirty="0">
                <a:solidFill>
                  <a:schemeClr val="bg1"/>
                </a:solidFill>
                <a:latin typeface="Times New Roman" pitchFamily="18" charset="0"/>
                <a:cs typeface="Times New Roman" pitchFamily="18" charset="0"/>
              </a:rPr>
              <a:t>DEPARTMENT OF ELECTRICAL AND ELECTRONICS ENGINEERING</a:t>
            </a:r>
            <a:endParaRPr lang="en-IN" sz="1600" dirty="0">
              <a:solidFill>
                <a:schemeClr val="bg1"/>
              </a:solidFill>
              <a:latin typeface="Times New Roman" pitchFamily="18" charset="0"/>
              <a:cs typeface="Times New Roman" pitchFamily="18" charset="0"/>
            </a:endParaRPr>
          </a:p>
          <a:p>
            <a:pPr algn="ctr"/>
            <a:r>
              <a:rPr lang="en-IN" sz="1600" b="1" dirty="0">
                <a:solidFill>
                  <a:schemeClr val="bg1"/>
                </a:solidFill>
                <a:latin typeface="Times New Roman" pitchFamily="18" charset="0"/>
                <a:cs typeface="Times New Roman" pitchFamily="18" charset="0"/>
              </a:rPr>
              <a:t>KIET Group of Institution, Ghaziabad-INDIA</a:t>
            </a:r>
            <a:endParaRPr lang="en-IN" sz="1600" dirty="0">
              <a:solidFill>
                <a:schemeClr val="bg1"/>
              </a:solidFill>
              <a:latin typeface="Calibri" pitchFamily="34" charset="0"/>
            </a:endParaRPr>
          </a:p>
        </p:txBody>
      </p:sp>
      <p:pic>
        <p:nvPicPr>
          <p:cNvPr id="6" name="Picture 5" descr="A close up of a sign&#10;&#10;Description automatically generated">
            <a:extLst>
              <a:ext uri="{FF2B5EF4-FFF2-40B4-BE49-F238E27FC236}">
                <a16:creationId xmlns:a16="http://schemas.microsoft.com/office/drawing/2014/main" id="{7D516E99-DCD5-4CAE-BD6C-6B0A3D95C7BE}"/>
              </a:ext>
            </a:extLst>
          </p:cNvPr>
          <p:cNvPicPr>
            <a:picLocks noChangeAspect="1"/>
          </p:cNvPicPr>
          <p:nvPr/>
        </p:nvPicPr>
        <p:blipFill>
          <a:blip r:embed="rId2"/>
          <a:stretch>
            <a:fillRect/>
          </a:stretch>
        </p:blipFill>
        <p:spPr>
          <a:xfrm>
            <a:off x="3533573" y="1831606"/>
            <a:ext cx="1634172" cy="1597031"/>
          </a:xfrm>
          <a:prstGeom prst="rect">
            <a:avLst/>
          </a:prstGeom>
        </p:spPr>
      </p:pic>
    </p:spTree>
    <p:extLst>
      <p:ext uri="{BB962C8B-B14F-4D97-AF65-F5344CB8AC3E}">
        <p14:creationId xmlns:p14="http://schemas.microsoft.com/office/powerpoint/2010/main" val="17650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02247B-A00C-4CA0-A53A-3C783BFC594C}"/>
              </a:ext>
            </a:extLst>
          </p:cNvPr>
          <p:cNvSpPr>
            <a:spLocks noGrp="1"/>
          </p:cNvSpPr>
          <p:nvPr>
            <p:ph type="body" idx="2"/>
          </p:nvPr>
        </p:nvSpPr>
        <p:spPr>
          <a:xfrm>
            <a:off x="396815" y="651164"/>
            <a:ext cx="8511657" cy="5318315"/>
          </a:xfrm>
        </p:spPr>
        <p:txBody>
          <a:bodyPr/>
          <a:lstStyle/>
          <a:p>
            <a:pPr marL="76200" indent="0">
              <a:buNone/>
            </a:pPr>
            <a:endParaRPr lang="en-US" dirty="0"/>
          </a:p>
        </p:txBody>
      </p:sp>
      <p:pic>
        <p:nvPicPr>
          <p:cNvPr id="7" name="Picture 6">
            <a:extLst>
              <a:ext uri="{FF2B5EF4-FFF2-40B4-BE49-F238E27FC236}">
                <a16:creationId xmlns:a16="http://schemas.microsoft.com/office/drawing/2014/main" id="{9339A3C4-4FAB-4D37-B52C-E662724E7478}"/>
              </a:ext>
            </a:extLst>
          </p:cNvPr>
          <p:cNvPicPr/>
          <p:nvPr/>
        </p:nvPicPr>
        <p:blipFill>
          <a:blip r:embed="rId2">
            <a:extLst>
              <a:ext uri="{28A0092B-C50C-407E-A947-70E740481C1C}">
                <a14:useLocalDpi xmlns:a14="http://schemas.microsoft.com/office/drawing/2010/main" val="0"/>
              </a:ext>
            </a:extLst>
          </a:blip>
          <a:srcRect l="8524" t="3391" r="55733" b="3148"/>
          <a:stretch>
            <a:fillRect/>
          </a:stretch>
        </p:blipFill>
        <p:spPr bwMode="auto">
          <a:xfrm>
            <a:off x="1731818" y="1059179"/>
            <a:ext cx="5098474" cy="3748347"/>
          </a:xfrm>
          <a:prstGeom prst="rect">
            <a:avLst/>
          </a:prstGeom>
          <a:noFill/>
          <a:ln>
            <a:noFill/>
          </a:ln>
        </p:spPr>
      </p:pic>
      <p:sp>
        <p:nvSpPr>
          <p:cNvPr id="8" name="TextBox 7">
            <a:extLst>
              <a:ext uri="{FF2B5EF4-FFF2-40B4-BE49-F238E27FC236}">
                <a16:creationId xmlns:a16="http://schemas.microsoft.com/office/drawing/2014/main" id="{01D7A3A0-3512-445D-A57E-8168B66CFD45}"/>
              </a:ext>
            </a:extLst>
          </p:cNvPr>
          <p:cNvSpPr txBox="1"/>
          <p:nvPr/>
        </p:nvSpPr>
        <p:spPr>
          <a:xfrm>
            <a:off x="1731818" y="5167745"/>
            <a:ext cx="5278582" cy="523220"/>
          </a:xfrm>
          <a:prstGeom prst="rect">
            <a:avLst/>
          </a:prstGeom>
          <a:noFill/>
        </p:spPr>
        <p:txBody>
          <a:bodyPr wrap="square" rtlCol="0">
            <a:spAutoFit/>
          </a:bodyPr>
          <a:lstStyle/>
          <a:p>
            <a:r>
              <a:rPr lang="en-US" dirty="0"/>
              <a:t>Response on 120 rad/s of speed tracking: (a) conventional-MRAS (b) NN-MRAS (c) motor torque</a:t>
            </a:r>
          </a:p>
        </p:txBody>
      </p:sp>
    </p:spTree>
    <p:extLst>
      <p:ext uri="{BB962C8B-B14F-4D97-AF65-F5344CB8AC3E}">
        <p14:creationId xmlns:p14="http://schemas.microsoft.com/office/powerpoint/2010/main" val="42855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22AEC1-C4DC-4C33-9F46-C22FFCCE7D2C}"/>
              </a:ext>
            </a:extLst>
          </p:cNvPr>
          <p:cNvSpPr/>
          <p:nvPr/>
        </p:nvSpPr>
        <p:spPr>
          <a:xfrm>
            <a:off x="2286000" y="5093172"/>
            <a:ext cx="4572000" cy="52322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Response on 05 rad/s of speed tracking: (a) conventional-MRAS (b) NN-MRAS (c) motor torque</a:t>
            </a:r>
            <a:endParaRPr lang="en-US" dirty="0"/>
          </a:p>
        </p:txBody>
      </p:sp>
      <p:pic>
        <p:nvPicPr>
          <p:cNvPr id="11" name="Picture 10">
            <a:extLst>
              <a:ext uri="{FF2B5EF4-FFF2-40B4-BE49-F238E27FC236}">
                <a16:creationId xmlns:a16="http://schemas.microsoft.com/office/drawing/2014/main" id="{FC7E04C8-AFFE-4D52-B0D2-5A5D660B8CCC}"/>
              </a:ext>
            </a:extLst>
          </p:cNvPr>
          <p:cNvPicPr/>
          <p:nvPr/>
        </p:nvPicPr>
        <p:blipFill>
          <a:blip r:embed="rId2">
            <a:extLst>
              <a:ext uri="{28A0092B-C50C-407E-A947-70E740481C1C}">
                <a14:useLocalDpi xmlns:a14="http://schemas.microsoft.com/office/drawing/2010/main" val="0"/>
              </a:ext>
            </a:extLst>
          </a:blip>
          <a:srcRect l="9695" t="2632" r="56227" b="3349"/>
          <a:stretch>
            <a:fillRect/>
          </a:stretch>
        </p:blipFill>
        <p:spPr bwMode="auto">
          <a:xfrm>
            <a:off x="2612621" y="1031471"/>
            <a:ext cx="3558540" cy="3520440"/>
          </a:xfrm>
          <a:prstGeom prst="rect">
            <a:avLst/>
          </a:prstGeom>
          <a:noFill/>
          <a:ln>
            <a:noFill/>
          </a:ln>
        </p:spPr>
      </p:pic>
    </p:spTree>
    <p:extLst>
      <p:ext uri="{BB962C8B-B14F-4D97-AF65-F5344CB8AC3E}">
        <p14:creationId xmlns:p14="http://schemas.microsoft.com/office/powerpoint/2010/main" val="29068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96E2DD-76B9-431C-AAEB-8D9BD53CCAAA}"/>
              </a:ext>
            </a:extLst>
          </p:cNvPr>
          <p:cNvSpPr/>
          <p:nvPr/>
        </p:nvSpPr>
        <p:spPr>
          <a:xfrm>
            <a:off x="2286000" y="5231717"/>
            <a:ext cx="4572000" cy="52322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Response on 120 rad/s with 50 % stator resistance mismatch: (a) conventional-MRAS (b) NN-MRAS (c) motor torque</a:t>
            </a:r>
            <a:endParaRPr lang="en-US" dirty="0"/>
          </a:p>
        </p:txBody>
      </p:sp>
      <p:pic>
        <p:nvPicPr>
          <p:cNvPr id="8" name="Picture 7">
            <a:extLst>
              <a:ext uri="{FF2B5EF4-FFF2-40B4-BE49-F238E27FC236}">
                <a16:creationId xmlns:a16="http://schemas.microsoft.com/office/drawing/2014/main" id="{8DBDE7FD-DD61-4DA0-86E9-3E8AC9CF320D}"/>
              </a:ext>
            </a:extLst>
          </p:cNvPr>
          <p:cNvPicPr/>
          <p:nvPr/>
        </p:nvPicPr>
        <p:blipFill>
          <a:blip r:embed="rId2">
            <a:extLst>
              <a:ext uri="{28A0092B-C50C-407E-A947-70E740481C1C}">
                <a14:useLocalDpi xmlns:a14="http://schemas.microsoft.com/office/drawing/2010/main" val="0"/>
              </a:ext>
            </a:extLst>
          </a:blip>
          <a:srcRect l="8507" t="2135" r="56146" b="3683"/>
          <a:stretch>
            <a:fillRect/>
          </a:stretch>
        </p:blipFill>
        <p:spPr bwMode="auto">
          <a:xfrm>
            <a:off x="2697480" y="1260764"/>
            <a:ext cx="3749040" cy="3505200"/>
          </a:xfrm>
          <a:prstGeom prst="rect">
            <a:avLst/>
          </a:prstGeom>
          <a:noFill/>
          <a:ln>
            <a:noFill/>
          </a:ln>
        </p:spPr>
      </p:pic>
    </p:spTree>
    <p:extLst>
      <p:ext uri="{BB962C8B-B14F-4D97-AF65-F5344CB8AC3E}">
        <p14:creationId xmlns:p14="http://schemas.microsoft.com/office/powerpoint/2010/main" val="291915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F6EAE6-614B-4373-BAF4-E04D61A62065}"/>
              </a:ext>
            </a:extLst>
          </p:cNvPr>
          <p:cNvSpPr>
            <a:spLocks noGrp="1"/>
          </p:cNvSpPr>
          <p:nvPr>
            <p:ph type="body" idx="2"/>
          </p:nvPr>
        </p:nvSpPr>
        <p:spPr>
          <a:xfrm>
            <a:off x="396815" y="471055"/>
            <a:ext cx="8373111" cy="5498424"/>
          </a:xfrm>
        </p:spPr>
        <p:txBody>
          <a:bodyPr/>
          <a:lstStyle/>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endParaRPr lang="en-US" dirty="0"/>
          </a:p>
          <a:p>
            <a:pPr marL="76200" indent="0">
              <a:buNone/>
            </a:pPr>
            <a:r>
              <a:rPr lang="en-US" dirty="0"/>
              <a:t>Response on 05 rad/s with 50 % stator resistance mismatch: (a) conventional-MRAS (b) NN-MRAS (c) motor torque</a:t>
            </a:r>
          </a:p>
        </p:txBody>
      </p:sp>
      <p:pic>
        <p:nvPicPr>
          <p:cNvPr id="7" name="Picture 6">
            <a:extLst>
              <a:ext uri="{FF2B5EF4-FFF2-40B4-BE49-F238E27FC236}">
                <a16:creationId xmlns:a16="http://schemas.microsoft.com/office/drawing/2014/main" id="{110330C2-802A-40E8-9E37-6F931D6ED5BD}"/>
              </a:ext>
            </a:extLst>
          </p:cNvPr>
          <p:cNvPicPr/>
          <p:nvPr/>
        </p:nvPicPr>
        <p:blipFill>
          <a:blip r:embed="rId2">
            <a:extLst>
              <a:ext uri="{28A0092B-C50C-407E-A947-70E740481C1C}">
                <a14:useLocalDpi xmlns:a14="http://schemas.microsoft.com/office/drawing/2010/main" val="0"/>
              </a:ext>
            </a:extLst>
          </a:blip>
          <a:srcRect l="9158" t="2142" r="56410" b="2856"/>
          <a:stretch>
            <a:fillRect/>
          </a:stretch>
        </p:blipFill>
        <p:spPr bwMode="auto">
          <a:xfrm>
            <a:off x="2550622" y="1059180"/>
            <a:ext cx="3627120" cy="3520440"/>
          </a:xfrm>
          <a:prstGeom prst="rect">
            <a:avLst/>
          </a:prstGeom>
          <a:noFill/>
          <a:ln>
            <a:noFill/>
          </a:ln>
        </p:spPr>
      </p:pic>
    </p:spTree>
    <p:extLst>
      <p:ext uri="{BB962C8B-B14F-4D97-AF65-F5344CB8AC3E}">
        <p14:creationId xmlns:p14="http://schemas.microsoft.com/office/powerpoint/2010/main" val="306214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24F1E7D-E575-4EFC-9B43-D0239F17CA99}"/>
              </a:ext>
            </a:extLst>
          </p:cNvPr>
          <p:cNvPicPr/>
          <p:nvPr/>
        </p:nvPicPr>
        <p:blipFill>
          <a:blip r:embed="rId2">
            <a:extLst>
              <a:ext uri="{28A0092B-C50C-407E-A947-70E740481C1C}">
                <a14:useLocalDpi xmlns:a14="http://schemas.microsoft.com/office/drawing/2010/main" val="0"/>
              </a:ext>
            </a:extLst>
          </a:blip>
          <a:srcRect l="8884" t="3279" r="55952" b="3513"/>
          <a:stretch>
            <a:fillRect/>
          </a:stretch>
        </p:blipFill>
        <p:spPr bwMode="auto">
          <a:xfrm>
            <a:off x="2693670" y="1239289"/>
            <a:ext cx="3756660" cy="3520440"/>
          </a:xfrm>
          <a:prstGeom prst="rect">
            <a:avLst/>
          </a:prstGeom>
          <a:noFill/>
          <a:ln>
            <a:noFill/>
          </a:ln>
        </p:spPr>
      </p:pic>
      <p:sp>
        <p:nvSpPr>
          <p:cNvPr id="11" name="Rectangle 10">
            <a:extLst>
              <a:ext uri="{FF2B5EF4-FFF2-40B4-BE49-F238E27FC236}">
                <a16:creationId xmlns:a16="http://schemas.microsoft.com/office/drawing/2014/main" id="{34B7C2D0-E190-409A-9F83-5630D955920D}"/>
              </a:ext>
            </a:extLst>
          </p:cNvPr>
          <p:cNvSpPr/>
          <p:nvPr/>
        </p:nvSpPr>
        <p:spPr>
          <a:xfrm>
            <a:off x="2286000" y="4880047"/>
            <a:ext cx="4572000" cy="738664"/>
          </a:xfrm>
          <a:prstGeom prst="rect">
            <a:avLst/>
          </a:prstGeom>
        </p:spPr>
        <p:txBody>
          <a:bodyPr>
            <a:spAutoFit/>
          </a:bodyPr>
          <a:lstStyle/>
          <a:p>
            <a:r>
              <a:rPr lang="en-US" dirty="0">
                <a:latin typeface="Times New Roman" panose="02020603050405020304" pitchFamily="18" charset="0"/>
                <a:ea typeface="Calibri" panose="020F0502020204030204" pitchFamily="34" charset="0"/>
              </a:rPr>
              <a:t> Response on speed reversal (120 to -120 rad/s) with 25 % stator resistance mismatch: (a) conventional-MRAS (b) NN-MRAS (c) motor torque</a:t>
            </a:r>
            <a:endParaRPr lang="en-US" dirty="0"/>
          </a:p>
        </p:txBody>
      </p:sp>
    </p:spTree>
    <p:extLst>
      <p:ext uri="{BB962C8B-B14F-4D97-AF65-F5344CB8AC3E}">
        <p14:creationId xmlns:p14="http://schemas.microsoft.com/office/powerpoint/2010/main" val="266554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D82783-6D0B-4DE2-B451-1F5E118C5655}"/>
              </a:ext>
            </a:extLst>
          </p:cNvPr>
          <p:cNvSpPr>
            <a:spLocks noGrp="1"/>
          </p:cNvSpPr>
          <p:nvPr>
            <p:ph type="body" idx="3"/>
          </p:nvPr>
        </p:nvSpPr>
        <p:spPr>
          <a:xfrm>
            <a:off x="346364" y="568036"/>
            <a:ext cx="8470611" cy="5444837"/>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i="0" dirty="0"/>
              <a:t>Response on speed reversal (120 to -120 rad/s) with 25 % stator resistance mismatch: (a) conventional-MRAS (b) NN-MRAS (c) motor torque</a:t>
            </a:r>
          </a:p>
        </p:txBody>
      </p:sp>
      <p:pic>
        <p:nvPicPr>
          <p:cNvPr id="7" name="Picture 6">
            <a:extLst>
              <a:ext uri="{FF2B5EF4-FFF2-40B4-BE49-F238E27FC236}">
                <a16:creationId xmlns:a16="http://schemas.microsoft.com/office/drawing/2014/main" id="{5227B646-7F66-40CB-83E9-AFC4C9C5943B}"/>
              </a:ext>
            </a:extLst>
          </p:cNvPr>
          <p:cNvPicPr/>
          <p:nvPr/>
        </p:nvPicPr>
        <p:blipFill>
          <a:blip r:embed="rId2">
            <a:extLst>
              <a:ext uri="{28A0092B-C50C-407E-A947-70E740481C1C}">
                <a14:useLocalDpi xmlns:a14="http://schemas.microsoft.com/office/drawing/2010/main" val="0"/>
              </a:ext>
            </a:extLst>
          </a:blip>
          <a:srcRect l="9248" t="3981" r="54945" b="3279"/>
          <a:stretch>
            <a:fillRect/>
          </a:stretch>
        </p:blipFill>
        <p:spPr bwMode="auto">
          <a:xfrm>
            <a:off x="2609850" y="1142307"/>
            <a:ext cx="3924300" cy="3520440"/>
          </a:xfrm>
          <a:prstGeom prst="rect">
            <a:avLst/>
          </a:prstGeom>
          <a:noFill/>
          <a:ln>
            <a:noFill/>
          </a:ln>
        </p:spPr>
      </p:pic>
    </p:spTree>
    <p:extLst>
      <p:ext uri="{BB962C8B-B14F-4D97-AF65-F5344CB8AC3E}">
        <p14:creationId xmlns:p14="http://schemas.microsoft.com/office/powerpoint/2010/main" val="57265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396815" y="565421"/>
            <a:ext cx="8419381" cy="521507"/>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b="1" i="0" u="none" strike="noStrike" cap="none" dirty="0">
                <a:solidFill>
                  <a:srgbClr val="0066A1"/>
                </a:solidFill>
                <a:latin typeface="Calibri"/>
                <a:ea typeface="Calibri"/>
                <a:cs typeface="Calibri"/>
                <a:sym typeface="Calibri"/>
              </a:rPr>
              <a:t>Conclusion</a:t>
            </a:r>
            <a:endParaRPr sz="3060" b="1" i="0" u="none" strike="noStrike" cap="none" dirty="0">
              <a:solidFill>
                <a:srgbClr val="0066A1"/>
              </a:solidFill>
              <a:latin typeface="Calibri"/>
              <a:ea typeface="Calibri"/>
              <a:cs typeface="Calibri"/>
              <a:sym typeface="Calibri"/>
            </a:endParaRPr>
          </a:p>
        </p:txBody>
      </p:sp>
      <p:sp>
        <p:nvSpPr>
          <p:cNvPr id="207" name="Shape 207"/>
          <p:cNvSpPr txBox="1">
            <a:spLocks noGrp="1"/>
          </p:cNvSpPr>
          <p:nvPr>
            <p:ph type="body" idx="3"/>
          </p:nvPr>
        </p:nvSpPr>
        <p:spPr>
          <a:xfrm>
            <a:off x="376238" y="1086928"/>
            <a:ext cx="8419380" cy="4953654"/>
          </a:xfrm>
          <a:prstGeom prst="rect">
            <a:avLst/>
          </a:prstGeom>
          <a:noFill/>
          <a:ln>
            <a:noFill/>
          </a:ln>
        </p:spPr>
        <p:txBody>
          <a:bodyPr wrap="square" lIns="91425" tIns="45700" rIns="91425" bIns="45700" anchor="t" anchorCtr="0">
            <a:noAutofit/>
          </a:bodyPr>
          <a:lstStyle/>
          <a:p>
            <a:pPr marL="171450" indent="-285750">
              <a:spcBef>
                <a:spcPts val="0"/>
              </a:spcBef>
              <a:buFont typeface="Arial" panose="020B0604020202020204" pitchFamily="34" charset="0"/>
              <a:buChar char="•"/>
            </a:pPr>
            <a:r>
              <a:rPr lang="en-US" i="0" dirty="0"/>
              <a:t>This paper presented a speed estimator based on the MRAS scheme assisted by and artificial neural network for sensor less operation of induction motor drive.</a:t>
            </a:r>
          </a:p>
          <a:p>
            <a:pPr marL="171450" indent="-285750">
              <a:spcBef>
                <a:spcPts val="0"/>
              </a:spcBef>
              <a:buFont typeface="Arial" panose="020B0604020202020204" pitchFamily="34" charset="0"/>
              <a:buChar char="•"/>
            </a:pPr>
            <a:r>
              <a:rPr lang="en-US" i="0" dirty="0"/>
              <a:t>The controlled drive orientation with speed encoder is run through the dataset of 5000 samples for the artificial neural network.</a:t>
            </a:r>
          </a:p>
          <a:p>
            <a:pPr marL="171450" indent="-285750">
              <a:spcBef>
                <a:spcPts val="0"/>
              </a:spcBef>
              <a:buFont typeface="Arial" panose="020B0604020202020204" pitchFamily="34" charset="0"/>
              <a:buChar char="•"/>
            </a:pPr>
            <a:r>
              <a:rPr lang="en-US" i="0" dirty="0"/>
              <a:t>The drive runs in a low region of speed ranging from (100 to -100) RPM with connecting load and without connecting load to it, to generate a training dataset for evaluation of results. </a:t>
            </a:r>
          </a:p>
          <a:p>
            <a:pPr marL="171450" indent="-285750">
              <a:spcBef>
                <a:spcPts val="0"/>
              </a:spcBef>
              <a:buFont typeface="Arial" panose="020B0604020202020204" pitchFamily="34" charset="0"/>
              <a:buChar char="•"/>
            </a:pPr>
            <a:r>
              <a:rPr lang="en-US" i="0" dirty="0"/>
              <a:t>Here the dataset is divided in the random state of 2:3, where 2000 data values are taken for training from conventional model to test the data at different operating conditions and 3000 values are taken for testing and implementing the results. </a:t>
            </a:r>
          </a:p>
          <a:p>
            <a:pPr marL="171450" indent="-285750">
              <a:spcBef>
                <a:spcPts val="0"/>
              </a:spcBef>
              <a:buFont typeface="Arial" panose="020B0604020202020204" pitchFamily="34" charset="0"/>
              <a:buChar char="•"/>
            </a:pPr>
            <a:r>
              <a:rPr lang="en-US" i="0" dirty="0"/>
              <a:t>The Artificial neural network of (8-20-2) structure is proposed to replace the numerical reference model with more hidden layers to get the better accuracy of output.</a:t>
            </a:r>
          </a:p>
          <a:p>
            <a:pPr marL="171450" indent="-285750">
              <a:spcBef>
                <a:spcPts val="0"/>
              </a:spcBef>
              <a:buFont typeface="Arial" panose="020B0604020202020204" pitchFamily="34" charset="0"/>
              <a:buChar char="•"/>
            </a:pPr>
            <a:r>
              <a:rPr lang="en-US" i="0" dirty="0"/>
              <a:t>The Levenberg-Marquardt algorithm is used to train the proposed neural network.</a:t>
            </a:r>
          </a:p>
          <a:p>
            <a:pPr marL="171450" indent="-285750">
              <a:spcBef>
                <a:spcPts val="0"/>
              </a:spcBef>
              <a:buFont typeface="Arial" panose="020B0604020202020204" pitchFamily="34" charset="0"/>
              <a:buChar char="•"/>
            </a:pPr>
            <a:r>
              <a:rPr lang="en-US" i="0" dirty="0"/>
              <a:t>The performance of the drive is extensively examined with a proposed speed estimator on various realistic functioning environments such as speed change, speed reversal, and load variations.</a:t>
            </a:r>
          </a:p>
          <a:p>
            <a:pPr marL="171450" indent="-285750">
              <a:spcBef>
                <a:spcPts val="0"/>
              </a:spcBef>
              <a:buFont typeface="Arial" panose="020B0604020202020204" pitchFamily="34" charset="0"/>
              <a:buChar char="•"/>
            </a:pPr>
            <a:r>
              <a:rPr lang="en-US" i="0" dirty="0"/>
              <a:t>The simulation result verifies the superiority of the proposed speed estimator.</a:t>
            </a:r>
            <a:endParaRPr sz="180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D33105-9B6D-4580-AA61-E7AF07663BC4}"/>
              </a:ext>
            </a:extLst>
          </p:cNvPr>
          <p:cNvSpPr>
            <a:spLocks noGrp="1"/>
          </p:cNvSpPr>
          <p:nvPr>
            <p:ph type="body" idx="3"/>
          </p:nvPr>
        </p:nvSpPr>
        <p:spPr>
          <a:xfrm>
            <a:off x="332509" y="554182"/>
            <a:ext cx="8484466" cy="5415298"/>
          </a:xfrm>
        </p:spPr>
        <p:txBody>
          <a:bodyPr/>
          <a:lstStyle/>
          <a:p>
            <a:pPr marL="285750" indent="-285750">
              <a:buFont typeface="Arial" panose="020B0604020202020204" pitchFamily="34" charset="0"/>
              <a:buChar char="•"/>
            </a:pPr>
            <a:r>
              <a:rPr lang="en-US" i="0" dirty="0"/>
              <a:t>Load torque, modeled speed, and estimated speed of induction motor after running the ANN model.</a:t>
            </a:r>
          </a:p>
          <a:p>
            <a:pPr marL="285750" indent="-285750">
              <a:buFont typeface="Arial" panose="020B0604020202020204" pitchFamily="34" charset="0"/>
              <a:buChar char="•"/>
            </a:pPr>
            <a:r>
              <a:rPr lang="en-US" i="0" dirty="0"/>
              <a:t>The Levenberg-Marquardt algorithm is used to train the proposed neural network.</a:t>
            </a:r>
          </a:p>
          <a:p>
            <a:pPr marL="285750" indent="-285750">
              <a:buFont typeface="Arial" panose="020B0604020202020204" pitchFamily="34" charset="0"/>
              <a:buChar char="•"/>
            </a:pPr>
            <a:r>
              <a:rPr lang="en-US" i="0" dirty="0"/>
              <a:t>The performance of the drive is extensively examined with a proposed speed estimator on various realistic functioning environments such as speed change, speed reversal, and load variations. </a:t>
            </a:r>
          </a:p>
          <a:p>
            <a:pPr marL="285750" indent="-285750">
              <a:buFont typeface="Arial" panose="020B0604020202020204" pitchFamily="34" charset="0"/>
              <a:buChar char="•"/>
            </a:pPr>
            <a:r>
              <a:rPr lang="en-US" i="0" dirty="0"/>
              <a:t>The simulation result verifies the superiority of the proposed speed estimator</a:t>
            </a:r>
          </a:p>
        </p:txBody>
      </p:sp>
      <p:pic>
        <p:nvPicPr>
          <p:cNvPr id="7" name="Picture 6">
            <a:extLst>
              <a:ext uri="{FF2B5EF4-FFF2-40B4-BE49-F238E27FC236}">
                <a16:creationId xmlns:a16="http://schemas.microsoft.com/office/drawing/2014/main" id="{6ACF6707-D383-4B47-AE4D-2A23FA4D5D49}"/>
              </a:ext>
            </a:extLst>
          </p:cNvPr>
          <p:cNvPicPr/>
          <p:nvPr/>
        </p:nvPicPr>
        <p:blipFill rotWithShape="1">
          <a:blip r:embed="rId2" cstate="print">
            <a:extLst>
              <a:ext uri="{28A0092B-C50C-407E-A947-70E740481C1C}">
                <a14:useLocalDpi xmlns:a14="http://schemas.microsoft.com/office/drawing/2010/main" val="0"/>
              </a:ext>
            </a:extLst>
          </a:blip>
          <a:srcRect l="2689" r="8763" b="5566"/>
          <a:stretch/>
        </p:blipFill>
        <p:spPr bwMode="auto">
          <a:xfrm>
            <a:off x="720436" y="2895600"/>
            <a:ext cx="7841673" cy="29371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027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p:nvPr>
        </p:nvSpPr>
        <p:spPr>
          <a:xfrm>
            <a:off x="396815" y="565421"/>
            <a:ext cx="8419381" cy="521507"/>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b="1" i="0" u="none" strike="noStrike" cap="none" dirty="0">
                <a:solidFill>
                  <a:srgbClr val="0066A1"/>
                </a:solidFill>
                <a:latin typeface="Calibri"/>
                <a:ea typeface="Calibri"/>
                <a:cs typeface="Calibri"/>
                <a:sym typeface="Calibri"/>
              </a:rPr>
              <a:t>References</a:t>
            </a:r>
            <a:endParaRPr sz="3060" b="1" i="0" u="none" strike="noStrike" cap="none" dirty="0">
              <a:solidFill>
                <a:srgbClr val="0066A1"/>
              </a:solidFill>
              <a:latin typeface="Calibri"/>
              <a:ea typeface="Calibri"/>
              <a:cs typeface="Calibri"/>
              <a:sym typeface="Calibri"/>
            </a:endParaRPr>
          </a:p>
        </p:txBody>
      </p:sp>
      <p:sp>
        <p:nvSpPr>
          <p:cNvPr id="217" name="Shape 217"/>
          <p:cNvSpPr txBox="1">
            <a:spLocks noGrp="1"/>
          </p:cNvSpPr>
          <p:nvPr>
            <p:ph type="body" idx="4"/>
          </p:nvPr>
        </p:nvSpPr>
        <p:spPr>
          <a:xfrm>
            <a:off x="396815" y="1086928"/>
            <a:ext cx="8419381" cy="5009072"/>
          </a:xfrm>
          <a:prstGeom prst="rect">
            <a:avLst/>
          </a:prstGeom>
          <a:noFill/>
          <a:ln>
            <a:noFill/>
          </a:ln>
        </p:spPr>
        <p:txBody>
          <a:bodyPr wrap="square" lIns="91425" tIns="45700" rIns="91425" bIns="45700" anchor="t" anchorCtr="0">
            <a:noAutofit/>
          </a:bodyPr>
          <a:lstStyle/>
          <a:p>
            <a:pPr marL="285750" indent="-285750"/>
            <a:r>
              <a:rPr lang="en-US" sz="1400" i="0" dirty="0">
                <a:latin typeface="Times New Roman" panose="02020603050405020304" pitchFamily="18" charset="0"/>
                <a:cs typeface="Times New Roman" panose="02020603050405020304" pitchFamily="18" charset="0"/>
              </a:rPr>
              <a:t>D. </a:t>
            </a:r>
            <a:r>
              <a:rPr lang="en-US" sz="1400" i="0" dirty="0" err="1">
                <a:latin typeface="Times New Roman" panose="02020603050405020304" pitchFamily="18" charset="0"/>
                <a:cs typeface="Times New Roman" panose="02020603050405020304" pitchFamily="18" charset="0"/>
              </a:rPr>
              <a:t>Mitronikas</a:t>
            </a:r>
            <a:r>
              <a:rPr lang="en-US" sz="1400" i="0" dirty="0">
                <a:latin typeface="Times New Roman" panose="02020603050405020304" pitchFamily="18" charset="0"/>
                <a:cs typeface="Times New Roman" panose="02020603050405020304" pitchFamily="18" charset="0"/>
              </a:rPr>
              <a:t> and A. N. Safaris, "An improved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vector-control method for an Induction motor drive," IEEE Trans. </a:t>
            </a:r>
            <a:r>
              <a:rPr lang="en-US" sz="1400" i="0" dirty="0" err="1">
                <a:latin typeface="Times New Roman" panose="02020603050405020304" pitchFamily="18" charset="0"/>
                <a:cs typeface="Times New Roman" panose="02020603050405020304" pitchFamily="18" charset="0"/>
              </a:rPr>
              <a:t>Indust</a:t>
            </a:r>
            <a:r>
              <a:rPr lang="en-US" sz="1400" i="0" dirty="0">
                <a:latin typeface="Times New Roman" panose="02020603050405020304" pitchFamily="18" charset="0"/>
                <a:cs typeface="Times New Roman" panose="02020603050405020304" pitchFamily="18" charset="0"/>
              </a:rPr>
              <a:t>. Elect., vol. 52, no. 6, pp. 1660-1668, Dec. 2005.</a:t>
            </a:r>
          </a:p>
          <a:p>
            <a:pPr marL="285750" indent="-285750"/>
            <a:r>
              <a:rPr lang="en-US" sz="1400" i="0" dirty="0">
                <a:latin typeface="Times New Roman" panose="02020603050405020304" pitchFamily="18" charset="0"/>
                <a:cs typeface="Times New Roman" panose="02020603050405020304" pitchFamily="18" charset="0"/>
              </a:rPr>
              <a:t>M. </a:t>
            </a:r>
            <a:r>
              <a:rPr lang="en-US" sz="1400" i="0" dirty="0" err="1">
                <a:latin typeface="Times New Roman" panose="02020603050405020304" pitchFamily="18" charset="0"/>
                <a:cs typeface="Times New Roman" panose="02020603050405020304" pitchFamily="18" charset="0"/>
              </a:rPr>
              <a:t>Rashed</a:t>
            </a:r>
            <a:r>
              <a:rPr lang="en-US" sz="1400" i="0" dirty="0">
                <a:latin typeface="Times New Roman" panose="02020603050405020304" pitchFamily="18" charset="0"/>
                <a:cs typeface="Times New Roman" panose="02020603050405020304" pitchFamily="18" charset="0"/>
              </a:rPr>
              <a:t> and A. F. Stronach, "A stable back-EMF MRAS-based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low-speed Induction motor drive insensitive to stator resistance variation," IEE Proceedings - Electric Power Applications, vol. 151, no. 6, pp. 685-693, 7 Nov. 2004.</a:t>
            </a:r>
          </a:p>
          <a:p>
            <a:pPr marL="285750" indent="-285750"/>
            <a:r>
              <a:rPr lang="en-US" sz="1400" i="0" dirty="0">
                <a:latin typeface="Times New Roman" panose="02020603050405020304" pitchFamily="18" charset="0"/>
                <a:cs typeface="Times New Roman" panose="02020603050405020304" pitchFamily="18" charset="0"/>
              </a:rPr>
              <a:t>E. Levi and </a:t>
            </a:r>
            <a:r>
              <a:rPr lang="en-US" sz="1400" i="0" dirty="0" err="1">
                <a:latin typeface="Times New Roman" panose="02020603050405020304" pitchFamily="18" charset="0"/>
                <a:cs typeface="Times New Roman" panose="02020603050405020304" pitchFamily="18" charset="0"/>
              </a:rPr>
              <a:t>Mingyu</a:t>
            </a:r>
            <a:r>
              <a:rPr lang="en-US" sz="1400" i="0" dirty="0">
                <a:latin typeface="Times New Roman" panose="02020603050405020304" pitchFamily="18" charset="0"/>
                <a:cs typeface="Times New Roman" panose="02020603050405020304" pitchFamily="18" charset="0"/>
              </a:rPr>
              <a:t> Wang, "A speed estimator for high-performance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control of Induction motors in the field weakening region," IEEE Trans. Power </a:t>
            </a:r>
            <a:r>
              <a:rPr lang="en-US" sz="1400" i="0" dirty="0" err="1">
                <a:latin typeface="Times New Roman" panose="02020603050405020304" pitchFamily="18" charset="0"/>
                <a:cs typeface="Times New Roman" panose="02020603050405020304" pitchFamily="18" charset="0"/>
              </a:rPr>
              <a:t>Electr</a:t>
            </a:r>
            <a:r>
              <a:rPr lang="en-US" sz="1400" i="0" dirty="0">
                <a:latin typeface="Times New Roman" panose="02020603050405020304" pitchFamily="18" charset="0"/>
                <a:cs typeface="Times New Roman" panose="02020603050405020304" pitchFamily="18" charset="0"/>
              </a:rPr>
              <a:t>., vol. 17, no. 3, pp. 365-378, May 2002.</a:t>
            </a:r>
          </a:p>
          <a:p>
            <a:pPr marL="285750" indent="-285750"/>
            <a:r>
              <a:rPr lang="en-US" sz="1400" i="0" dirty="0">
                <a:latin typeface="Times New Roman" panose="02020603050405020304" pitchFamily="18" charset="0"/>
                <a:cs typeface="Times New Roman" panose="02020603050405020304" pitchFamily="18" charset="0"/>
              </a:rPr>
              <a:t>V. Arunachalam, H. Srinivasan, and A. Muthuramalingam, “A novel NN based rotor flux MRAS to overcome low-speed problems for rotor resistance estimation in vector-controlled IM drives,” Front Energy, vol. 10, </a:t>
            </a:r>
            <a:r>
              <a:rPr lang="en-US" sz="1400" i="0" dirty="0">
                <a:latin typeface="Times New Roman" panose="02020603050405020304" pitchFamily="18" charset="0"/>
                <a:cs typeface="Times New Roman" panose="02020603050405020304" pitchFamily="18" charset="0"/>
                <a:hlinkClick r:id="rId3" tooltip="Issue 4"/>
              </a:rPr>
              <a:t>no.</a:t>
            </a:r>
            <a:r>
              <a:rPr lang="en-US" sz="1400" i="0" dirty="0">
                <a:latin typeface="Times New Roman" panose="02020603050405020304" pitchFamily="18" charset="0"/>
                <a:cs typeface="Times New Roman" panose="02020603050405020304" pitchFamily="18" charset="0"/>
              </a:rPr>
              <a:t> 4, pp 382–392, 2016. </a:t>
            </a:r>
          </a:p>
          <a:p>
            <a:pPr marL="285750" indent="-285750"/>
            <a:r>
              <a:rPr lang="en-US" sz="1400" i="0" dirty="0">
                <a:latin typeface="Times New Roman" panose="02020603050405020304" pitchFamily="18" charset="0"/>
                <a:cs typeface="Times New Roman" panose="02020603050405020304" pitchFamily="18" charset="0"/>
              </a:rPr>
              <a:t>Y. B. Zebedee, S. M. </a:t>
            </a:r>
            <a:r>
              <a:rPr lang="en-US" sz="1400" i="0" dirty="0" err="1">
                <a:latin typeface="Times New Roman" panose="02020603050405020304" pitchFamily="18" charset="0"/>
                <a:cs typeface="Times New Roman" panose="02020603050405020304" pitchFamily="18" charset="0"/>
              </a:rPr>
              <a:t>Gadoue</a:t>
            </a:r>
            <a:r>
              <a:rPr lang="en-US" sz="1400" i="0" dirty="0">
                <a:latin typeface="Times New Roman" panose="02020603050405020304" pitchFamily="18" charset="0"/>
                <a:cs typeface="Times New Roman" panose="02020603050405020304" pitchFamily="18" charset="0"/>
              </a:rPr>
              <a:t> and D. J. Atkinson, "Model Predictive MRAS Estimator for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Induction Motor Drives," IEEE Trans. </a:t>
            </a:r>
            <a:r>
              <a:rPr lang="en-US" sz="1400" i="0" dirty="0" err="1">
                <a:latin typeface="Times New Roman" panose="02020603050405020304" pitchFamily="18" charset="0"/>
                <a:cs typeface="Times New Roman" panose="02020603050405020304" pitchFamily="18" charset="0"/>
              </a:rPr>
              <a:t>Indust</a:t>
            </a:r>
            <a:r>
              <a:rPr lang="en-US" sz="1400" i="0" dirty="0">
                <a:latin typeface="Times New Roman" panose="02020603050405020304" pitchFamily="18" charset="0"/>
                <a:cs typeface="Times New Roman" panose="02020603050405020304" pitchFamily="18" charset="0"/>
              </a:rPr>
              <a:t>. Elect., vol. 63, no. 6, pp. 3511-3521, June 2016.</a:t>
            </a:r>
          </a:p>
          <a:p>
            <a:pPr marL="285750" indent="-285750"/>
            <a:r>
              <a:rPr lang="en-US" sz="1400" i="0" dirty="0">
                <a:latin typeface="Times New Roman" panose="02020603050405020304" pitchFamily="18" charset="0"/>
                <a:cs typeface="Times New Roman" panose="02020603050405020304" pitchFamily="18" charset="0"/>
              </a:rPr>
              <a:t>V. </a:t>
            </a:r>
            <a:r>
              <a:rPr lang="en-US" sz="1400" i="0" dirty="0" err="1">
                <a:latin typeface="Times New Roman" panose="02020603050405020304" pitchFamily="18" charset="0"/>
                <a:cs typeface="Times New Roman" panose="02020603050405020304" pitchFamily="18" charset="0"/>
              </a:rPr>
              <a:t>Vasic</a:t>
            </a:r>
            <a:r>
              <a:rPr lang="en-US" sz="1400" i="0" dirty="0">
                <a:latin typeface="Times New Roman" panose="02020603050405020304" pitchFamily="18" charset="0"/>
                <a:cs typeface="Times New Roman" panose="02020603050405020304" pitchFamily="18" charset="0"/>
              </a:rPr>
              <a:t>, S. N. </a:t>
            </a:r>
            <a:r>
              <a:rPr lang="en-US" sz="1400" i="0" dirty="0" err="1">
                <a:latin typeface="Times New Roman" panose="02020603050405020304" pitchFamily="18" charset="0"/>
                <a:cs typeface="Times New Roman" panose="02020603050405020304" pitchFamily="18" charset="0"/>
              </a:rPr>
              <a:t>Vukosavic</a:t>
            </a:r>
            <a:r>
              <a:rPr lang="en-US" sz="1400" i="0" dirty="0">
                <a:latin typeface="Times New Roman" panose="02020603050405020304" pitchFamily="18" charset="0"/>
                <a:cs typeface="Times New Roman" panose="02020603050405020304" pitchFamily="18" charset="0"/>
              </a:rPr>
              <a:t>, and E. Levi, "A stator resistance estimation scheme for speed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rotor flux-oriented Induction motor drives," IEEE Trans. Ener. </a:t>
            </a:r>
            <a:r>
              <a:rPr lang="en-US" sz="1400" i="0" dirty="0" err="1">
                <a:latin typeface="Times New Roman" panose="02020603050405020304" pitchFamily="18" charset="0"/>
                <a:cs typeface="Times New Roman" panose="02020603050405020304" pitchFamily="18" charset="0"/>
              </a:rPr>
              <a:t>Conver</a:t>
            </a:r>
            <a:r>
              <a:rPr lang="en-US" sz="1400" i="0" dirty="0">
                <a:latin typeface="Times New Roman" panose="02020603050405020304" pitchFamily="18" charset="0"/>
                <a:cs typeface="Times New Roman" panose="02020603050405020304" pitchFamily="18" charset="0"/>
              </a:rPr>
              <a:t>. vol. 18, no. 4, pp. 476-483, Dec. 2003.</a:t>
            </a:r>
          </a:p>
          <a:p>
            <a:pPr marL="285750" indent="-285750"/>
            <a:r>
              <a:rPr lang="en-US" sz="1400" i="0" dirty="0">
                <a:latin typeface="Times New Roman" panose="02020603050405020304" pitchFamily="18" charset="0"/>
                <a:cs typeface="Times New Roman" panose="02020603050405020304" pitchFamily="18" charset="0"/>
              </a:rPr>
              <a:t>A. Iqbal and M. R. Khan,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control of a vector controlled three-phase Induction motor drive using artificial neural network," 2010 Joint International Conference on Power Electronics, Drives and Energy Systems &amp; 2010 Power India, New Delhi, 2010, pp. 1-5.</a:t>
            </a:r>
          </a:p>
          <a:p>
            <a:pPr marL="285750" indent="-285750"/>
            <a:r>
              <a:rPr lang="en-US" sz="1400" i="0" dirty="0">
                <a:latin typeface="Times New Roman" panose="02020603050405020304" pitchFamily="18" charset="0"/>
                <a:cs typeface="Times New Roman" panose="02020603050405020304" pitchFamily="18" charset="0"/>
              </a:rPr>
              <a:t>S. M. </a:t>
            </a:r>
            <a:r>
              <a:rPr lang="en-US" sz="1400" i="0" dirty="0" err="1">
                <a:latin typeface="Times New Roman" panose="02020603050405020304" pitchFamily="18" charset="0"/>
                <a:cs typeface="Times New Roman" panose="02020603050405020304" pitchFamily="18" charset="0"/>
              </a:rPr>
              <a:t>Gadoue</a:t>
            </a:r>
            <a:r>
              <a:rPr lang="en-US" sz="1400" i="0" dirty="0">
                <a:latin typeface="Times New Roman" panose="02020603050405020304" pitchFamily="18" charset="0"/>
                <a:cs typeface="Times New Roman" panose="02020603050405020304" pitchFamily="18" charset="0"/>
              </a:rPr>
              <a:t>, D. </a:t>
            </a:r>
            <a:r>
              <a:rPr lang="en-US" sz="1400" i="0" dirty="0" err="1">
                <a:latin typeface="Times New Roman" panose="02020603050405020304" pitchFamily="18" charset="0"/>
                <a:cs typeface="Times New Roman" panose="02020603050405020304" pitchFamily="18" charset="0"/>
              </a:rPr>
              <a:t>Giaouris</a:t>
            </a:r>
            <a:r>
              <a:rPr lang="en-US" sz="1400" i="0" dirty="0">
                <a:latin typeface="Times New Roman" panose="02020603050405020304" pitchFamily="18" charset="0"/>
                <a:cs typeface="Times New Roman" panose="02020603050405020304" pitchFamily="18" charset="0"/>
              </a:rPr>
              <a:t>, and J. W. Finch, "</a:t>
            </a:r>
            <a:r>
              <a:rPr lang="en-US" sz="1400" i="0" dirty="0" err="1">
                <a:latin typeface="Times New Roman" panose="02020603050405020304" pitchFamily="18" charset="0"/>
                <a:cs typeface="Times New Roman" panose="02020603050405020304" pitchFamily="18" charset="0"/>
              </a:rPr>
              <a:t>Sensorless</a:t>
            </a:r>
            <a:r>
              <a:rPr lang="en-US" sz="1400" i="0" dirty="0">
                <a:latin typeface="Times New Roman" panose="02020603050405020304" pitchFamily="18" charset="0"/>
                <a:cs typeface="Times New Roman" panose="02020603050405020304" pitchFamily="18" charset="0"/>
              </a:rPr>
              <a:t> Control of Induction Motor Drive at Very Low and Zero Speed Using Neural Network Flux Observers," IEEE Trans. </a:t>
            </a:r>
            <a:r>
              <a:rPr lang="en-US" sz="1400" i="0" dirty="0" err="1">
                <a:latin typeface="Times New Roman" panose="02020603050405020304" pitchFamily="18" charset="0"/>
                <a:cs typeface="Times New Roman" panose="02020603050405020304" pitchFamily="18" charset="0"/>
              </a:rPr>
              <a:t>Indust</a:t>
            </a:r>
            <a:r>
              <a:rPr lang="en-US" sz="1400" i="0" dirty="0">
                <a:latin typeface="Times New Roman" panose="02020603050405020304" pitchFamily="18" charset="0"/>
                <a:cs typeface="Times New Roman" panose="02020603050405020304" pitchFamily="18" charset="0"/>
              </a:rPr>
              <a:t>. Elect., vol. 56, no. 8, pp. 3029-3039, Aug. 2009.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Shape 224"/>
          <p:cNvSpPr txBox="1">
            <a:spLocks noGrp="1"/>
          </p:cNvSpPr>
          <p:nvPr>
            <p:ph type="body" idx="2"/>
          </p:nvPr>
        </p:nvSpPr>
        <p:spPr>
          <a:xfrm>
            <a:off x="175143" y="370898"/>
            <a:ext cx="8747183" cy="5725102"/>
          </a:xfrm>
          <a:prstGeom prst="rect">
            <a:avLst/>
          </a:prstGeom>
          <a:noFill/>
          <a:ln>
            <a:noFill/>
          </a:ln>
        </p:spPr>
        <p:txBody>
          <a:bodyPr wrap="square" lIns="91425" tIns="45700" rIns="91425" bIns="45700" anchor="t" anchorCtr="0">
            <a:noAutofit/>
          </a:bodyPr>
          <a:lstStyle/>
          <a:p>
            <a:pPr lvl="0"/>
            <a:endParaRPr lang="en-US" i="1" dirty="0"/>
          </a:p>
          <a:p>
            <a:pPr marL="457200" marR="0" lvl="0" indent="-457200" algn="l" rtl="0">
              <a:lnSpc>
                <a:spcPct val="90000"/>
              </a:lnSpc>
              <a:spcBef>
                <a:spcPts val="0"/>
              </a:spcBef>
              <a:buClr>
                <a:srgbClr val="0066A1"/>
              </a:buClr>
              <a:buSzPct val="60000"/>
              <a:buFont typeface="Merriweather Sans"/>
              <a:buNone/>
            </a:pPr>
            <a:endParaRPr sz="2000" b="0"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B1BF422-E43B-4E28-A1C6-C61F558FC062}"/>
              </a:ext>
            </a:extLst>
          </p:cNvPr>
          <p:cNvSpPr txBox="1"/>
          <p:nvPr/>
        </p:nvSpPr>
        <p:spPr>
          <a:xfrm>
            <a:off x="175143" y="540327"/>
            <a:ext cx="8793714" cy="5478423"/>
          </a:xfrm>
          <a:prstGeom prst="rect">
            <a:avLst/>
          </a:prstGeom>
          <a:noFill/>
        </p:spPr>
        <p:txBody>
          <a:bodyPr wrap="square" rtlCol="0">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 M. </a:t>
            </a:r>
            <a:r>
              <a:rPr lang="en-US" dirty="0" err="1">
                <a:latin typeface="Times New Roman" panose="02020603050405020304" pitchFamily="18" charset="0"/>
                <a:cs typeface="Times New Roman" panose="02020603050405020304" pitchFamily="18" charset="0"/>
              </a:rPr>
              <a:t>Gadoue</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Giaouris</a:t>
            </a:r>
            <a:r>
              <a:rPr lang="en-US" dirty="0">
                <a:latin typeface="Times New Roman" panose="02020603050405020304" pitchFamily="18" charset="0"/>
                <a:cs typeface="Times New Roman" panose="02020603050405020304" pitchFamily="18" charset="0"/>
              </a:rPr>
              <a:t>, and J. W. Finch, "A neural network-based stator current MRAS observer for speed </a:t>
            </a:r>
            <a:r>
              <a:rPr lang="en-US" dirty="0" err="1">
                <a:latin typeface="Times New Roman" panose="02020603050405020304" pitchFamily="18" charset="0"/>
                <a:cs typeface="Times New Roman" panose="02020603050405020304" pitchFamily="18" charset="0"/>
              </a:rPr>
              <a:t>sensorless</a:t>
            </a:r>
            <a:r>
              <a:rPr lang="en-US" dirty="0">
                <a:latin typeface="Times New Roman" panose="02020603050405020304" pitchFamily="18" charset="0"/>
                <a:cs typeface="Times New Roman" panose="02020603050405020304" pitchFamily="18" charset="0"/>
              </a:rPr>
              <a:t> Induction motor drives," IEEE International Symposium on Industrial Electronics, Cambridge, 2008, pp. 650-655.</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Ajabi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Farshbaf</a:t>
            </a:r>
            <a:r>
              <a:rPr lang="en-US" dirty="0">
                <a:latin typeface="Times New Roman" panose="02020603050405020304" pitchFamily="18" charset="0"/>
                <a:cs typeface="Times New Roman" panose="02020603050405020304" pitchFamily="18" charset="0"/>
              </a:rPr>
              <a:t>, M.R. </a:t>
            </a:r>
            <a:r>
              <a:rPr lang="en-US" dirty="0" err="1">
                <a:latin typeface="Times New Roman" panose="02020603050405020304" pitchFamily="18" charset="0"/>
                <a:cs typeface="Times New Roman" panose="02020603050405020304" pitchFamily="18" charset="0"/>
              </a:rPr>
              <a:t>Azizian</a:t>
            </a:r>
            <a:r>
              <a:rPr lang="en-US" dirty="0">
                <a:latin typeface="Times New Roman" panose="02020603050405020304" pitchFamily="18" charset="0"/>
                <a:cs typeface="Times New Roman" panose="02020603050405020304" pitchFamily="18" charset="0"/>
              </a:rPr>
              <a:t>, and A. Ebrahimi “NN-MRAS based speed estimator VS. RF-MRAS one: design and comparison,” IEEE Conference Proceeding on Power Electronics and Drive Systems Technology, pp. 223-228, 2012.</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 M. </a:t>
            </a:r>
            <a:r>
              <a:rPr lang="en-US" dirty="0" err="1">
                <a:latin typeface="Times New Roman" panose="02020603050405020304" pitchFamily="18" charset="0"/>
                <a:cs typeface="Times New Roman" panose="02020603050405020304" pitchFamily="18" charset="0"/>
              </a:rPr>
              <a:t>Gadoue</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Giaouris</a:t>
            </a:r>
            <a:r>
              <a:rPr lang="en-US" dirty="0">
                <a:latin typeface="Times New Roman" panose="02020603050405020304" pitchFamily="18" charset="0"/>
                <a:cs typeface="Times New Roman" panose="02020603050405020304" pitchFamily="18" charset="0"/>
              </a:rPr>
              <a:t>, and J. W. Finch, "Low-speed operation improvement of MRAS </a:t>
            </a:r>
            <a:r>
              <a:rPr lang="en-US" dirty="0" err="1">
                <a:latin typeface="Times New Roman" panose="02020603050405020304" pitchFamily="18" charset="0"/>
                <a:cs typeface="Times New Roman" panose="02020603050405020304" pitchFamily="18" charset="0"/>
              </a:rPr>
              <a:t>sensorless</a:t>
            </a:r>
            <a:r>
              <a:rPr lang="en-US" dirty="0">
                <a:latin typeface="Times New Roman" panose="02020603050405020304" pitchFamily="18" charset="0"/>
                <a:cs typeface="Times New Roman" panose="02020603050405020304" pitchFamily="18" charset="0"/>
              </a:rPr>
              <a:t> vector control Induction motor drive using neural network flux observers," IECON 2006 - 32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Annual Conference on IEEE Industrial Electronics, pp. 1212-1217, 2006.</a:t>
            </a:r>
          </a:p>
          <a:p>
            <a:pPr marL="285750" lvl="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 </a:t>
            </a:r>
            <a:r>
              <a:rPr lang="en-US" dirty="0" err="1">
                <a:solidFill>
                  <a:schemeClr val="tx1"/>
                </a:solidFill>
                <a:latin typeface="Times New Roman" panose="02020603050405020304" pitchFamily="18" charset="0"/>
                <a:cs typeface="Times New Roman" panose="02020603050405020304" pitchFamily="18" charset="0"/>
              </a:rPr>
              <a:t>Maiti</a:t>
            </a:r>
            <a:r>
              <a:rPr lang="en-US" dirty="0">
                <a:solidFill>
                  <a:schemeClr val="tx1"/>
                </a:solidFill>
                <a:latin typeface="Times New Roman" panose="02020603050405020304" pitchFamily="18" charset="0"/>
                <a:cs typeface="Times New Roman" panose="02020603050405020304" pitchFamily="18" charset="0"/>
              </a:rPr>
              <a:t>, V. Verma, C. Chakraborty, and Y. Hori, "An Adaptive Speed </a:t>
            </a:r>
            <a:r>
              <a:rPr lang="en-US" dirty="0" err="1">
                <a:solidFill>
                  <a:schemeClr val="tx1"/>
                </a:solidFill>
                <a:latin typeface="Times New Roman" panose="02020603050405020304" pitchFamily="18" charset="0"/>
                <a:cs typeface="Times New Roman" panose="02020603050405020304" pitchFamily="18" charset="0"/>
              </a:rPr>
              <a:t>Sensorless</a:t>
            </a:r>
            <a:r>
              <a:rPr lang="en-US" dirty="0">
                <a:solidFill>
                  <a:schemeClr val="tx1"/>
                </a:solidFill>
                <a:latin typeface="Times New Roman" panose="02020603050405020304" pitchFamily="18" charset="0"/>
                <a:cs typeface="Times New Roman" panose="02020603050405020304" pitchFamily="18" charset="0"/>
              </a:rPr>
              <a:t> Induction Motor Drive with Artificial Neural Network for Stability Enhancement," IEEE Trans. </a:t>
            </a:r>
            <a:r>
              <a:rPr lang="en-US" dirty="0" err="1">
                <a:solidFill>
                  <a:schemeClr val="tx1"/>
                </a:solidFill>
                <a:latin typeface="Times New Roman" panose="02020603050405020304" pitchFamily="18" charset="0"/>
                <a:cs typeface="Times New Roman" panose="02020603050405020304" pitchFamily="18" charset="0"/>
              </a:rPr>
              <a:t>Indust</a:t>
            </a:r>
            <a:r>
              <a:rPr lang="en-US" dirty="0">
                <a:solidFill>
                  <a:schemeClr val="tx1"/>
                </a:solidFill>
                <a:latin typeface="Times New Roman" panose="02020603050405020304" pitchFamily="18" charset="0"/>
                <a:cs typeface="Times New Roman" panose="02020603050405020304" pitchFamily="18" charset="0"/>
              </a:rPr>
              <a:t>. Inform., vol. 8, no. 4, pp. 757-766, Nov. 2012.</a:t>
            </a:r>
          </a:p>
          <a:p>
            <a:pPr marL="285750" lvl="0" indent="-285750">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Giribabu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Dyanamina</a:t>
            </a:r>
            <a:r>
              <a:rPr lang="en-US" dirty="0">
                <a:solidFill>
                  <a:schemeClr val="tx1"/>
                </a:solidFill>
                <a:latin typeface="Times New Roman" panose="02020603050405020304" pitchFamily="18" charset="0"/>
                <a:cs typeface="Times New Roman" panose="02020603050405020304" pitchFamily="18" charset="0"/>
              </a:rPr>
              <a:t>, Mukesh Kumar Pathak, and Satya </a:t>
            </a:r>
            <a:r>
              <a:rPr lang="en-US" dirty="0" err="1">
                <a:solidFill>
                  <a:schemeClr val="tx1"/>
                </a:solidFill>
                <a:latin typeface="Times New Roman" panose="02020603050405020304" pitchFamily="18" charset="0"/>
                <a:cs typeface="Times New Roman" panose="02020603050405020304" pitchFamily="18" charset="0"/>
              </a:rPr>
              <a:t>Prakesh</a:t>
            </a:r>
            <a:r>
              <a:rPr lang="en-US" dirty="0">
                <a:solidFill>
                  <a:schemeClr val="tx1"/>
                </a:solidFill>
                <a:latin typeface="Times New Roman" panose="02020603050405020304" pitchFamily="18" charset="0"/>
                <a:cs typeface="Times New Roman" panose="02020603050405020304" pitchFamily="18" charset="0"/>
              </a:rPr>
              <a:t> Srivastava, “</a:t>
            </a:r>
            <a:r>
              <a:rPr lang="en-US" u="sng" dirty="0">
                <a:solidFill>
                  <a:schemeClr val="tx1"/>
                </a:solidFill>
                <a:latin typeface="Times New Roman" panose="02020603050405020304" pitchFamily="18" charset="0"/>
                <a:cs typeface="Times New Roman" panose="02020603050405020304" pitchFamily="18" charset="0"/>
              </a:rPr>
              <a:t>Parallel Stator Resistance Estimator Using Neural Networks for Rotor Flux Based Model Reference Adaptive System Speed Observer” Electric Power Components and Systems</a:t>
            </a:r>
            <a:r>
              <a:rPr lang="en-US" dirty="0">
                <a:solidFill>
                  <a:schemeClr val="tx1"/>
                </a:solidFill>
                <a:latin typeface="Times New Roman" panose="02020603050405020304" pitchFamily="18" charset="0"/>
                <a:cs typeface="Times New Roman" panose="02020603050405020304" pitchFamily="18" charset="0"/>
              </a:rPr>
              <a:t>, Vol. 44, No. 6, pp. 658-672, 2016.</a:t>
            </a:r>
          </a:p>
          <a:p>
            <a:pPr marL="285750" lvl="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 E. </a:t>
            </a:r>
            <a:r>
              <a:rPr lang="en-US" dirty="0" err="1">
                <a:solidFill>
                  <a:schemeClr val="tx1"/>
                </a:solidFill>
                <a:latin typeface="Times New Roman" panose="02020603050405020304" pitchFamily="18" charset="0"/>
                <a:cs typeface="Times New Roman" panose="02020603050405020304" pitchFamily="18" charset="0"/>
              </a:rPr>
              <a:t>Elbuluk</a:t>
            </a:r>
            <a:r>
              <a:rPr lang="en-US" dirty="0">
                <a:solidFill>
                  <a:schemeClr val="tx1"/>
                </a:solidFill>
                <a:latin typeface="Times New Roman" panose="02020603050405020304" pitchFamily="18" charset="0"/>
                <a:cs typeface="Times New Roman" panose="02020603050405020304" pitchFamily="18" charset="0"/>
              </a:rPr>
              <a:t>, Liu Tong, and I. Husain, "Neural-network-based model reference adaptive systems for high-performance motor drives and motion controls," IEEE Trans. </a:t>
            </a:r>
            <a:r>
              <a:rPr lang="en-US" dirty="0" err="1">
                <a:solidFill>
                  <a:schemeClr val="tx1"/>
                </a:solidFill>
                <a:latin typeface="Times New Roman" panose="02020603050405020304" pitchFamily="18" charset="0"/>
                <a:cs typeface="Times New Roman" panose="02020603050405020304" pitchFamily="18" charset="0"/>
              </a:rPr>
              <a:t>Indust</a:t>
            </a:r>
            <a:r>
              <a:rPr lang="en-US" dirty="0">
                <a:solidFill>
                  <a:schemeClr val="tx1"/>
                </a:solidFill>
                <a:latin typeface="Times New Roman" panose="02020603050405020304" pitchFamily="18" charset="0"/>
                <a:cs typeface="Times New Roman" panose="02020603050405020304" pitchFamily="18" charset="0"/>
              </a:rPr>
              <a:t>. Application., vol. 38, no. 3, pp. 879-886, May-June 2002.</a:t>
            </a:r>
          </a:p>
          <a:p>
            <a:pPr marL="285750" lvl="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Baburaj </a:t>
            </a:r>
            <a:r>
              <a:rPr lang="en-US" dirty="0" err="1">
                <a:solidFill>
                  <a:schemeClr val="tx1"/>
                </a:solidFill>
                <a:latin typeface="Times New Roman" panose="02020603050405020304" pitchFamily="18" charset="0"/>
                <a:cs typeface="Times New Roman" panose="02020603050405020304" pitchFamily="18" charset="0"/>
              </a:rPr>
              <a:t>Karanayil</a:t>
            </a:r>
            <a:r>
              <a:rPr lang="en-US" dirty="0">
                <a:solidFill>
                  <a:schemeClr val="tx1"/>
                </a:solidFill>
                <a:latin typeface="Times New Roman" panose="02020603050405020304" pitchFamily="18" charset="0"/>
                <a:cs typeface="Times New Roman" panose="02020603050405020304" pitchFamily="18" charset="0"/>
              </a:rPr>
              <a:t>, Muhammed Fazlur Rahman, and Colin Grantham “Online Stator and Rotor Resistance Estimation Scheme Using Artificial Neural Networks for Vector Controlled Speed </a:t>
            </a:r>
            <a:r>
              <a:rPr lang="en-US" dirty="0" err="1">
                <a:solidFill>
                  <a:schemeClr val="tx1"/>
                </a:solidFill>
                <a:latin typeface="Times New Roman" panose="02020603050405020304" pitchFamily="18" charset="0"/>
                <a:cs typeface="Times New Roman" panose="02020603050405020304" pitchFamily="18" charset="0"/>
              </a:rPr>
              <a:t>Sensorless</a:t>
            </a:r>
            <a:r>
              <a:rPr lang="en-US" dirty="0">
                <a:solidFill>
                  <a:schemeClr val="tx1"/>
                </a:solidFill>
                <a:latin typeface="Times New Roman" panose="02020603050405020304" pitchFamily="18" charset="0"/>
                <a:cs typeface="Times New Roman" panose="02020603050405020304" pitchFamily="18" charset="0"/>
              </a:rPr>
              <a:t> Induction Motor Drive” IEEE Trans. </a:t>
            </a:r>
            <a:r>
              <a:rPr lang="en-US" dirty="0" err="1">
                <a:solidFill>
                  <a:schemeClr val="tx1"/>
                </a:solidFill>
                <a:latin typeface="Times New Roman" panose="02020603050405020304" pitchFamily="18" charset="0"/>
                <a:cs typeface="Times New Roman" panose="02020603050405020304" pitchFamily="18" charset="0"/>
              </a:rPr>
              <a:t>Indust</a:t>
            </a:r>
            <a:r>
              <a:rPr lang="en-US" dirty="0">
                <a:solidFill>
                  <a:schemeClr val="tx1"/>
                </a:solidFill>
                <a:latin typeface="Times New Roman" panose="02020603050405020304" pitchFamily="18" charset="0"/>
                <a:cs typeface="Times New Roman" panose="02020603050405020304" pitchFamily="18" charset="0"/>
              </a:rPr>
              <a:t>. Elect., pp.167- 176, vol. 54, no. 1, 2007.</a:t>
            </a:r>
          </a:p>
          <a:p>
            <a:pPr marL="285750" lvl="0" indent="-285750">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Manolis</a:t>
            </a:r>
            <a:r>
              <a:rPr lang="en-US" dirty="0">
                <a:solidFill>
                  <a:schemeClr val="tx1"/>
                </a:solidFill>
                <a:latin typeface="Times New Roman" panose="02020603050405020304" pitchFamily="18" charset="0"/>
                <a:cs typeface="Times New Roman" panose="02020603050405020304" pitchFamily="18" charset="0"/>
              </a:rPr>
              <a:t> I.A. </a:t>
            </a:r>
            <a:r>
              <a:rPr lang="en-US" dirty="0" err="1">
                <a:solidFill>
                  <a:schemeClr val="tx1"/>
                </a:solidFill>
                <a:latin typeface="Times New Roman" panose="02020603050405020304" pitchFamily="18" charset="0"/>
                <a:cs typeface="Times New Roman" panose="02020603050405020304" pitchFamily="18" charset="0"/>
              </a:rPr>
              <a:t>Lourski</a:t>
            </a:r>
            <a:r>
              <a:rPr lang="en-US" dirty="0">
                <a:solidFill>
                  <a:schemeClr val="tx1"/>
                </a:solidFill>
                <a:latin typeface="Times New Roman" panose="02020603050405020304" pitchFamily="18" charset="0"/>
                <a:cs typeface="Times New Roman" panose="02020603050405020304" pitchFamily="18" charset="0"/>
              </a:rPr>
              <a:t>, “A brief description of Levenberg-Marquardt Algorithm”, Institute of Computer Science Foundation for research and technology (ICSRT) -Hellas (FORTH), </a:t>
            </a:r>
            <a:r>
              <a:rPr lang="en-US" dirty="0" err="1">
                <a:solidFill>
                  <a:schemeClr val="tx1"/>
                </a:solidFill>
                <a:latin typeface="Times New Roman" panose="02020603050405020304" pitchFamily="18" charset="0"/>
                <a:cs typeface="Times New Roman" panose="02020603050405020304" pitchFamily="18" charset="0"/>
              </a:rPr>
              <a:t>Vassilika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Vouton</a:t>
            </a:r>
            <a:r>
              <a:rPr lang="en-US" dirty="0">
                <a:solidFill>
                  <a:schemeClr val="tx1"/>
                </a:solidFill>
                <a:latin typeface="Times New Roman" panose="02020603050405020304" pitchFamily="18" charset="0"/>
                <a:cs typeface="Times New Roman" panose="02020603050405020304" pitchFamily="18" charset="0"/>
              </a:rPr>
              <a:t>, Greece, February 2011</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Tiwari, B. Kumar, and Y.K. Chauhan, “ANN-based RF-MRAS speed estimation of Induction motor drive at low speed”, International Conference on Electronics, Communication and Aerospace Technology, ICECA 2017.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ctrTitle"/>
          </p:nvPr>
        </p:nvSpPr>
        <p:spPr>
          <a:xfrm>
            <a:off x="396815" y="565421"/>
            <a:ext cx="8419381" cy="521507"/>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dirty="0"/>
              <a:t>Key Features</a:t>
            </a:r>
            <a:endParaRPr sz="3060" b="1" i="0" u="none" strike="noStrike" cap="none" dirty="0">
              <a:solidFill>
                <a:srgbClr val="0066A1"/>
              </a:solidFill>
              <a:latin typeface="Calibri"/>
              <a:ea typeface="Calibri"/>
              <a:cs typeface="Calibri"/>
              <a:sym typeface="Calibri"/>
            </a:endParaRPr>
          </a:p>
        </p:txBody>
      </p:sp>
      <p:sp>
        <p:nvSpPr>
          <p:cNvPr id="173" name="Shape 173"/>
          <p:cNvSpPr txBox="1">
            <a:spLocks noGrp="1"/>
          </p:cNvSpPr>
          <p:nvPr>
            <p:ph type="subTitle" idx="1"/>
          </p:nvPr>
        </p:nvSpPr>
        <p:spPr>
          <a:xfrm>
            <a:off x="396815" y="1199109"/>
            <a:ext cx="8419381" cy="422657"/>
          </a:xfrm>
          <a:prstGeom prst="rect">
            <a:avLst/>
          </a:prstGeom>
          <a:noFill/>
          <a:ln>
            <a:noFill/>
          </a:ln>
        </p:spPr>
        <p:txBody>
          <a:bodyPr wrap="square" lIns="91425" tIns="45700" rIns="91425" bIns="45700" anchor="t" anchorCtr="0">
            <a:noAutofit/>
          </a:bodyPr>
          <a:lstStyle/>
          <a:p>
            <a:pPr marL="0" marR="0" lvl="0" indent="-152400" algn="l" rtl="0">
              <a:lnSpc>
                <a:spcPct val="90000"/>
              </a:lnSpc>
              <a:spcBef>
                <a:spcPts val="0"/>
              </a:spcBef>
              <a:buClr>
                <a:srgbClr val="7F7F7F"/>
              </a:buClr>
              <a:buSzPct val="100000"/>
              <a:buFont typeface="Arial"/>
              <a:buNone/>
            </a:pPr>
            <a:r>
              <a:rPr lang="en-US" sz="2000" b="1" i="1" u="none" strike="noStrike" cap="none" dirty="0">
                <a:solidFill>
                  <a:srgbClr val="7F7F7F"/>
                </a:solidFill>
                <a:latin typeface="Calibri"/>
                <a:ea typeface="Calibri"/>
                <a:cs typeface="Calibri"/>
                <a:sym typeface="Calibri"/>
              </a:rPr>
              <a:t>The different features and key points which are included in the paper are:</a:t>
            </a:r>
            <a:endParaRPr sz="2000" b="1" i="1" u="none" strike="noStrike" cap="none" dirty="0">
              <a:solidFill>
                <a:srgbClr val="7F7F7F"/>
              </a:solidFill>
              <a:latin typeface="Calibri"/>
              <a:ea typeface="Calibri"/>
              <a:cs typeface="Calibri"/>
              <a:sym typeface="Calibri"/>
            </a:endParaRPr>
          </a:p>
        </p:txBody>
      </p:sp>
      <p:sp>
        <p:nvSpPr>
          <p:cNvPr id="174" name="Shape 174"/>
          <p:cNvSpPr txBox="1">
            <a:spLocks noGrp="1"/>
          </p:cNvSpPr>
          <p:nvPr>
            <p:ph type="body" idx="2"/>
          </p:nvPr>
        </p:nvSpPr>
        <p:spPr>
          <a:xfrm>
            <a:off x="396816" y="1621766"/>
            <a:ext cx="8419380" cy="4347713"/>
          </a:xfrm>
          <a:prstGeom prst="rect">
            <a:avLst/>
          </a:prstGeom>
          <a:noFill/>
          <a:ln>
            <a:noFill/>
          </a:ln>
        </p:spPr>
        <p:txBody>
          <a:bodyPr wrap="square" lIns="91425" tIns="45700" rIns="91425" bIns="45700" anchor="t" anchorCtr="0">
            <a:noAutofit/>
          </a:bodyPr>
          <a:lstStyle/>
          <a:p>
            <a:pPr lvl="0" indent="-457200">
              <a:spcBef>
                <a:spcPts val="0"/>
              </a:spcBef>
              <a:buAutoNum type="arabicPeriod"/>
            </a:pPr>
            <a:r>
              <a:rPr lang="en-US" dirty="0">
                <a:latin typeface="Times New Roman" panose="02020603050405020304" pitchFamily="18" charset="0"/>
                <a:cs typeface="Times New Roman" panose="02020603050405020304" pitchFamily="18" charset="0"/>
              </a:rPr>
              <a:t>Adjustable speed of induction motor (IM) is powered without a velocity sensor is one of the most alluring solutions with high energy efficiency, low cost, and compact size drives.</a:t>
            </a:r>
          </a:p>
          <a:p>
            <a:pPr lvl="0" indent="-457200">
              <a:spcBef>
                <a:spcPts val="0"/>
              </a:spcBef>
              <a:buAutoNum type="arabicPeriod"/>
            </a:pPr>
            <a:r>
              <a:rPr lang="en-US" dirty="0">
                <a:latin typeface="Times New Roman" panose="02020603050405020304" pitchFamily="18" charset="0"/>
                <a:cs typeface="Times New Roman" panose="02020603050405020304" pitchFamily="18" charset="0"/>
              </a:rPr>
              <a:t>The efficiency will increase enormously if these kinds of systems will come into existence through intelligent expert systems.</a:t>
            </a:r>
          </a:p>
          <a:p>
            <a:pPr lvl="0" indent="-457200">
              <a:spcBef>
                <a:spcPts val="0"/>
              </a:spcBef>
              <a:buAutoNum type="arabicPeriod"/>
            </a:pPr>
            <a:r>
              <a:rPr lang="en-US" dirty="0">
                <a:latin typeface="Times New Roman" panose="02020603050405020304" pitchFamily="18" charset="0"/>
                <a:cs typeface="Times New Roman" panose="02020603050405020304" pitchFamily="18" charset="0"/>
              </a:rPr>
              <a:t>The study is based on the estimation of the intensity of rotor flux using multilayered feed-forward neural network technology in a speed estimator.</a:t>
            </a:r>
          </a:p>
          <a:p>
            <a:pPr lvl="0" indent="-457200">
              <a:spcBef>
                <a:spcPts val="0"/>
              </a:spcBef>
              <a:buAutoNum type="arabicPeriod"/>
            </a:pPr>
            <a:r>
              <a:rPr lang="en-US" dirty="0">
                <a:latin typeface="Times New Roman" panose="02020603050405020304" pitchFamily="18" charset="0"/>
                <a:cs typeface="Times New Roman" panose="02020603050405020304" pitchFamily="18" charset="0"/>
              </a:rPr>
              <a:t>The execution of the energy with the projected estimator is tested on various operational conditions, particularly in low-speed situations.</a:t>
            </a:r>
          </a:p>
          <a:p>
            <a:pPr lvl="0" indent="-457200">
              <a:spcBef>
                <a:spcPts val="0"/>
              </a:spcBef>
              <a:buAutoNum type="arabicPeriod"/>
            </a:pPr>
            <a:r>
              <a:rPr lang="en-US" dirty="0">
                <a:latin typeface="Times New Roman" panose="02020603050405020304" pitchFamily="18" charset="0"/>
                <a:cs typeface="Times New Roman" panose="02020603050405020304" pitchFamily="18" charset="0"/>
              </a:rPr>
              <a:t>The IM speed is estimated and controlled by the Artificial Neural Network (ANN).</a:t>
            </a:r>
          </a:p>
          <a:p>
            <a:pPr lvl="0" indent="-457200">
              <a:spcBef>
                <a:spcPts val="0"/>
              </a:spcBef>
              <a:buAutoNum type="arabicPeriod"/>
            </a:pPr>
            <a:r>
              <a:rPr lang="en-US" dirty="0">
                <a:latin typeface="Times New Roman" panose="02020603050405020304" pitchFamily="18" charset="0"/>
                <a:cs typeface="Times New Roman" panose="02020603050405020304" pitchFamily="18" charset="0"/>
              </a:rPr>
              <a:t>In the proposed study 08, 20 and 02 neurons have been chosen in the input, hidden and output layers to model the ANN.</a:t>
            </a:r>
            <a:endParaRPr sz="200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Shape 234"/>
          <p:cNvSpPr txBox="1">
            <a:spLocks noGrp="1"/>
          </p:cNvSpPr>
          <p:nvPr>
            <p:ph type="body" idx="2"/>
          </p:nvPr>
        </p:nvSpPr>
        <p:spPr>
          <a:xfrm>
            <a:off x="221673" y="374073"/>
            <a:ext cx="8645236" cy="5708072"/>
          </a:xfrm>
          <a:prstGeom prst="rect">
            <a:avLst/>
          </a:prstGeom>
          <a:noFill/>
          <a:ln>
            <a:noFill/>
          </a:ln>
        </p:spPr>
        <p:txBody>
          <a:bodyPr wrap="square" lIns="91425" tIns="45700" rIns="91425" bIns="45700" anchor="t" anchorCtr="0">
            <a:noAutofit/>
          </a:bodyPr>
          <a:lstStyle/>
          <a:p>
            <a:pPr marL="285750"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MathsWork</a:t>
            </a:r>
            <a:r>
              <a:rPr lang="en-US" sz="1400" dirty="0">
                <a:latin typeface="Times New Roman" panose="02020603050405020304" pitchFamily="18" charset="0"/>
                <a:cs typeface="Times New Roman" panose="02020603050405020304" pitchFamily="18" charset="0"/>
              </a:rPr>
              <a:t>, "MATLAB 2015," </a:t>
            </a:r>
            <a:r>
              <a:rPr lang="en-US" sz="1400" dirty="0" err="1">
                <a:latin typeface="Times New Roman" panose="02020603050405020304" pitchFamily="18" charset="0"/>
                <a:cs typeface="Times New Roman" panose="02020603050405020304" pitchFamily="18" charset="0"/>
              </a:rPr>
              <a:t>MathsWork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october</a:t>
            </a:r>
            <a:r>
              <a:rPr lang="en-US" sz="1400" dirty="0">
                <a:latin typeface="Times New Roman" panose="02020603050405020304" pitchFamily="18" charset="0"/>
                <a:cs typeface="Times New Roman" panose="02020603050405020304" pitchFamily="18" charset="0"/>
              </a:rPr>
              <a:t> 2015. Available: https://in.mathworks.com/. [Accessed February 2020]</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Kerboua</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Metatla</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Kelailia</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Batouche</a:t>
            </a:r>
            <a:r>
              <a:rPr lang="en-US" sz="1400" dirty="0">
                <a:latin typeface="Times New Roman" panose="02020603050405020304" pitchFamily="18" charset="0"/>
                <a:cs typeface="Times New Roman" panose="02020603050405020304" pitchFamily="18" charset="0"/>
              </a:rPr>
              <a:t>, “Fault Diagnosis in Induction Motor using Pattern Recognition and Neural Networks,” 2018 International Conference on Signal, Image, Vision and their Applications, SIVA 2018, pp. 1–7, 2019,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10.1109/SIVA.2018.8660995.</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Venkadesan</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Himavathi</a:t>
            </a:r>
            <a:r>
              <a:rPr lang="en-US" sz="1400" dirty="0">
                <a:latin typeface="Times New Roman" panose="02020603050405020304" pitchFamily="18" charset="0"/>
                <a:cs typeface="Times New Roman" panose="02020603050405020304" pitchFamily="18" charset="0"/>
              </a:rPr>
              <a:t>, A. Muthuramalingam, and K. </a:t>
            </a:r>
            <a:r>
              <a:rPr lang="en-US" sz="1400" dirty="0" err="1">
                <a:latin typeface="Times New Roman" panose="02020603050405020304" pitchFamily="18" charset="0"/>
                <a:cs typeface="Times New Roman" panose="02020603050405020304" pitchFamily="18" charset="0"/>
              </a:rPr>
              <a:t>Sedhuraman</a:t>
            </a:r>
            <a:r>
              <a:rPr lang="en-US" sz="1400" dirty="0">
                <a:latin typeface="Times New Roman" panose="02020603050405020304" pitchFamily="18" charset="0"/>
                <a:cs typeface="Times New Roman" panose="02020603050405020304" pitchFamily="18" charset="0"/>
              </a:rPr>
              <a:t>, “ANN based Flux Estimator for Rotor Resistance Estimation in Vector Controlled </a:t>
            </a:r>
            <a:r>
              <a:rPr lang="en-US" sz="1400" dirty="0" err="1">
                <a:latin typeface="Times New Roman" panose="02020603050405020304" pitchFamily="18" charset="0"/>
                <a:cs typeface="Times New Roman" panose="02020603050405020304" pitchFamily="18" charset="0"/>
              </a:rPr>
              <a:t>im</a:t>
            </a:r>
            <a:r>
              <a:rPr lang="en-US" sz="1400" dirty="0">
                <a:latin typeface="Times New Roman" panose="02020603050405020304" pitchFamily="18" charset="0"/>
                <a:cs typeface="Times New Roman" panose="02020603050405020304" pitchFamily="18" charset="0"/>
              </a:rPr>
              <a:t> Drives,” 2018 IEEE International Conference on System, Computation, Automation and Networking, ICSCA 2018, no. 1, pp. 1–5, 2018,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10.1109/ICSCAN.2018.8541240.</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 M. </a:t>
            </a:r>
            <a:r>
              <a:rPr lang="en-US" sz="1400" dirty="0" err="1">
                <a:latin typeface="Times New Roman" panose="02020603050405020304" pitchFamily="18" charset="0"/>
                <a:cs typeface="Times New Roman" panose="02020603050405020304" pitchFamily="18" charset="0"/>
              </a:rPr>
              <a:t>Menghal</a:t>
            </a:r>
            <a:r>
              <a:rPr lang="en-US" sz="1400" dirty="0">
                <a:latin typeface="Times New Roman" panose="02020603050405020304" pitchFamily="18" charset="0"/>
                <a:cs typeface="Times New Roman" panose="02020603050405020304" pitchFamily="18" charset="0"/>
              </a:rPr>
              <a:t> and A. J. Laxmi, “Real time control of  Induction motor using neural network,” Proceedings - 2018 International Conference on Communication, Information and Computing Technology, ICCICT 2018, vol. 2018-Janua, pp. 1–6, 2018,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10.1109/ICCICT.2018.8325873.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DECF-3502-4137-BCA0-662836799559}"/>
              </a:ext>
            </a:extLst>
          </p:cNvPr>
          <p:cNvSpPr>
            <a:spLocks noGrp="1"/>
          </p:cNvSpPr>
          <p:nvPr>
            <p:ph type="ctrTitle"/>
          </p:nvPr>
        </p:nvSpPr>
        <p:spPr>
          <a:xfrm>
            <a:off x="396815" y="565421"/>
            <a:ext cx="8419381" cy="5447452"/>
          </a:xfrm>
        </p:spPr>
        <p:txBody>
          <a:bodyPr/>
          <a:lstStyle/>
          <a:p>
            <a:pPr algn="ctr"/>
            <a:br>
              <a:rPr lang="en-US" dirty="0"/>
            </a:br>
            <a:br>
              <a:rPr lang="en-US" dirty="0"/>
            </a:br>
            <a:br>
              <a:rPr lang="en-US" dirty="0"/>
            </a:br>
            <a:br>
              <a:rPr lang="en-US" dirty="0"/>
            </a:br>
            <a:br>
              <a:rPr lang="en-US" dirty="0"/>
            </a:br>
            <a:r>
              <a:rPr lang="en-US" dirty="0"/>
              <a:t>Thank You !</a:t>
            </a:r>
          </a:p>
        </p:txBody>
      </p:sp>
    </p:spTree>
    <p:extLst>
      <p:ext uri="{BB962C8B-B14F-4D97-AF65-F5344CB8AC3E}">
        <p14:creationId xmlns:p14="http://schemas.microsoft.com/office/powerpoint/2010/main" val="16357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396815" y="565421"/>
            <a:ext cx="8419381" cy="521507"/>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b="1" i="0" u="none" strike="noStrike" cap="none" dirty="0">
                <a:solidFill>
                  <a:srgbClr val="0066A1"/>
                </a:solidFill>
                <a:latin typeface="Calibri"/>
                <a:ea typeface="Calibri"/>
                <a:cs typeface="Calibri"/>
                <a:sym typeface="Calibri"/>
              </a:rPr>
              <a:t>What is Neural Networks ?</a:t>
            </a:r>
            <a:endParaRPr sz="3060" b="1" i="0" u="none" strike="noStrike" cap="none" dirty="0">
              <a:solidFill>
                <a:srgbClr val="0066A1"/>
              </a:solidFill>
              <a:latin typeface="Calibri"/>
              <a:ea typeface="Calibri"/>
              <a:cs typeface="Calibri"/>
              <a:sym typeface="Calibri"/>
            </a:endParaRPr>
          </a:p>
        </p:txBody>
      </p:sp>
      <p:sp>
        <p:nvSpPr>
          <p:cNvPr id="182" name="Shape 182"/>
          <p:cNvSpPr txBox="1">
            <a:spLocks noGrp="1"/>
          </p:cNvSpPr>
          <p:nvPr>
            <p:ph type="body" idx="2"/>
          </p:nvPr>
        </p:nvSpPr>
        <p:spPr>
          <a:xfrm>
            <a:off x="396815" y="1086928"/>
            <a:ext cx="8419381" cy="4882551"/>
          </a:xfrm>
          <a:prstGeom prst="rect">
            <a:avLst/>
          </a:prstGeom>
          <a:noFill/>
          <a:ln>
            <a:noFill/>
          </a:ln>
        </p:spPr>
        <p:txBody>
          <a:bodyPr wrap="square" lIns="91425" tIns="45700" rIns="91425" bIns="45700" anchor="t" anchorCtr="0">
            <a:noAutofit/>
          </a:bodyPr>
          <a:lstStyle/>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Artificial neural networks or connectionist systems are computing systems vaguely inspired by the biological neural networks that constitute animal brains. Such systems "learn" to perform tasks by considering examples, generally without being programmed with task-specific rules.</a:t>
            </a:r>
          </a:p>
          <a:p>
            <a:pPr indent="-457200">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proposed study 08, 20 and 02 neurons have been chosen in the input, hidden and output layers to model the ANN.</a:t>
            </a:r>
          </a:p>
          <a:p>
            <a:pPr indent="-457200">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457200">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indent="-457200">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457200">
              <a:spcBef>
                <a:spcPts val="0"/>
              </a:spcBef>
              <a:buFont typeface="Arial" panose="020B0604020202020204" pitchFamily="34" charset="0"/>
              <a:buChar char="•"/>
            </a:pPr>
            <a:endParaRPr sz="20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pic>
        <p:nvPicPr>
          <p:cNvPr id="8" name="Picture 7">
            <a:extLst>
              <a:ext uri="{FF2B5EF4-FFF2-40B4-BE49-F238E27FC236}">
                <a16:creationId xmlns:a16="http://schemas.microsoft.com/office/drawing/2014/main" id="{75A3B849-139F-47E7-A9FC-DD57A09CCCAE}"/>
              </a:ext>
            </a:extLst>
          </p:cNvPr>
          <p:cNvPicPr>
            <a:picLocks noChangeAspect="1"/>
          </p:cNvPicPr>
          <p:nvPr/>
        </p:nvPicPr>
        <p:blipFill>
          <a:blip r:embed="rId3"/>
          <a:stretch>
            <a:fillRect/>
          </a:stretch>
        </p:blipFill>
        <p:spPr>
          <a:xfrm>
            <a:off x="1551709" y="3117273"/>
            <a:ext cx="5888181" cy="2852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89CCC8-823D-4D15-8294-EA800433023A}"/>
              </a:ext>
            </a:extLst>
          </p:cNvPr>
          <p:cNvSpPr>
            <a:spLocks noGrp="1"/>
          </p:cNvSpPr>
          <p:nvPr>
            <p:ph type="body" idx="3"/>
          </p:nvPr>
        </p:nvSpPr>
        <p:spPr>
          <a:xfrm>
            <a:off x="166255" y="429491"/>
            <a:ext cx="8649941" cy="5539988"/>
          </a:xfrm>
        </p:spPr>
        <p:txBody>
          <a:bodyPr/>
          <a:lstStyle/>
          <a:p>
            <a:pPr>
              <a:buFont typeface="Arial" panose="020B0604020202020204" pitchFamily="34" charset="0"/>
              <a:buChar char="•"/>
            </a:pPr>
            <a:r>
              <a:rPr lang="en-US" sz="1800" dirty="0"/>
              <a:t>The controlled drive orientation with speed encoder is run through the dataset of 5000 samples for the artificial neural network.</a:t>
            </a:r>
          </a:p>
          <a:p>
            <a:pPr>
              <a:buFont typeface="Arial" panose="020B0604020202020204" pitchFamily="34" charset="0"/>
              <a:buChar char="•"/>
            </a:pPr>
            <a:r>
              <a:rPr lang="en-US" sz="1800" dirty="0"/>
              <a:t>The drive runs in a low region of speed ranging from (100 to -100) RPM with connecting load and without connecting load to it, to generate a training dataset for evaluation of results. The neural network is trained by the Levenberg Marquardt feed forward back propagation neural network algorithm.</a:t>
            </a:r>
          </a:p>
          <a:p>
            <a:pPr>
              <a:buFont typeface="Arial" panose="020B0604020202020204" pitchFamily="34" charset="0"/>
              <a:buChar char="•"/>
            </a:pPr>
            <a:r>
              <a:rPr lang="en-US" sz="1800" dirty="0"/>
              <a:t>To get high accuracy by balancing the rotor resistance variability, the model is trained online with feed backward neural network by adjusting the weights at low speed.</a:t>
            </a:r>
          </a:p>
          <a:p>
            <a:pPr>
              <a:buFont typeface="Arial" panose="020B0604020202020204" pitchFamily="34" charset="0"/>
              <a:buChar char="•"/>
            </a:pPr>
            <a:r>
              <a:rPr lang="en-US" sz="1800" dirty="0"/>
              <a:t>The Simulink model demonstrates the possibility to use a feedforward neural network (static neural network) to estimate (more precisely to approximate) the mechanical speed of the induction motor.</a:t>
            </a:r>
          </a:p>
          <a:p>
            <a:pPr>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5718B075-B2DA-4914-A1AE-7E47E13BFE62}"/>
              </a:ext>
            </a:extLst>
          </p:cNvPr>
          <p:cNvPicPr>
            <a:picLocks noChangeAspect="1"/>
          </p:cNvPicPr>
          <p:nvPr/>
        </p:nvPicPr>
        <p:blipFill>
          <a:blip r:embed="rId2"/>
          <a:stretch>
            <a:fillRect/>
          </a:stretch>
        </p:blipFill>
        <p:spPr>
          <a:xfrm>
            <a:off x="1177636" y="3754583"/>
            <a:ext cx="6871855" cy="2214896"/>
          </a:xfrm>
          <a:prstGeom prst="rect">
            <a:avLst/>
          </a:prstGeom>
        </p:spPr>
      </p:pic>
    </p:spTree>
    <p:extLst>
      <p:ext uri="{BB962C8B-B14F-4D97-AF65-F5344CB8AC3E}">
        <p14:creationId xmlns:p14="http://schemas.microsoft.com/office/powerpoint/2010/main" val="235557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ctrTitle"/>
          </p:nvPr>
        </p:nvSpPr>
        <p:spPr>
          <a:xfrm>
            <a:off x="396815" y="565421"/>
            <a:ext cx="8419381" cy="833888"/>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b="1" i="0" u="none" strike="noStrike" cap="none" dirty="0">
                <a:solidFill>
                  <a:srgbClr val="0066A1"/>
                </a:solidFill>
                <a:latin typeface="Calibri"/>
                <a:ea typeface="Calibri"/>
                <a:cs typeface="Calibri"/>
                <a:sym typeface="Calibri"/>
              </a:rPr>
              <a:t>Intelligent Estimation of Speed in Induction Motor Drive</a:t>
            </a:r>
            <a:endParaRPr sz="3060" b="1" i="0" u="none" strike="noStrike" cap="none" dirty="0">
              <a:solidFill>
                <a:srgbClr val="0066A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E085C13F-6B55-41B9-9CB2-499F36576AAB}"/>
              </a:ext>
            </a:extLst>
          </p:cNvPr>
          <p:cNvPicPr>
            <a:picLocks noChangeAspect="1"/>
          </p:cNvPicPr>
          <p:nvPr/>
        </p:nvPicPr>
        <p:blipFill>
          <a:blip r:embed="rId3"/>
          <a:stretch>
            <a:fillRect/>
          </a:stretch>
        </p:blipFill>
        <p:spPr>
          <a:xfrm>
            <a:off x="1468583" y="3429000"/>
            <a:ext cx="6359235" cy="2583873"/>
          </a:xfrm>
          <a:prstGeom prst="rect">
            <a:avLst/>
          </a:prstGeom>
        </p:spPr>
      </p:pic>
      <p:sp>
        <p:nvSpPr>
          <p:cNvPr id="189" name="Shape 189"/>
          <p:cNvSpPr txBox="1">
            <a:spLocks noGrp="1"/>
          </p:cNvSpPr>
          <p:nvPr>
            <p:ph type="body" idx="2"/>
          </p:nvPr>
        </p:nvSpPr>
        <p:spPr>
          <a:xfrm>
            <a:off x="396816" y="1399309"/>
            <a:ext cx="8419380" cy="4613564"/>
          </a:xfrm>
          <a:prstGeom prst="rect">
            <a:avLst/>
          </a:prstGeom>
          <a:noFill/>
          <a:ln>
            <a:noFill/>
          </a:ln>
        </p:spPr>
        <p:txBody>
          <a:bodyPr wrap="square" lIns="91425" tIns="45700" rIns="91425" bIns="45700" anchor="t" anchorCtr="0">
            <a:noAutofit/>
          </a:bodyPr>
          <a:lstStyle/>
          <a:p>
            <a:pPr indent="-45720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basic function of ANN is to think and learn like a network of biological neurons. </a:t>
            </a:r>
          </a:p>
          <a:p>
            <a:pPr indent="-45720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basic unit of ANN is a neuron, which has an activation function, weight, and bias.</a:t>
            </a:r>
          </a:p>
          <a:p>
            <a:pPr indent="-45720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comparison to other ANNs, a multilayer feed-forward (MLFF) neural network is more commonly applied in the speed estimation of motors.</a:t>
            </a:r>
          </a:p>
          <a:p>
            <a:pPr indent="-45720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networks do not have a backward connection between the layers and the output from the previous layer passed on to the next layer only.</a:t>
            </a:r>
            <a:endParaRPr sz="18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14B93431-A9A7-4D19-A219-5F64AD3CC02A}"/>
                  </a:ext>
                </a:extLst>
              </p:cNvPr>
              <p:cNvSpPr>
                <a:spLocks noGrp="1"/>
              </p:cNvSpPr>
              <p:nvPr>
                <p:ph type="body" idx="3"/>
              </p:nvPr>
            </p:nvSpPr>
            <p:spPr>
              <a:xfrm>
                <a:off x="263236" y="623455"/>
                <a:ext cx="8553739" cy="5345545"/>
              </a:xfrm>
            </p:spPr>
            <p:txBody>
              <a:bodyPr/>
              <a:lstStyle/>
              <a:p>
                <a:pPr marL="285750" indent="-285750">
                  <a:buFont typeface="Arial" panose="020B0604020202020204" pitchFamily="34" charset="0"/>
                  <a:buChar char="•"/>
                </a:pPr>
                <a:r>
                  <a:rPr lang="en-US" i="0" dirty="0"/>
                  <a:t>The circuit diagram of an estimator of wind speed with a self-assisted Artificial Neuron Network-based model. </a:t>
                </a:r>
              </a:p>
              <a:p>
                <a:pPr marL="285750" indent="-285750">
                  <a:buFont typeface="Arial" panose="020B0604020202020204" pitchFamily="34" charset="0"/>
                  <a:buChar char="•"/>
                </a:pPr>
                <a:r>
                  <a:rPr lang="en-US" i="0" dirty="0"/>
                  <a:t>In proposed study, 5000 samples have been taken from speed encoder of IM drive using indirect vector-controlled model in the training process.</a:t>
                </a:r>
              </a:p>
              <a:p>
                <a:pPr marL="285750" indent="-285750">
                  <a:buFont typeface="Arial" panose="020B0604020202020204" pitchFamily="34" charset="0"/>
                  <a:buChar char="•"/>
                </a:pPr>
                <a:r>
                  <a:rPr lang="en-US" i="0" dirty="0"/>
                  <a:t>In respect to the backpropagation training algorithm, the Levenberg-Marquardt (LM) algorithm is faster and hence is used in this work.</a:t>
                </a:r>
              </a:p>
              <a:p>
                <a:pPr marL="285750" indent="-285750">
                  <a:buFont typeface="Arial" panose="020B0604020202020204" pitchFamily="34" charset="0"/>
                  <a:buChar char="•"/>
                </a:pPr>
                <a:r>
                  <a:rPr lang="en-US" i="0" dirty="0"/>
                  <a:t>In the hidden layer as well as in the output layer, the hyperbolic tangent sigmoid function is used as an activation function.</a:t>
                </a:r>
              </a:p>
              <a:p>
                <a:pPr marL="285750" indent="-285750">
                  <a:buFont typeface="Arial" panose="020B0604020202020204" pitchFamily="34" charset="0"/>
                  <a:buChar char="•"/>
                </a:pPr>
                <a:r>
                  <a:rPr lang="en-US" i="0" dirty="0"/>
                  <a:t>Mathematically, a hyperbolic tangent sigmoid function can be expressed as</a:t>
                </a:r>
              </a:p>
              <a:p>
                <a:pPr>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a:rPr lang="en-US" b="0" i="1" smtClean="0">
                              <a:latin typeface="Cambria Math" panose="02040503050406030204" pitchFamily="18" charset="0"/>
                            </a:rPr>
                            <m:t>𝑡𝑎𝑛h</m:t>
                          </m:r>
                        </m:fName>
                        <m:e>
                          <m:r>
                            <a:rPr lang="en-US" b="0" i="1" smtClean="0">
                              <a:latin typeface="Cambria Math" panose="02040503050406030204" pitchFamily="18" charset="0"/>
                            </a:rPr>
                            <m:t>(</m:t>
                          </m:r>
                        </m:e>
                      </m:func>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r>
                                <a:rPr lang="en-US" b="0" i="1" smtClean="0">
                                  <a:latin typeface="Cambria Math" panose="02040503050406030204" pitchFamily="18" charset="0"/>
                                </a:rPr>
                                <m:t>𝑏</m:t>
                              </m:r>
                            </m:sup>
                          </m:sSup>
                        </m:den>
                      </m:f>
                      <m:r>
                        <a:rPr lang="en-US" b="0" i="1" smtClean="0">
                          <a:latin typeface="Cambria Math" panose="02040503050406030204" pitchFamily="18" charset="0"/>
                        </a:rPr>
                        <m:t>−1</m:t>
                      </m:r>
                    </m:oMath>
                  </m:oMathPara>
                </a14:m>
                <a:endParaRPr lang="en-US" dirty="0"/>
              </a:p>
              <a:p>
                <a:pPr marL="285750" indent="-285750">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For stopping the training of the ANN, the decay of the mean of squared errors (MSE) to the value of 1x10</a:t>
                </a:r>
                <a:r>
                  <a:rPr lang="en-US" i="0" baseline="30000" dirty="0">
                    <a:latin typeface="Times New Roman" panose="02020603050405020304" pitchFamily="18" charset="0"/>
                    <a:cs typeface="Times New Roman" panose="02020603050405020304" pitchFamily="18" charset="0"/>
                  </a:rPr>
                  <a:t>-3</a:t>
                </a:r>
                <a:r>
                  <a:rPr lang="en-US" i="0" dirty="0">
                    <a:latin typeface="Times New Roman" panose="02020603050405020304" pitchFamily="18" charset="0"/>
                    <a:cs typeface="Times New Roman" panose="02020603050405020304" pitchFamily="18" charset="0"/>
                  </a:rPr>
                  <a:t> is selected as a stopping criterion</a:t>
                </a:r>
              </a:p>
              <a:p>
                <a:pPr marL="285750" indent="-285750">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net output from the proposed ANN can be expressed as: </a:t>
                </a:r>
                <a:endParaRPr lang="en-US" dirty="0"/>
              </a:p>
              <a:p>
                <a:pPr>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i="0">
                              <a:solidFill>
                                <a:schemeClr val="tx1"/>
                              </a:solidFill>
                              <a:latin typeface="Cambria Math" panose="02040503050406030204" pitchFamily="18" charset="0"/>
                            </a:rPr>
                            <m:t>o</m:t>
                          </m:r>
                        </m:e>
                        <m:sub>
                          <m:r>
                            <m:rPr>
                              <m:sty m:val="p"/>
                            </m:rPr>
                            <a:rPr lang="en-US" i="0">
                              <a:solidFill>
                                <a:schemeClr val="tx1"/>
                              </a:solidFill>
                              <a:latin typeface="Cambria Math" panose="02040503050406030204" pitchFamily="18" charset="0"/>
                            </a:rPr>
                            <m:t>k</m:t>
                          </m:r>
                        </m:sub>
                      </m:sSub>
                      <m:r>
                        <a:rPr lang="en-US" i="0">
                          <a:solidFill>
                            <a:schemeClr val="tx1"/>
                          </a:solidFill>
                          <a:latin typeface="Cambria Math" panose="02040503050406030204" pitchFamily="18" charset="0"/>
                        </a:rPr>
                        <m:t>=</m:t>
                      </m:r>
                      <m:r>
                        <m:rPr>
                          <m:sty m:val="p"/>
                        </m:rPr>
                        <a:rPr lang="en-US" i="0">
                          <a:solidFill>
                            <a:schemeClr val="tx1"/>
                          </a:solidFill>
                          <a:latin typeface="Cambria Math" panose="02040503050406030204" pitchFamily="18" charset="0"/>
                        </a:rPr>
                        <m:t>ξ</m:t>
                      </m:r>
                      <m:nary>
                        <m:naryPr>
                          <m:chr m:val="∑"/>
                          <m:ctrlPr>
                            <a:rPr lang="en-US" i="1">
                              <a:solidFill>
                                <a:schemeClr val="tx1"/>
                              </a:solidFill>
                              <a:latin typeface="Cambria Math" panose="02040503050406030204" pitchFamily="18" charset="0"/>
                            </a:rPr>
                          </m:ctrlPr>
                        </m:naryPr>
                        <m:sub>
                          <m:r>
                            <m:rPr>
                              <m:sty m:val="p"/>
                            </m:rPr>
                            <a:rPr lang="en-US" i="0">
                              <a:solidFill>
                                <a:schemeClr val="tx1"/>
                              </a:solidFill>
                              <a:latin typeface="Cambria Math" panose="02040503050406030204" pitchFamily="18" charset="0"/>
                            </a:rPr>
                            <m:t>k</m:t>
                          </m:r>
                          <m:r>
                            <a:rPr lang="en-US" i="0">
                              <a:solidFill>
                                <a:schemeClr val="tx1"/>
                              </a:solidFill>
                              <a:latin typeface="Cambria Math" panose="02040503050406030204" pitchFamily="18" charset="0"/>
                            </a:rPr>
                            <m:t>=1,</m:t>
                          </m:r>
                          <m:r>
                            <m:rPr>
                              <m:sty m:val="p"/>
                            </m:rPr>
                            <a:rPr lang="en-US" i="0">
                              <a:solidFill>
                                <a:schemeClr val="tx1"/>
                              </a:solidFill>
                              <a:latin typeface="Cambria Math" panose="02040503050406030204" pitchFamily="18" charset="0"/>
                            </a:rPr>
                            <m:t>j</m:t>
                          </m:r>
                          <m:r>
                            <a:rPr lang="en-US" i="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2,20</m:t>
                          </m:r>
                        </m:sup>
                        <m:e>
                          <m:sSub>
                            <m:sSubPr>
                              <m:ctrlPr>
                                <a:rPr lang="en-US" i="1">
                                  <a:solidFill>
                                    <a:schemeClr val="tx1"/>
                                  </a:solidFill>
                                  <a:latin typeface="Cambria Math" panose="02040503050406030204" pitchFamily="18" charset="0"/>
                                </a:rPr>
                              </m:ctrlPr>
                            </m:sSubPr>
                            <m:e>
                              <m:r>
                                <m:rPr>
                                  <m:sty m:val="p"/>
                                </m:rPr>
                                <a:rPr lang="en-US" i="0">
                                  <a:solidFill>
                                    <a:schemeClr val="tx1"/>
                                  </a:solidFill>
                                  <a:latin typeface="Cambria Math" panose="02040503050406030204" pitchFamily="18" charset="0"/>
                                </a:rPr>
                                <m:t>h</m:t>
                              </m:r>
                            </m:e>
                            <m:sub>
                              <m:r>
                                <m:rPr>
                                  <m:sty m:val="p"/>
                                </m:rPr>
                                <a:rPr lang="en-US" i="0">
                                  <a:solidFill>
                                    <a:schemeClr val="tx1"/>
                                  </a:solidFill>
                                  <a:latin typeface="Cambria Math" panose="02040503050406030204" pitchFamily="18" charset="0"/>
                                </a:rPr>
                                <m:t>j</m:t>
                              </m:r>
                            </m:sub>
                          </m:sSub>
                          <m:sSubSup>
                            <m:sSubSupPr>
                              <m:ctrlPr>
                                <a:rPr lang="en-US" i="1">
                                  <a:solidFill>
                                    <a:schemeClr val="tx1"/>
                                  </a:solidFill>
                                  <a:latin typeface="Cambria Math" panose="02040503050406030204" pitchFamily="18" charset="0"/>
                                </a:rPr>
                              </m:ctrlPr>
                            </m:sSubSupPr>
                            <m:e>
                              <m:r>
                                <m:rPr>
                                  <m:sty m:val="p"/>
                                </m:rPr>
                                <a:rPr lang="en-US" i="0">
                                  <a:solidFill>
                                    <a:schemeClr val="tx1"/>
                                  </a:solidFill>
                                  <a:latin typeface="Cambria Math" panose="02040503050406030204" pitchFamily="18" charset="0"/>
                                </a:rPr>
                                <m:t>w</m:t>
                              </m:r>
                            </m:e>
                            <m:sub>
                              <m:r>
                                <m:rPr>
                                  <m:sty m:val="p"/>
                                </m:rPr>
                                <a:rPr lang="en-US" i="0">
                                  <a:solidFill>
                                    <a:schemeClr val="tx1"/>
                                  </a:solidFill>
                                  <a:latin typeface="Cambria Math" panose="02040503050406030204" pitchFamily="18" charset="0"/>
                                </a:rPr>
                                <m:t>jk</m:t>
                              </m:r>
                            </m:sub>
                            <m:sup>
                              <m:r>
                                <a:rPr lang="en-US" i="0">
                                  <a:solidFill>
                                    <a:schemeClr val="tx1"/>
                                  </a:solidFill>
                                  <a:latin typeface="Cambria Math" panose="02040503050406030204" pitchFamily="18" charset="0"/>
                                </a:rPr>
                                <m:t>2</m:t>
                              </m:r>
                            </m:sup>
                          </m:sSubSup>
                        </m:e>
                      </m:nary>
                    </m:oMath>
                  </m:oMathPara>
                </a14:m>
                <a:endParaRPr lang="en-US" i="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Text Placeholder 4">
                <a:extLst>
                  <a:ext uri="{FF2B5EF4-FFF2-40B4-BE49-F238E27FC236}">
                    <a16:creationId xmlns:a16="http://schemas.microsoft.com/office/drawing/2014/main" id="{14B93431-A9A7-4D19-A219-5F64AD3CC02A}"/>
                  </a:ext>
                </a:extLst>
              </p:cNvPr>
              <p:cNvSpPr>
                <a:spLocks noGrp="1" noRot="1" noChangeAspect="1" noMove="1" noResize="1" noEditPoints="1" noAdjustHandles="1" noChangeArrowheads="1" noChangeShapeType="1" noTextEdit="1"/>
              </p:cNvSpPr>
              <p:nvPr>
                <p:ph type="body" idx="3"/>
              </p:nvPr>
            </p:nvSpPr>
            <p:spPr>
              <a:xfrm>
                <a:off x="263236" y="623455"/>
                <a:ext cx="8553739" cy="5345545"/>
              </a:xfrm>
              <a:blipFill>
                <a:blip r:embed="rId2"/>
                <a:stretch>
                  <a:fillRect l="-428" t="-228" r="-855"/>
                </a:stretch>
              </a:blipFill>
            </p:spPr>
            <p:txBody>
              <a:bodyPr/>
              <a:lstStyle/>
              <a:p>
                <a:r>
                  <a:rPr lang="en-US">
                    <a:noFill/>
                  </a:rPr>
                  <a:t> </a:t>
                </a:r>
              </a:p>
            </p:txBody>
          </p:sp>
        </mc:Fallback>
      </mc:AlternateContent>
    </p:spTree>
    <p:extLst>
      <p:ext uri="{BB962C8B-B14F-4D97-AF65-F5344CB8AC3E}">
        <p14:creationId xmlns:p14="http://schemas.microsoft.com/office/powerpoint/2010/main" val="387693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5D47-18A0-402F-A9F3-04518940AB35}"/>
              </a:ext>
            </a:extLst>
          </p:cNvPr>
          <p:cNvSpPr>
            <a:spLocks noGrp="1"/>
          </p:cNvSpPr>
          <p:nvPr>
            <p:ph type="ctrTitle"/>
          </p:nvPr>
        </p:nvSpPr>
        <p:spPr/>
        <p:txBody>
          <a:bodyPr/>
          <a:lstStyle/>
          <a:p>
            <a:r>
              <a:rPr lang="en-US" dirty="0"/>
              <a:t>Evaluation Based on MRAS model</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C9E7A1A-A660-4720-99BB-9BCC11077E7D}"/>
                  </a:ext>
                </a:extLst>
              </p:cNvPr>
              <p:cNvSpPr>
                <a:spLocks noGrp="1"/>
              </p:cNvSpPr>
              <p:nvPr>
                <p:ph type="body" idx="3"/>
              </p:nvPr>
            </p:nvSpPr>
            <p:spPr>
              <a:xfrm>
                <a:off x="396815" y="1086929"/>
                <a:ext cx="8420160" cy="4882072"/>
              </a:xfrm>
            </p:spPr>
            <p:txBody>
              <a:bodyPr/>
              <a:lstStyle/>
              <a:p>
                <a:pPr>
                  <a:buNone/>
                </a:pPr>
                <a:r>
                  <a:rPr lang="en-US" sz="2000" i="0" dirty="0">
                    <a:latin typeface="Times New Roman" panose="02020603050405020304" pitchFamily="18" charset="0"/>
                    <a:cs typeface="Times New Roman" panose="02020603050405020304" pitchFamily="18" charset="0"/>
                  </a:rPr>
                  <a:t>In this form, the speed estimator utilizes the instantaneous values of motor current and voltage for computing the instantaneous values of rotor fluxes of the reference model and adaptive model. It is shown that the equations used in the reference model are independent from speed value of motor. However, the adaptive model equations are speed-dependent and therefore require continuous updating. The equations (1) to (4) have been derived from the dynamic d-q model of IM. The stationary locus frame has been selected to design the reference and the adaptive models in conventional rotor flux based MRAS speed estimator</a:t>
                </a:r>
              </a:p>
              <a:p>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𝑑𝑟</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𝑟</m:t>
                            </m:r>
                          </m:sub>
                        </m:sSub>
                      </m:num>
                      <m:den>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𝑚</m:t>
                            </m:r>
                          </m:sub>
                        </m:sSub>
                      </m:den>
                    </m:f>
                    <m:nary>
                      <m:naryPr>
                        <m:subHide m:val="on"/>
                        <m:supHide m:val="on"/>
                        <m:ctrlPr>
                          <a:rPr lang="en-US" i="1">
                            <a:latin typeface="Cambria Math" panose="02040503050406030204" pitchFamily="18" charset="0"/>
                          </a:rPr>
                        </m:ctrlPr>
                      </m:naryPr>
                      <m:sub/>
                      <m:sup/>
                      <m:e>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a:latin typeface="Cambria Math" panose="02040503050406030204" pitchFamily="18" charset="0"/>
                              </a:rPr>
                              <m:t>𝑑𝑠</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𝑅</m:t>
                            </m:r>
                          </m:e>
                          <m:sub>
                            <m:r>
                              <a:rPr lang="en-US">
                                <a:latin typeface="Cambria Math" panose="02040503050406030204" pitchFamily="18" charset="0"/>
                              </a:rPr>
                              <m:t>𝑠</m:t>
                            </m:r>
                          </m:sub>
                        </m:sSub>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𝑑𝑠</m:t>
                            </m:r>
                          </m:sub>
                        </m:sSub>
                        <m:r>
                          <a:rPr lang="en-US">
                            <a:latin typeface="Cambria Math" panose="02040503050406030204" pitchFamily="18" charset="0"/>
                          </a:rPr>
                          <m:t>−</m:t>
                        </m:r>
                        <m:r>
                          <a:rPr lang="en-US">
                            <a:latin typeface="Cambria Math" panose="02040503050406030204" pitchFamily="18" charset="0"/>
                          </a:rPr>
                          <m:t>𝜎</m:t>
                        </m:r>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𝑠</m:t>
                            </m:r>
                          </m:sub>
                        </m:sSub>
                        <m:r>
                          <a:rPr lang="en-US">
                            <a:latin typeface="Cambria Math" panose="02040503050406030204" pitchFamily="18" charset="0"/>
                          </a:rPr>
                          <m:t>𝑝</m:t>
                        </m:r>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𝑑𝑠</m:t>
                            </m:r>
                          </m:sub>
                        </m:sSub>
                        <m:r>
                          <a:rPr lang="en-US">
                            <a:latin typeface="Cambria Math" panose="02040503050406030204" pitchFamily="18" charset="0"/>
                          </a:rPr>
                          <m:t>)</m:t>
                        </m:r>
                      </m:e>
                    </m:nary>
                  </m:oMath>
                </a14:m>
                <a:r>
                  <a:rPr lang="en-US" dirty="0"/>
                  <a:t> 		(1)</a:t>
                </a:r>
              </a:p>
              <a:p>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𝑞𝑟</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𝑟</m:t>
                            </m:r>
                          </m:sub>
                        </m:sSub>
                      </m:num>
                      <m:den>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𝑚</m:t>
                            </m:r>
                          </m:sub>
                        </m:sSub>
                      </m:den>
                    </m:f>
                    <m:nary>
                      <m:naryPr>
                        <m:subHide m:val="on"/>
                        <m:supHide m:val="on"/>
                        <m:ctrlPr>
                          <a:rPr lang="en-US" i="1">
                            <a:latin typeface="Cambria Math" panose="02040503050406030204" pitchFamily="18" charset="0"/>
                          </a:rPr>
                        </m:ctrlPr>
                      </m:naryPr>
                      <m:sub/>
                      <m:sup/>
                      <m:e>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a:latin typeface="Cambria Math" panose="02040503050406030204" pitchFamily="18" charset="0"/>
                              </a:rPr>
                              <m:t>𝑞𝑠</m:t>
                            </m:r>
                          </m:sub>
                        </m:sSub>
                      </m:e>
                    </m:nary>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𝑅</m:t>
                        </m:r>
                      </m:e>
                      <m:sub>
                        <m:r>
                          <a:rPr lang="en-US">
                            <a:latin typeface="Cambria Math" panose="02040503050406030204" pitchFamily="18" charset="0"/>
                          </a:rPr>
                          <m:t>𝑠</m:t>
                        </m:r>
                      </m:sub>
                    </m:sSub>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𝑞𝑠</m:t>
                        </m:r>
                      </m:sub>
                    </m:sSub>
                    <m:r>
                      <a:rPr lang="en-US">
                        <a:latin typeface="Cambria Math" panose="02040503050406030204" pitchFamily="18" charset="0"/>
                      </a:rPr>
                      <m:t>−</m:t>
                    </m:r>
                    <m:r>
                      <a:rPr lang="en-US">
                        <a:latin typeface="Cambria Math" panose="02040503050406030204" pitchFamily="18" charset="0"/>
                      </a:rPr>
                      <m:t>𝜎</m:t>
                    </m:r>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𝑠</m:t>
                        </m:r>
                      </m:sub>
                    </m:sSub>
                    <m:r>
                      <a:rPr lang="en-US">
                        <a:latin typeface="Cambria Math" panose="02040503050406030204" pitchFamily="18" charset="0"/>
                      </a:rPr>
                      <m:t>𝑝</m:t>
                    </m:r>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𝑞𝑠</m:t>
                        </m:r>
                      </m:sub>
                    </m:sSub>
                    <m:r>
                      <a:rPr lang="en-US">
                        <a:latin typeface="Cambria Math" panose="02040503050406030204" pitchFamily="18" charset="0"/>
                      </a:rPr>
                      <m:t>)</m:t>
                    </m:r>
                  </m:oMath>
                </a14:m>
                <a:r>
                  <a:rPr lang="en-US" dirty="0"/>
                  <a:t>		(2)</a:t>
                </a:r>
              </a:p>
              <a:p>
                <a14:m>
                  <m:oMath xmlns:m="http://schemas.openxmlformats.org/officeDocument/2006/math">
                    <m:sSub>
                      <m:sSubPr>
                        <m:ctrlPr>
                          <a:rPr lang="en-US" i="1">
                            <a:latin typeface="Cambria Math" panose="02040503050406030204" pitchFamily="18" charset="0"/>
                          </a:rPr>
                        </m:ctrlPr>
                      </m:sSubPr>
                      <m:e>
                        <m:limUpp>
                          <m:limUppPr>
                            <m:ctrlPr>
                              <a:rPr lang="en-US" i="1">
                                <a:latin typeface="Cambria Math" panose="02040503050406030204" pitchFamily="18" charset="0"/>
                              </a:rPr>
                            </m:ctrlPr>
                          </m:limUppPr>
                          <m:e>
                            <m:r>
                              <a:rPr lang="en-US">
                                <a:latin typeface="Cambria Math" panose="02040503050406030204" pitchFamily="18" charset="0"/>
                              </a:rPr>
                              <m:t>𝜓</m:t>
                            </m:r>
                          </m:e>
                          <m:lim>
                            <m:r>
                              <a:rPr lang="en-US">
                                <a:latin typeface="Cambria Math" panose="02040503050406030204" pitchFamily="18" charset="0"/>
                              </a:rPr>
                              <m:t>∧</m:t>
                            </m:r>
                          </m:lim>
                        </m:limUpp>
                      </m:e>
                      <m:sub>
                        <m:r>
                          <a:rPr lang="en-US">
                            <a:latin typeface="Cambria Math" panose="02040503050406030204" pitchFamily="18" charset="0"/>
                          </a:rPr>
                          <m:t>𝑑𝑟</m:t>
                        </m:r>
                      </m:sub>
                    </m:sSub>
                    <m:r>
                      <a:rPr lang="en-US">
                        <a:latin typeface="Cambria Math" panose="02040503050406030204" pitchFamily="18" charset="0"/>
                      </a:rPr>
                      <m:t>=</m:t>
                    </m:r>
                    <m:nary>
                      <m:naryPr>
                        <m:subHide m:val="on"/>
                        <m:supHide m:val="on"/>
                        <m:ctrlPr>
                          <a:rPr lang="en-US" i="1">
                            <a:latin typeface="Cambria Math" panose="02040503050406030204" pitchFamily="18" charset="0"/>
                          </a:rPr>
                        </m:ctrlPr>
                      </m:naryPr>
                      <m:sub/>
                      <m:sup/>
                      <m:e>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𝑚</m:t>
                                </m:r>
                              </m:sub>
                            </m:sSub>
                          </m:num>
                          <m:den>
                            <m:sSub>
                              <m:sSubPr>
                                <m:ctrlPr>
                                  <a:rPr lang="en-US" i="1">
                                    <a:latin typeface="Cambria Math" panose="02040503050406030204" pitchFamily="18" charset="0"/>
                                  </a:rPr>
                                </m:ctrlPr>
                              </m:sSubPr>
                              <m:e>
                                <m:r>
                                  <a:rPr lang="en-US">
                                    <a:latin typeface="Cambria Math" panose="02040503050406030204" pitchFamily="18" charset="0"/>
                                  </a:rPr>
                                  <m:t>𝑇</m:t>
                                </m:r>
                              </m:e>
                              <m:sub>
                                <m:r>
                                  <a:rPr lang="en-US">
                                    <a:latin typeface="Cambria Math" panose="02040503050406030204" pitchFamily="18" charset="0"/>
                                  </a:rPr>
                                  <m:t>𝑟</m:t>
                                </m:r>
                              </m:sub>
                            </m:sSub>
                          </m:den>
                        </m:f>
                      </m:e>
                    </m:nary>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𝑑𝑠</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b>
                          <m:sSubPr>
                            <m:ctrlPr>
                              <a:rPr lang="en-US" i="1">
                                <a:latin typeface="Cambria Math" panose="02040503050406030204" pitchFamily="18" charset="0"/>
                              </a:rPr>
                            </m:ctrlPr>
                          </m:sSubPr>
                          <m:e>
                            <m:r>
                              <a:rPr lang="en-US">
                                <a:latin typeface="Cambria Math" panose="02040503050406030204" pitchFamily="18" charset="0"/>
                              </a:rPr>
                              <m:t>𝑇</m:t>
                            </m:r>
                          </m:e>
                          <m:sub>
                            <m:r>
                              <a:rPr lang="en-US">
                                <a:latin typeface="Cambria Math" panose="02040503050406030204" pitchFamily="18" charset="0"/>
                              </a:rPr>
                              <m:t>𝑟</m:t>
                            </m:r>
                          </m:sub>
                        </m:sSub>
                      </m:den>
                    </m:f>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𝑑𝑟</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𝜔</m:t>
                        </m:r>
                      </m:e>
                      <m:sub>
                        <m:r>
                          <a:rPr lang="en-US">
                            <a:latin typeface="Cambria Math" panose="02040503050406030204" pitchFamily="18" charset="0"/>
                          </a:rPr>
                          <m:t>𝑟</m:t>
                        </m:r>
                      </m:sub>
                    </m:sSub>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𝑞𝑟</m:t>
                        </m:r>
                      </m:sub>
                    </m:sSub>
                    <m:r>
                      <a:rPr lang="en-US">
                        <a:latin typeface="Cambria Math" panose="02040503050406030204" pitchFamily="18" charset="0"/>
                      </a:rPr>
                      <m:t>)</m:t>
                    </m:r>
                  </m:oMath>
                </a14:m>
                <a:r>
                  <a:rPr lang="en-US" dirty="0"/>
                  <a:t>	 	(3)</a:t>
                </a:r>
              </a:p>
              <a:p>
                <a14:m>
                  <m:oMath xmlns:m="http://schemas.openxmlformats.org/officeDocument/2006/math">
                    <m:sSub>
                      <m:sSubPr>
                        <m:ctrlPr>
                          <a:rPr lang="en-US" i="1">
                            <a:latin typeface="Cambria Math" panose="02040503050406030204" pitchFamily="18" charset="0"/>
                          </a:rPr>
                        </m:ctrlPr>
                      </m:sSubPr>
                      <m:e>
                        <m:limUpp>
                          <m:limUppPr>
                            <m:ctrlPr>
                              <a:rPr lang="en-US" i="1">
                                <a:latin typeface="Cambria Math" panose="02040503050406030204" pitchFamily="18" charset="0"/>
                              </a:rPr>
                            </m:ctrlPr>
                          </m:limUppPr>
                          <m:e>
                            <m:r>
                              <a:rPr lang="en-US">
                                <a:latin typeface="Cambria Math" panose="02040503050406030204" pitchFamily="18" charset="0"/>
                              </a:rPr>
                              <m:t>𝜓</m:t>
                            </m:r>
                          </m:e>
                          <m:lim>
                            <m:r>
                              <a:rPr lang="en-US">
                                <a:latin typeface="Cambria Math" panose="02040503050406030204" pitchFamily="18" charset="0"/>
                              </a:rPr>
                              <m:t>∧</m:t>
                            </m:r>
                          </m:lim>
                        </m:limUpp>
                      </m:e>
                      <m:sub>
                        <m:r>
                          <a:rPr lang="en-US">
                            <a:latin typeface="Cambria Math" panose="02040503050406030204" pitchFamily="18" charset="0"/>
                          </a:rPr>
                          <m:t>𝑞𝑟</m:t>
                        </m:r>
                      </m:sub>
                    </m:sSub>
                    <m:r>
                      <a:rPr lang="en-US">
                        <a:latin typeface="Cambria Math" panose="02040503050406030204" pitchFamily="18" charset="0"/>
                      </a:rPr>
                      <m:t>=</m:t>
                    </m:r>
                    <m:nary>
                      <m:naryPr>
                        <m:subHide m:val="on"/>
                        <m:supHide m:val="on"/>
                        <m:ctrlPr>
                          <a:rPr lang="en-US" i="1">
                            <a:latin typeface="Cambria Math" panose="02040503050406030204" pitchFamily="18" charset="0"/>
                          </a:rPr>
                        </m:ctrlPr>
                      </m:naryPr>
                      <m:sub/>
                      <m:sup/>
                      <m:e>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𝑚</m:t>
                                </m:r>
                              </m:sub>
                            </m:sSub>
                          </m:num>
                          <m:den>
                            <m:sSub>
                              <m:sSubPr>
                                <m:ctrlPr>
                                  <a:rPr lang="en-US" i="1">
                                    <a:latin typeface="Cambria Math" panose="02040503050406030204" pitchFamily="18" charset="0"/>
                                  </a:rPr>
                                </m:ctrlPr>
                              </m:sSubPr>
                              <m:e>
                                <m:r>
                                  <a:rPr lang="en-US">
                                    <a:latin typeface="Cambria Math" panose="02040503050406030204" pitchFamily="18" charset="0"/>
                                  </a:rPr>
                                  <m:t>𝑇</m:t>
                                </m:r>
                              </m:e>
                              <m:sub>
                                <m:r>
                                  <a:rPr lang="en-US">
                                    <a:latin typeface="Cambria Math" panose="02040503050406030204" pitchFamily="18" charset="0"/>
                                  </a:rPr>
                                  <m:t>𝑟</m:t>
                                </m:r>
                              </m:sub>
                            </m:sSub>
                          </m:den>
                        </m:f>
                      </m:e>
                    </m:nary>
                    <m:sSub>
                      <m:sSubPr>
                        <m:ctrlPr>
                          <a:rPr lang="en-US" i="1">
                            <a:latin typeface="Cambria Math" panose="02040503050406030204" pitchFamily="18" charset="0"/>
                          </a:rPr>
                        </m:ctrlPr>
                      </m:sSubPr>
                      <m:e>
                        <m:r>
                          <a:rPr lang="en-US">
                            <a:latin typeface="Cambria Math" panose="02040503050406030204" pitchFamily="18" charset="0"/>
                          </a:rPr>
                          <m:t>𝑖</m:t>
                        </m:r>
                      </m:e>
                      <m:sub>
                        <m:r>
                          <a:rPr lang="en-US">
                            <a:latin typeface="Cambria Math" panose="02040503050406030204" pitchFamily="18" charset="0"/>
                          </a:rPr>
                          <m:t>𝑞𝑠</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b>
                          <m:sSubPr>
                            <m:ctrlPr>
                              <a:rPr lang="en-US" i="1">
                                <a:latin typeface="Cambria Math" panose="02040503050406030204" pitchFamily="18" charset="0"/>
                              </a:rPr>
                            </m:ctrlPr>
                          </m:sSubPr>
                          <m:e>
                            <m:r>
                              <a:rPr lang="en-US">
                                <a:latin typeface="Cambria Math" panose="02040503050406030204" pitchFamily="18" charset="0"/>
                              </a:rPr>
                              <m:t>𝑇</m:t>
                            </m:r>
                          </m:e>
                          <m:sub>
                            <m:r>
                              <a:rPr lang="en-US">
                                <a:latin typeface="Cambria Math" panose="02040503050406030204" pitchFamily="18" charset="0"/>
                              </a:rPr>
                              <m:t>𝑟</m:t>
                            </m:r>
                          </m:sub>
                        </m:sSub>
                      </m:den>
                    </m:f>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𝑞𝑟</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𝜔</m:t>
                        </m:r>
                      </m:e>
                      <m:sub>
                        <m:r>
                          <a:rPr lang="en-US">
                            <a:latin typeface="Cambria Math" panose="02040503050406030204" pitchFamily="18" charset="0"/>
                          </a:rPr>
                          <m:t>𝑟</m:t>
                        </m:r>
                      </m:sub>
                    </m:sSub>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𝑑𝑟</m:t>
                        </m:r>
                      </m:sub>
                    </m:sSub>
                    <m:r>
                      <a:rPr lang="en-US">
                        <a:latin typeface="Cambria Math" panose="02040503050406030204" pitchFamily="18" charset="0"/>
                      </a:rPr>
                      <m:t>)</m:t>
                    </m:r>
                  </m:oMath>
                </a14:m>
                <a:r>
                  <a:rPr lang="en-US" dirty="0"/>
                  <a:t>		(4)</a:t>
                </a:r>
              </a:p>
              <a:p>
                <a:pPr>
                  <a:buNone/>
                </a:pPr>
                <a:endParaRPr lang="en-US" dirty="0"/>
              </a:p>
            </p:txBody>
          </p:sp>
        </mc:Choice>
        <mc:Fallback xmlns="">
          <p:sp>
            <p:nvSpPr>
              <p:cNvPr id="5" name="Text Placeholder 4">
                <a:extLst>
                  <a:ext uri="{FF2B5EF4-FFF2-40B4-BE49-F238E27FC236}">
                    <a16:creationId xmlns:a16="http://schemas.microsoft.com/office/drawing/2014/main" id="{4C9E7A1A-A660-4720-99BB-9BCC11077E7D}"/>
                  </a:ext>
                </a:extLst>
              </p:cNvPr>
              <p:cNvSpPr>
                <a:spLocks noGrp="1" noRot="1" noChangeAspect="1" noMove="1" noResize="1" noEditPoints="1" noAdjustHandles="1" noChangeArrowheads="1" noChangeShapeType="1" noTextEdit="1"/>
              </p:cNvSpPr>
              <p:nvPr>
                <p:ph type="body" idx="3"/>
              </p:nvPr>
            </p:nvSpPr>
            <p:spPr>
              <a:xfrm>
                <a:off x="396815" y="1086929"/>
                <a:ext cx="8420160" cy="4882072"/>
              </a:xfrm>
              <a:blipFill>
                <a:blip r:embed="rId2"/>
                <a:stretch>
                  <a:fillRect l="-724" t="-375" r="-1014"/>
                </a:stretch>
              </a:blipFill>
            </p:spPr>
            <p:txBody>
              <a:bodyPr/>
              <a:lstStyle/>
              <a:p>
                <a:r>
                  <a:rPr lang="en-US">
                    <a:noFill/>
                  </a:rPr>
                  <a:t> </a:t>
                </a:r>
              </a:p>
            </p:txBody>
          </p:sp>
        </mc:Fallback>
      </mc:AlternateContent>
    </p:spTree>
    <p:extLst>
      <p:ext uri="{BB962C8B-B14F-4D97-AF65-F5344CB8AC3E}">
        <p14:creationId xmlns:p14="http://schemas.microsoft.com/office/powerpoint/2010/main" val="313175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ctrTitle"/>
          </p:nvPr>
        </p:nvSpPr>
        <p:spPr>
          <a:xfrm>
            <a:off x="396815" y="565421"/>
            <a:ext cx="8419381" cy="521507"/>
          </a:xfrm>
          <a:prstGeom prst="rect">
            <a:avLst/>
          </a:prstGeom>
          <a:noFill/>
          <a:ln>
            <a:noFill/>
          </a:ln>
        </p:spPr>
        <p:txBody>
          <a:bodyPr wrap="square" lIns="91425" tIns="45700" rIns="91425" bIns="45700" anchor="t" anchorCtr="0">
            <a:noAutofit/>
          </a:bodyPr>
          <a:lstStyle/>
          <a:p>
            <a:pPr marL="0" marR="0" lvl="0" indent="-194310" algn="l" rtl="0">
              <a:lnSpc>
                <a:spcPct val="90000"/>
              </a:lnSpc>
              <a:spcBef>
                <a:spcPts val="0"/>
              </a:spcBef>
              <a:buClr>
                <a:srgbClr val="0066A1"/>
              </a:buClr>
              <a:buSzPct val="100000"/>
              <a:buFont typeface="Calibri"/>
              <a:buNone/>
            </a:pPr>
            <a:r>
              <a:rPr lang="en-US" sz="3060" b="1" i="0" u="none" strike="noStrike" cap="none" dirty="0">
                <a:solidFill>
                  <a:srgbClr val="0066A1"/>
                </a:solidFill>
                <a:latin typeface="Calibri"/>
                <a:ea typeface="Calibri"/>
                <a:cs typeface="Calibri"/>
                <a:sym typeface="Calibri"/>
              </a:rPr>
              <a:t>Test Results</a:t>
            </a:r>
            <a:endParaRPr sz="3060" b="1" i="0" u="none" strike="noStrike" cap="none" dirty="0">
              <a:solidFill>
                <a:srgbClr val="0066A1"/>
              </a:solidFill>
              <a:latin typeface="Calibri"/>
              <a:ea typeface="Calibri"/>
              <a:cs typeface="Calibri"/>
              <a:sym typeface="Calibri"/>
            </a:endParaRPr>
          </a:p>
        </p:txBody>
      </p:sp>
      <p:sp>
        <p:nvSpPr>
          <p:cNvPr id="197" name="Shape 197"/>
          <p:cNvSpPr txBox="1">
            <a:spLocks noGrp="1"/>
          </p:cNvSpPr>
          <p:nvPr>
            <p:ph type="body" idx="2"/>
          </p:nvPr>
        </p:nvSpPr>
        <p:spPr>
          <a:xfrm>
            <a:off x="396815" y="1086928"/>
            <a:ext cx="8350369" cy="4882551"/>
          </a:xfrm>
          <a:prstGeom prst="rect">
            <a:avLst/>
          </a:prstGeom>
          <a:noFill/>
          <a:ln>
            <a:noFill/>
          </a:ln>
        </p:spPr>
        <p:txBody>
          <a:bodyPr wrap="square" lIns="91425" tIns="45700" rIns="91425" bIns="45700" anchor="t" anchorCtr="0">
            <a:noAutofit/>
          </a:bodyPr>
          <a:lstStyle/>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Indirect vector-controlled drive with polyphase squirrel cage induction motor of 4 kW, 400 V, 50 Hz, 4 pole and 1430 RPM is modeled and simulated in MATLAB software.</a:t>
            </a:r>
          </a:p>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parameters of the induction motors are shown in Table 1 and Simulink model of induction motor drive.</a:t>
            </a:r>
          </a:p>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Drive is run with a speed encoder while estimators are run in an open loop to estimate the actual running speed of the motor.</a:t>
            </a:r>
          </a:p>
          <a:p>
            <a:pPr indent="-4572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obtained on some important operating conditions are illustrated and discussed in subsequent sections</a:t>
            </a:r>
          </a:p>
          <a:p>
            <a:pPr indent="-457200">
              <a:spcBef>
                <a:spcPts val="0"/>
              </a:spcBef>
              <a:buFont typeface="Arial" panose="020B0604020202020204" pitchFamily="34" charset="0"/>
              <a:buChar char="•"/>
            </a:pPr>
            <a:endParaRPr sz="20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p:txBody>
      </p:sp>
      <p:graphicFrame>
        <p:nvGraphicFramePr>
          <p:cNvPr id="3" name="Table 2">
            <a:extLst>
              <a:ext uri="{FF2B5EF4-FFF2-40B4-BE49-F238E27FC236}">
                <a16:creationId xmlns:a16="http://schemas.microsoft.com/office/drawing/2014/main" id="{D1DC4BA7-F9EB-4F5A-A0DF-058733A9CFE0}"/>
              </a:ext>
            </a:extLst>
          </p:cNvPr>
          <p:cNvGraphicFramePr>
            <a:graphicFrameLocks noGrp="1"/>
          </p:cNvGraphicFramePr>
          <p:nvPr>
            <p:extLst>
              <p:ext uri="{D42A27DB-BD31-4B8C-83A1-F6EECF244321}">
                <p14:modId xmlns:p14="http://schemas.microsoft.com/office/powerpoint/2010/main" val="3624009174"/>
              </p:ext>
            </p:extLst>
          </p:nvPr>
        </p:nvGraphicFramePr>
        <p:xfrm>
          <a:off x="858982" y="3685309"/>
          <a:ext cx="6913418" cy="2607273"/>
        </p:xfrm>
        <a:graphic>
          <a:graphicData uri="http://schemas.openxmlformats.org/drawingml/2006/table">
            <a:tbl>
              <a:tblPr firstRow="1" firstCol="1" bandRow="1">
                <a:tableStyleId>{5C22544A-7EE6-4342-B048-85BDC9FD1C3A}</a:tableStyleId>
              </a:tblPr>
              <a:tblGrid>
                <a:gridCol w="3491345">
                  <a:extLst>
                    <a:ext uri="{9D8B030D-6E8A-4147-A177-3AD203B41FA5}">
                      <a16:colId xmlns:a16="http://schemas.microsoft.com/office/drawing/2014/main" val="2254280380"/>
                    </a:ext>
                  </a:extLst>
                </a:gridCol>
                <a:gridCol w="3422073">
                  <a:extLst>
                    <a:ext uri="{9D8B030D-6E8A-4147-A177-3AD203B41FA5}">
                      <a16:colId xmlns:a16="http://schemas.microsoft.com/office/drawing/2014/main" val="1023040753"/>
                    </a:ext>
                  </a:extLst>
                </a:gridCol>
              </a:tblGrid>
              <a:tr h="289697">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Parameter</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Value</a:t>
                      </a:r>
                    </a:p>
                  </a:txBody>
                  <a:tcPr marL="68580" marR="68580" marT="0" marB="0" anchor="ctr"/>
                </a:tc>
                <a:extLst>
                  <a:ext uri="{0D108BD9-81ED-4DB2-BD59-A6C34878D82A}">
                    <a16:rowId xmlns:a16="http://schemas.microsoft.com/office/drawing/2014/main" val="1554020893"/>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Stator Resistance (R</a:t>
                      </a:r>
                      <a:r>
                        <a:rPr lang="en-US" sz="1600" b="1" baseline="-25000">
                          <a:effectLst/>
                          <a:latin typeface="Times New Roman" panose="02020603050405020304" pitchFamily="18" charset="0"/>
                          <a:cs typeface="Times New Roman" panose="02020603050405020304" pitchFamily="18" charset="0"/>
                        </a:rPr>
                        <a:t>s</a:t>
                      </a:r>
                      <a:r>
                        <a:rPr lang="en-US" sz="1600" b="1">
                          <a:effectLst/>
                          <a:latin typeface="Times New Roman" panose="02020603050405020304" pitchFamily="18" charset="0"/>
                          <a:cs typeface="Times New Roman" panose="02020603050405020304" pitchFamily="18" charset="0"/>
                        </a:rPr>
                        <a:t>)</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14.85 mΩ</a:t>
                      </a:r>
                    </a:p>
                  </a:txBody>
                  <a:tcPr marL="68580" marR="68580" marT="0" marB="0" anchor="ctr"/>
                </a:tc>
                <a:extLst>
                  <a:ext uri="{0D108BD9-81ED-4DB2-BD59-A6C34878D82A}">
                    <a16:rowId xmlns:a16="http://schemas.microsoft.com/office/drawing/2014/main" val="2533388569"/>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Rotor Resistance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9.295 mΩ</a:t>
                      </a:r>
                    </a:p>
                  </a:txBody>
                  <a:tcPr marL="68580" marR="68580" marT="0" marB="0" anchor="ctr"/>
                </a:tc>
                <a:extLst>
                  <a:ext uri="{0D108BD9-81ED-4DB2-BD59-A6C34878D82A}">
                    <a16:rowId xmlns:a16="http://schemas.microsoft.com/office/drawing/2014/main" val="3527002565"/>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Stator Inductance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0.302 </a:t>
                      </a:r>
                      <a:r>
                        <a:rPr lang="en-US" sz="1600" b="1" dirty="0" err="1">
                          <a:effectLst/>
                          <a:latin typeface="Times New Roman" panose="02020603050405020304" pitchFamily="18" charset="0"/>
                          <a:cs typeface="Times New Roman" panose="02020603050405020304" pitchFamily="18" charset="0"/>
                        </a:rPr>
                        <a:t>mH</a:t>
                      </a:r>
                      <a:endParaRPr lang="en-US" sz="1600" b="1"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6015886"/>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Rotor Inductance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0.302 </a:t>
                      </a:r>
                      <a:r>
                        <a:rPr lang="en-US" sz="1600" b="1" dirty="0" err="1">
                          <a:effectLst/>
                          <a:latin typeface="Times New Roman" panose="02020603050405020304" pitchFamily="18" charset="0"/>
                          <a:cs typeface="Times New Roman" panose="02020603050405020304" pitchFamily="18" charset="0"/>
                        </a:rPr>
                        <a:t>mH</a:t>
                      </a:r>
                      <a:endParaRPr lang="en-US" sz="1600" b="1"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2941866"/>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Mutual Inductance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10.46 </a:t>
                      </a:r>
                      <a:r>
                        <a:rPr lang="en-US" sz="1600" b="1" dirty="0" err="1">
                          <a:effectLst/>
                          <a:latin typeface="Times New Roman" panose="02020603050405020304" pitchFamily="18" charset="0"/>
                          <a:cs typeface="Times New Roman" panose="02020603050405020304" pitchFamily="18" charset="0"/>
                        </a:rPr>
                        <a:t>mH</a:t>
                      </a:r>
                      <a:endParaRPr lang="en-US" sz="1600" b="1"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5285502"/>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Inertia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0.0131 Kg.m</a:t>
                      </a:r>
                      <a:r>
                        <a:rPr lang="en-US" sz="1600" b="1" baseline="30000" dirty="0">
                          <a:effectLst/>
                          <a:latin typeface="Times New Roman" panose="02020603050405020304" pitchFamily="18" charset="0"/>
                          <a:cs typeface="Times New Roman" panose="02020603050405020304" pitchFamily="18" charset="0"/>
                        </a:rPr>
                        <a:t>2</a:t>
                      </a:r>
                      <a:endParaRPr lang="en-US" sz="1600" b="1"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1997332"/>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Pole Pair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2</a:t>
                      </a:r>
                    </a:p>
                  </a:txBody>
                  <a:tcPr marL="68580" marR="68580" marT="0" marB="0" anchor="ctr"/>
                </a:tc>
                <a:extLst>
                  <a:ext uri="{0D108BD9-81ED-4DB2-BD59-A6C34878D82A}">
                    <a16:rowId xmlns:a16="http://schemas.microsoft.com/office/drawing/2014/main" val="527538218"/>
                  </a:ext>
                </a:extLst>
              </a:tr>
              <a:tr h="289697">
                <a:tc>
                  <a:txBody>
                    <a:bodyPr/>
                    <a:lstStyle/>
                    <a:p>
                      <a:pPr algn="l">
                        <a:lnSpc>
                          <a:spcPct val="90000"/>
                        </a:lnSpc>
                      </a:pPr>
                      <a:r>
                        <a:rPr lang="en-US" sz="1600" b="1">
                          <a:effectLst/>
                          <a:latin typeface="Times New Roman" panose="02020603050405020304" pitchFamily="18" charset="0"/>
                          <a:cs typeface="Times New Roman" panose="02020603050405020304" pitchFamily="18" charset="0"/>
                        </a:rPr>
                        <a:t>Friction Factor </a:t>
                      </a:r>
                    </a:p>
                  </a:txBody>
                  <a:tcPr marL="68580" marR="68580" marT="0" marB="0" anchor="ctr"/>
                </a:tc>
                <a:tc>
                  <a:txBody>
                    <a:bodyPr/>
                    <a:lstStyle/>
                    <a:p>
                      <a:pPr algn="l">
                        <a:lnSpc>
                          <a:spcPct val="90000"/>
                        </a:lnSpc>
                      </a:pPr>
                      <a:r>
                        <a:rPr lang="en-US" sz="1600" b="1" dirty="0">
                          <a:effectLst/>
                          <a:latin typeface="Times New Roman" panose="02020603050405020304" pitchFamily="18" charset="0"/>
                          <a:cs typeface="Times New Roman" panose="02020603050405020304" pitchFamily="18" charset="0"/>
                        </a:rPr>
                        <a:t>0.002985 Nm-sec</a:t>
                      </a:r>
                    </a:p>
                  </a:txBody>
                  <a:tcPr marL="68580" marR="68580" marT="0" marB="0" anchor="ctr"/>
                </a:tc>
                <a:extLst>
                  <a:ext uri="{0D108BD9-81ED-4DB2-BD59-A6C34878D82A}">
                    <a16:rowId xmlns:a16="http://schemas.microsoft.com/office/drawing/2014/main" val="126907919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342949-8738-42F5-B150-E86EDE9BE310}"/>
              </a:ext>
            </a:extLst>
          </p:cNvPr>
          <p:cNvSpPr>
            <a:spLocks noGrp="1"/>
          </p:cNvSpPr>
          <p:nvPr>
            <p:ph type="body" idx="3"/>
          </p:nvPr>
        </p:nvSpPr>
        <p:spPr>
          <a:xfrm>
            <a:off x="207818" y="457201"/>
            <a:ext cx="8609157" cy="5666508"/>
          </a:xfrm>
        </p:spPr>
        <p:txBody>
          <a:bodyPr/>
          <a:lstStyle/>
          <a:p>
            <a:pPr marL="342900" indent="-342900">
              <a:buFont typeface="Arial" panose="020B0604020202020204" pitchFamily="34" charset="0"/>
              <a:buChar char="•"/>
            </a:pPr>
            <a:r>
              <a:rPr lang="en-US" sz="2000" i="0" dirty="0">
                <a:latin typeface="Times New Roman" panose="02020603050405020304" pitchFamily="18" charset="0"/>
                <a:cs typeface="Times New Roman" panose="02020603050405020304" pitchFamily="18" charset="0"/>
              </a:rPr>
              <a:t>The ANN tool gives us the estimation of different parameters and the torque value after implementation of 8-20-2 neural network for getting the results of load torque, estimated torque, and modelled torque of the induction motor for better accuracy</a:t>
            </a:r>
          </a:p>
          <a:p>
            <a:pPr marL="800100" lvl="1" indent="-342900">
              <a:buFont typeface="Arial" panose="020B0604020202020204" pitchFamily="34" charset="0"/>
              <a:buChar char="•"/>
            </a:pPr>
            <a:r>
              <a:rPr lang="en-US" sz="2000" dirty="0"/>
              <a:t>Setpoint tracking with a nominal resistance value</a:t>
            </a:r>
          </a:p>
          <a:p>
            <a:pPr marL="800100" lvl="1" indent="-342900">
              <a:buFont typeface="Arial" panose="020B0604020202020204" pitchFamily="34" charset="0"/>
              <a:buChar char="•"/>
            </a:pPr>
            <a:r>
              <a:rPr lang="en-US" sz="2000" i="1" dirty="0">
                <a:effectLst>
                  <a:outerShdw sx="0" sy="0">
                    <a:srgbClr val="000000"/>
                  </a:outerShdw>
                </a:effectLst>
              </a:rPr>
              <a:t>Setpoint tracking with 50% difference in stator resistance</a:t>
            </a:r>
          </a:p>
          <a:p>
            <a:pPr marL="800100" lvl="1" indent="-342900">
              <a:buFont typeface="Arial" panose="020B0604020202020204" pitchFamily="34" charset="0"/>
              <a:buChar char="•"/>
            </a:pPr>
            <a:r>
              <a:rPr lang="en-US" sz="2000" dirty="0"/>
              <a:t>Speed reversal with 25% change in stator resistance</a:t>
            </a:r>
            <a:endParaRPr lang="en-US" sz="1800" i="1" dirty="0">
              <a:effectLst>
                <a:outerShdw sx="0" sy="0">
                  <a:srgbClr val="000000"/>
                </a:outerShdw>
              </a:effectLst>
            </a:endParaRPr>
          </a:p>
        </p:txBody>
      </p:sp>
      <p:pic>
        <p:nvPicPr>
          <p:cNvPr id="7" name="Picture 6" descr="A screenshot of a cell phone&#10;&#10;Description automatically generated">
            <a:extLst>
              <a:ext uri="{FF2B5EF4-FFF2-40B4-BE49-F238E27FC236}">
                <a16:creationId xmlns:a16="http://schemas.microsoft.com/office/drawing/2014/main" id="{852D6FC5-9038-4FA2-819A-3BBD7930260F}"/>
              </a:ext>
            </a:extLst>
          </p:cNvPr>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723" t="1889" r="2884" b="2243"/>
          <a:stretch/>
        </p:blipFill>
        <p:spPr bwMode="auto">
          <a:xfrm>
            <a:off x="327025" y="2757055"/>
            <a:ext cx="8262793" cy="30791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27096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Slides">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Sl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2560</Words>
  <Application>Microsoft Office PowerPoint</Application>
  <PresentationFormat>On-screen Show (4:3)</PresentationFormat>
  <Paragraphs>151</Paragraphs>
  <Slides>21</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Cambria Math</vt:lpstr>
      <vt:lpstr>Merriweather Sans</vt:lpstr>
      <vt:lpstr>Noto Sans Symbols</vt:lpstr>
      <vt:lpstr>Times New Roman</vt:lpstr>
      <vt:lpstr>Simple Light</vt:lpstr>
      <vt:lpstr>Title Slides</vt:lpstr>
      <vt:lpstr>Content Slides</vt:lpstr>
      <vt:lpstr>PowerPoint Presentation</vt:lpstr>
      <vt:lpstr>Key Features</vt:lpstr>
      <vt:lpstr>What is Neural Networks ?</vt:lpstr>
      <vt:lpstr>PowerPoint Presentation</vt:lpstr>
      <vt:lpstr>Intelligent Estimation of Speed in Induction Motor Drive</vt:lpstr>
      <vt:lpstr>PowerPoint Presentation</vt:lpstr>
      <vt:lpstr>Evaluation Based on MRAS model</vt:lpstr>
      <vt:lpstr>Test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Sharma</dc:creator>
  <cp:lastModifiedBy>Arpit Sharma</cp:lastModifiedBy>
  <cp:revision>14</cp:revision>
  <dcterms:modified xsi:type="dcterms:W3CDTF">2020-07-08T06:24:06Z</dcterms:modified>
</cp:coreProperties>
</file>