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43465475-FCA7-4583-BFEE-B1106B78B0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E1751F1-1CC2-4D0F-8C09-DC198DA03A4A}" type="datetimeFigureOut">
              <a:rPr lang="he-IL" smtClean="0"/>
              <a:t>י"ח/אב/תשע"ח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C0007E0-79E4-49AD-B913-03911FFB8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775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760557-4D97-4478-893C-970795C7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7E7E82-91BE-4EFE-9BCE-D061FCA98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D1F33E-35A5-497D-AC8E-1F1298FD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6280-4A1F-4882-8F24-1054EEA45589}" type="datetime8">
              <a:rPr lang="he-IL" smtClean="0"/>
              <a:t>30 יולי 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6E4139-4ED7-4C44-8824-B1B762BA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A7C4F2-16FE-4194-9C7B-2589A871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032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E3C91F-1AC0-4943-AA08-30269EED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DE1CCCB-BFB9-42D1-93CC-5228733D5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AE5235-EF76-4F68-A3D1-332751A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4C4-E1A1-44A4-89AE-C2102E381E45}" type="datetime8">
              <a:rPr lang="he-IL" smtClean="0"/>
              <a:t>30 יולי 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25537C-5558-47A4-82FB-A5DE48FD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0AC914-58AE-4DFD-B5D7-99722752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63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65BAEAD-3BC0-49A0-AB13-49398C42D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516D06C-BC44-4845-A711-DBC0279FF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071828-CDD5-4E7C-B84D-741F3321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4111-42CE-4BD4-96E5-213E972B9C76}" type="datetime8">
              <a:rPr lang="he-IL" smtClean="0"/>
              <a:t>30 יולי 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6F7F86-F6D8-4899-92FC-5DB3EEA2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D8907C-EE94-4EFC-B2FD-B2EAB429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44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15E3D4-6B05-4AD4-AC9D-23CC4E1E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CFC330-BCFE-4886-8291-BD54326C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4CE80A-8190-4F71-996C-265A4B81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15AEF-022F-42D0-9E07-C075686E31F1}" type="datetime8">
              <a:rPr lang="he-IL" smtClean="0"/>
              <a:t>30 יולי 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3D74E8-2A11-41B4-8639-60DD0FB4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220A97-7318-4E16-9553-0D124DD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66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8A6CDC-D123-4D66-85B5-531FCCA9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8E3025-320A-4AA0-BF54-702FB565B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239452-9019-4C67-B38D-DE0E722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C18E-850B-47EB-AA59-E13081F61F3B}" type="datetime8">
              <a:rPr lang="he-IL" smtClean="0"/>
              <a:t>30 יולי 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09E809-C57D-4095-BDB1-BB44A54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B06199-392E-446C-BD4D-EA015787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511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5AEA49-5AF4-4B64-B5EF-589CB8CC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A5C4A17-BFD7-4B7C-8AB6-5679D747B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D76602-592A-4C2F-9E8B-8C2FD6205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020DA7-CCFB-4FFF-AAB6-619D4737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EB37-497D-4E06-B99A-2C0F4509E1AD}" type="datetime8">
              <a:rPr lang="he-IL" smtClean="0"/>
              <a:t>30 יולי 18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0A0A115-2A5B-4BD8-9ECF-0F7AC488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2FEC3E-0086-4028-B2AE-2BB191F8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16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8B8862-747D-4E16-B532-C91FD33E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D7E030-BC29-4D5F-9802-A3EB837B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72CF77-57C2-4925-95A6-B3CA4616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F27856C-F03B-4DE6-89E7-DBDF83223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58B9857-51C3-406C-8F6C-A0BF097E8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00B1906-A579-4DB8-AE59-F7A0CD2F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D18A-E5AB-45F6-A07A-4987E0F7E731}" type="datetime8">
              <a:rPr lang="he-IL" smtClean="0"/>
              <a:t>30 יולי 18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1BCE411-81D4-43CA-8936-0AC3A5CC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519B965-19B4-48FB-AA44-BB7ECAE9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54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5B2A62-6D28-4089-B227-7C794DF6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C30CE91-12A9-43D7-839F-14ED5A05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2A6F-EA62-42DC-94F9-F0071FBD80F0}" type="datetime8">
              <a:rPr lang="he-IL" smtClean="0"/>
              <a:t>30 יולי 18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92C13CA-3418-4001-93DC-E55AC414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DC75777-0870-40B4-95AF-0E613934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0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8A8334E-DEBB-4DB0-B01E-303D3004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B99D-DF9D-4B87-86F9-EB05054515D1}" type="datetime8">
              <a:rPr lang="he-IL" smtClean="0"/>
              <a:t>30 יולי 18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4078C78-45D0-48C0-994D-B6F5761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E4BD919-862C-4539-9833-B6B02B03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87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9EF999-CA08-4124-8B71-DAD5B294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44925E-735D-4677-A814-059344A9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2F00EC-0B27-4FEF-B823-78538F337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055AB8-BAC0-4E1A-8116-615EB1F8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6E7-2A7D-4C52-91F1-A7429A4BDD6E}" type="datetime8">
              <a:rPr lang="he-IL" smtClean="0"/>
              <a:t>30 יולי 18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019415-7A5A-42E2-BF12-4C06C7C3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0D0BDB-8E03-4C07-B5F0-D03F79BE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66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626327-0446-4C10-8FFD-2BE010C2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7039F30-4420-4090-B925-23AC1DB4C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28B24E5-731B-4E24-A59C-AEC008DE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B514A3-BA35-4994-B82B-747F5256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B162-83F4-4ED4-B228-A248A320BF29}" type="datetime8">
              <a:rPr lang="he-IL" smtClean="0"/>
              <a:t>30 יולי 18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51A13C7-9823-487F-A79B-B0882216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620F90-0DBE-4804-8D39-E2C3A2D7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18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BA7695C-DD69-48F7-878D-7F085242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8D054CD-06A7-444E-8117-498AD70AF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09FAB9-98A5-482B-83F8-3B0EC0035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B82B-B1B2-4BBA-AF34-45FFB230A3E4}" type="datetime8">
              <a:rPr lang="he-IL" smtClean="0"/>
              <a:t>30 יולי 18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245189-035C-4A36-831E-7FF031780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962B3A-1032-47DC-B831-1D3CB1AA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D9F1-2916-498B-91B4-9B5A5A4E94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18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58EC147-C2CB-4A3F-8CB7-E10BEBC8260B}"/>
              </a:ext>
            </a:extLst>
          </p:cNvPr>
          <p:cNvSpPr/>
          <p:nvPr/>
        </p:nvSpPr>
        <p:spPr>
          <a:xfrm>
            <a:off x="809222" y="1454797"/>
            <a:ext cx="10573555" cy="3513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he-IL" sz="6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פרויקט גמר:</a:t>
            </a:r>
            <a:br>
              <a:rPr lang="he-IL" sz="6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r>
              <a:rPr lang="he-IL" sz="6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ניתוח סרטים על פי תסריט</a:t>
            </a:r>
          </a:p>
          <a:p>
            <a:pPr algn="ctr">
              <a:lnSpc>
                <a:spcPct val="107000"/>
              </a:lnSpc>
              <a:spcBef>
                <a:spcPts val="1200"/>
              </a:spcBef>
            </a:pPr>
            <a:endParaRPr lang="en-US" sz="4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e-IL" sz="3600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שחר בשארי 203428131	תמיר איל 203574660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F92F7303-5CC8-4816-87B1-485774CA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0E08688F-1FA0-4D82-9592-AA842B11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21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8E07EC8-A307-4BF5-A5E7-98ACCE834866}"/>
              </a:ext>
            </a:extLst>
          </p:cNvPr>
          <p:cNvSpPr/>
          <p:nvPr/>
        </p:nvSpPr>
        <p:spPr>
          <a:xfrm>
            <a:off x="8578851" y="635000"/>
            <a:ext cx="3152774" cy="248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latin typeface="Calibri" panose="020F0502020204030204" pitchFamily="34" charset="0"/>
                <a:ea typeface="Calibri" panose="020F0502020204030204" pitchFamily="34" charset="0"/>
              </a:rPr>
              <a:t>דוגמאות ריצה: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he-IL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latin typeface="Calibri" panose="020F0502020204030204" pitchFamily="34" charset="0"/>
              </a:rPr>
              <a:t>help</a:t>
            </a:r>
            <a:endParaRPr lang="en-US" sz="3200" b="1" dirty="0">
              <a:latin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he-IL" dirty="0"/>
              <a:t>מציגה את עמוד העזרה המפרט את הפקודות וה-</a:t>
            </a:r>
            <a:r>
              <a:rPr lang="en-US" dirty="0"/>
              <a:t>syntax</a:t>
            </a:r>
            <a:r>
              <a:rPr lang="he-IL" dirty="0"/>
              <a:t> המתאים.</a:t>
            </a:r>
            <a:endParaRPr lang="he-IL" sz="3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1" descr="https://i.imgur.com/XVExk6p.png">
            <a:extLst>
              <a:ext uri="{FF2B5EF4-FFF2-40B4-BE49-F238E27FC236}">
                <a16:creationId xmlns:a16="http://schemas.microsoft.com/office/drawing/2014/main" id="{8C00B5FD-451D-43F1-840E-EDC158D92F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84505"/>
            <a:ext cx="7931990" cy="43272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EA353C5E-E8CE-4FE6-89F1-4FD25B5B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D327EFBE-5A60-4BDB-8C31-E3B481D0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973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9C45E9FB-B558-456A-81A8-B518873C6527}"/>
              </a:ext>
            </a:extLst>
          </p:cNvPr>
          <p:cNvSpPr/>
          <p:nvPr/>
        </p:nvSpPr>
        <p:spPr>
          <a:xfrm>
            <a:off x="6858000" y="635000"/>
            <a:ext cx="4873625" cy="356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latin typeface="Calibri" panose="020F0502020204030204" pitchFamily="34" charset="0"/>
                <a:ea typeface="Calibri" panose="020F0502020204030204" pitchFamily="34" charset="0"/>
              </a:rPr>
              <a:t>דוגמאות ריצה: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he-IL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latin typeface="Calibri" panose="020F0502020204030204" pitchFamily="34" charset="0"/>
              </a:rPr>
              <a:t>mvinfo</a:t>
            </a:r>
            <a:endParaRPr lang="en-US" sz="3200" b="1" dirty="0">
              <a:latin typeface="Calibri" panose="020F0502020204030204" pitchFamily="34" charset="0"/>
            </a:endParaRPr>
          </a:p>
          <a:p>
            <a:pPr lvl="0" algn="just"/>
            <a:r>
              <a:rPr lang="he-IL" dirty="0"/>
              <a:t>הפקודה מקבלת שם של סרט ויוצרת קובץ </a:t>
            </a:r>
            <a:r>
              <a:rPr lang="en-US" dirty="0"/>
              <a:t>JSON</a:t>
            </a:r>
            <a:r>
              <a:rPr lang="he-IL" dirty="0"/>
              <a:t> המכיל את ה</a:t>
            </a:r>
            <a:r>
              <a:rPr lang="en-US" dirty="0"/>
              <a:t>metadata</a:t>
            </a:r>
            <a:r>
              <a:rPr lang="he-IL" dirty="0"/>
              <a:t> של הסרט והניקוד שלו בכל אחד מהמדדים המחושבים.</a:t>
            </a:r>
            <a:endParaRPr lang="en-US" dirty="0"/>
          </a:p>
          <a:p>
            <a:pPr algn="just"/>
            <a:endParaRPr lang="he-IL" dirty="0"/>
          </a:p>
          <a:p>
            <a:pPr algn="just"/>
            <a:r>
              <a:rPr lang="he-IL" dirty="0"/>
              <a:t>בדוגמא זו נחפש סרט שאינו נמצא במאגר עבורו יש להוריד כתובית ולבצע תהליך הוספה למאגר.</a:t>
            </a:r>
            <a:endParaRPr lang="he-IL" sz="3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2" descr="https://i.imgur.com/sS3QCbK.png">
            <a:extLst>
              <a:ext uri="{FF2B5EF4-FFF2-40B4-BE49-F238E27FC236}">
                <a16:creationId xmlns:a16="http://schemas.microsoft.com/office/drawing/2014/main" id="{64A95D08-C7D1-4C61-94B7-26437C627E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42252"/>
            <a:ext cx="4267200" cy="96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https://i.imgur.com/AvZBJUq.png">
            <a:extLst>
              <a:ext uri="{FF2B5EF4-FFF2-40B4-BE49-F238E27FC236}">
                <a16:creationId xmlns:a16="http://schemas.microsoft.com/office/drawing/2014/main" id="{CC4D419C-22C9-4169-9BC4-A5C5276D8C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322704"/>
            <a:ext cx="4873625" cy="5013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מציין מיקום של כותרת תחתונה 10">
            <a:extLst>
              <a:ext uri="{FF2B5EF4-FFF2-40B4-BE49-F238E27FC236}">
                <a16:creationId xmlns:a16="http://schemas.microsoft.com/office/drawing/2014/main" id="{9F971714-2B32-44CB-885F-31A17C67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7C9243DD-2A06-4493-854B-E98C9338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985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6F4DBAF-946D-438E-A1D9-B338851D558D}"/>
              </a:ext>
            </a:extLst>
          </p:cNvPr>
          <p:cNvSpPr/>
          <p:nvPr/>
        </p:nvSpPr>
        <p:spPr>
          <a:xfrm>
            <a:off x="6858000" y="635000"/>
            <a:ext cx="4873625" cy="467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latin typeface="Calibri" panose="020F0502020204030204" pitchFamily="34" charset="0"/>
                <a:ea typeface="Calibri" panose="020F0502020204030204" pitchFamily="34" charset="0"/>
              </a:rPr>
              <a:t>דוגמאות ריצה: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he-IL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 err="1">
                <a:latin typeface="Calibri" panose="020F0502020204030204" pitchFamily="34" charset="0"/>
              </a:rPr>
              <a:t>cmp</a:t>
            </a:r>
            <a:endParaRPr lang="en-US" sz="3200" b="1" dirty="0">
              <a:latin typeface="Calibri" panose="020F0502020204030204" pitchFamily="34" charset="0"/>
            </a:endParaRPr>
          </a:p>
          <a:p>
            <a:pPr lvl="0" algn="just"/>
            <a:r>
              <a:rPr lang="he-IL" dirty="0"/>
              <a:t>באמצעות פקודה זו ניתן לבצע השוואה בין שני סרטים. פקודה זו תחזיר את תוצאות </a:t>
            </a:r>
            <a:r>
              <a:rPr lang="en-US" dirty="0" err="1"/>
              <a:t>mvinfo</a:t>
            </a:r>
            <a:r>
              <a:rPr lang="he-IL" dirty="0"/>
              <a:t> עבור שני הסרטים המדוברים במערך בתבנית </a:t>
            </a:r>
            <a:r>
              <a:rPr lang="en-US" dirty="0"/>
              <a:t>JSON</a:t>
            </a:r>
            <a:r>
              <a:rPr lang="he-IL" dirty="0"/>
              <a:t>.</a:t>
            </a:r>
          </a:p>
          <a:p>
            <a:pPr lvl="0" algn="just"/>
            <a:br>
              <a:rPr lang="he-IL" dirty="0"/>
            </a:br>
            <a:r>
              <a:rPr lang="he-IL" dirty="0"/>
              <a:t>בדוגמא זו ננסה לבצע השוואה בין סרט שקיים במאגר </a:t>
            </a:r>
            <a:r>
              <a:rPr lang="en-US" dirty="0"/>
              <a:t>"The Meaning of Life"</a:t>
            </a:r>
            <a:r>
              <a:rPr lang="he-IL" dirty="0"/>
              <a:t> לבין סרט שאינו נמצא במאגר</a:t>
            </a:r>
            <a:endParaRPr lang="en-US" dirty="0"/>
          </a:p>
          <a:p>
            <a:pPr algn="just"/>
            <a:r>
              <a:rPr lang="en-US" dirty="0"/>
              <a:t>"The Holy Grail"</a:t>
            </a:r>
            <a:r>
              <a:rPr lang="he-IL" dirty="0"/>
              <a:t>. המערכת מזהה שאחד הסרטים לא נמצא במאגר, מורידה את הכתוביות המתאימות ומבצעת את </a:t>
            </a:r>
            <a:r>
              <a:rPr lang="he-IL" dirty="0" err="1"/>
              <a:t>חישבי</a:t>
            </a:r>
            <a:r>
              <a:rPr lang="he-IL" dirty="0"/>
              <a:t> המדדים השונים. לאחר מכן </a:t>
            </a:r>
            <a:r>
              <a:rPr lang="he-IL" dirty="0" err="1"/>
              <a:t>יווצר</a:t>
            </a:r>
            <a:r>
              <a:rPr lang="he-IL" dirty="0"/>
              <a:t> קובץ </a:t>
            </a:r>
            <a:r>
              <a:rPr lang="en-US" dirty="0"/>
              <a:t>JSON</a:t>
            </a:r>
            <a:r>
              <a:rPr lang="he-IL" dirty="0"/>
              <a:t> המכיל את ה</a:t>
            </a:r>
            <a:r>
              <a:rPr lang="en-US" dirty="0" err="1"/>
              <a:t>mvinfo</a:t>
            </a:r>
            <a:r>
              <a:rPr lang="he-IL" dirty="0"/>
              <a:t> של שני הסרטים.</a:t>
            </a:r>
            <a:endParaRPr lang="he-IL" sz="3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5" descr="https://i.imgur.com/ZeC5GLC.png">
            <a:extLst>
              <a:ext uri="{FF2B5EF4-FFF2-40B4-BE49-F238E27FC236}">
                <a16:creationId xmlns:a16="http://schemas.microsoft.com/office/drawing/2014/main" id="{01EC1590-EA7B-4EC7-A5C7-2E2617C52E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69329"/>
            <a:ext cx="6943725" cy="10578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E764AA5-EEBB-415C-9990-82E3FD0F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59EC908-AEDB-4187-92B1-884DCFE9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723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11E7079-3172-4523-87A2-BE2AD98AAA78}"/>
              </a:ext>
            </a:extLst>
          </p:cNvPr>
          <p:cNvSpPr/>
          <p:nvPr/>
        </p:nvSpPr>
        <p:spPr>
          <a:xfrm>
            <a:off x="6489700" y="635000"/>
            <a:ext cx="5241925" cy="467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latin typeface="Calibri" panose="020F0502020204030204" pitchFamily="34" charset="0"/>
                <a:ea typeface="Calibri" panose="020F0502020204030204" pitchFamily="34" charset="0"/>
              </a:rPr>
              <a:t>דוגמאות ריצה: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he-IL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latin typeface="Calibri" panose="020F0502020204030204" pitchFamily="34" charset="0"/>
              </a:rPr>
              <a:t>top</a:t>
            </a:r>
            <a:endParaRPr lang="en-US" sz="3200" b="1" dirty="0">
              <a:latin typeface="Calibri" panose="020F0502020204030204" pitchFamily="34" charset="0"/>
            </a:endParaRPr>
          </a:p>
          <a:p>
            <a:pPr lvl="0" algn="just"/>
            <a:r>
              <a:rPr lang="he-IL" dirty="0"/>
              <a:t>משיכת מספר סרטים מובילים על פי המדדים השונים: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dirty </a:t>
            </a:r>
            <a:r>
              <a:rPr lang="he-IL" dirty="0"/>
              <a:t>– הסרטים עם השפה הגסה ביותר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clean </a:t>
            </a:r>
            <a:r>
              <a:rPr lang="he-IL" dirty="0"/>
              <a:t>– הסרטים עם השפה הנקייה ביותר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vocal </a:t>
            </a:r>
            <a:r>
              <a:rPr lang="he-IL" dirty="0"/>
              <a:t>– הסרטים עם עומס הטקסטים הגדול ביותר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quiet </a:t>
            </a:r>
            <a:r>
              <a:rPr lang="he-IL" dirty="0"/>
              <a:t>– הסרטים עם הכי פחות מלל (לא עמוסים)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complex </a:t>
            </a:r>
            <a:r>
              <a:rPr lang="he-IL" dirty="0"/>
              <a:t>– הסרטים עם הכי הרבה מילים גבוהות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easy </a:t>
            </a:r>
            <a:r>
              <a:rPr lang="he-IL" dirty="0"/>
              <a:t>– הסרטים עם הכי פחות מילים גבוהות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he-IL" dirty="0"/>
          </a:p>
          <a:p>
            <a:pPr algn="just"/>
            <a:r>
              <a:rPr lang="he-IL" dirty="0"/>
              <a:t>בדוגמא זו נציג את 11 הסרטים עם מספר המילים הלא בטוחות הגבוה ביותר.</a:t>
            </a:r>
            <a:endParaRPr lang="en-US" dirty="0"/>
          </a:p>
        </p:txBody>
      </p:sp>
      <p:pic>
        <p:nvPicPr>
          <p:cNvPr id="5" name="Picture 6" descr="https://i.imgur.com/llJwJrz.png">
            <a:extLst>
              <a:ext uri="{FF2B5EF4-FFF2-40B4-BE49-F238E27FC236}">
                <a16:creationId xmlns:a16="http://schemas.microsoft.com/office/drawing/2014/main" id="{3B9A6B29-EEBE-455E-A750-6EAA33AA85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47650"/>
            <a:ext cx="5189407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 descr="https://i.imgur.com/fDuAv4f.png">
            <a:extLst>
              <a:ext uri="{FF2B5EF4-FFF2-40B4-BE49-F238E27FC236}">
                <a16:creationId xmlns:a16="http://schemas.microsoft.com/office/drawing/2014/main" id="{08BB2730-C5F3-4E85-9C0A-4F54363E85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889000"/>
            <a:ext cx="3995716" cy="54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32FA9246-23F4-4030-822C-F1617DEF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CE764628-75C9-415A-A756-E77E6214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2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EFC933B4-67E8-4447-97FD-BF3330C02180}"/>
              </a:ext>
            </a:extLst>
          </p:cNvPr>
          <p:cNvSpPr/>
          <p:nvPr/>
        </p:nvSpPr>
        <p:spPr>
          <a:xfrm>
            <a:off x="7645400" y="635000"/>
            <a:ext cx="4086225" cy="329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latin typeface="Calibri" panose="020F0502020204030204" pitchFamily="34" charset="0"/>
                <a:ea typeface="Calibri" panose="020F0502020204030204" pitchFamily="34" charset="0"/>
              </a:rPr>
              <a:t>דוגמאות ריצה: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he-IL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latin typeface="Calibri" panose="020F0502020204030204" pitchFamily="34" charset="0"/>
              </a:rPr>
              <a:t>similar</a:t>
            </a:r>
            <a:endParaRPr lang="en-US" sz="3200" b="1" dirty="0">
              <a:latin typeface="Calibri" panose="020F0502020204030204" pitchFamily="34" charset="0"/>
            </a:endParaRPr>
          </a:p>
          <a:p>
            <a:pPr lvl="0" algn="just"/>
            <a:r>
              <a:rPr lang="he-IL" dirty="0"/>
              <a:t>השוואת תמות של סרטים על פי מדד </a:t>
            </a:r>
            <a:r>
              <a:rPr lang="en-US" dirty="0"/>
              <a:t>bm25</a:t>
            </a:r>
            <a:r>
              <a:rPr lang="he-IL" dirty="0"/>
              <a:t>.</a:t>
            </a:r>
          </a:p>
          <a:p>
            <a:pPr lvl="0" algn="just"/>
            <a:endParaRPr lang="en-US" dirty="0"/>
          </a:p>
          <a:p>
            <a:pPr algn="just"/>
            <a:r>
              <a:rPr lang="he-IL" dirty="0"/>
              <a:t>בדוגמא זו נציג את שבעת הסרטים הדומים ביותר לסרט אינדיאנה ג'ונס </a:t>
            </a:r>
            <a:r>
              <a:rPr lang="en-US" dirty="0"/>
              <a:t>"Raiders of the Lost Ark"</a:t>
            </a:r>
            <a:r>
              <a:rPr lang="he-IL" dirty="0"/>
              <a:t>.</a:t>
            </a:r>
            <a:endParaRPr lang="en-US" dirty="0"/>
          </a:p>
        </p:txBody>
      </p:sp>
      <p:pic>
        <p:nvPicPr>
          <p:cNvPr id="5" name="Picture 8" descr="https://i.imgur.com/DckHNUe.png">
            <a:extLst>
              <a:ext uri="{FF2B5EF4-FFF2-40B4-BE49-F238E27FC236}">
                <a16:creationId xmlns:a16="http://schemas.microsoft.com/office/drawing/2014/main" id="{617571AE-C88B-45DE-A0FD-99691F9D28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63550"/>
            <a:ext cx="6164792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7" descr="https://i.imgur.com/UVEBk55.png">
            <a:extLst>
              <a:ext uri="{FF2B5EF4-FFF2-40B4-BE49-F238E27FC236}">
                <a16:creationId xmlns:a16="http://schemas.microsoft.com/office/drawing/2014/main" id="{2AA14E08-3723-4EEE-B261-66384EE49F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01725"/>
            <a:ext cx="4139377" cy="52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8921D474-4C31-4164-AE9C-1C769134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6CEC98B7-FC1E-416C-81E6-EA6EC1BB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693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2CE0AF9-09B0-4E31-9111-E599C62E09F8}"/>
              </a:ext>
            </a:extLst>
          </p:cNvPr>
          <p:cNvSpPr/>
          <p:nvPr/>
        </p:nvSpPr>
        <p:spPr>
          <a:xfrm>
            <a:off x="7645400" y="635000"/>
            <a:ext cx="4086225" cy="3015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latin typeface="Calibri" panose="020F0502020204030204" pitchFamily="34" charset="0"/>
                <a:ea typeface="Calibri" panose="020F0502020204030204" pitchFamily="34" charset="0"/>
              </a:rPr>
              <a:t>דוגמאות ריצה: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he-IL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latin typeface="Calibri" panose="020F0502020204030204" pitchFamily="34" charset="0"/>
              </a:rPr>
              <a:t>stats</a:t>
            </a:r>
            <a:endParaRPr lang="en-US" sz="3200" b="1" dirty="0">
              <a:latin typeface="Calibri" panose="020F0502020204030204" pitchFamily="34" charset="0"/>
            </a:endParaRPr>
          </a:p>
          <a:p>
            <a:pPr lvl="0" algn="just"/>
            <a:r>
              <a:rPr lang="he-IL" dirty="0"/>
              <a:t>הפקודה מציגה מידע אודות מאגר הסרטים בו משתמשת המערכת. המידע מכיל ממוצעי מדדים, מספר הסרטים במאגר, תאריכי עדכון אחרונים וכד'.</a:t>
            </a:r>
            <a:endParaRPr lang="en-US" dirty="0"/>
          </a:p>
        </p:txBody>
      </p:sp>
      <p:pic>
        <p:nvPicPr>
          <p:cNvPr id="5" name="Picture 9" descr="https://i.imgur.com/zwj4S7P.png">
            <a:extLst>
              <a:ext uri="{FF2B5EF4-FFF2-40B4-BE49-F238E27FC236}">
                <a16:creationId xmlns:a16="http://schemas.microsoft.com/office/drawing/2014/main" id="{09346DA5-2E12-4944-AB1F-EBE3189C99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55238"/>
            <a:ext cx="6572308" cy="45184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47D1FCB-1B38-4164-8605-C8312E73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94B1E67-F54C-40A7-8D95-939CCA7F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471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DCAC935-ED08-44E3-BD87-9610F38AC066}"/>
              </a:ext>
            </a:extLst>
          </p:cNvPr>
          <p:cNvSpPr/>
          <p:nvPr/>
        </p:nvSpPr>
        <p:spPr>
          <a:xfrm>
            <a:off x="1193800" y="635000"/>
            <a:ext cx="10537825" cy="388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latin typeface="Calibri" panose="020F0502020204030204" pitchFamily="34" charset="0"/>
                <a:ea typeface="Calibri" panose="020F0502020204030204" pitchFamily="34" charset="0"/>
              </a:rPr>
              <a:t>דוגמאות ריצה:</a:t>
            </a: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latin typeface="Calibri" panose="020F0502020204030204" pitchFamily="34" charset="0"/>
              </a:rPr>
              <a:t>update</a:t>
            </a:r>
            <a:endParaRPr lang="en-US" sz="3200" b="1" dirty="0">
              <a:latin typeface="Calibri" panose="020F0502020204030204" pitchFamily="34" charset="0"/>
            </a:endParaRPr>
          </a:p>
          <a:p>
            <a:pPr lvl="0"/>
            <a:r>
              <a:rPr lang="he-IL" dirty="0"/>
              <a:t>באמצעות הפקודה נוכל לעדכן מספר אזורים במערכת: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top_lists</a:t>
            </a:r>
            <a:r>
              <a:rPr lang="en-US" dirty="0"/>
              <a:t> </a:t>
            </a:r>
            <a:r>
              <a:rPr lang="he-IL" dirty="0"/>
              <a:t>– ביצוע חישוב מקדים והכנת רשימות הסרטים על פי המדדים השונים על מנת לאפשר שליפה מהירה של הנתונים על ידי המשתמש.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similar_lists</a:t>
            </a:r>
            <a:r>
              <a:rPr lang="en-US" dirty="0"/>
              <a:t> </a:t>
            </a:r>
            <a:r>
              <a:rPr lang="he-IL" dirty="0"/>
              <a:t>– ביצוע חישוב מקדים של רשימות הדמיון בין הסרטים. בעת ביצוע הפקודה המערכת תעבור על מאגר הסרטים ותבצע השוואה על פי </a:t>
            </a:r>
            <a:r>
              <a:rPr lang="en-US" dirty="0"/>
              <a:t>BM25</a:t>
            </a:r>
            <a:r>
              <a:rPr lang="he-IL" dirty="0"/>
              <a:t> עבור כל סרט.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movie_info</a:t>
            </a:r>
            <a:r>
              <a:rPr lang="en-US" dirty="0"/>
              <a:t> </a:t>
            </a:r>
            <a:r>
              <a:rPr lang="he-IL" dirty="0"/>
              <a:t> – בפקודה זו נשתמש אם הכנסנו סרטים חדשים למאגר באופן ידני על ידי הקליינט שכתבנו להורדת כתוביות מהאתר </a:t>
            </a:r>
            <a:r>
              <a:rPr lang="en-US" dirty="0" err="1"/>
              <a:t>OpenSubtitles</a:t>
            </a:r>
            <a:r>
              <a:rPr lang="he-IL" dirty="0"/>
              <a:t>. הפקודה תייצר קבצי </a:t>
            </a:r>
            <a:r>
              <a:rPr lang="en-US" dirty="0"/>
              <a:t>JSON</a:t>
            </a:r>
            <a:r>
              <a:rPr lang="he-IL" dirty="0"/>
              <a:t> עבור הסרטים החדשים בדומה לתהליך המתבצע עבור סרט חדש בפקודה </a:t>
            </a:r>
            <a:r>
              <a:rPr lang="en-US" dirty="0" err="1"/>
              <a:t>mvinfo</a:t>
            </a:r>
            <a:r>
              <a:rPr lang="he-IL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</a:t>
            </a:r>
            <a:r>
              <a:rPr lang="he-IL" dirty="0"/>
              <a:t>– הפקודה מעדכנת את הקובץ </a:t>
            </a:r>
            <a:r>
              <a:rPr lang="en-US" dirty="0" err="1"/>
              <a:t>metadata.json</a:t>
            </a:r>
            <a:r>
              <a:rPr lang="he-IL" dirty="0"/>
              <a:t> המכיל נתונים על המאגר. הפקודה מחשבת את הממוצעים של המדדים הנבחנים במערכת עבור כל הסרטים שנוספו.</a:t>
            </a:r>
            <a:endParaRPr lang="en-US" dirty="0"/>
          </a:p>
        </p:txBody>
      </p:sp>
      <p:pic>
        <p:nvPicPr>
          <p:cNvPr id="8" name="Picture 10" descr="https://i.imgur.com/HmQb2QS.png">
            <a:extLst>
              <a:ext uri="{FF2B5EF4-FFF2-40B4-BE49-F238E27FC236}">
                <a16:creationId xmlns:a16="http://schemas.microsoft.com/office/drawing/2014/main" id="{B0949B98-EB26-445A-A694-5DE38F52A2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409123"/>
            <a:ext cx="4446476" cy="19472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מציין מיקום של כותרת תחתונה 9">
            <a:extLst>
              <a:ext uri="{FF2B5EF4-FFF2-40B4-BE49-F238E27FC236}">
                <a16:creationId xmlns:a16="http://schemas.microsoft.com/office/drawing/2014/main" id="{9472F5CC-3283-42C8-8CC4-3DC02AF2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3AD5DDBC-E425-4916-B3C0-28E8374C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70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64DEC60-8527-460C-8099-D5F5E7B0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64D73E3-28D5-4046-B912-28F0BBC4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17</a:t>
            </a:fld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7C006B1-88CC-4941-9454-2D82F9C9CF9D}"/>
              </a:ext>
            </a:extLst>
          </p:cNvPr>
          <p:cNvSpPr/>
          <p:nvPr/>
        </p:nvSpPr>
        <p:spPr>
          <a:xfrm>
            <a:off x="695460" y="635000"/>
            <a:ext cx="11036166" cy="4541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200" u="sng" dirty="0">
                <a:latin typeface="Calibri" panose="020F0502020204030204" pitchFamily="34" charset="0"/>
                <a:ea typeface="Calibri" panose="020F0502020204030204" pitchFamily="34" charset="0"/>
              </a:rPr>
              <a:t>התקנה: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he-IL" sz="2800" dirty="0">
              <a:latin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latin typeface="Calibri" panose="020F0502020204030204" pitchFamily="34" charset="0"/>
              </a:rPr>
              <a:t>יש להוריד את המודולים </a:t>
            </a:r>
            <a:r>
              <a:rPr lang="en-US" sz="2800" dirty="0" err="1">
                <a:latin typeface="Calibri" panose="020F0502020204030204" pitchFamily="34" charset="0"/>
              </a:rPr>
              <a:t>nltk</a:t>
            </a:r>
            <a:r>
              <a:rPr lang="he-IL" sz="2800" dirty="0">
                <a:latin typeface="Calibri" panose="020F0502020204030204" pitchFamily="34" charset="0"/>
              </a:rPr>
              <a:t> ו- </a:t>
            </a:r>
            <a:r>
              <a:rPr lang="en-US" sz="2800" dirty="0" err="1">
                <a:latin typeface="Calibri" panose="020F0502020204030204" pitchFamily="34" charset="0"/>
              </a:rPr>
              <a:t>IMDbPY</a:t>
            </a:r>
            <a:r>
              <a:rPr lang="he-IL" sz="2800" dirty="0">
                <a:latin typeface="Calibri" panose="020F0502020204030204" pitchFamily="34" charset="0"/>
              </a:rPr>
              <a:t> ל-</a:t>
            </a:r>
            <a:r>
              <a:rPr lang="en-US" sz="2800" dirty="0">
                <a:latin typeface="Calibri" panose="020F0502020204030204" pitchFamily="34" charset="0"/>
              </a:rPr>
              <a:t>Python 3.6-32 </a:t>
            </a:r>
            <a:r>
              <a:rPr lang="he-IL" sz="2800" dirty="0">
                <a:latin typeface="Calibri" panose="020F0502020204030204" pitchFamily="34" charset="0"/>
              </a:rPr>
              <a:t> באמצעות הפקודות: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he-IL" sz="2800" dirty="0">
              <a:latin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he-IL" sz="2800" dirty="0">
              <a:latin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he-IL" sz="2800" dirty="0">
              <a:latin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he-IL" sz="2800" dirty="0">
              <a:latin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latin typeface="Calibri" panose="020F0502020204030204" pitchFamily="34" charset="0"/>
              </a:rPr>
              <a:t>ולהפעיל את התכנית באמצעות הרצת </a:t>
            </a:r>
            <a:r>
              <a:rPr lang="en-US" sz="2800" dirty="0">
                <a:latin typeface="Calibri" panose="020F0502020204030204" pitchFamily="34" charset="0"/>
              </a:rPr>
              <a:t>Main.py</a:t>
            </a:r>
            <a:r>
              <a:rPr lang="he-IL" sz="28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B7F56C5-C837-4CA5-B223-E2BCEC7002F8}"/>
              </a:ext>
            </a:extLst>
          </p:cNvPr>
          <p:cNvSpPr/>
          <p:nvPr/>
        </p:nvSpPr>
        <p:spPr>
          <a:xfrm>
            <a:off x="3832987" y="2828835"/>
            <a:ext cx="507919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 algn="l" rtl="0"/>
            <a:r>
              <a:rPr lang="en-US" dirty="0">
                <a:solidFill>
                  <a:srgbClr val="3A3A3A"/>
                </a:solidFill>
                <a:latin typeface="Courier New" panose="02070309020205020404" pitchFamily="49" charset="0"/>
              </a:rPr>
              <a:t>&gt; python –m pip install </a:t>
            </a:r>
            <a:r>
              <a:rPr lang="en-US" dirty="0" err="1">
                <a:solidFill>
                  <a:srgbClr val="3A3A3A"/>
                </a:solidFill>
                <a:latin typeface="Courier New" panose="02070309020205020404" pitchFamily="49" charset="0"/>
              </a:rPr>
              <a:t>imdbpy</a:t>
            </a:r>
            <a:endParaRPr lang="en-US" dirty="0">
              <a:solidFill>
                <a:srgbClr val="3A3A3A"/>
              </a:solidFill>
              <a:latin typeface="Courier New" panose="02070309020205020404" pitchFamily="49" charset="0"/>
            </a:endParaRPr>
          </a:p>
          <a:p>
            <a:pPr lvl="1" algn="l" rtl="0"/>
            <a:r>
              <a:rPr lang="en-US" dirty="0">
                <a:solidFill>
                  <a:srgbClr val="3A3A3A"/>
                </a:solidFill>
                <a:latin typeface="Courier New" panose="02070309020205020404" pitchFamily="49" charset="0"/>
              </a:rPr>
              <a:t>&gt; python –m pip install </a:t>
            </a:r>
            <a:r>
              <a:rPr lang="en-US" dirty="0" err="1">
                <a:solidFill>
                  <a:srgbClr val="3A3A3A"/>
                </a:solidFill>
                <a:latin typeface="Courier New" panose="02070309020205020404" pitchFamily="49" charset="0"/>
              </a:rPr>
              <a:t>nltk</a:t>
            </a:r>
            <a:endParaRPr lang="en-US" dirty="0">
              <a:solidFill>
                <a:srgbClr val="3A3A3A"/>
              </a:solidFill>
              <a:latin typeface="Courier New" panose="02070309020205020404" pitchFamily="49" charset="0"/>
            </a:endParaRPr>
          </a:p>
          <a:p>
            <a:pPr lvl="1" algn="l" rtl="0"/>
            <a:r>
              <a:rPr lang="en-US" dirty="0">
                <a:solidFill>
                  <a:srgbClr val="3A3A3A"/>
                </a:solidFill>
                <a:latin typeface="Courier New" panose="02070309020205020404" pitchFamily="49" charset="0"/>
              </a:rPr>
              <a:t>&gt; python</a:t>
            </a:r>
          </a:p>
          <a:p>
            <a:pPr lvl="1" algn="l" rtl="0"/>
            <a:r>
              <a:rPr lang="en-US" dirty="0">
                <a:solidFill>
                  <a:srgbClr val="3A3A3A"/>
                </a:solidFill>
                <a:latin typeface="Courier New" panose="02070309020205020404" pitchFamily="49" charset="0"/>
              </a:rPr>
              <a:t>&gt;&gt;&gt; </a:t>
            </a:r>
            <a:r>
              <a:rPr lang="en-US" dirty="0" err="1">
                <a:solidFill>
                  <a:srgbClr val="3A3A3A"/>
                </a:solidFill>
                <a:latin typeface="Courier New" panose="02070309020205020404" pitchFamily="49" charset="0"/>
              </a:rPr>
              <a:t>nltk.download</a:t>
            </a:r>
            <a:r>
              <a:rPr lang="en-US" dirty="0">
                <a:solidFill>
                  <a:srgbClr val="3A3A3A"/>
                </a:solidFill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910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8F17160-7C3A-46AE-BAE9-2404B327ECED}"/>
              </a:ext>
            </a:extLst>
          </p:cNvPr>
          <p:cNvSpPr/>
          <p:nvPr/>
        </p:nvSpPr>
        <p:spPr>
          <a:xfrm>
            <a:off x="1710833" y="1375142"/>
            <a:ext cx="8770333" cy="441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600" dirty="0">
                <a:latin typeface="+mj-lt"/>
                <a:ea typeface="Tahoma" panose="020B0604030504040204" pitchFamily="34" charset="0"/>
              </a:rPr>
              <a:t>עבור פרויקט הגמר שלנו בנינו תכנית ב- </a:t>
            </a:r>
            <a:r>
              <a:rPr lang="en-US" sz="3600" dirty="0"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Python</a:t>
            </a:r>
            <a:r>
              <a:rPr lang="he-IL" sz="3600" dirty="0">
                <a:latin typeface="+mj-lt"/>
                <a:ea typeface="Tahoma" panose="020B0604030504040204" pitchFamily="34" charset="0"/>
              </a:rPr>
              <a:t> לניתוח סרטים על פי התסריט שלהם.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600" dirty="0"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600" dirty="0">
                <a:latin typeface="+mj-lt"/>
                <a:ea typeface="Tahoma" panose="020B0604030504040204" pitchFamily="34" charset="0"/>
              </a:rPr>
              <a:t>עבור כל סרט, המערכת תייצר פלט בתבנית </a:t>
            </a:r>
            <a:r>
              <a:rPr lang="en-US" sz="3600" dirty="0"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JSON</a:t>
            </a:r>
            <a:r>
              <a:rPr lang="he-IL" sz="3600" dirty="0">
                <a:latin typeface="+mj-lt"/>
                <a:ea typeface="Tahoma" panose="020B0604030504040204" pitchFamily="34" charset="0"/>
              </a:rPr>
              <a:t>, על-מנת לאפשר התממשקות נוחה עם מנגנונים שיאפשרו הצגה ויזואלית או ניתוחים נוספים על המידע.</a:t>
            </a:r>
            <a:endParaRPr lang="en-US" sz="3600" dirty="0"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4373413D-0BA2-4A9D-ADBF-AE34EBF7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  <a:endParaRPr lang="he-IL" dirty="0"/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568E24C6-E78D-4148-8FD6-9E6CB5C8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49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4A0B1C6-BABF-4238-BA99-3B026D0A26FC}"/>
              </a:ext>
            </a:extLst>
          </p:cNvPr>
          <p:cNvSpPr/>
          <p:nvPr/>
        </p:nvSpPr>
        <p:spPr>
          <a:xfrm>
            <a:off x="1165225" y="635000"/>
            <a:ext cx="9861550" cy="4219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600" u="sng" dirty="0">
                <a:latin typeface="Calibri" panose="020F0502020204030204" pitchFamily="34" charset="0"/>
                <a:ea typeface="Calibri" panose="020F0502020204030204" pitchFamily="34" charset="0"/>
              </a:rPr>
              <a:t>אפשרויות ניתוח והצגת נתונים: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3600" b="1" dirty="0">
                <a:latin typeface="Calibri" panose="020F0502020204030204" pitchFamily="34" charset="0"/>
                <a:ea typeface="Calibri" panose="020F0502020204030204" pitchFamily="34" charset="0"/>
              </a:rPr>
              <a:t>אחוז המילים ה'לא בטוחות' בסרט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</a:rPr>
              <a:t>עד כמה סרט מתאים לצפייה של ילדים. מדד זה ממומש באמצעות חישוב על-סמך רשימת מילים "רעות" (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Swear Words</a:t>
            </a:r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</a:rPr>
              <a:t>) שנגזרה ממספר רשימות ומאמרים שסיננו באמצעות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Regular Expressions</a:t>
            </a:r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6968D42E-0B29-46B6-9306-3487B92C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66AEBE0D-D48E-46B0-B3E5-1DC2FBE8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33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D747669A-36CF-4D66-A264-7AA4925FD4E7}"/>
              </a:ext>
            </a:extLst>
          </p:cNvPr>
          <p:cNvSpPr/>
          <p:nvPr/>
        </p:nvSpPr>
        <p:spPr>
          <a:xfrm>
            <a:off x="1165225" y="635000"/>
            <a:ext cx="9861550" cy="4746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600" u="sng" dirty="0">
                <a:latin typeface="Calibri" panose="020F0502020204030204" pitchFamily="34" charset="0"/>
                <a:ea typeface="Calibri" panose="020F0502020204030204" pitchFamily="34" charset="0"/>
              </a:rPr>
              <a:t>אפשרויות ניתוח והצגת נתונים: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3600" b="1" dirty="0">
                <a:latin typeface="Calibri" panose="020F0502020204030204" pitchFamily="34" charset="0"/>
                <a:ea typeface="Calibri" panose="020F0502020204030204" pitchFamily="34" charset="0"/>
              </a:rPr>
              <a:t>אחוז המילים הגבוהות בסרט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he-IL" sz="3600" dirty="0">
                <a:latin typeface="Calibri" panose="020F0502020204030204" pitchFamily="34" charset="0"/>
              </a:rPr>
              <a:t>עד כמה סרט מתאים לצפייה לאנשים שאנגלית אינה שפת האם שלהם / שמעוניינים ללמוד אנגלית באמצעות צפייה בסרטים. מדד זה ממומש באמצעות חישוב דומה לנ"ל על-סמך רשימת מילים מורכבות (</a:t>
            </a:r>
            <a:r>
              <a:rPr lang="en-US" sz="3600" dirty="0">
                <a:latin typeface="Calibri" panose="020F0502020204030204" pitchFamily="34" charset="0"/>
              </a:rPr>
              <a:t>SAT Words</a:t>
            </a:r>
            <a:r>
              <a:rPr lang="he-IL" sz="3600" dirty="0">
                <a:latin typeface="Calibri" panose="020F0502020204030204" pitchFamily="34" charset="0"/>
              </a:rPr>
              <a:t>).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2B15C1E-FD4C-4CAE-89B3-30E05B13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0C52DAF-519F-467D-A54F-D42E0C5C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11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696E2EC-906A-4550-BE47-ACFD5F40D7CB}"/>
              </a:ext>
            </a:extLst>
          </p:cNvPr>
          <p:cNvSpPr/>
          <p:nvPr/>
        </p:nvSpPr>
        <p:spPr>
          <a:xfrm>
            <a:off x="1165225" y="635000"/>
            <a:ext cx="9861550" cy="296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600" u="sng" dirty="0">
                <a:latin typeface="Calibri" panose="020F0502020204030204" pitchFamily="34" charset="0"/>
                <a:ea typeface="Calibri" panose="020F0502020204030204" pitchFamily="34" charset="0"/>
              </a:rPr>
              <a:t>אפשרויות ניתוח והצגת נתונים: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3600" b="1" dirty="0">
                <a:latin typeface="Calibri" panose="020F0502020204030204" pitchFamily="34" charset="0"/>
              </a:rPr>
              <a:t>מספר מילים לדקה בממוצע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he-IL" sz="3600" dirty="0">
                <a:latin typeface="Calibri" panose="020F0502020204030204" pitchFamily="34" charset="0"/>
              </a:rPr>
              <a:t>מדד זה נועד לתת אינדיקציה לעומס הטקסט בסרט: האם סרט שקט / רועש (מבחינת כמות מלל).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3EFE4655-1C7A-4492-A54D-DBB47B6C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0884CF26-CA02-4DDF-81F3-AE17469F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087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FEE8FF69-30D7-445A-89C9-FFFF13D2C71B}"/>
              </a:ext>
            </a:extLst>
          </p:cNvPr>
          <p:cNvSpPr/>
          <p:nvPr/>
        </p:nvSpPr>
        <p:spPr>
          <a:xfrm>
            <a:off x="1165225" y="635000"/>
            <a:ext cx="9861550" cy="3667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600" u="sng" dirty="0">
                <a:latin typeface="Calibri" panose="020F0502020204030204" pitchFamily="34" charset="0"/>
                <a:ea typeface="Calibri" panose="020F0502020204030204" pitchFamily="34" charset="0"/>
              </a:rPr>
              <a:t>אפשרויות ניתוח והצגת נתונים: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3600" b="1" dirty="0">
                <a:latin typeface="Calibri" panose="020F0502020204030204" pitchFamily="34" charset="0"/>
              </a:rPr>
              <a:t>מילים שכיחות ביותר בסרט</a:t>
            </a:r>
            <a:endParaRPr lang="en-US" sz="3600" b="1" dirty="0">
              <a:latin typeface="Calibri" panose="020F050202020403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he-IL" sz="3600" dirty="0">
                <a:latin typeface="Calibri" panose="020F0502020204030204" pitchFamily="34" charset="0"/>
              </a:rPr>
              <a:t>ניתן ללמוד על אופיו של סרט לפי שכיחויות של מילים בתסריט.</a:t>
            </a:r>
            <a:endParaRPr lang="en-US" sz="3600" dirty="0">
              <a:latin typeface="Calibri" panose="020F050202020403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7D1E1320-B8CF-4D37-98B8-BCF673BC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C86092B5-1285-4946-A16E-5A8BEDA0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44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ABE3FB9B-DF75-4EA8-B113-FEFCFE0AB720}"/>
              </a:ext>
            </a:extLst>
          </p:cNvPr>
          <p:cNvSpPr/>
          <p:nvPr/>
        </p:nvSpPr>
        <p:spPr>
          <a:xfrm>
            <a:off x="1165225" y="635000"/>
            <a:ext cx="9861550" cy="4259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600" u="sng" dirty="0">
                <a:latin typeface="Calibri" panose="020F0502020204030204" pitchFamily="34" charset="0"/>
                <a:ea typeface="Calibri" panose="020F0502020204030204" pitchFamily="34" charset="0"/>
              </a:rPr>
              <a:t>אפשרויות ניתוח והצגת נתונים: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3600" b="1" dirty="0">
                <a:latin typeface="Calibri" panose="020F0502020204030204" pitchFamily="34" charset="0"/>
              </a:rPr>
              <a:t>סרטים עם תמות דומות</a:t>
            </a:r>
            <a:endParaRPr lang="en-US" sz="3600" b="1" dirty="0">
              <a:latin typeface="Calibri" panose="020F050202020403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he-IL" sz="3600" dirty="0">
                <a:latin typeface="Calibri" panose="020F0502020204030204" pitchFamily="34" charset="0"/>
              </a:rPr>
              <a:t>על-מנת לחשב את אחוזי הדמיון בין תסריט של סרט לשאר התסריטים בקורפוס, השתמשנו במדד </a:t>
            </a:r>
            <a:r>
              <a:rPr lang="en-US" sz="3600" dirty="0">
                <a:latin typeface="Calibri" panose="020F0502020204030204" pitchFamily="34" charset="0"/>
              </a:rPr>
              <a:t>bm25</a:t>
            </a:r>
            <a:r>
              <a:rPr lang="he-IL" sz="3600" dirty="0">
                <a:latin typeface="Calibri" panose="020F0502020204030204" pitchFamily="34" charset="0"/>
              </a:rPr>
              <a:t> שלמדנו במסגרת מטלות הקורס.</a:t>
            </a:r>
            <a:endParaRPr lang="en-US" sz="3600" dirty="0">
              <a:latin typeface="Calibri" panose="020F050202020403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C660062-2765-4BDC-A925-40697CAA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6349FE1-39D9-4948-B5E6-7ACB484C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501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8E4D4A5D-BEBA-451D-9736-188C4DFBF242}"/>
              </a:ext>
            </a:extLst>
          </p:cNvPr>
          <p:cNvSpPr/>
          <p:nvPr/>
        </p:nvSpPr>
        <p:spPr>
          <a:xfrm>
            <a:off x="1165225" y="635000"/>
            <a:ext cx="9861550" cy="611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600" u="sng" dirty="0">
                <a:latin typeface="Calibri" panose="020F0502020204030204" pitchFamily="34" charset="0"/>
                <a:ea typeface="Calibri" panose="020F0502020204030204" pitchFamily="34" charset="0"/>
              </a:rPr>
              <a:t>הערות: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3200" b="1" dirty="0">
                <a:latin typeface="Calibri" panose="020F0502020204030204" pitchFamily="34" charset="0"/>
              </a:rPr>
              <a:t>שימוש נרחב במודול של </a:t>
            </a:r>
            <a:r>
              <a:rPr lang="en-US" sz="3200" b="1" dirty="0">
                <a:latin typeface="Calibri" panose="020F0502020204030204" pitchFamily="34" charset="0"/>
              </a:rPr>
              <a:t>NLTK</a:t>
            </a:r>
          </a:p>
          <a:p>
            <a:pPr marL="457200" algn="just" rtl="0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</a:rPr>
              <a:t>Tokenization, Lemmatization, </a:t>
            </a:r>
            <a:r>
              <a:rPr lang="en-US" sz="3200" dirty="0" err="1">
                <a:latin typeface="Calibri" panose="020F0502020204030204" pitchFamily="34" charset="0"/>
              </a:rPr>
              <a:t>Stopwords</a:t>
            </a:r>
            <a:r>
              <a:rPr lang="en-US" sz="3200" dirty="0">
                <a:latin typeface="Calibri" panose="020F0502020204030204" pitchFamily="34" charset="0"/>
              </a:rPr>
              <a:t>, Bag of Words, etc.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3200" b="1" dirty="0">
                <a:latin typeface="Calibri" panose="020F0502020204030204" pitchFamily="34" charset="0"/>
              </a:rPr>
              <a:t>אפשרויות </a:t>
            </a:r>
            <a:r>
              <a:rPr lang="en-US" sz="3200" b="1" dirty="0">
                <a:latin typeface="Calibri" panose="020F0502020204030204" pitchFamily="34" charset="0"/>
              </a:rPr>
              <a:t>Offline\Online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latin typeface="Calibri" panose="020F0502020204030204" pitchFamily="34" charset="0"/>
              </a:rPr>
              <a:t>המערכת המוצגת כוללת נתונים עבור כל הסרטים במאגר ואלו יכולים להישלף בזמן קצר. בעת הוספת סרט חדש למאגר יתבצע עדכון באזורים המתאימים על מנת לעדכן סטטיסטיקות ודירוגים במדדים השונים.</a:t>
            </a:r>
            <a:endParaRPr lang="en-US" sz="3200" dirty="0">
              <a:latin typeface="Calibri" panose="020F0502020204030204" pitchFamily="34" charset="0"/>
            </a:endParaRPr>
          </a:p>
          <a:p>
            <a:pPr marL="457200" algn="just" rtl="0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FC7B14D6-86EF-4DF4-B466-2BD26F3A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C94C8B3A-7605-4505-B4F4-98C29D83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43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5E4CA019-3C74-458F-9066-494595148463}"/>
              </a:ext>
            </a:extLst>
          </p:cNvPr>
          <p:cNvSpPr/>
          <p:nvPr/>
        </p:nvSpPr>
        <p:spPr>
          <a:xfrm>
            <a:off x="1165225" y="635000"/>
            <a:ext cx="9861550" cy="54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e-IL" sz="3600" u="sng" dirty="0">
                <a:latin typeface="Calibri" panose="020F0502020204030204" pitchFamily="34" charset="0"/>
                <a:ea typeface="Calibri" panose="020F0502020204030204" pitchFamily="34" charset="0"/>
              </a:rPr>
              <a:t>מקורות מידע: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 err="1">
                <a:latin typeface="Calibri" panose="020F0502020204030204" pitchFamily="34" charset="0"/>
              </a:rPr>
              <a:t>OpenSubtitles</a:t>
            </a:r>
            <a:endParaRPr lang="en-US" sz="3200" b="1" dirty="0">
              <a:latin typeface="Calibri" panose="020F050202020403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latin typeface="Calibri" panose="020F0502020204030204" pitchFamily="34" charset="0"/>
              </a:rPr>
              <a:t>האתר מספק כתוביות לסרטים והוא היווה את מקור המידע העיקרי שלנו. הכתוביות הן הטקסטים אותם ניתחנו בתכנית זו. ה-</a:t>
            </a:r>
            <a:r>
              <a:rPr lang="en-US" sz="3200" dirty="0">
                <a:latin typeface="Calibri" panose="020F0502020204030204" pitchFamily="34" charset="0"/>
              </a:rPr>
              <a:t>API</a:t>
            </a:r>
            <a:r>
              <a:rPr lang="he-IL" sz="3200" dirty="0">
                <a:latin typeface="Calibri" panose="020F0502020204030204" pitchFamily="34" charset="0"/>
              </a:rPr>
              <a:t> של האתר הוא בפורמט </a:t>
            </a:r>
            <a:r>
              <a:rPr lang="en-US" sz="3200" dirty="0">
                <a:latin typeface="Calibri" panose="020F0502020204030204" pitchFamily="34" charset="0"/>
              </a:rPr>
              <a:t>XML-RPC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Calibri" panose="020F0502020204030204" pitchFamily="34" charset="0"/>
              </a:rPr>
              <a:t>IMDb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latin typeface="Calibri" panose="020F0502020204030204" pitchFamily="34" charset="0"/>
              </a:rPr>
              <a:t>האתר מספק מידע אודות סרטים ודרכו אנו מקבלים </a:t>
            </a:r>
            <a:r>
              <a:rPr lang="en-US" sz="3200" dirty="0">
                <a:latin typeface="Calibri" panose="020F0502020204030204" pitchFamily="34" charset="0"/>
              </a:rPr>
              <a:t>Metadata</a:t>
            </a:r>
            <a:r>
              <a:rPr lang="he-IL" sz="3200" dirty="0">
                <a:latin typeface="Calibri" panose="020F0502020204030204" pitchFamily="34" charset="0"/>
              </a:rPr>
              <a:t> על סרטים במאגר. ישנו מודול </a:t>
            </a:r>
            <a:r>
              <a:rPr lang="he-IL" sz="3200" dirty="0" err="1">
                <a:latin typeface="Calibri" panose="020F0502020204030204" pitchFamily="34" charset="0"/>
              </a:rPr>
              <a:t>בפייתון</a:t>
            </a:r>
            <a:r>
              <a:rPr lang="he-IL" sz="3200" dirty="0">
                <a:latin typeface="Calibri" panose="020F0502020204030204" pitchFamily="34" charset="0"/>
              </a:rPr>
              <a:t> שנקרא </a:t>
            </a:r>
            <a:r>
              <a:rPr lang="en-US" sz="3200" dirty="0" err="1">
                <a:latin typeface="Calibri" panose="020F0502020204030204" pitchFamily="34" charset="0"/>
              </a:rPr>
              <a:t>IMDbPY</a:t>
            </a:r>
            <a:r>
              <a:rPr lang="he-IL" sz="3200" dirty="0">
                <a:latin typeface="Calibri" panose="020F0502020204030204" pitchFamily="34" charset="0"/>
              </a:rPr>
              <a:t> דרכו ניתן לקבל מידע על רשומות באתר.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B1113E9-D5C2-4204-A25D-6166EE18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מדעי הרוח הדיגיטליים | פרויקט גמר 2018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211EFA-EA99-47A9-84C7-BEB719E1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D9F1-2916-498B-91B4-9B5A5A4E94B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6432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138</TotalTime>
  <Words>857</Words>
  <Application>Microsoft Office PowerPoint</Application>
  <PresentationFormat>מסך רחב</PresentationFormat>
  <Paragraphs>135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Shahar Bashari</dc:creator>
  <cp:lastModifiedBy>Shahar Bashari</cp:lastModifiedBy>
  <cp:revision>13</cp:revision>
  <dcterms:created xsi:type="dcterms:W3CDTF">2018-07-29T17:09:06Z</dcterms:created>
  <dcterms:modified xsi:type="dcterms:W3CDTF">2018-07-30T09:05:08Z</dcterms:modified>
</cp:coreProperties>
</file>