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5" r:id="rId4"/>
    <p:sldId id="269" r:id="rId5"/>
    <p:sldId id="270" r:id="rId6"/>
    <p:sldId id="258" r:id="rId7"/>
    <p:sldId id="293" r:id="rId8"/>
    <p:sldId id="259" r:id="rId9"/>
    <p:sldId id="260" r:id="rId10"/>
    <p:sldId id="276" r:id="rId11"/>
    <p:sldId id="277" r:id="rId12"/>
    <p:sldId id="261" r:id="rId13"/>
    <p:sldId id="272" r:id="rId14"/>
    <p:sldId id="273" r:id="rId15"/>
    <p:sldId id="274" r:id="rId16"/>
    <p:sldId id="275" r:id="rId17"/>
    <p:sldId id="262" r:id="rId18"/>
    <p:sldId id="278" r:id="rId19"/>
    <p:sldId id="279" r:id="rId20"/>
    <p:sldId id="263" r:id="rId21"/>
    <p:sldId id="281" r:id="rId22"/>
    <p:sldId id="282" r:id="rId23"/>
    <p:sldId id="291" r:id="rId24"/>
    <p:sldId id="286" r:id="rId25"/>
    <p:sldId id="290" r:id="rId26"/>
    <p:sldId id="283" r:id="rId27"/>
    <p:sldId id="287" r:id="rId28"/>
    <p:sldId id="288" r:id="rId29"/>
    <p:sldId id="289" r:id="rId30"/>
    <p:sldId id="266" r:id="rId31"/>
    <p:sldId id="267" r:id="rId32"/>
    <p:sldId id="292" r:id="rId33"/>
    <p:sldId id="28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9" autoAdjust="0"/>
    <p:restoredTop sz="82450" autoAdjust="0"/>
  </p:normalViewPr>
  <p:slideViewPr>
    <p:cSldViewPr snapToGrid="0">
      <p:cViewPr varScale="1">
        <p:scale>
          <a:sx n="94" d="100"/>
          <a:sy n="94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117FC-D6F8-45D2-B227-F2F0FAC85A1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98293-A3F4-4328-805F-E78DF072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2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vlink.io/en/services/mission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avlink.io/en/services/parameter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joining in and agreeing to conduct the defense online. </a:t>
            </a:r>
            <a:br>
              <a:rPr lang="en-US" dirty="0"/>
            </a:br>
            <a:r>
              <a:rPr lang="en-US" dirty="0"/>
              <a:t>I have planned to go over the key points of work, notable contributions and its necessity and motivation. Which may have been buried under a lot of jargon, additional details, pretext preamble etc. in a 100 page plus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98293-A3F4-4328-805F-E78DF072D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2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to provide and outline, the presentation will roughly follow this order.</a:t>
            </a:r>
          </a:p>
          <a:p>
            <a:endParaRPr lang="en-US" dirty="0"/>
          </a:p>
          <a:p>
            <a:r>
              <a:rPr lang="en-US" dirty="0"/>
              <a:t>We start with the problem statement where we define what exactly we are trying to solve. </a:t>
            </a:r>
          </a:p>
          <a:p>
            <a:r>
              <a:rPr lang="en-US" dirty="0"/>
              <a:t>The relevant literature that motivates this study, and that the work that is used to conduct the study.</a:t>
            </a:r>
          </a:p>
          <a:p>
            <a:r>
              <a:rPr lang="en-US" dirty="0"/>
              <a:t>Then we look at the specific points that motivated this study.</a:t>
            </a:r>
          </a:p>
          <a:p>
            <a:r>
              <a:rPr lang="en-US" dirty="0"/>
              <a:t>The Objective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98293-A3F4-4328-805F-E78DF072D2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57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main equation of Kernel Estimation. </a:t>
            </a:r>
            <a:br>
              <a:rPr lang="en-US" dirty="0"/>
            </a:br>
            <a:r>
              <a:rPr lang="en-US" dirty="0"/>
              <a:t>If you want a estimate zeta at a time instant </a:t>
            </a:r>
            <a:r>
              <a:rPr lang="en-US" dirty="0" err="1"/>
              <a:t>tk</a:t>
            </a:r>
            <a:r>
              <a:rPr lang="en-US" dirty="0"/>
              <a:t> then you gather measurements around </a:t>
            </a:r>
            <a:r>
              <a:rPr lang="en-US" dirty="0" err="1"/>
              <a:t>tk</a:t>
            </a:r>
            <a:r>
              <a:rPr lang="en-US" dirty="0"/>
              <a:t> within a “window of observation”</a:t>
            </a:r>
          </a:p>
          <a:p>
            <a:r>
              <a:rPr lang="en-US" dirty="0"/>
              <a:t>Between points a and 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98293-A3F4-4328-805F-E78DF072D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1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follows a modern hybrid publish-subscribe and point-to-point design pattern: Data streams are sent / published as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while configuration sub-protocols such as the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mission protocol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parameter protocol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point-to-point with retransmission.</a:t>
            </a: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by creating a new MAVROS plugin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mavros_plugins.xml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workspace/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mavros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mavros_extras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CMakeLists.txt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workspace/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mavros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mavros_extras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common.xml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(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workspace/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message_definitions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/v1.0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PX4: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common.xml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Firmware/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/include/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/v2.0/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message_definitions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add your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message as following (same procedure as for MAVROS section above):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98293-A3F4-4328-805F-E78DF072D2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9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 computing for faster computation.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SIMD (Single Instruction, Multiple Data) architectures.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SIMD is a class of parallel computing in which the logical processors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 a single instruction on multiple data points simultaneously.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98293-A3F4-4328-805F-E78DF072D2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7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GNU – SL is a combination of LAPACK which is built on top of </a:t>
            </a:r>
          </a:p>
          <a:p>
            <a:r>
              <a:rPr lang="en-US" dirty="0"/>
              <a:t>BLAS(Basic Linear Algebra Subprograms), optimized for speed on intel architectures</a:t>
            </a:r>
          </a:p>
          <a:p>
            <a:r>
              <a:rPr lang="en-US" dirty="0"/>
              <a:t>They take use of floating point hardware such as SIMD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98293-A3F4-4328-805F-E78DF072D2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0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DACE-309F-4888-9F19-E721181F6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03CD-226F-4FEF-85B9-1B517CB66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8B0F0-2679-4065-90D0-8E9B4C20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8CD1-F3BA-454B-AA51-2700D812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7CB7E-7339-4478-BE0B-A46052CC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9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DCA1-89A4-4285-93D4-7FE30509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A9211-3384-404D-B399-DE8BCE26E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9415E-79AF-499C-A33B-CC62720F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298CB-F2C4-4791-8738-0925483E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6CAC6-2F3E-4411-9EE4-8A387E6A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79EF6-DCDC-4671-B32A-D3A234010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C06AC-9438-41C6-904E-0FFD2E99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B801-E1B0-4804-AAF4-7178AF3C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C8EE-2FF3-46BC-B1C5-467E279A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6C3BA-D10C-42E7-9BE6-26C49452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A909-D759-4D5A-BEB0-98CB97F7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8865-E0A0-4B87-9FEA-06EC31F7A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FEF4-D509-48D2-AE63-3EE6D6B4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C60C-0914-42DB-B88F-D7762054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9F235-B153-4EF9-9AEA-D407B765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7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F1B6-9304-445A-97BC-8CA18A46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281F0-D85E-42CB-8DFA-EE536E35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47CC-A1DC-49EF-A078-3258DC2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0D98-7C4C-488C-953D-0D694B1E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919C4-653D-4512-9D34-B13C02DF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3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BB8E-2A96-4F85-B3F4-8EBD7E21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DF44-138D-41BF-B79A-B59CE3CB1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7C434-EEE2-4E6D-AABA-55DEFD0D3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F6F76-E00E-47A1-AE7E-D2CD3143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B94E7-6B1D-4C8D-9F62-57E09C0E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7D6F5-A6E3-4921-82F1-5FC4D649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6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D7C3-746E-4895-AA0A-274694BC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D8283-C00E-4700-8EB4-BAF71F55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B4F81-4BE8-40EB-8F44-08EFBBDB8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0DFE5-2E2D-4118-9549-C1AE0E0F4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7CE64-A9FB-441D-B9EF-615ACC8BE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D3B13-5DD7-4A71-9703-5C34546A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B4EF5-8A6A-4AC3-AE01-370F14E5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9E66C-6930-445B-BE28-B5630023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2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93FE-CCD5-48AD-BE68-164DBF03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C82FF-1EC2-472E-BF7A-1B977ED0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06CC8-9575-4EB1-BACC-41A47FF1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E1C1D-9FA9-46C9-BDD0-E20B4C89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6CC4F-DF10-4DB6-9346-4AC14B61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E184D-2464-452E-9159-157F116A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94834-B120-465F-BDB8-96E73E41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8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FC0E-53B7-4780-87DA-E689C1B2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D343-B437-47BB-90D5-60CCCF0E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D1F2F-4217-4872-BFEF-2CE19DF32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3E555-6C17-4DD9-9851-DD35FEFB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915B5-3751-4CEC-9E42-95B99448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94C77-3E53-4941-B65E-5B961DF5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0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1471-86C3-418E-B6F9-B86887D5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C2F09-E5AD-4A55-8420-680C2B496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661FA-FC52-40D2-BCFD-E34528450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71F32-DF87-4F15-BAB6-C3E37D94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DC03-B927-4A4C-9E1D-8B3F10FC183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35CA0-8906-49AE-B075-EB3C78DE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419FD-5FBA-4FDE-99DA-6BF18741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B3351-8BBB-4F3E-907F-0451C3FC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D1869-18CA-4B45-BA3F-D0759013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AA278-B03E-40FC-91F4-477A1C8F8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BDC03-B927-4A4C-9E1D-8B3F10FC183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040A-094A-409F-B249-8C134C55C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00BF-DCEF-4505-87FD-662937509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EAFEC-F192-4ADB-8D34-62186137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3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digitool.library.mcgill.ca/R/?func=dbin-jump-full&amp;object_id=16121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DF53-9784-4956-9246-DCD82F41C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763"/>
            <a:ext cx="9144000" cy="2387600"/>
          </a:xfrm>
        </p:spPr>
        <p:txBody>
          <a:bodyPr>
            <a:noAutofit/>
          </a:bodyPr>
          <a:lstStyle/>
          <a:p>
            <a:r>
              <a:rPr lang="en-GB" sz="4000" dirty="0"/>
              <a:t>Development of Output Signal Differentiator for Nonlinear</a:t>
            </a:r>
            <a:br>
              <a:rPr lang="en-GB" sz="4000" dirty="0"/>
            </a:br>
            <a:r>
              <a:rPr lang="en-GB" sz="4000" dirty="0"/>
              <a:t>Observer based Trajectory Tracking of a Quadcopter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C6912-32AE-4AD3-AA37-CD49823F2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Thesis Defense on April 15, 2020</a:t>
            </a:r>
          </a:p>
          <a:p>
            <a:endParaRPr lang="en-US" dirty="0"/>
          </a:p>
          <a:p>
            <a:r>
              <a:rPr lang="en-US" dirty="0"/>
              <a:t>Basharnavaz Khan</a:t>
            </a:r>
          </a:p>
        </p:txBody>
      </p:sp>
    </p:spTree>
    <p:extLst>
      <p:ext uri="{BB962C8B-B14F-4D97-AF65-F5344CB8AC3E}">
        <p14:creationId xmlns:p14="http://schemas.microsoft.com/office/powerpoint/2010/main" val="2242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E1B8-CB68-4118-BD38-6ACABD78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Kernel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0582-126D-4EB1-9D34-83F536547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Estimate within a window: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forward and backward kernels are linear functions of kernel parameters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CB590-6146-4DA2-825F-77F3578E6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505" y="2391490"/>
            <a:ext cx="7686987" cy="2509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E74208-C227-4A6E-A993-393E0931B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012" y="5718709"/>
            <a:ext cx="3781971" cy="9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6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B661-1971-4879-89CA-094E0E92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Fourth Order Forward Kernel Expression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1C2E3-60E6-4D6C-9CD5-E65A2142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44" y="2035288"/>
            <a:ext cx="9583711" cy="36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AA77-A80C-4F35-9210-8A27B2E4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Development of Signal Differentiator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425DC-FCCA-41F1-A9FE-CBFFEE19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positions and 3 orientation angles are treated as independent systems</a:t>
            </a:r>
          </a:p>
          <a:p>
            <a:r>
              <a:rPr lang="en-US" dirty="0"/>
              <a:t>Sliding window approach to observe the position and orientation</a:t>
            </a:r>
          </a:p>
          <a:p>
            <a:r>
              <a:rPr lang="en-US" dirty="0"/>
              <a:t>The Optimization Problem: parameters for kernel for the window</a:t>
            </a:r>
          </a:p>
          <a:p>
            <a:r>
              <a:rPr lang="en-US" dirty="0"/>
              <a:t>Kernel differentiator to estimate higher order derivatives and construct full state estimate</a:t>
            </a:r>
          </a:p>
          <a:p>
            <a:r>
              <a:rPr lang="en-US" dirty="0"/>
              <a:t>Full state estimate to disturbance estimates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F6C7-AA91-40A9-8507-93D86A7F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Sliding Window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F9AE-393B-4881-81F4-814E49BF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positions and 3 orientation angles are treated as independent systems</a:t>
            </a:r>
          </a:p>
          <a:p>
            <a:r>
              <a:rPr lang="en-US" dirty="0"/>
              <a:t>Observe the attitude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D0E6C-E96C-4CF6-B7B9-C43A6DCE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3632200"/>
            <a:ext cx="9652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1481-6285-4428-ADD1-3B6C4530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Optimization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3AB0-FA8B-45A8-9A3F-74FAC11E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Optimization Problem: parameters for kernel for the window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computationally expensive optimization is done using numerical methods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CB1CA-FCBC-49F6-88AB-00C3168E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621" y="3814043"/>
            <a:ext cx="2565399" cy="497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35DFD2-6EC7-4196-A819-3DAD984D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14" y="2543243"/>
            <a:ext cx="10247086" cy="12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3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46E4-9FD1-4E16-9D1E-80111F03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State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7125-EEDC-49AE-9F51-9BDF4FA85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differentiator to estimate higher order derivatives and construct full state estimate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60AB0-2B31-45EF-BFD5-E73EFAEC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908339"/>
            <a:ext cx="9347200" cy="34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2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CF4C-941B-4ACC-B0D4-471E0DB1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state estimate to disturbance estimates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433E7-BF29-4258-B167-0FF5B154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2008783"/>
            <a:ext cx="9971314" cy="320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2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BD0D-DA88-4902-962B-A93B16B6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4F7F-92A7-48CE-AFFA-BF290C8C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Extensive simulation tests of quadcopter flights under different kinds of disturbances, Chaotic, Linear, constant. </a:t>
            </a:r>
          </a:p>
          <a:p>
            <a:r>
              <a:rPr lang="en-US" dirty="0"/>
              <a:t>Chaotic Disturbances are modeled after Lorenz system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9A741-954A-4A55-B9E2-866F3DBD8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78018"/>
            <a:ext cx="6096000" cy="35572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16EA56-D891-461E-9959-53867FFA6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95" y="3362862"/>
            <a:ext cx="4760469" cy="752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CA6367-50FD-4A8E-95CF-360E5C94F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95" y="4063999"/>
            <a:ext cx="4868042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58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0021-CCB2-4411-9274-AC174A82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Simulation Result: Chaotic Disturbances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625-AB81-4C82-A5D9-6BC0CB85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KDO does not have a convergence time since it is a deadbeat observer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0A1E6-2474-4978-98E3-4FB43B444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747" y="1690688"/>
            <a:ext cx="7586506" cy="35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3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3825-FA2D-4E27-ADF9-67A173AD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937337" cy="2021077"/>
          </a:xfrm>
        </p:spPr>
        <p:txBody>
          <a:bodyPr/>
          <a:lstStyle/>
          <a:p>
            <a:pPr algn="ctr"/>
            <a:r>
              <a:rPr lang="en-US" dirty="0"/>
              <a:t>Trajectory Tracking under Chaotic Disturbances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600581-DE24-4A35-A4CE-6931975F1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159" y="2021077"/>
            <a:ext cx="5047468" cy="3316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B2EBE-4441-49B0-AD5A-49A2F77B7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82" y="178908"/>
            <a:ext cx="4904330" cy="3250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610F2-B819-4828-B8D3-4A906AEBA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374" y="3679253"/>
            <a:ext cx="4777638" cy="31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5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F550-2EDB-4006-9A09-504F04E6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13FC-D0DF-4484-80D2-2A74374E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Objective </a:t>
            </a:r>
          </a:p>
          <a:p>
            <a:r>
              <a:rPr lang="en-US" dirty="0"/>
              <a:t>Steps </a:t>
            </a:r>
          </a:p>
          <a:p>
            <a:r>
              <a:rPr lang="en-US" dirty="0"/>
              <a:t>Mathematical Development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Practical Implementation and Testing</a:t>
            </a:r>
          </a:p>
          <a:p>
            <a:r>
              <a:rPr lang="en-US" dirty="0"/>
              <a:t>Results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105187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D3E6-193E-42C7-A74C-0D34884D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23EE2-2809-48BC-BB20-A2458E6B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Setup</a:t>
            </a:r>
          </a:p>
          <a:p>
            <a:r>
              <a:rPr lang="en-US" dirty="0"/>
              <a:t>Distributed Computing </a:t>
            </a:r>
          </a:p>
          <a:p>
            <a:r>
              <a:rPr lang="en-US" dirty="0"/>
              <a:t>Closed Form Optimization, Vectorization, GSL </a:t>
            </a:r>
          </a:p>
          <a:p>
            <a:r>
              <a:rPr lang="en-US" dirty="0"/>
              <a:t>Quadcopter Hardware</a:t>
            </a:r>
          </a:p>
        </p:txBody>
      </p:sp>
    </p:spTree>
    <p:extLst>
      <p:ext uri="{BB962C8B-B14F-4D97-AF65-F5344CB8AC3E}">
        <p14:creationId xmlns:p14="http://schemas.microsoft.com/office/powerpoint/2010/main" val="8792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E50D-4D26-42D9-A538-0156A356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CB4D-44C3-4CE7-96D3-6908B98F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MAVROS/</a:t>
            </a:r>
            <a:r>
              <a:rPr lang="en-US" b="1" dirty="0" err="1"/>
              <a:t>MAVLink</a:t>
            </a:r>
            <a:r>
              <a:rPr lang="en-US" b="1" dirty="0"/>
              <a:t>: </a:t>
            </a:r>
            <a:r>
              <a:rPr lang="en-US" dirty="0"/>
              <a:t>Modelled on ROS, expands ROS capability for message passing using lightweight message passing protocol </a:t>
            </a:r>
            <a:r>
              <a:rPr lang="en-US" dirty="0" err="1"/>
              <a:t>MAVLink</a:t>
            </a:r>
            <a:endParaRPr lang="en-US" dirty="0"/>
          </a:p>
          <a:p>
            <a:r>
              <a:rPr lang="en-US" b="1" dirty="0"/>
              <a:t>Xbox Kinect</a:t>
            </a:r>
            <a:r>
              <a:rPr lang="en-US" dirty="0"/>
              <a:t>: Motion sensing to estimate global attitude of quadcopter during flight</a:t>
            </a:r>
          </a:p>
          <a:p>
            <a:r>
              <a:rPr lang="en-US" b="1" dirty="0"/>
              <a:t>Onboard computer</a:t>
            </a:r>
            <a:r>
              <a:rPr lang="en-US" dirty="0"/>
              <a:t>: </a:t>
            </a:r>
            <a:r>
              <a:rPr lang="en-US" dirty="0" err="1"/>
              <a:t>Odroid</a:t>
            </a:r>
            <a:r>
              <a:rPr lang="en-US" dirty="0"/>
              <a:t> XU4 that runs ROS on Linux and connects to </a:t>
            </a:r>
            <a:r>
              <a:rPr lang="en-US" dirty="0" err="1"/>
              <a:t>PIXHawk</a:t>
            </a:r>
            <a:r>
              <a:rPr lang="en-US" dirty="0"/>
              <a:t> 3DR flight control board</a:t>
            </a:r>
          </a:p>
          <a:p>
            <a:r>
              <a:rPr lang="en-US" b="1" dirty="0"/>
              <a:t>Computational Graph</a:t>
            </a:r>
            <a:r>
              <a:rPr lang="en-US" dirty="0"/>
              <a:t>: Complex computations done on Ground Station computer. Results transmitted through </a:t>
            </a:r>
            <a:r>
              <a:rPr lang="en-US" dirty="0" err="1"/>
              <a:t>MAVLink</a:t>
            </a:r>
            <a:r>
              <a:rPr lang="en-US" dirty="0"/>
              <a:t> to onboard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3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77A500-203F-43D3-9ABE-A86E0B8C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25" y="0"/>
            <a:ext cx="458501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EBBD4A-61D1-4D18-9E23-81D4944E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88" y="863600"/>
            <a:ext cx="6093287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43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A140-89D9-40E4-A50C-7B9D950E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Distributed Computing and Custom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27C93-3FE8-46F2-AA8D-47B72D9E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MAVROS</a:t>
            </a:r>
            <a:r>
              <a:rPr lang="en-GB" dirty="0"/>
              <a:t>: ROS package enables </a:t>
            </a:r>
            <a:r>
              <a:rPr lang="en-GB" dirty="0" err="1"/>
              <a:t>MAVLink</a:t>
            </a:r>
            <a:r>
              <a:rPr lang="en-GB" dirty="0"/>
              <a:t> extendable communication between computers running ROS, </a:t>
            </a:r>
            <a:r>
              <a:rPr lang="en-US" dirty="0" err="1"/>
              <a:t>MAVLink</a:t>
            </a:r>
            <a:r>
              <a:rPr lang="en-US" dirty="0"/>
              <a:t> enabled GCS.</a:t>
            </a:r>
          </a:p>
          <a:p>
            <a:r>
              <a:rPr lang="en-US" b="1" dirty="0" err="1"/>
              <a:t>MAVLink</a:t>
            </a:r>
            <a:r>
              <a:rPr lang="en-US" dirty="0"/>
              <a:t>: L</a:t>
            </a:r>
            <a:r>
              <a:rPr lang="en-GB" dirty="0" err="1"/>
              <a:t>ightweight</a:t>
            </a:r>
            <a:r>
              <a:rPr lang="en-GB" dirty="0"/>
              <a:t> messaging protocol for communicating with drones</a:t>
            </a:r>
          </a:p>
          <a:p>
            <a:pPr marL="0" indent="0">
              <a:buNone/>
            </a:pPr>
            <a:r>
              <a:rPr lang="en-GB" b="1" dirty="0"/>
              <a:t>Custom Messaging</a:t>
            </a:r>
            <a:r>
              <a:rPr lang="en-GB" dirty="0"/>
              <a:t> : Send custom messages from GSC to PX4</a:t>
            </a:r>
          </a:p>
          <a:p>
            <a:r>
              <a:rPr lang="en-US" dirty="0"/>
              <a:t>Define custom ROS message on GSC</a:t>
            </a:r>
          </a:p>
          <a:p>
            <a:r>
              <a:rPr lang="en-US" dirty="0"/>
              <a:t>Create MAVROS plugin on GSC that subscribes to computed disturbances and sends over </a:t>
            </a:r>
            <a:r>
              <a:rPr lang="en-US" dirty="0" err="1"/>
              <a:t>MAVLink</a:t>
            </a:r>
            <a:endParaRPr lang="en-US" dirty="0"/>
          </a:p>
          <a:p>
            <a:r>
              <a:rPr lang="en-US" dirty="0"/>
              <a:t>Define custom </a:t>
            </a:r>
            <a:r>
              <a:rPr lang="en-US" dirty="0" err="1"/>
              <a:t>uORB</a:t>
            </a:r>
            <a:r>
              <a:rPr lang="en-US" dirty="0"/>
              <a:t> message on PX4</a:t>
            </a:r>
          </a:p>
        </p:txBody>
      </p:sp>
    </p:spTree>
    <p:extLst>
      <p:ext uri="{BB962C8B-B14F-4D97-AF65-F5344CB8AC3E}">
        <p14:creationId xmlns:p14="http://schemas.microsoft.com/office/powerpoint/2010/main" val="340333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45DE-F13D-440B-8934-7E4E39C6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Closed Form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A3FA-1596-468C-A7C0-C208A19FB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Optimization is computationally expensive with undefined convergence rates</a:t>
            </a:r>
          </a:p>
          <a:p>
            <a:r>
              <a:rPr lang="en-US" dirty="0"/>
              <a:t>Closed form expressions of parameter estimates are obtained using Kernel Reproducing property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480B1-A19F-41B4-918B-7196F072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069" y="3573633"/>
            <a:ext cx="5757862" cy="273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20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DB44-1EBA-4F56-AC39-E9344BA4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9C42-70B3-4336-8D2C-39D07A61B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409700"/>
            <a:ext cx="6096000" cy="5245100"/>
          </a:xfrm>
        </p:spPr>
        <p:txBody>
          <a:bodyPr/>
          <a:lstStyle/>
          <a:p>
            <a:r>
              <a:rPr lang="en-GB" dirty="0"/>
              <a:t>Vectorized code is easier to read.</a:t>
            </a:r>
          </a:p>
          <a:p>
            <a:r>
              <a:rPr lang="en-GB" dirty="0"/>
              <a:t>Fewer lines of code: fewer bugs.</a:t>
            </a:r>
          </a:p>
          <a:p>
            <a:r>
              <a:rPr lang="en-GB" dirty="0"/>
              <a:t>The code resembles standard mathematical notation</a:t>
            </a:r>
          </a:p>
          <a:p>
            <a:r>
              <a:rPr lang="en-US" dirty="0"/>
              <a:t>Removes inefficient, difficult to read for loops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35DA3D-8598-4930-95DD-B5167CDFF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581571"/>
            <a:ext cx="6665619" cy="18291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75965B-FDD6-4415-8F97-8B84D9063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618" y="1512566"/>
            <a:ext cx="5482932" cy="330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22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0B51C-D32E-4EE2-AFE1-7994958A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9" y="345058"/>
            <a:ext cx="10939732" cy="5831906"/>
          </a:xfrm>
        </p:spPr>
        <p:txBody>
          <a:bodyPr/>
          <a:lstStyle/>
          <a:p>
            <a:r>
              <a:rPr lang="en-US" dirty="0"/>
              <a:t>GNU Scientific Library </a:t>
            </a:r>
            <a:r>
              <a:rPr lang="en-GB" dirty="0"/>
              <a:t>provides a stable API for scientific computing which is used for vectorization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826D0E-4D02-4315-97F4-845A4693C3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2"/>
          <a:stretch/>
        </p:blipFill>
        <p:spPr>
          <a:xfrm>
            <a:off x="626134" y="1771703"/>
            <a:ext cx="10939732" cy="33145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0E7E8E-A252-4213-81E1-487A57C08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50" y="5086296"/>
            <a:ext cx="91059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3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CA47-185E-4E8D-82AA-6C00E8EC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Practical 1: Without External Disturbances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E441-1D3A-44EE-95DF-FA8C48DD8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825625"/>
            <a:ext cx="5867400" cy="4667250"/>
          </a:xfrm>
        </p:spPr>
        <p:txBody>
          <a:bodyPr/>
          <a:lstStyle/>
          <a:p>
            <a:r>
              <a:rPr lang="en-US" dirty="0"/>
              <a:t>Each observer was tested on the same trajectory</a:t>
            </a:r>
          </a:p>
          <a:p>
            <a:r>
              <a:rPr lang="en-US" dirty="0"/>
              <a:t>Trajectory is a triangle 1m above the ground with flight duration of 100 seconds</a:t>
            </a:r>
          </a:p>
          <a:p>
            <a:r>
              <a:rPr lang="en-GB" dirty="0"/>
              <a:t>Attitude gains are tuned first,</a:t>
            </a:r>
            <a:r>
              <a:rPr lang="en-US" dirty="0"/>
              <a:t> then position gains</a:t>
            </a:r>
            <a:endParaRPr lang="en-GB" dirty="0"/>
          </a:p>
          <a:p>
            <a:r>
              <a:rPr lang="en-US" dirty="0"/>
              <a:t>Once the NDO is tuned the controller gains are kept constant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8003B-5155-4A28-85B5-B1960E113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867496" y="1825625"/>
            <a:ext cx="632450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0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CA47-185E-4E8D-82AA-6C00E8EC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Practical 2: With External Disturbances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E441-1D3A-44EE-95DF-FA8C48DD8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825625"/>
            <a:ext cx="5867400" cy="4667250"/>
          </a:xfrm>
        </p:spPr>
        <p:txBody>
          <a:bodyPr/>
          <a:lstStyle/>
          <a:p>
            <a:r>
              <a:rPr lang="en-US" dirty="0"/>
              <a:t>External Disturbances are provided using a CONAIR 1600 air blower.</a:t>
            </a:r>
          </a:p>
          <a:p>
            <a:r>
              <a:rPr lang="en-US" dirty="0"/>
              <a:t>Trajectory is same as previous case</a:t>
            </a:r>
            <a:endParaRPr lang="en-GB" dirty="0"/>
          </a:p>
          <a:p>
            <a:r>
              <a:rPr lang="en-US" dirty="0"/>
              <a:t>Controller gains are kept same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50A862-B977-4008-8FA3-05503E4A8C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7398" y="1469846"/>
            <a:ext cx="5470416" cy="51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30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47A292-D0B1-478A-9C5F-DAAAAFC3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184" y="473868"/>
            <a:ext cx="7405631" cy="59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857C-905B-492D-B3FB-CC343E4B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6C36-7B72-45B5-BF5D-8FF27C3F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Robust controllers such as H</a:t>
            </a:r>
            <a:r>
              <a:rPr lang="en-US" baseline="-25000" dirty="0"/>
              <a:t>∞ </a:t>
            </a:r>
            <a:r>
              <a:rPr lang="en-US" dirty="0"/>
              <a:t> control algorithm developed for quadcopters are susceptible to external disturbances through linearization of the non-linear dynamics. Observers developed to match external disturbances are asymptotic and require initializers.</a:t>
            </a:r>
          </a:p>
        </p:txBody>
      </p:sp>
    </p:spTree>
    <p:extLst>
      <p:ext uri="{BB962C8B-B14F-4D97-AF65-F5344CB8AC3E}">
        <p14:creationId xmlns:p14="http://schemas.microsoft.com/office/powerpoint/2010/main" val="3424577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9E9D-430A-4D47-AB40-DEA9DA99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CD4C98-A2B1-45C1-AF76-893BBBF3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76" y="2246048"/>
            <a:ext cx="5819624" cy="2709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84B7F8-752F-4358-BD6A-6568D12FF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6048"/>
            <a:ext cx="5797551" cy="27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61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1C8D-0BE2-4AD3-9F8D-3A622B4C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65AFB-9C90-44D6-B191-C6A8CB1E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non asymptotic kernel observer for quadcopter</a:t>
            </a:r>
          </a:p>
          <a:p>
            <a:r>
              <a:rPr lang="en-US" dirty="0"/>
              <a:t>Derived alternative closed form solution to the optimization problem</a:t>
            </a:r>
          </a:p>
          <a:p>
            <a:r>
              <a:rPr lang="en-US" dirty="0"/>
              <a:t>Practical Implementation of Kernel Differentiation methods on embedded platforms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86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71FB-B14D-448F-8A0A-3131AC38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I had to do it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2D79-942E-4F05-BA2F-85045C44A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quadcopter state coupling for better estimation </a:t>
            </a:r>
          </a:p>
          <a:p>
            <a:r>
              <a:rPr lang="en-US" dirty="0"/>
              <a:t>Use sensor information in disturbance estimation expressions  as much as possible</a:t>
            </a:r>
          </a:p>
          <a:p>
            <a:r>
              <a:rPr lang="en-US" dirty="0"/>
              <a:t>Streamline the process. Better Simulation to Hardware Deployment workflow </a:t>
            </a:r>
          </a:p>
          <a:p>
            <a:r>
              <a:rPr lang="en-US" dirty="0"/>
              <a:t>Use ROS-Gazebo for simulations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74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3C21-3A4B-4AFE-B8DE-81B43599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15B5-1A53-4C63-9F45-EAFBC12A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968500"/>
            <a:ext cx="11455400" cy="4889500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/>
              <a:t>Bouabdallah</a:t>
            </a:r>
            <a:r>
              <a:rPr lang="en-GB" dirty="0"/>
              <a:t>, S. &amp; Siegwart, R. (2005). Backstepping and sliding-mode techniques applied to an indoor micro quadrotor. Conference Proceedings presented in Proceedings of the 2005 IEEE international conference on robotics and automation (pp. 2247-2252).</a:t>
            </a:r>
          </a:p>
          <a:p>
            <a:r>
              <a:rPr lang="en-US" dirty="0" err="1"/>
              <a:t>Fethalla</a:t>
            </a:r>
            <a:r>
              <a:rPr lang="en-US" dirty="0"/>
              <a:t>, N., Saad, M., </a:t>
            </a:r>
            <a:r>
              <a:rPr lang="en-US" dirty="0" err="1"/>
              <a:t>Michalska</a:t>
            </a:r>
            <a:r>
              <a:rPr lang="en-US" dirty="0"/>
              <a:t>, H. &amp; </a:t>
            </a:r>
            <a:r>
              <a:rPr lang="en-US" dirty="0" err="1"/>
              <a:t>Ghommam</a:t>
            </a:r>
            <a:r>
              <a:rPr lang="en-US" dirty="0"/>
              <a:t>, J. (2017a). Robust observer-based </a:t>
            </a:r>
            <a:r>
              <a:rPr lang="en-GB" dirty="0"/>
              <a:t>backstepping controller for a quadrotor UAV. Conference Proceedings presented in 2017 IEEE 30th Canadian Conference on Electrical and Computer Engineering </a:t>
            </a:r>
            <a:r>
              <a:rPr lang="en-US" dirty="0"/>
              <a:t>(CCECE) (pp. 1-4).</a:t>
            </a:r>
          </a:p>
          <a:p>
            <a:r>
              <a:rPr lang="en-US" dirty="0" err="1"/>
              <a:t>Fethalla</a:t>
            </a:r>
            <a:r>
              <a:rPr lang="en-US" dirty="0"/>
              <a:t>, N., Saad, M., </a:t>
            </a:r>
            <a:r>
              <a:rPr lang="en-US" dirty="0" err="1"/>
              <a:t>Michalska</a:t>
            </a:r>
            <a:r>
              <a:rPr lang="en-US" dirty="0"/>
              <a:t>, H. &amp; </a:t>
            </a:r>
            <a:r>
              <a:rPr lang="en-US" dirty="0" err="1"/>
              <a:t>Ghommam</a:t>
            </a:r>
            <a:r>
              <a:rPr lang="en-US" dirty="0"/>
              <a:t>, J. (2018). Robust observer-based dynamic sliding mode controller for a quadrotor UAV. IEEE Access, 6, 45846-45859.</a:t>
            </a:r>
          </a:p>
          <a:p>
            <a:r>
              <a:rPr lang="en-US" dirty="0"/>
              <a:t>Mokhtari, A., </a:t>
            </a:r>
            <a:r>
              <a:rPr lang="en-US" dirty="0" err="1"/>
              <a:t>M’Sirdi</a:t>
            </a:r>
            <a:r>
              <a:rPr lang="en-US" dirty="0"/>
              <a:t>, N. K., </a:t>
            </a:r>
            <a:r>
              <a:rPr lang="en-US" dirty="0" err="1"/>
              <a:t>Meghriche</a:t>
            </a:r>
            <a:r>
              <a:rPr lang="en-US" dirty="0"/>
              <a:t>, K. &amp; </a:t>
            </a:r>
            <a:r>
              <a:rPr lang="en-US" dirty="0" err="1"/>
              <a:t>Belaidi</a:t>
            </a:r>
            <a:r>
              <a:rPr lang="en-US" dirty="0"/>
              <a:t>, A. (2006). Feedback linearization </a:t>
            </a:r>
            <a:r>
              <a:rPr lang="en-GB" dirty="0"/>
              <a:t>and linear observer for a quadrotor unmanned aerial vehicle. Advanced Robotics, 20(1), </a:t>
            </a:r>
            <a:r>
              <a:rPr lang="en-US" dirty="0"/>
              <a:t>71-91.</a:t>
            </a:r>
          </a:p>
          <a:p>
            <a:r>
              <a:rPr lang="en-US" dirty="0"/>
              <a:t>Ghoshal, D. P., Gopalakrishnan, K. &amp; </a:t>
            </a:r>
            <a:r>
              <a:rPr lang="en-US" dirty="0" err="1"/>
              <a:t>Michalska</a:t>
            </a:r>
            <a:r>
              <a:rPr lang="en-US" dirty="0"/>
              <a:t>, H. (2017a). Algebraic parameter estimation </a:t>
            </a:r>
            <a:r>
              <a:rPr lang="en-GB" dirty="0"/>
              <a:t>using kernel representation of linear systems. IFAC-</a:t>
            </a:r>
            <a:r>
              <a:rPr lang="en-GB" dirty="0" err="1"/>
              <a:t>PapersOnLine</a:t>
            </a:r>
            <a:r>
              <a:rPr lang="en-GB" dirty="0"/>
              <a:t>, 50(1), 12898-12904.</a:t>
            </a:r>
          </a:p>
          <a:p>
            <a:r>
              <a:rPr lang="en-GB" dirty="0"/>
              <a:t>Ravichandran, P. (2018). Dynamic regression in tracking of chaotic system trajectories. (Thesis). Consulted at </a:t>
            </a:r>
            <a:r>
              <a:rPr lang="en-GB" dirty="0">
                <a:hlinkClick r:id="rId2"/>
              </a:rPr>
              <a:t>http://digitool.Library.McGill.CA/R/?func=dbin-jump-full&amp;object_</a:t>
            </a:r>
            <a:r>
              <a:rPr lang="en-US" dirty="0">
                <a:hlinkClick r:id="rId2"/>
              </a:rPr>
              <a:t>id=161212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2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D4F4-9AA2-4BDC-BFDA-B13066A8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73B4-AFED-45EF-A272-1DEC038C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Control</a:t>
            </a:r>
            <a:r>
              <a:rPr lang="en-US" dirty="0"/>
              <a:t>: Back stepping for attitude and sliding mode control for orientation (</a:t>
            </a:r>
            <a:r>
              <a:rPr lang="en-US" dirty="0" err="1"/>
              <a:t>Bouabdallah</a:t>
            </a:r>
            <a:r>
              <a:rPr lang="en-US" dirty="0"/>
              <a:t> &amp; Siegwart, 2005). </a:t>
            </a:r>
          </a:p>
          <a:p>
            <a:r>
              <a:rPr lang="en-US" b="1" dirty="0"/>
              <a:t>Observer Based Control: </a:t>
            </a:r>
            <a:r>
              <a:rPr lang="en-US" dirty="0"/>
              <a:t>To control against external disturbances (Mokhtari et al., 2006)</a:t>
            </a:r>
          </a:p>
          <a:p>
            <a:r>
              <a:rPr lang="en-US" b="1" dirty="0"/>
              <a:t>Observers: </a:t>
            </a:r>
            <a:r>
              <a:rPr lang="en-US" dirty="0"/>
              <a:t>Nonlinear Disturbance Observer and Super Twisting Observer which need initial </a:t>
            </a:r>
            <a:r>
              <a:rPr lang="en-US" dirty="0" err="1"/>
              <a:t>esitmates</a:t>
            </a:r>
            <a:r>
              <a:rPr lang="en-US" dirty="0"/>
              <a:t> (</a:t>
            </a:r>
            <a:r>
              <a:rPr lang="en-US" dirty="0" err="1"/>
              <a:t>Fethalla</a:t>
            </a:r>
            <a:r>
              <a:rPr lang="en-US" dirty="0"/>
              <a:t> et al., 2017a), (</a:t>
            </a:r>
            <a:r>
              <a:rPr lang="en-US" dirty="0" err="1"/>
              <a:t>Fethalla</a:t>
            </a:r>
            <a:r>
              <a:rPr lang="en-US" dirty="0"/>
              <a:t> et al., 2018).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139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3C75-2072-4E9B-AEAC-D0D2F720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801"/>
          </a:xfrm>
        </p:spPr>
        <p:txBody>
          <a:bodyPr/>
          <a:lstStyle/>
          <a:p>
            <a:pPr algn="ctr"/>
            <a:r>
              <a:rPr lang="en-US" sz="2800" dirty="0"/>
              <a:t>Literature Review (</a:t>
            </a:r>
            <a:r>
              <a:rPr lang="en-US" sz="2800" dirty="0" err="1"/>
              <a:t>contd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564C-CA59-4E5C-B45F-59E3951CC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608"/>
            <a:ext cx="10515600" cy="5162355"/>
          </a:xfrm>
        </p:spPr>
        <p:txBody>
          <a:bodyPr/>
          <a:lstStyle/>
          <a:p>
            <a:r>
              <a:rPr lang="en-US" b="1" dirty="0"/>
              <a:t>Double Sided Kernel</a:t>
            </a:r>
            <a:r>
              <a:rPr lang="en-US" dirty="0"/>
              <a:t>: Algebraic differentiation without singularity. (Ghoshal et al., 2017a)</a:t>
            </a:r>
          </a:p>
          <a:p>
            <a:r>
              <a:rPr lang="en-US" b="1" dirty="0"/>
              <a:t>Dynamic Ridge Regression</a:t>
            </a:r>
            <a:r>
              <a:rPr lang="en-US" dirty="0"/>
              <a:t>: Obtaining unknown kernel parameters though optimization (Ravichandran, 2018)</a:t>
            </a:r>
          </a:p>
          <a:p>
            <a:r>
              <a:rPr lang="en-US" b="1" dirty="0"/>
              <a:t>Fourth Order Kernel:</a:t>
            </a:r>
            <a:r>
              <a:rPr lang="en-US" dirty="0"/>
              <a:t> Doubles sided Kernel expressions along with dynamic ridge regression optimization (Sinha, 2018)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9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B49B-E232-4650-B8E9-EE4CF604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5FE0-1E67-422A-9C0A-945FE9B8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Observers (NDO and STO) require initializers</a:t>
            </a:r>
          </a:p>
          <a:p>
            <a:r>
              <a:rPr lang="en-US" dirty="0"/>
              <a:t>Algebraic estimators are deadbeat observers </a:t>
            </a:r>
          </a:p>
          <a:p>
            <a:r>
              <a:rPr lang="en-US" dirty="0"/>
              <a:t>Simulations in (</a:t>
            </a:r>
            <a:r>
              <a:rPr lang="en-US" dirty="0" err="1"/>
              <a:t>Fethalla</a:t>
            </a:r>
            <a:r>
              <a:rPr lang="en-US" dirty="0"/>
              <a:t> et al., 2017a), (</a:t>
            </a:r>
            <a:r>
              <a:rPr lang="en-US" dirty="0" err="1"/>
              <a:t>Fethalla</a:t>
            </a:r>
            <a:r>
              <a:rPr lang="en-US" dirty="0"/>
              <a:t> et al., 2018) use simple sinusoidal disturbances</a:t>
            </a:r>
          </a:p>
          <a:p>
            <a:r>
              <a:rPr lang="en-US" dirty="0"/>
              <a:t>Algebraic Estimators never implemented on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116652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F2CFFA-DF79-4025-BA7B-41BEEA09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01" y="561975"/>
            <a:ext cx="7249198" cy="5734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6D11AE-87A4-4C91-BE60-11B77DA62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48" y="5953125"/>
            <a:ext cx="2176889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1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3059-43CA-4FCF-B33E-58B5B919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A79F-E83B-42C7-901C-91332F22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 kernel-based algebraic differentiators that employ a fourth-order LTI structure over a moving window in conjunction with dynamic ridge regression to estimate external disturbances on the quadcopter</a:t>
            </a:r>
          </a:p>
          <a:p>
            <a:r>
              <a:rPr lang="en-GB" dirty="0"/>
              <a:t>Compare the performance of the developed observer against observers in literature in closed-loop with a tracking control of a quadcopter in simulation and on a practical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1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9879-F78F-4108-91C2-BF4C0426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Steps/Phases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9893-5CE4-4170-91D6-5E262EF9759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Mathematical Development of Signal Differentiator</a:t>
            </a:r>
          </a:p>
          <a:p>
            <a:r>
              <a:rPr lang="en-US" dirty="0"/>
              <a:t>Comparison in Simulation</a:t>
            </a:r>
          </a:p>
          <a:p>
            <a:r>
              <a:rPr lang="en-US" dirty="0"/>
              <a:t>Comparison on Practical Setup</a:t>
            </a:r>
          </a:p>
        </p:txBody>
      </p:sp>
    </p:spTree>
    <p:extLst>
      <p:ext uri="{BB962C8B-B14F-4D97-AF65-F5344CB8AC3E}">
        <p14:creationId xmlns:p14="http://schemas.microsoft.com/office/powerpoint/2010/main" val="26470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6378</TotalTime>
  <Words>1403</Words>
  <Application>Microsoft Office PowerPoint</Application>
  <PresentationFormat>Widescreen</PresentationFormat>
  <Paragraphs>164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Development of Output Signal Differentiator for Nonlinear Observer based Trajectory Tracking of a Quadcopter</vt:lpstr>
      <vt:lpstr>Outline</vt:lpstr>
      <vt:lpstr>Problem Statement</vt:lpstr>
      <vt:lpstr>Literature Review</vt:lpstr>
      <vt:lpstr>Literature Review (contd)</vt:lpstr>
      <vt:lpstr>Motivation</vt:lpstr>
      <vt:lpstr>PowerPoint Presentation</vt:lpstr>
      <vt:lpstr>Objective</vt:lpstr>
      <vt:lpstr>Steps/Phases</vt:lpstr>
      <vt:lpstr>Kernel Estimation</vt:lpstr>
      <vt:lpstr>The Fourth Order Forward Kernel Expression</vt:lpstr>
      <vt:lpstr>Development of Signal Differentiator</vt:lpstr>
      <vt:lpstr>Sliding Window Approach</vt:lpstr>
      <vt:lpstr>The Optimization Problem</vt:lpstr>
      <vt:lpstr>Full State Estimate</vt:lpstr>
      <vt:lpstr>Full state estimate to disturbance estimates</vt:lpstr>
      <vt:lpstr>Simulation</vt:lpstr>
      <vt:lpstr>Simulation Result: Chaotic Disturbances </vt:lpstr>
      <vt:lpstr>Trajectory Tracking under Chaotic Disturbances</vt:lpstr>
      <vt:lpstr>Practical Implementation</vt:lpstr>
      <vt:lpstr>Practical Setup</vt:lpstr>
      <vt:lpstr>PowerPoint Presentation</vt:lpstr>
      <vt:lpstr>Distributed Computing and Custom Messaging</vt:lpstr>
      <vt:lpstr>Closed Form Optimization</vt:lpstr>
      <vt:lpstr>Vectorization</vt:lpstr>
      <vt:lpstr>PowerPoint Presentation</vt:lpstr>
      <vt:lpstr>Practical 1: Without External Disturbances</vt:lpstr>
      <vt:lpstr>Practical 2: With External Disturbances</vt:lpstr>
      <vt:lpstr>PowerPoint Presentation</vt:lpstr>
      <vt:lpstr>Results</vt:lpstr>
      <vt:lpstr>Outcomes</vt:lpstr>
      <vt:lpstr>If I had to do it again?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Basharnavaz Khan</dc:creator>
  <cp:lastModifiedBy>Basharnavaz Khan</cp:lastModifiedBy>
  <cp:revision>91</cp:revision>
  <dcterms:created xsi:type="dcterms:W3CDTF">2020-04-01T12:53:54Z</dcterms:created>
  <dcterms:modified xsi:type="dcterms:W3CDTF">2020-04-16T04:43:42Z</dcterms:modified>
</cp:coreProperties>
</file>