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48" r:id="rId2"/>
    <p:sldMasterId id="2147483785" r:id="rId3"/>
    <p:sldMasterId id="2147483797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1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5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1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8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5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4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2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5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7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5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4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8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5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59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57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D47-A4FA-49E8-8651-CB47E41B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2A9E-E383-41C6-862E-0AA2AB3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1B70-645B-4B22-A74C-DCD170A8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66AC-69D6-4835-B68F-0B300F7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559F-0BA9-4DBD-8E79-9C6EB30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8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B676-7545-481D-AE0E-8EE21121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964A-FB13-4A77-8908-CBA7CAD8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EE54-1810-4B8B-A493-851C042B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E47B-4DB6-4A65-82B8-09FE72F5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46E7-6595-468F-8A06-B2DAA9FA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3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706C-C95A-4FDD-ACAB-B622148A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FEE5-FC4A-426A-AE19-D9EDCC28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B6E1-B4E5-49BF-85DA-63B9474D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20E6-73B2-47BB-BDBB-202543B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16C8-8202-4D92-823E-F3C5122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7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3276-474C-4243-A8B3-63C008BB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850D-C3F1-4646-963B-06001EB9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52-CC9B-4442-A61F-F83909E6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6B39-9046-4418-A818-6F39D814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50B5-2F1B-4C43-8919-1883809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3D3E8-417B-43F7-AFF2-7AB6115B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2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CEC3-0BE4-40BE-A1FA-C4299E31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18AC7-E7FD-4AB7-80BB-0B47EC13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6C95-97C0-43A0-9855-FD585461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B20B-C970-4B95-959D-ABBCA4FC5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5B7F6-E945-4D04-84BF-A1F5F1E42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ABE86-3D05-40DD-B42F-45626C4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61C62-72D2-4644-906D-B1E2DF34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6F2F5-DE77-4690-930E-E7E9274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5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CF17-6189-4F78-9C47-5C32CA05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71034-075C-4A82-914E-DA34D13B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3D52-0A7C-4203-B780-B1236CE6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C563-554E-4A0D-8A0E-8FD41A7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0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8EA9C-AAF7-4B72-B932-ADE510E5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C6872-0264-4652-B8A1-F078519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515F4-135F-4BA5-88EC-599F27CB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3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9063-7273-408E-B923-BEBAE315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E280-2BD9-4D20-80C9-EEED7492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3AD0-E5CF-4CBC-A6FF-A75D3801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032E2-9A2D-4915-ACBF-0757CC09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C2F5-7554-4FF4-9993-4E732C5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FBCF0-BA90-423B-9425-258C532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1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EDE0-7D36-4BED-A1C8-986A1FA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B7B0-DE0C-48CA-AE28-9C8A11ED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D39E-D125-4EC1-849B-374911B6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AA84-E534-48C4-B224-0EB2C02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B822-CEE8-4703-AB19-CA3CFD7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DD88-7F1C-4846-8B6D-D22D4DFE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2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047-919C-4A09-9F2C-D6AC300B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B9C97-AAD2-4F8E-BD6D-9836D262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D0D2-4B02-4E3F-B127-F28214E9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8D28-B57E-4C76-9CB1-CB1DD138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A999-F545-4E54-A465-9CE325FE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1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F5D3-BB2A-4333-BE01-D9266320D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EB9A-9978-4C20-A1D1-6BF046E9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0AF5-9BC4-4FBF-934F-8966FD1B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0754-176D-46E7-AB0D-465C469C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00CD-C063-4899-9598-3F8870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075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61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2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E41EF-C73C-4B76-B040-B65B548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51E8B-325C-42E9-A6D4-BABD69AB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2F3F-6CBB-409D-B195-FC28A16F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98F7-7745-453C-9477-78E8E164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F52F-061F-4CB9-AF9F-7D9C8549F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62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7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80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4C904-3378-4D2F-8B39-A576C1F8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IN" sz="8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F4C36-922F-45F0-8948-5B0F46F5C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5"/>
            <a:ext cx="4500561" cy="132024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Ecommerce - Online Shopping, HD Png Download - kindpng">
            <a:extLst>
              <a:ext uri="{FF2B5EF4-FFF2-40B4-BE49-F238E27FC236}">
                <a16:creationId xmlns:a16="http://schemas.microsoft.com/office/drawing/2014/main" id="{EF33B3E5-AE5D-4A4F-831C-A5286BBE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314486"/>
            <a:ext cx="5353200" cy="42290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9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A2756-F687-4D5F-A138-BE419762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chats for each variables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8656D9F-9ACB-4331-91F1-F2AC3EE2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189" y="325905"/>
            <a:ext cx="2820820" cy="18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944B96E-56C1-4D1A-8472-7F8B02D2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0938" y="325905"/>
            <a:ext cx="2720793" cy="185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0" name="Content Placeholder 8207">
            <a:extLst>
              <a:ext uri="{FF2B5EF4-FFF2-40B4-BE49-F238E27FC236}">
                <a16:creationId xmlns:a16="http://schemas.microsoft.com/office/drawing/2014/main" id="{B61CEB7B-7E71-454D-9538-A8F7A4B5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Data Set Contains a greater number of male users when compare to female users.</a:t>
            </a:r>
          </a:p>
          <a:p>
            <a:r>
              <a:rPr lang="en-US" sz="1700">
                <a:solidFill>
                  <a:srgbClr val="FFFFFF"/>
                </a:solidFill>
              </a:rPr>
              <a:t>Most of the male users age is in between 31-40 and female users is 21-30.</a:t>
            </a:r>
          </a:p>
          <a:p>
            <a:r>
              <a:rPr lang="en-US" sz="1700">
                <a:solidFill>
                  <a:srgbClr val="FFFFFF"/>
                </a:solidFill>
              </a:rPr>
              <a:t>Most of them use smartphones to access.</a:t>
            </a:r>
          </a:p>
          <a:p>
            <a:r>
              <a:rPr lang="en-US" sz="1700">
                <a:solidFill>
                  <a:srgbClr val="FFFFFF"/>
                </a:solidFill>
              </a:rPr>
              <a:t>Debit / Credit Card payments are most preferred</a:t>
            </a:r>
          </a:p>
          <a:p>
            <a:r>
              <a:rPr lang="en-US" sz="1700">
                <a:solidFill>
                  <a:srgbClr val="FFFFFF"/>
                </a:solidFill>
              </a:rPr>
              <a:t>Content, Loyalty, Discounts help in the conversion and while making purchase decision.</a:t>
            </a:r>
          </a:p>
          <a:p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609E37EF-207A-4F7C-B18D-A4EF32EF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584" y="2503952"/>
            <a:ext cx="2874970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4B1A4FD-0053-4850-B046-88742F9B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0479" y="2503952"/>
            <a:ext cx="2588804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BF450B46-CB7A-453C-8BB6-E8401FF9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431" y="4644984"/>
            <a:ext cx="2763680" cy="18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654B729-0619-44FD-B89D-4B54A297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7052" y="4649694"/>
            <a:ext cx="2628566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3362146" cy="441721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3B372-ED61-45DF-A948-313B272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1999"/>
            <a:ext cx="2771672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Bi Variant Analysis</a:t>
            </a:r>
            <a:br>
              <a:rPr lang="en-US" sz="4200">
                <a:solidFill>
                  <a:srgbClr val="FFFFFF"/>
                </a:solidFill>
              </a:rPr>
            </a:b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8091" y="445459"/>
            <a:ext cx="5050356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FEE433-2394-4108-A026-27C0B02A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8864" y="448056"/>
            <a:ext cx="2514600" cy="1371600"/>
          </a:xfrm>
          <a:prstGeom prst="rect">
            <a:avLst/>
          </a:prstGeom>
          <a:solidFill>
            <a:srgbClr val="FF7C0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5A0ACF5-0DF4-4C7E-9FE2-427405D1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8864" y="1975104"/>
            <a:ext cx="2514600" cy="1371600"/>
          </a:xfrm>
          <a:prstGeom prst="rect">
            <a:avLst/>
          </a:prstGeom>
          <a:solidFill>
            <a:srgbClr val="FF7C0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7" name="Rectangle 180">
            <a:extLst>
              <a:ext uri="{FF2B5EF4-FFF2-40B4-BE49-F238E27FC236}">
                <a16:creationId xmlns:a16="http://schemas.microsoft.com/office/drawing/2014/main" id="{6C6DD569-B9FB-4700-A850-80EDA6A64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8864" y="3502152"/>
            <a:ext cx="2514600" cy="1371600"/>
          </a:xfrm>
          <a:prstGeom prst="rect">
            <a:avLst/>
          </a:prstGeom>
          <a:solidFill>
            <a:srgbClr val="FF7C0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8" name="Rectangle 182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5029200"/>
            <a:ext cx="3362146" cy="1371600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239E-3492-4AE3-AC9B-ED863631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863" y="805294"/>
            <a:ext cx="4507992" cy="523750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Maximum males' users are between 31–40-Year-old whereas maximum females users age is in between 21-30 Years</a:t>
            </a:r>
          </a:p>
          <a:p>
            <a:r>
              <a:rPr lang="en-US" sz="1900" dirty="0"/>
              <a:t>Both Male and Females use Smartphones for accessing the online shopping</a:t>
            </a:r>
          </a:p>
          <a:p>
            <a:r>
              <a:rPr lang="en-US" sz="1900" dirty="0"/>
              <a:t>Both the genders agree that online shopping is Value for money</a:t>
            </a:r>
          </a:p>
          <a:p>
            <a:r>
              <a:rPr lang="en-US" sz="1900" dirty="0"/>
              <a:t>Maximum Number of Males opted for indifference and most of the females feel that enjoyment is derived from Shipping Online</a:t>
            </a:r>
          </a:p>
          <a:p>
            <a:r>
              <a:rPr lang="en-US" sz="1900" dirty="0"/>
              <a:t>Screen Size is different for Maximum Females and Males while do online shopping</a:t>
            </a:r>
          </a:p>
          <a:p>
            <a:r>
              <a:rPr lang="en-US" sz="1900" dirty="0"/>
              <a:t>Both genders trust that online retail store will fulfill its parts of transaction at stipulated time</a:t>
            </a:r>
            <a:endParaRPr lang="en-IN" sz="1900" dirty="0"/>
          </a:p>
        </p:txBody>
      </p:sp>
      <p:pic>
        <p:nvPicPr>
          <p:cNvPr id="1024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D5C44EC-103E-4BDF-ACE6-BC22BF14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8864" y="457201"/>
            <a:ext cx="2514600" cy="13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D607BEC-1D97-4405-9057-4B81952BD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8864" y="2062480"/>
            <a:ext cx="2434336" cy="12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5955E54-1E2A-41D9-81F7-970A248B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8864" y="3511297"/>
            <a:ext cx="2514600" cy="13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0C6CBAFB-7CEE-4ECF-BBF5-8A7C35953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8864" y="5029200"/>
            <a:ext cx="2514600" cy="1371600"/>
          </a:xfrm>
          <a:prstGeom prst="rect">
            <a:avLst/>
          </a:prstGeom>
          <a:solidFill>
            <a:srgbClr val="FF7C0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F9B893F-0FE9-4B12-9C92-C6541E76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8864" y="5100320"/>
            <a:ext cx="2514600" cy="13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FF126-D6BF-4316-B01A-C827FBEF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RandomForestClassifier – 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75E16-AD39-4B84-890D-D038C90E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14078"/>
            <a:ext cx="10657950" cy="47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04494-84B9-4E4C-88FF-19C7AAAA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70969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</a:t>
            </a:r>
            <a:b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b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93%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BA348-4AD5-4C4E-8A3D-2AE2C882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79" y="1199682"/>
            <a:ext cx="8072721" cy="4286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625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B607E-E25C-4123-94A0-D48E40B4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28" y="190780"/>
            <a:ext cx="4554821" cy="1035673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3E2D0-F74C-4EC9-8280-7461308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" y="416560"/>
            <a:ext cx="6437619" cy="60248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5CEC-26E1-4F19-B045-DFE70DDA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897" y="1512117"/>
            <a:ext cx="5506885" cy="4942760"/>
          </a:xfrm>
        </p:spPr>
        <p:txBody>
          <a:bodyPr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has emerged as one of the most important factors that guarantee the success of online store; it has been posited as a key stimulant of purchase, repurchase intentions and customer loyalty. </a:t>
            </a: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major factors that contributed to the success of an e-commerce store have been identified as: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quality,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quality,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quality,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and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benefit.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8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B0FBD-9702-41EB-B350-59C39C6B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3" y="380778"/>
            <a:ext cx="4500561" cy="2817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/>
              <a:t>Problem Statement</a:t>
            </a:r>
            <a:endParaRPr lang="en-US" sz="8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F3A9-628C-45F8-BF79-7C9E854D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45" y="3983497"/>
            <a:ext cx="9151629" cy="18993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300">
                <a:latin typeface="Times New Roman" panose="02020603050405020304" pitchFamily="18" charset="0"/>
                <a:cs typeface="Times New Roman" panose="02020603050405020304" pitchFamily="18" charset="0"/>
              </a:rPr>
              <a:t>E – Retailing Factors and Preferences that helps in customer retention and customer activation…</a:t>
            </a:r>
            <a:endParaRPr lang="en-US" sz="2400" cap="all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ustomer Retention HD Stock Images | Shutterstock">
            <a:extLst>
              <a:ext uri="{FF2B5EF4-FFF2-40B4-BE49-F238E27FC236}">
                <a16:creationId xmlns:a16="http://schemas.microsoft.com/office/drawing/2014/main" id="{3D6DCCC9-2CAE-4E46-835E-F3829C43F6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 bwMode="auto">
          <a:xfrm>
            <a:off x="5654806" y="490735"/>
            <a:ext cx="6049714" cy="3269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198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90BE-2C6F-40A9-923D-01760599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20950"/>
            <a:ext cx="11101135" cy="1809500"/>
          </a:xfrm>
        </p:spPr>
        <p:txBody>
          <a:bodyPr/>
          <a:lstStyle/>
          <a:p>
            <a:r>
              <a:rPr lang="en-IN" dirty="0"/>
              <a:t>Understanding…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9B22-7062-4B7E-A17D-8278D4E1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47825"/>
            <a:ext cx="9870825" cy="46608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e-commerce players in the market but few players managed to be on the table.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factors may vary for player based on their business size , variety, range etc.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find out which factors helps these players to gain market share and customer bases.                             The factors like: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/ Discounts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traffic and their duration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products and value for their money etc…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ustomer Retention Animated Word Cloud, Stock Footage Video (100%  Royalty-free) 26430908 | Shutterstock">
            <a:extLst>
              <a:ext uri="{FF2B5EF4-FFF2-40B4-BE49-F238E27FC236}">
                <a16:creationId xmlns:a16="http://schemas.microsoft.com/office/drawing/2014/main" id="{AD2F4D92-9360-4A4E-80BE-59416122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0" y="2940318"/>
            <a:ext cx="5998210" cy="2898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358825-7D75-4AA9-8CFD-46683BF48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r="-1" b="41077"/>
          <a:stretch/>
        </p:blipFill>
        <p:spPr bwMode="auto">
          <a:xfrm>
            <a:off x="-688" y="-4"/>
            <a:ext cx="12192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A7D11E-A67F-4D5A-B802-D24C823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327873"/>
            <a:ext cx="9217026" cy="12103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</a:rPr>
              <a:t>EDA Steps and Visualisation…</a:t>
            </a:r>
          </a:p>
        </p:txBody>
      </p:sp>
    </p:spTree>
    <p:extLst>
      <p:ext uri="{BB962C8B-B14F-4D97-AF65-F5344CB8AC3E}">
        <p14:creationId xmlns:p14="http://schemas.microsoft.com/office/powerpoint/2010/main" val="71406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03E9-2F17-4151-A77C-B06762F8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Removed </a:t>
            </a:r>
            <a:r>
              <a:rPr lang="en-IN" dirty="0" err="1"/>
              <a:t>Pincode</a:t>
            </a:r>
            <a:r>
              <a:rPr lang="en-IN" dirty="0"/>
              <a:t> Column from dataset as it seem not relevant and doesn’t affect the data.</a:t>
            </a:r>
          </a:p>
          <a:p>
            <a:r>
              <a:rPr lang="en-IN" dirty="0"/>
              <a:t>Null values are checked but no null value found in dataset.</a:t>
            </a:r>
          </a:p>
          <a:p>
            <a:r>
              <a:rPr lang="en-IN" dirty="0"/>
              <a:t>Columns with Int64 datatype are considered for visualisation purpose.</a:t>
            </a:r>
          </a:p>
          <a:p>
            <a:r>
              <a:rPr lang="en-IN" dirty="0"/>
              <a:t> Dataset Info, Describe , Co relation of dataset is performed for understanding the Central Tendency and also analysing multi variant analysis </a:t>
            </a:r>
          </a:p>
          <a:p>
            <a:r>
              <a:rPr lang="en-IN" dirty="0"/>
              <a:t>Yeo – Johnson Method is used for scaling of data.</a:t>
            </a:r>
          </a:p>
          <a:p>
            <a:r>
              <a:rPr lang="en-IN" dirty="0"/>
              <a:t>Box plot are used to identify the outliers </a:t>
            </a:r>
          </a:p>
          <a:p>
            <a:r>
              <a:rPr lang="en-IN" dirty="0"/>
              <a:t>Categorical variables are untouched as they seem to be less relevant for the model building of the dataset.</a:t>
            </a:r>
          </a:p>
        </p:txBody>
      </p:sp>
      <p:pic>
        <p:nvPicPr>
          <p:cNvPr id="17" name="Picture 16" descr="Exploratory Data Analysis | A Qucik Glance of Exploratory Data Analysis">
            <a:extLst>
              <a:ext uri="{FF2B5EF4-FFF2-40B4-BE49-F238E27FC236}">
                <a16:creationId xmlns:a16="http://schemas.microsoft.com/office/drawing/2014/main" id="{68DCE595-7F56-49F1-9D21-281117B2C6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"/>
          <a:stretch/>
        </p:blipFill>
        <p:spPr bwMode="auto">
          <a:xfrm>
            <a:off x="1" y="0"/>
            <a:ext cx="12192000" cy="2686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193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59DF-0032-481D-8C06-7568B2F0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 In Dataset…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D46B02-C9EE-4BD1-887B-637751BE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5999" y="-1778001"/>
            <a:ext cx="5080001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D2009-16E8-4914-A253-8EA1ABD8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383"/>
            <a:ext cx="9392133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9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219B02-EB60-47D1-818E-5AB20EFC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00965"/>
            <a:ext cx="10515600" cy="1325563"/>
          </a:xfrm>
        </p:spPr>
        <p:txBody>
          <a:bodyPr/>
          <a:lstStyle/>
          <a:p>
            <a:r>
              <a:rPr lang="en-IN" dirty="0"/>
              <a:t>Visualisation of Distribution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1F9C4F5-5DCB-4C9F-B11B-54658980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30960"/>
            <a:ext cx="12192000" cy="55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0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0574A35-A0AF-4B70-B4D4-4D35F9DE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206" y="346167"/>
            <a:ext cx="2011902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2C95323-D96C-4C23-8453-8CB0EEF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63400"/>
            <a:ext cx="3251032" cy="111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7B3C97A-78A6-4105-9516-7C4E74D1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636" y="609677"/>
            <a:ext cx="3520438" cy="10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C9C4588-F1E2-425F-A916-3BC22121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212" y="2639045"/>
            <a:ext cx="2011887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E355B98-BE6A-4110-AD5C-B5CFFF52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572" y="4930536"/>
            <a:ext cx="2448004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9C59-C48B-443D-B0AA-A14C2EBB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2" y="2920551"/>
            <a:ext cx="6868620" cy="101689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 Variant Analysis : Box Plot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Content Placeholder 7183">
            <a:extLst>
              <a:ext uri="{FF2B5EF4-FFF2-40B4-BE49-F238E27FC236}">
                <a16:creationId xmlns:a16="http://schemas.microsoft.com/office/drawing/2014/main" id="{296F6176-1414-458F-80B4-79843B43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72" y="4101152"/>
            <a:ext cx="7379101" cy="241204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of Age of end user is 3.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less.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data is in between 3 and 5 for time spend on online shopping.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abandon of bag and shopping cart is between 2 and 5. 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on website is having a median of 5 and most of the data is in between 4 and 5.</a:t>
            </a:r>
          </a:p>
        </p:txBody>
      </p:sp>
    </p:spTree>
    <p:extLst>
      <p:ext uri="{BB962C8B-B14F-4D97-AF65-F5344CB8AC3E}">
        <p14:creationId xmlns:p14="http://schemas.microsoft.com/office/powerpoint/2010/main" val="22305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2E3E8"/>
      </a:lt2>
      <a:accent1>
        <a:srgbClr val="AAA0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Avenir Next LT Pro</vt:lpstr>
      <vt:lpstr>Bell MT</vt:lpstr>
      <vt:lpstr>Calibri</vt:lpstr>
      <vt:lpstr>Calibri Light</vt:lpstr>
      <vt:lpstr>Century Gothic</vt:lpstr>
      <vt:lpstr>Times New Roman</vt:lpstr>
      <vt:lpstr>GlowVTI</vt:lpstr>
      <vt:lpstr>BrushVTI</vt:lpstr>
      <vt:lpstr>Office Theme</vt:lpstr>
      <vt:lpstr>1_Office Theme</vt:lpstr>
      <vt:lpstr>Customer Retention</vt:lpstr>
      <vt:lpstr>Introduction</vt:lpstr>
      <vt:lpstr>Problem Statement</vt:lpstr>
      <vt:lpstr>Understanding…</vt:lpstr>
      <vt:lpstr>EDA Steps and Visualisation…</vt:lpstr>
      <vt:lpstr>PowerPoint Presentation</vt:lpstr>
      <vt:lpstr>No Null Values In Dataset…</vt:lpstr>
      <vt:lpstr>Visualisation of Distribution</vt:lpstr>
      <vt:lpstr>Uni Variant Analysis : Box Plot</vt:lpstr>
      <vt:lpstr>Bar chats for each variables</vt:lpstr>
      <vt:lpstr>Bi Variant Analysis  </vt:lpstr>
      <vt:lpstr>RandomForestClassifier – Best Model</vt:lpstr>
      <vt:lpstr>Model Testing  –  93%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Mehaboob Basha Sheik</dc:creator>
  <cp:lastModifiedBy>Mehaboob Basha Sheik</cp:lastModifiedBy>
  <cp:revision>13</cp:revision>
  <dcterms:created xsi:type="dcterms:W3CDTF">2021-05-21T18:46:15Z</dcterms:created>
  <dcterms:modified xsi:type="dcterms:W3CDTF">2021-05-21T20:40:11Z</dcterms:modified>
</cp:coreProperties>
</file>