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98F8D-7C93-47D6-A958-77FFC3D3EB1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AA6073E-F85C-4CC0-ACBD-022B6F1BEC2D}">
      <dgm:prSet/>
      <dgm:spPr/>
      <dgm:t>
        <a:bodyPr/>
        <a:lstStyle/>
        <a:p>
          <a:r>
            <a:rPr lang="en-IN" dirty="0">
              <a:latin typeface="Times New Roman" panose="02020603050405020304"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 </a:t>
          </a:r>
          <a:endParaRPr lang="en-US" dirty="0">
            <a:latin typeface="Times New Roman" panose="02020603050405020304" pitchFamily="18" charset="0"/>
            <a:cs typeface="Times New Roman" panose="02020603050405020304" pitchFamily="18" charset="0"/>
          </a:endParaRPr>
        </a:p>
      </dgm:t>
    </dgm:pt>
    <dgm:pt modelId="{8B01A2CD-D591-465D-8704-1E5025A0DDB7}" type="parTrans" cxnId="{69925EC2-45D1-440B-8E45-3722651BE8ED}">
      <dgm:prSet/>
      <dgm:spPr/>
      <dgm:t>
        <a:bodyPr/>
        <a:lstStyle/>
        <a:p>
          <a:endParaRPr lang="en-US">
            <a:latin typeface="Times New Roman" panose="02020603050405020304" pitchFamily="18" charset="0"/>
            <a:cs typeface="Times New Roman" panose="02020603050405020304" pitchFamily="18" charset="0"/>
          </a:endParaRPr>
        </a:p>
      </dgm:t>
    </dgm:pt>
    <dgm:pt modelId="{9545EC78-80EF-4CB2-9C3B-3C3D365D8BDF}" type="sibTrans" cxnId="{69925EC2-45D1-440B-8E45-3722651BE8ED}">
      <dgm:prSet/>
      <dgm:spPr/>
      <dgm:t>
        <a:bodyPr/>
        <a:lstStyle/>
        <a:p>
          <a:endParaRPr lang="en-US">
            <a:latin typeface="Times New Roman" panose="02020603050405020304" pitchFamily="18" charset="0"/>
            <a:cs typeface="Times New Roman" panose="02020603050405020304" pitchFamily="18" charset="0"/>
          </a:endParaRPr>
        </a:p>
      </dgm:t>
    </dgm:pt>
    <dgm:pt modelId="{866FB1B3-979B-4BD6-9AB4-59223576CAED}">
      <dgm:prSet/>
      <dgm:spPr/>
      <dgm:t>
        <a:bodyPr/>
        <a:lstStyle/>
        <a:p>
          <a:r>
            <a:rPr lang="en-IN">
              <a:latin typeface="Times New Roman" panose="02020603050405020304" pitchFamily="18" charset="0"/>
              <a:cs typeface="Times New Roman" panose="02020603050405020304" pitchFamily="18" charset="0"/>
            </a:rPr>
            <a:t>The problem we sought to solve was the tagging of internet comments that are aggressive towards other users. </a:t>
          </a:r>
          <a:endParaRPr lang="en-US">
            <a:latin typeface="Times New Roman" panose="02020603050405020304" pitchFamily="18" charset="0"/>
            <a:cs typeface="Times New Roman" panose="02020603050405020304" pitchFamily="18" charset="0"/>
          </a:endParaRPr>
        </a:p>
      </dgm:t>
    </dgm:pt>
    <dgm:pt modelId="{5BC76266-CB86-4CE0-9321-4579D24D39AE}" type="parTrans" cxnId="{E7C10932-2774-4905-9358-171106D459DC}">
      <dgm:prSet/>
      <dgm:spPr/>
      <dgm:t>
        <a:bodyPr/>
        <a:lstStyle/>
        <a:p>
          <a:endParaRPr lang="en-US">
            <a:latin typeface="Times New Roman" panose="02020603050405020304" pitchFamily="18" charset="0"/>
            <a:cs typeface="Times New Roman" panose="02020603050405020304" pitchFamily="18" charset="0"/>
          </a:endParaRPr>
        </a:p>
      </dgm:t>
    </dgm:pt>
    <dgm:pt modelId="{39DC6A3D-A283-447B-BDB2-669CAD4B2D55}" type="sibTrans" cxnId="{E7C10932-2774-4905-9358-171106D459DC}">
      <dgm:prSet/>
      <dgm:spPr/>
      <dgm:t>
        <a:bodyPr/>
        <a:lstStyle/>
        <a:p>
          <a:endParaRPr lang="en-US">
            <a:latin typeface="Times New Roman" panose="02020603050405020304" pitchFamily="18" charset="0"/>
            <a:cs typeface="Times New Roman" panose="02020603050405020304" pitchFamily="18" charset="0"/>
          </a:endParaRPr>
        </a:p>
      </dgm:t>
    </dgm:pt>
    <dgm:pt modelId="{32F22451-0E30-4B44-BCFB-A865CAFAE922}">
      <dgm:prSet/>
      <dgm:spPr/>
      <dgm:t>
        <a:bodyPr/>
        <a:lstStyle/>
        <a:p>
          <a:r>
            <a:rPr lang="en-IN">
              <a:latin typeface="Times New Roman" panose="02020603050405020304" pitchFamily="18" charset="0"/>
              <a:cs typeface="Times New Roman" panose="02020603050405020304" pitchFamily="18" charset="0"/>
            </a:rPr>
            <a:t>This means that insults to third parties such as celebrities will be tagged as unoffensive, but “u are an idiot” is clearly offensive.</a:t>
          </a:r>
          <a:endParaRPr lang="en-US">
            <a:latin typeface="Times New Roman" panose="02020603050405020304" pitchFamily="18" charset="0"/>
            <a:cs typeface="Times New Roman" panose="02020603050405020304" pitchFamily="18" charset="0"/>
          </a:endParaRPr>
        </a:p>
      </dgm:t>
    </dgm:pt>
    <dgm:pt modelId="{6A327196-94E7-4532-ACF4-59E3B48B9799}" type="parTrans" cxnId="{E055E0FB-0F9F-4FDA-BA65-713791C2A757}">
      <dgm:prSet/>
      <dgm:spPr/>
      <dgm:t>
        <a:bodyPr/>
        <a:lstStyle/>
        <a:p>
          <a:endParaRPr lang="en-US">
            <a:latin typeface="Times New Roman" panose="02020603050405020304" pitchFamily="18" charset="0"/>
            <a:cs typeface="Times New Roman" panose="02020603050405020304" pitchFamily="18" charset="0"/>
          </a:endParaRPr>
        </a:p>
      </dgm:t>
    </dgm:pt>
    <dgm:pt modelId="{CBB911C8-68A1-4C4B-B0AC-F368948DCDDD}" type="sibTrans" cxnId="{E055E0FB-0F9F-4FDA-BA65-713791C2A757}">
      <dgm:prSet/>
      <dgm:spPr/>
      <dgm:t>
        <a:bodyPr/>
        <a:lstStyle/>
        <a:p>
          <a:endParaRPr lang="en-US">
            <a:latin typeface="Times New Roman" panose="02020603050405020304" pitchFamily="18" charset="0"/>
            <a:cs typeface="Times New Roman" panose="02020603050405020304" pitchFamily="18" charset="0"/>
          </a:endParaRPr>
        </a:p>
      </dgm:t>
    </dgm:pt>
    <dgm:pt modelId="{1F92660F-0355-4815-B8A1-BD74B97CD9AF}">
      <dgm:prSet/>
      <dgm:spPr/>
      <dgm:t>
        <a:bodyPr/>
        <a:lstStyle/>
        <a:p>
          <a:r>
            <a:rPr lang="en-IN">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US">
            <a:latin typeface="Times New Roman" panose="02020603050405020304" pitchFamily="18" charset="0"/>
            <a:cs typeface="Times New Roman" panose="02020603050405020304" pitchFamily="18" charset="0"/>
          </a:endParaRPr>
        </a:p>
      </dgm:t>
    </dgm:pt>
    <dgm:pt modelId="{8B2A8E05-C62E-4F47-89A2-E860B389BD17}" type="parTrans" cxnId="{80429C08-71C5-49DB-8E79-1DD340D950A9}">
      <dgm:prSet/>
      <dgm:spPr/>
      <dgm:t>
        <a:bodyPr/>
        <a:lstStyle/>
        <a:p>
          <a:endParaRPr lang="en-US">
            <a:latin typeface="Times New Roman" panose="02020603050405020304" pitchFamily="18" charset="0"/>
            <a:cs typeface="Times New Roman" panose="02020603050405020304" pitchFamily="18" charset="0"/>
          </a:endParaRPr>
        </a:p>
      </dgm:t>
    </dgm:pt>
    <dgm:pt modelId="{40A9D05D-F7DA-4FD7-A9DD-18418B2A68FF}" type="sibTrans" cxnId="{80429C08-71C5-49DB-8E79-1DD340D950A9}">
      <dgm:prSet/>
      <dgm:spPr/>
      <dgm:t>
        <a:bodyPr/>
        <a:lstStyle/>
        <a:p>
          <a:endParaRPr lang="en-US">
            <a:latin typeface="Times New Roman" panose="02020603050405020304" pitchFamily="18" charset="0"/>
            <a:cs typeface="Times New Roman" panose="02020603050405020304" pitchFamily="18" charset="0"/>
          </a:endParaRPr>
        </a:p>
      </dgm:t>
    </dgm:pt>
    <dgm:pt modelId="{456FA161-2097-49CF-BC87-75C407AF9470}" type="pres">
      <dgm:prSet presAssocID="{9D698F8D-7C93-47D6-A958-77FFC3D3EB15}" presName="vert0" presStyleCnt="0">
        <dgm:presLayoutVars>
          <dgm:dir/>
          <dgm:animOne val="branch"/>
          <dgm:animLvl val="lvl"/>
        </dgm:presLayoutVars>
      </dgm:prSet>
      <dgm:spPr/>
    </dgm:pt>
    <dgm:pt modelId="{3B71C885-F7C8-4D71-AF9B-222D7C2F495E}" type="pres">
      <dgm:prSet presAssocID="{BAA6073E-F85C-4CC0-ACBD-022B6F1BEC2D}" presName="thickLine" presStyleLbl="alignNode1" presStyleIdx="0" presStyleCnt="4"/>
      <dgm:spPr/>
    </dgm:pt>
    <dgm:pt modelId="{39A056C0-6FDB-4ED6-B263-ADD758623126}" type="pres">
      <dgm:prSet presAssocID="{BAA6073E-F85C-4CC0-ACBD-022B6F1BEC2D}" presName="horz1" presStyleCnt="0"/>
      <dgm:spPr/>
    </dgm:pt>
    <dgm:pt modelId="{7065B54B-7A2B-472C-A30C-4F25E6673B89}" type="pres">
      <dgm:prSet presAssocID="{BAA6073E-F85C-4CC0-ACBD-022B6F1BEC2D}" presName="tx1" presStyleLbl="revTx" presStyleIdx="0" presStyleCnt="4"/>
      <dgm:spPr/>
    </dgm:pt>
    <dgm:pt modelId="{E356BC28-F553-4D8C-9ACA-6D2511618927}" type="pres">
      <dgm:prSet presAssocID="{BAA6073E-F85C-4CC0-ACBD-022B6F1BEC2D}" presName="vert1" presStyleCnt="0"/>
      <dgm:spPr/>
    </dgm:pt>
    <dgm:pt modelId="{9DBDBD83-3B10-446B-A758-F96F9CF19489}" type="pres">
      <dgm:prSet presAssocID="{866FB1B3-979B-4BD6-9AB4-59223576CAED}" presName="thickLine" presStyleLbl="alignNode1" presStyleIdx="1" presStyleCnt="4"/>
      <dgm:spPr/>
    </dgm:pt>
    <dgm:pt modelId="{5950AD1B-14CF-4EFC-81EA-B03990F3EE1C}" type="pres">
      <dgm:prSet presAssocID="{866FB1B3-979B-4BD6-9AB4-59223576CAED}" presName="horz1" presStyleCnt="0"/>
      <dgm:spPr/>
    </dgm:pt>
    <dgm:pt modelId="{1243BA75-95F7-4693-82EE-7D320EB090DA}" type="pres">
      <dgm:prSet presAssocID="{866FB1B3-979B-4BD6-9AB4-59223576CAED}" presName="tx1" presStyleLbl="revTx" presStyleIdx="1" presStyleCnt="4"/>
      <dgm:spPr/>
    </dgm:pt>
    <dgm:pt modelId="{B311327F-D959-4AC6-A873-14F8896B4295}" type="pres">
      <dgm:prSet presAssocID="{866FB1B3-979B-4BD6-9AB4-59223576CAED}" presName="vert1" presStyleCnt="0"/>
      <dgm:spPr/>
    </dgm:pt>
    <dgm:pt modelId="{AA97A7E8-3621-40DE-803B-C9469B60C8C7}" type="pres">
      <dgm:prSet presAssocID="{32F22451-0E30-4B44-BCFB-A865CAFAE922}" presName="thickLine" presStyleLbl="alignNode1" presStyleIdx="2" presStyleCnt="4"/>
      <dgm:spPr/>
    </dgm:pt>
    <dgm:pt modelId="{52AD18F6-241A-4DE0-845D-679019E9C601}" type="pres">
      <dgm:prSet presAssocID="{32F22451-0E30-4B44-BCFB-A865CAFAE922}" presName="horz1" presStyleCnt="0"/>
      <dgm:spPr/>
    </dgm:pt>
    <dgm:pt modelId="{E90EB964-5DFE-41B5-86B0-281DF23D64CB}" type="pres">
      <dgm:prSet presAssocID="{32F22451-0E30-4B44-BCFB-A865CAFAE922}" presName="tx1" presStyleLbl="revTx" presStyleIdx="2" presStyleCnt="4"/>
      <dgm:spPr/>
    </dgm:pt>
    <dgm:pt modelId="{9DFCC6C8-C046-4B6B-932C-BD89F8A7E478}" type="pres">
      <dgm:prSet presAssocID="{32F22451-0E30-4B44-BCFB-A865CAFAE922}" presName="vert1" presStyleCnt="0"/>
      <dgm:spPr/>
    </dgm:pt>
    <dgm:pt modelId="{35699633-C1CC-4EE4-B48E-16617A32941A}" type="pres">
      <dgm:prSet presAssocID="{1F92660F-0355-4815-B8A1-BD74B97CD9AF}" presName="thickLine" presStyleLbl="alignNode1" presStyleIdx="3" presStyleCnt="4"/>
      <dgm:spPr/>
    </dgm:pt>
    <dgm:pt modelId="{675AEE85-D56D-43EC-912E-115D36E7C259}" type="pres">
      <dgm:prSet presAssocID="{1F92660F-0355-4815-B8A1-BD74B97CD9AF}" presName="horz1" presStyleCnt="0"/>
      <dgm:spPr/>
    </dgm:pt>
    <dgm:pt modelId="{DBDB3E1E-E726-406F-8C94-E8BAFCFD7897}" type="pres">
      <dgm:prSet presAssocID="{1F92660F-0355-4815-B8A1-BD74B97CD9AF}" presName="tx1" presStyleLbl="revTx" presStyleIdx="3" presStyleCnt="4"/>
      <dgm:spPr/>
    </dgm:pt>
    <dgm:pt modelId="{B510D6BC-D145-4136-9DBC-7D73B76C2E04}" type="pres">
      <dgm:prSet presAssocID="{1F92660F-0355-4815-B8A1-BD74B97CD9AF}" presName="vert1" presStyleCnt="0"/>
      <dgm:spPr/>
    </dgm:pt>
  </dgm:ptLst>
  <dgm:cxnLst>
    <dgm:cxn modelId="{0C286A02-49AA-4802-AE94-FFC5E868AC06}" type="presOf" srcId="{9D698F8D-7C93-47D6-A958-77FFC3D3EB15}" destId="{456FA161-2097-49CF-BC87-75C407AF9470}" srcOrd="0" destOrd="0" presId="urn:microsoft.com/office/officeart/2008/layout/LinedList"/>
    <dgm:cxn modelId="{80429C08-71C5-49DB-8E79-1DD340D950A9}" srcId="{9D698F8D-7C93-47D6-A958-77FFC3D3EB15}" destId="{1F92660F-0355-4815-B8A1-BD74B97CD9AF}" srcOrd="3" destOrd="0" parTransId="{8B2A8E05-C62E-4F47-89A2-E860B389BD17}" sibTransId="{40A9D05D-F7DA-4FD7-A9DD-18418B2A68FF}"/>
    <dgm:cxn modelId="{FC0C4B0A-BB45-4899-A500-89DCA8AB9423}" type="presOf" srcId="{BAA6073E-F85C-4CC0-ACBD-022B6F1BEC2D}" destId="{7065B54B-7A2B-472C-A30C-4F25E6673B89}" srcOrd="0" destOrd="0" presId="urn:microsoft.com/office/officeart/2008/layout/LinedList"/>
    <dgm:cxn modelId="{E7C10932-2774-4905-9358-171106D459DC}" srcId="{9D698F8D-7C93-47D6-A958-77FFC3D3EB15}" destId="{866FB1B3-979B-4BD6-9AB4-59223576CAED}" srcOrd="1" destOrd="0" parTransId="{5BC76266-CB86-4CE0-9321-4579D24D39AE}" sibTransId="{39DC6A3D-A283-447B-BDB2-669CAD4B2D55}"/>
    <dgm:cxn modelId="{9B1EDA46-7CC2-4A37-BDB7-CFC7CEDA431B}" type="presOf" srcId="{32F22451-0E30-4B44-BCFB-A865CAFAE922}" destId="{E90EB964-5DFE-41B5-86B0-281DF23D64CB}" srcOrd="0" destOrd="0" presId="urn:microsoft.com/office/officeart/2008/layout/LinedList"/>
    <dgm:cxn modelId="{37EE7354-C7CE-40C8-B8EE-6E9F69D37026}" type="presOf" srcId="{1F92660F-0355-4815-B8A1-BD74B97CD9AF}" destId="{DBDB3E1E-E726-406F-8C94-E8BAFCFD7897}" srcOrd="0" destOrd="0" presId="urn:microsoft.com/office/officeart/2008/layout/LinedList"/>
    <dgm:cxn modelId="{6635A074-93C2-4578-A36A-24C20BDA7FDC}" type="presOf" srcId="{866FB1B3-979B-4BD6-9AB4-59223576CAED}" destId="{1243BA75-95F7-4693-82EE-7D320EB090DA}" srcOrd="0" destOrd="0" presId="urn:microsoft.com/office/officeart/2008/layout/LinedList"/>
    <dgm:cxn modelId="{69925EC2-45D1-440B-8E45-3722651BE8ED}" srcId="{9D698F8D-7C93-47D6-A958-77FFC3D3EB15}" destId="{BAA6073E-F85C-4CC0-ACBD-022B6F1BEC2D}" srcOrd="0" destOrd="0" parTransId="{8B01A2CD-D591-465D-8704-1E5025A0DDB7}" sibTransId="{9545EC78-80EF-4CB2-9C3B-3C3D365D8BDF}"/>
    <dgm:cxn modelId="{E055E0FB-0F9F-4FDA-BA65-713791C2A757}" srcId="{9D698F8D-7C93-47D6-A958-77FFC3D3EB15}" destId="{32F22451-0E30-4B44-BCFB-A865CAFAE922}" srcOrd="2" destOrd="0" parTransId="{6A327196-94E7-4532-ACF4-59E3B48B9799}" sibTransId="{CBB911C8-68A1-4C4B-B0AC-F368948DCDDD}"/>
    <dgm:cxn modelId="{DA3DAEEA-0032-41BB-AD00-F8EC3AD3A112}" type="presParOf" srcId="{456FA161-2097-49CF-BC87-75C407AF9470}" destId="{3B71C885-F7C8-4D71-AF9B-222D7C2F495E}" srcOrd="0" destOrd="0" presId="urn:microsoft.com/office/officeart/2008/layout/LinedList"/>
    <dgm:cxn modelId="{2F10EAB9-627A-40AB-B33A-2694FDE4B256}" type="presParOf" srcId="{456FA161-2097-49CF-BC87-75C407AF9470}" destId="{39A056C0-6FDB-4ED6-B263-ADD758623126}" srcOrd="1" destOrd="0" presId="urn:microsoft.com/office/officeart/2008/layout/LinedList"/>
    <dgm:cxn modelId="{248E7A47-411D-4FE9-B155-944BABBB8EE8}" type="presParOf" srcId="{39A056C0-6FDB-4ED6-B263-ADD758623126}" destId="{7065B54B-7A2B-472C-A30C-4F25E6673B89}" srcOrd="0" destOrd="0" presId="urn:microsoft.com/office/officeart/2008/layout/LinedList"/>
    <dgm:cxn modelId="{095A6728-1012-45EB-B7BA-23ABCC92966B}" type="presParOf" srcId="{39A056C0-6FDB-4ED6-B263-ADD758623126}" destId="{E356BC28-F553-4D8C-9ACA-6D2511618927}" srcOrd="1" destOrd="0" presId="urn:microsoft.com/office/officeart/2008/layout/LinedList"/>
    <dgm:cxn modelId="{30DA0FC9-4980-4BED-BCA7-04202A369C47}" type="presParOf" srcId="{456FA161-2097-49CF-BC87-75C407AF9470}" destId="{9DBDBD83-3B10-446B-A758-F96F9CF19489}" srcOrd="2" destOrd="0" presId="urn:microsoft.com/office/officeart/2008/layout/LinedList"/>
    <dgm:cxn modelId="{0C34435E-34A3-448E-92AA-E2400970A2F6}" type="presParOf" srcId="{456FA161-2097-49CF-BC87-75C407AF9470}" destId="{5950AD1B-14CF-4EFC-81EA-B03990F3EE1C}" srcOrd="3" destOrd="0" presId="urn:microsoft.com/office/officeart/2008/layout/LinedList"/>
    <dgm:cxn modelId="{87A2187C-7FF1-4A29-AF67-A631CE2DAFAD}" type="presParOf" srcId="{5950AD1B-14CF-4EFC-81EA-B03990F3EE1C}" destId="{1243BA75-95F7-4693-82EE-7D320EB090DA}" srcOrd="0" destOrd="0" presId="urn:microsoft.com/office/officeart/2008/layout/LinedList"/>
    <dgm:cxn modelId="{6C5D8AB5-6897-4C3E-B18A-13CA4582F9C6}" type="presParOf" srcId="{5950AD1B-14CF-4EFC-81EA-B03990F3EE1C}" destId="{B311327F-D959-4AC6-A873-14F8896B4295}" srcOrd="1" destOrd="0" presId="urn:microsoft.com/office/officeart/2008/layout/LinedList"/>
    <dgm:cxn modelId="{EFA8D682-C845-42BE-AC76-D2ED34DA1EC1}" type="presParOf" srcId="{456FA161-2097-49CF-BC87-75C407AF9470}" destId="{AA97A7E8-3621-40DE-803B-C9469B60C8C7}" srcOrd="4" destOrd="0" presId="urn:microsoft.com/office/officeart/2008/layout/LinedList"/>
    <dgm:cxn modelId="{2A42C214-4962-4F83-AD23-3E22A17A9807}" type="presParOf" srcId="{456FA161-2097-49CF-BC87-75C407AF9470}" destId="{52AD18F6-241A-4DE0-845D-679019E9C601}" srcOrd="5" destOrd="0" presId="urn:microsoft.com/office/officeart/2008/layout/LinedList"/>
    <dgm:cxn modelId="{F3ACA95F-B71D-47EB-8AB9-4D28B21B61EB}" type="presParOf" srcId="{52AD18F6-241A-4DE0-845D-679019E9C601}" destId="{E90EB964-5DFE-41B5-86B0-281DF23D64CB}" srcOrd="0" destOrd="0" presId="urn:microsoft.com/office/officeart/2008/layout/LinedList"/>
    <dgm:cxn modelId="{2CAD5057-3293-41B0-ADE1-BF074FEC25A3}" type="presParOf" srcId="{52AD18F6-241A-4DE0-845D-679019E9C601}" destId="{9DFCC6C8-C046-4B6B-932C-BD89F8A7E478}" srcOrd="1" destOrd="0" presId="urn:microsoft.com/office/officeart/2008/layout/LinedList"/>
    <dgm:cxn modelId="{0630D994-D530-48C3-8E63-4BD6DD089D23}" type="presParOf" srcId="{456FA161-2097-49CF-BC87-75C407AF9470}" destId="{35699633-C1CC-4EE4-B48E-16617A32941A}" srcOrd="6" destOrd="0" presId="urn:microsoft.com/office/officeart/2008/layout/LinedList"/>
    <dgm:cxn modelId="{EB0D9827-C60E-4468-A99F-A46551D0D6B4}" type="presParOf" srcId="{456FA161-2097-49CF-BC87-75C407AF9470}" destId="{675AEE85-D56D-43EC-912E-115D36E7C259}" srcOrd="7" destOrd="0" presId="urn:microsoft.com/office/officeart/2008/layout/LinedList"/>
    <dgm:cxn modelId="{7F6A9501-730B-4C27-9D2A-F44BE6FC5DCE}" type="presParOf" srcId="{675AEE85-D56D-43EC-912E-115D36E7C259}" destId="{DBDB3E1E-E726-406F-8C94-E8BAFCFD7897}" srcOrd="0" destOrd="0" presId="urn:microsoft.com/office/officeart/2008/layout/LinedList"/>
    <dgm:cxn modelId="{733EB186-EF14-4C5D-9DF2-B388B1746780}" type="presParOf" srcId="{675AEE85-D56D-43EC-912E-115D36E7C259}" destId="{B510D6BC-D145-4136-9DBC-7D73B76C2E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1C885-F7C8-4D71-AF9B-222D7C2F495E}">
      <dsp:nvSpPr>
        <dsp:cNvPr id="0" name=""/>
        <dsp:cNvSpPr/>
      </dsp:nvSpPr>
      <dsp:spPr>
        <a:xfrm>
          <a:off x="0" y="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5B54B-7A2B-472C-A30C-4F25E6673B89}">
      <dsp:nvSpPr>
        <dsp:cNvPr id="0" name=""/>
        <dsp:cNvSpPr/>
      </dsp:nvSpPr>
      <dsp:spPr>
        <a:xfrm>
          <a:off x="0" y="0"/>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Internet comments are bastions of hatred and vitriol. While online anonymity has provided a new outlet for aggression and hate speech, machine learning can be used to fight it. </a:t>
          </a:r>
          <a:endParaRPr lang="en-US" sz="1900" kern="1200" dirty="0">
            <a:latin typeface="Times New Roman" panose="02020603050405020304" pitchFamily="18" charset="0"/>
            <a:cs typeface="Times New Roman" panose="02020603050405020304" pitchFamily="18" charset="0"/>
          </a:endParaRPr>
        </a:p>
      </dsp:txBody>
      <dsp:txXfrm>
        <a:off x="0" y="0"/>
        <a:ext cx="6245352" cy="1188719"/>
      </dsp:txXfrm>
    </dsp:sp>
    <dsp:sp modelId="{9DBDBD83-3B10-446B-A758-F96F9CF19489}">
      <dsp:nvSpPr>
        <dsp:cNvPr id="0" name=""/>
        <dsp:cNvSpPr/>
      </dsp:nvSpPr>
      <dsp:spPr>
        <a:xfrm>
          <a:off x="0" y="1188719"/>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43BA75-95F7-4693-82EE-7D320EB090DA}">
      <dsp:nvSpPr>
        <dsp:cNvPr id="0" name=""/>
        <dsp:cNvSpPr/>
      </dsp:nvSpPr>
      <dsp:spPr>
        <a:xfrm>
          <a:off x="0" y="1188719"/>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latin typeface="Times New Roman" panose="02020603050405020304" pitchFamily="18" charset="0"/>
              <a:cs typeface="Times New Roman" panose="02020603050405020304" pitchFamily="18" charset="0"/>
            </a:rPr>
            <a:t>The problem we sought to solve was the tagging of internet comments that are aggressive towards other users. </a:t>
          </a:r>
          <a:endParaRPr lang="en-US" sz="1900" kern="1200">
            <a:latin typeface="Times New Roman" panose="02020603050405020304" pitchFamily="18" charset="0"/>
            <a:cs typeface="Times New Roman" panose="02020603050405020304" pitchFamily="18" charset="0"/>
          </a:endParaRPr>
        </a:p>
      </dsp:txBody>
      <dsp:txXfrm>
        <a:off x="0" y="1188719"/>
        <a:ext cx="6245352" cy="1188719"/>
      </dsp:txXfrm>
    </dsp:sp>
    <dsp:sp modelId="{AA97A7E8-3621-40DE-803B-C9469B60C8C7}">
      <dsp:nvSpPr>
        <dsp:cNvPr id="0" name=""/>
        <dsp:cNvSpPr/>
      </dsp:nvSpPr>
      <dsp:spPr>
        <a:xfrm>
          <a:off x="0" y="2377439"/>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EB964-5DFE-41B5-86B0-281DF23D64CB}">
      <dsp:nvSpPr>
        <dsp:cNvPr id="0" name=""/>
        <dsp:cNvSpPr/>
      </dsp:nvSpPr>
      <dsp:spPr>
        <a:xfrm>
          <a:off x="0" y="2377439"/>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latin typeface="Times New Roman" panose="02020603050405020304" pitchFamily="18" charset="0"/>
              <a:cs typeface="Times New Roman" panose="02020603050405020304" pitchFamily="18" charset="0"/>
            </a:rPr>
            <a:t>This means that insults to third parties such as celebrities will be tagged as unoffensive, but “u are an idiot” is clearly offensive.</a:t>
          </a:r>
          <a:endParaRPr lang="en-US" sz="1900" kern="1200">
            <a:latin typeface="Times New Roman" panose="02020603050405020304" pitchFamily="18" charset="0"/>
            <a:cs typeface="Times New Roman" panose="02020603050405020304" pitchFamily="18" charset="0"/>
          </a:endParaRPr>
        </a:p>
      </dsp:txBody>
      <dsp:txXfrm>
        <a:off x="0" y="2377439"/>
        <a:ext cx="6245352" cy="1188719"/>
      </dsp:txXfrm>
    </dsp:sp>
    <dsp:sp modelId="{35699633-C1CC-4EE4-B48E-16617A32941A}">
      <dsp:nvSpPr>
        <dsp:cNvPr id="0" name=""/>
        <dsp:cNvSpPr/>
      </dsp:nvSpPr>
      <dsp:spPr>
        <a:xfrm>
          <a:off x="0" y="356616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B3E1E-E726-406F-8C94-E8BAFCFD7897}">
      <dsp:nvSpPr>
        <dsp:cNvPr id="0" name=""/>
        <dsp:cNvSpPr/>
      </dsp:nvSpPr>
      <dsp:spPr>
        <a:xfrm>
          <a:off x="0" y="3566159"/>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endParaRPr lang="en-US" sz="1900" kern="1200">
            <a:latin typeface="Times New Roman" panose="02020603050405020304" pitchFamily="18" charset="0"/>
            <a:cs typeface="Times New Roman" panose="02020603050405020304" pitchFamily="18" charset="0"/>
          </a:endParaRPr>
        </a:p>
      </dsp:txBody>
      <dsp:txXfrm>
        <a:off x="0" y="3566159"/>
        <a:ext cx="6245352" cy="11887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7/12/2021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7292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466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4122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0718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4351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89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724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471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167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08718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7/12/2021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2761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7/12/2021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2568395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E00BC287-F963-4AD6-B90F-020F808A6441}"/>
              </a:ext>
            </a:extLst>
          </p:cNvPr>
          <p:cNvPicPr>
            <a:picLocks noChangeAspect="1"/>
          </p:cNvPicPr>
          <p:nvPr/>
        </p:nvPicPr>
        <p:blipFill rotWithShape="1">
          <a:blip r:embed="rId2">
            <a:alphaModFix amt="33000"/>
          </a:blip>
          <a:srcRect b="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3ED620C8-69DD-467F-BDF4-5AA4A06D7317}"/>
              </a:ext>
            </a:extLst>
          </p:cNvPr>
          <p:cNvSpPr>
            <a:spLocks noGrp="1"/>
          </p:cNvSpPr>
          <p:nvPr>
            <p:ph type="ctrTitle"/>
          </p:nvPr>
        </p:nvSpPr>
        <p:spPr>
          <a:xfrm>
            <a:off x="1078992" y="1143000"/>
            <a:ext cx="9052560" cy="3546179"/>
          </a:xfrm>
        </p:spPr>
        <p:txBody>
          <a:bodyPr>
            <a:normAutofit/>
          </a:bodyPr>
          <a:lstStyle/>
          <a:p>
            <a:r>
              <a:rPr lang="en-IN" b="1" i="1"/>
              <a:t>MALIGNANT COMMENT CLASSIFICATION</a:t>
            </a:r>
            <a:endParaRPr lang="en-IN" dirty="0"/>
          </a:p>
        </p:txBody>
      </p:sp>
      <p:sp>
        <p:nvSpPr>
          <p:cNvPr id="3" name="Subtitle 2">
            <a:extLst>
              <a:ext uri="{FF2B5EF4-FFF2-40B4-BE49-F238E27FC236}">
                <a16:creationId xmlns:a16="http://schemas.microsoft.com/office/drawing/2014/main" id="{4959C120-50BD-4E7B-99D4-CB621B7A90B1}"/>
              </a:ext>
            </a:extLst>
          </p:cNvPr>
          <p:cNvSpPr>
            <a:spLocks noGrp="1"/>
          </p:cNvSpPr>
          <p:nvPr>
            <p:ph type="subTitle" idx="1"/>
          </p:nvPr>
        </p:nvSpPr>
        <p:spPr>
          <a:xfrm>
            <a:off x="1078992" y="5010912"/>
            <a:ext cx="9052560" cy="704088"/>
          </a:xfrm>
        </p:spPr>
        <p:txBody>
          <a:bodyPr>
            <a:normAutofit/>
          </a:bodyPr>
          <a:lstStyle/>
          <a:p>
            <a:r>
              <a:rPr lang="en-IN"/>
              <a:t>Mahaboob Basha Shaik</a:t>
            </a:r>
          </a:p>
        </p:txBody>
      </p:sp>
      <p:cxnSp>
        <p:nvCxnSpPr>
          <p:cNvPr id="17"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1804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CAB9-01BD-4547-923B-BFDD66331F29}"/>
              </a:ext>
            </a:extLst>
          </p:cNvPr>
          <p:cNvSpPr>
            <a:spLocks noGrp="1"/>
          </p:cNvSpPr>
          <p:nvPr>
            <p:ph type="title"/>
          </p:nvPr>
        </p:nvSpPr>
        <p:spPr>
          <a:xfrm>
            <a:off x="0" y="758952"/>
            <a:ext cx="5090160" cy="4754880"/>
          </a:xfrm>
        </p:spPr>
        <p:txBody>
          <a:bodyPr>
            <a:normAutofit/>
          </a:bodyPr>
          <a:lstStyle/>
          <a:p>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3FF10509-FB4C-4515-9FF0-E779895D8A56}"/>
              </a:ext>
            </a:extLst>
          </p:cNvPr>
          <p:cNvGraphicFramePr>
            <a:graphicFrameLocks noGrp="1"/>
          </p:cNvGraphicFramePr>
          <p:nvPr>
            <p:ph idx="1"/>
            <p:extLst>
              <p:ext uri="{D42A27DB-BD31-4B8C-83A1-F6EECF244321}">
                <p14:modId xmlns:p14="http://schemas.microsoft.com/office/powerpoint/2010/main" val="3968081596"/>
              </p:ext>
            </p:extLst>
          </p:nvPr>
        </p:nvGraphicFramePr>
        <p:xfrm>
          <a:off x="5184648" y="758952"/>
          <a:ext cx="6245352" cy="475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43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F85C-935E-4DB3-9CAA-C64CE18F08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E410BF-2365-4389-93E4-15227BFBA72C}"/>
              </a:ext>
            </a:extLst>
          </p:cNvPr>
          <p:cNvSpPr>
            <a:spLocks noGrp="1"/>
          </p:cNvSpPr>
          <p:nvPr>
            <p:ph idx="1"/>
          </p:nvPr>
        </p:nvSpPr>
        <p:spPr>
          <a:xfrm>
            <a:off x="5187696" y="758952"/>
            <a:ext cx="6245352" cy="4754880"/>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Social media platforms are the most prominent grounds for such toxic behaviour.   </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94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E38A-FB11-4438-BDDB-D09EA406BE93}"/>
              </a:ext>
            </a:extLst>
          </p:cNvPr>
          <p:cNvSpPr>
            <a:spLocks noGrp="1"/>
          </p:cNvSpPr>
          <p:nvPr>
            <p:ph type="title"/>
          </p:nvPr>
        </p:nvSpPr>
        <p:spPr/>
        <p:txBody>
          <a:bodyPr/>
          <a:lstStyle/>
          <a:p>
            <a:r>
              <a:rPr lang="en-IN" dirty="0">
                <a:effectLst/>
              </a:rPr>
              <a:t>Data Sources</a:t>
            </a:r>
            <a:endParaRPr lang="en-IN" dirty="0"/>
          </a:p>
        </p:txBody>
      </p:sp>
      <p:sp>
        <p:nvSpPr>
          <p:cNvPr id="4" name="Content Placeholder 2">
            <a:extLst>
              <a:ext uri="{FF2B5EF4-FFF2-40B4-BE49-F238E27FC236}">
                <a16:creationId xmlns:a16="http://schemas.microsoft.com/office/drawing/2014/main" id="{BC62DA9C-AEC6-4F95-A6F8-EB8D7C084F0D}"/>
              </a:ext>
            </a:extLst>
          </p:cNvPr>
          <p:cNvSpPr>
            <a:spLocks noGrp="1"/>
          </p:cNvSpPr>
          <p:nvPr>
            <p:ph idx="1"/>
          </p:nvPr>
        </p:nvSpPr>
        <p:spPr>
          <a:xfrm>
            <a:off x="3067051" y="758825"/>
            <a:ext cx="8362950" cy="5699125"/>
          </a:xfrm>
        </p:spPr>
        <p:txBody>
          <a:bodyPr>
            <a:normAutofit lnSpcReduction="10000"/>
          </a:bodyPr>
          <a:lstStyle/>
          <a:p>
            <a:r>
              <a:rPr lang="en-IN" dirty="0">
                <a:effectLst/>
              </a:rPr>
              <a:t>The data set includes:</a:t>
            </a:r>
          </a:p>
          <a:p>
            <a:pPr lvl="5"/>
            <a:r>
              <a:rPr lang="en-IN" b="1" dirty="0">
                <a:effectLst/>
              </a:rPr>
              <a:t>Malignant: </a:t>
            </a:r>
            <a:r>
              <a:rPr lang="en-IN" dirty="0">
                <a:effectLst/>
              </a:rPr>
              <a:t>It is the Label column, which includes values 0 and 1, denoting if the comment is malignant or not. </a:t>
            </a:r>
          </a:p>
          <a:p>
            <a:pPr lvl="5"/>
            <a:r>
              <a:rPr lang="en-IN" b="1" dirty="0">
                <a:effectLst/>
              </a:rPr>
              <a:t>Highly Malignant:</a:t>
            </a:r>
            <a:r>
              <a:rPr lang="en-IN" dirty="0">
                <a:effectLst/>
              </a:rPr>
              <a:t> It denotes comments that are highly malignant and hurtful. </a:t>
            </a:r>
          </a:p>
          <a:p>
            <a:pPr lvl="5"/>
            <a:r>
              <a:rPr lang="en-IN" b="1" dirty="0">
                <a:effectLst/>
              </a:rPr>
              <a:t>Rude: </a:t>
            </a:r>
            <a:r>
              <a:rPr lang="en-IN" dirty="0">
                <a:effectLst/>
              </a:rPr>
              <a:t>It denotes comments that are very rude and offensive.</a:t>
            </a:r>
          </a:p>
          <a:p>
            <a:pPr lvl="5"/>
            <a:r>
              <a:rPr lang="en-IN" b="1" dirty="0">
                <a:effectLst/>
              </a:rPr>
              <a:t>Threat:</a:t>
            </a:r>
            <a:r>
              <a:rPr lang="en-IN" dirty="0">
                <a:effectLst/>
              </a:rPr>
              <a:t> It contains indication of the comments that are giving any threat to someone. 	</a:t>
            </a:r>
          </a:p>
          <a:p>
            <a:pPr lvl="5"/>
            <a:r>
              <a:rPr lang="en-IN" b="1" dirty="0">
                <a:effectLst/>
              </a:rPr>
              <a:t>Abuse:</a:t>
            </a:r>
            <a:r>
              <a:rPr lang="en-IN" dirty="0">
                <a:effectLst/>
              </a:rPr>
              <a:t> It is for comments that are abusive in nature. </a:t>
            </a:r>
          </a:p>
          <a:p>
            <a:pPr lvl="5"/>
            <a:r>
              <a:rPr lang="en-IN" b="1" dirty="0">
                <a:effectLst/>
              </a:rPr>
              <a:t>Loathe:</a:t>
            </a:r>
            <a:r>
              <a:rPr lang="en-IN" dirty="0">
                <a:effectLst/>
              </a:rPr>
              <a:t> It describes the comments which are hateful and loathing in nature.  </a:t>
            </a:r>
          </a:p>
          <a:p>
            <a:pPr lvl="5"/>
            <a:r>
              <a:rPr lang="en-IN" b="1" dirty="0">
                <a:effectLst/>
              </a:rPr>
              <a:t>ID: </a:t>
            </a:r>
            <a:r>
              <a:rPr lang="en-IN" dirty="0">
                <a:effectLst/>
              </a:rPr>
              <a:t>It includes unique Ids associated with each comment text given. </a:t>
            </a:r>
            <a:r>
              <a:rPr lang="en-IN" b="1" dirty="0">
                <a:effectLst/>
              </a:rPr>
              <a:t> </a:t>
            </a:r>
            <a:r>
              <a:rPr lang="en-IN" dirty="0">
                <a:effectLst/>
              </a:rPr>
              <a:t> </a:t>
            </a:r>
          </a:p>
          <a:p>
            <a:pPr lvl="5" algn="just"/>
            <a:r>
              <a:rPr lang="en-IN" b="1" dirty="0">
                <a:effectLst/>
              </a:rPr>
              <a:t>Comment text: </a:t>
            </a:r>
            <a:r>
              <a:rPr lang="en-IN" dirty="0">
                <a:effectLst/>
              </a:rPr>
              <a:t>This column contains the comments extracted from various social media platforms. </a:t>
            </a:r>
          </a:p>
          <a:p>
            <a:pPr marL="0" indent="0" algn="just">
              <a:buNone/>
            </a:pPr>
            <a:r>
              <a:rPr lang="en-IN" dirty="0">
                <a:effectLst/>
              </a:rPr>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310769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912D-64F7-4504-8FC2-0BBA01FD241E}"/>
              </a:ext>
            </a:extLst>
          </p:cNvPr>
          <p:cNvSpPr>
            <a:spLocks noGrp="1"/>
          </p:cNvSpPr>
          <p:nvPr>
            <p:ph type="title"/>
          </p:nvPr>
        </p:nvSpPr>
        <p:spPr/>
        <p:txBody>
          <a:bodyPr/>
          <a:lstStyle/>
          <a:p>
            <a:r>
              <a:rPr lang="en-IN" dirty="0">
                <a:effectLst/>
              </a:rPr>
              <a:t>Data Pre processing </a:t>
            </a:r>
            <a:endParaRPr lang="en-IN" dirty="0"/>
          </a:p>
        </p:txBody>
      </p:sp>
      <p:sp>
        <p:nvSpPr>
          <p:cNvPr id="3" name="Content Placeholder 2">
            <a:extLst>
              <a:ext uri="{FF2B5EF4-FFF2-40B4-BE49-F238E27FC236}">
                <a16:creationId xmlns:a16="http://schemas.microsoft.com/office/drawing/2014/main" id="{9B9EB17A-D207-47B7-B630-01E5B2C505A3}"/>
              </a:ext>
            </a:extLst>
          </p:cNvPr>
          <p:cNvSpPr>
            <a:spLocks noGrp="1"/>
          </p:cNvSpPr>
          <p:nvPr>
            <p:ph idx="1"/>
          </p:nvPr>
        </p:nvSpPr>
        <p:spPr>
          <a:xfrm>
            <a:off x="4257675" y="0"/>
            <a:ext cx="7934325" cy="6858000"/>
          </a:xfrm>
        </p:spPr>
        <p:txBody>
          <a:bodyPr>
            <a:normAutofit/>
          </a:bodyPr>
          <a:lstStyle/>
          <a:p>
            <a:r>
              <a:rPr lang="en-IN" dirty="0">
                <a:effectLst/>
                <a:latin typeface="Times New Roman" panose="02020603050405020304" pitchFamily="18" charset="0"/>
                <a:cs typeface="Times New Roman" panose="02020603050405020304" pitchFamily="18" charset="0"/>
              </a:rPr>
              <a:t>The dataset consists of the following fields- </a:t>
            </a:r>
          </a:p>
          <a:p>
            <a:pPr lvl="5"/>
            <a:r>
              <a:rPr lang="en-US" dirty="0">
                <a:latin typeface="Times New Roman" panose="02020603050405020304" pitchFamily="18" charset="0"/>
                <a:cs typeface="Times New Roman" panose="02020603050405020304" pitchFamily="18" charset="0"/>
              </a:rPr>
              <a:t>id: An 8-digit integer value, to get the identity of the person who had written this comment </a:t>
            </a:r>
          </a:p>
          <a:p>
            <a:pPr lvl="5"/>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comment_text</a:t>
            </a:r>
            <a:r>
              <a:rPr lang="en-US" dirty="0">
                <a:latin typeface="Times New Roman" panose="02020603050405020304" pitchFamily="18" charset="0"/>
                <a:cs typeface="Times New Roman" panose="02020603050405020304" pitchFamily="18" charset="0"/>
              </a:rPr>
              <a:t>: A multi-line text field which contains the unfiltered comment </a:t>
            </a:r>
          </a:p>
          <a:p>
            <a:pPr lvl="5"/>
            <a:r>
              <a:rPr lang="en-US" dirty="0">
                <a:latin typeface="Times New Roman" panose="02020603050405020304" pitchFamily="18" charset="0"/>
                <a:cs typeface="Times New Roman" panose="02020603050405020304" pitchFamily="18" charset="0"/>
              </a:rPr>
              <a:t> toxic: binary label which contains 0/1 (0 for no and 1 for yes) </a:t>
            </a:r>
          </a:p>
          <a:p>
            <a:pPr lvl="5"/>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severe_toxic</a:t>
            </a:r>
            <a:r>
              <a:rPr lang="en-US" dirty="0">
                <a:latin typeface="Times New Roman" panose="02020603050405020304" pitchFamily="18" charset="0"/>
                <a:cs typeface="Times New Roman" panose="02020603050405020304" pitchFamily="18" charset="0"/>
              </a:rPr>
              <a:t>: binary label which contains 0/1 </a:t>
            </a:r>
          </a:p>
          <a:p>
            <a:pPr lvl="5"/>
            <a:r>
              <a:rPr lang="en-US" dirty="0">
                <a:latin typeface="Times New Roman" panose="02020603050405020304" pitchFamily="18" charset="0"/>
                <a:cs typeface="Times New Roman" panose="02020603050405020304" pitchFamily="18" charset="0"/>
              </a:rPr>
              <a:t> obscene: binary label which contains 0/1 </a:t>
            </a:r>
          </a:p>
          <a:p>
            <a:pPr lvl="5"/>
            <a:r>
              <a:rPr lang="en-US" dirty="0">
                <a:latin typeface="Times New Roman" panose="02020603050405020304" pitchFamily="18" charset="0"/>
                <a:cs typeface="Times New Roman" panose="02020603050405020304" pitchFamily="18" charset="0"/>
              </a:rPr>
              <a:t> threat: binary label which contains 0/1 </a:t>
            </a:r>
          </a:p>
          <a:p>
            <a:pPr lvl="5"/>
            <a:r>
              <a:rPr lang="en-US" dirty="0">
                <a:latin typeface="Times New Roman" panose="02020603050405020304" pitchFamily="18" charset="0"/>
                <a:cs typeface="Times New Roman" panose="02020603050405020304" pitchFamily="18" charset="0"/>
              </a:rPr>
              <a:t> insult: binary label which contains 0/1 </a:t>
            </a:r>
          </a:p>
          <a:p>
            <a:pPr lvl="5"/>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identity_hate</a:t>
            </a:r>
            <a:r>
              <a:rPr lang="en-US" dirty="0">
                <a:latin typeface="Times New Roman" panose="02020603050405020304" pitchFamily="18" charset="0"/>
                <a:cs typeface="Times New Roman" panose="02020603050405020304" pitchFamily="18" charset="0"/>
              </a:rPr>
              <a:t>: binary label which contains 0/1</a:t>
            </a:r>
          </a:p>
          <a:p>
            <a:pPr lvl="2"/>
            <a:endParaRPr lang="en-IN"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Out of these fields, the </a:t>
            </a:r>
            <a:r>
              <a:rPr lang="en-IN" sz="2000" dirty="0" err="1">
                <a:effectLst/>
                <a:latin typeface="Times New Roman" panose="02020603050405020304" pitchFamily="18" charset="0"/>
                <a:cs typeface="Times New Roman" panose="02020603050405020304" pitchFamily="18" charset="0"/>
              </a:rPr>
              <a:t>comment_text</a:t>
            </a:r>
            <a:r>
              <a:rPr lang="en-IN" sz="2000" dirty="0">
                <a:effectLst/>
                <a:latin typeface="Times New Roman" panose="02020603050405020304" pitchFamily="18" charset="0"/>
                <a:cs typeface="Times New Roman" panose="02020603050405020304" pitchFamily="18" charset="0"/>
              </a:rPr>
              <a:t> field will be pre processed and fitted into different classifiers to predict whether it belongs to one or more of the labels/outcome variables (i.e. toxic, </a:t>
            </a:r>
            <a:r>
              <a:rPr lang="en-IN" sz="2000" dirty="0" err="1">
                <a:effectLst/>
                <a:latin typeface="Times New Roman" panose="02020603050405020304" pitchFamily="18" charset="0"/>
                <a:cs typeface="Times New Roman" panose="02020603050405020304" pitchFamily="18" charset="0"/>
              </a:rPr>
              <a:t>severe_toxic</a:t>
            </a:r>
            <a:r>
              <a:rPr lang="en-IN" sz="2000" dirty="0">
                <a:effectLst/>
                <a:latin typeface="Times New Roman" panose="02020603050405020304" pitchFamily="18" charset="0"/>
                <a:cs typeface="Times New Roman" panose="02020603050405020304" pitchFamily="18" charset="0"/>
              </a:rPr>
              <a:t>, obscene, threat, insult and </a:t>
            </a:r>
            <a:r>
              <a:rPr lang="en-IN" sz="2000" dirty="0" err="1">
                <a:effectLst/>
                <a:latin typeface="Times New Roman" panose="02020603050405020304" pitchFamily="18" charset="0"/>
                <a:cs typeface="Times New Roman" panose="02020603050405020304" pitchFamily="18" charset="0"/>
              </a:rPr>
              <a:t>identity_hate</a:t>
            </a:r>
            <a:r>
              <a:rPr lang="en-IN" sz="2000" dirty="0">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60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854C-6BB5-4DC8-B355-927B26D674ED}"/>
              </a:ext>
            </a:extLst>
          </p:cNvPr>
          <p:cNvSpPr>
            <a:spLocks noGrp="1"/>
          </p:cNvSpPr>
          <p:nvPr>
            <p:ph type="title"/>
          </p:nvPr>
        </p:nvSpPr>
        <p:spPr/>
        <p:txBody>
          <a:bodyPr>
            <a:normAutofit/>
          </a:bodyPr>
          <a:lstStyle/>
          <a:p>
            <a:r>
              <a:rPr lang="en-IN" sz="2800" dirty="0">
                <a:effectLst/>
                <a:latin typeface="Times New Roman" panose="02020603050405020304" pitchFamily="18" charset="0"/>
                <a:cs typeface="Times New Roman" panose="02020603050405020304" pitchFamily="18" charset="0"/>
              </a:rPr>
              <a:t>PROBLEM TRANSFORMATION METHODS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5359FB-A1BD-4C2E-BB4D-A9754FB9CBBE}"/>
              </a:ext>
            </a:extLst>
          </p:cNvPr>
          <p:cNvSpPr>
            <a:spLocks noGrp="1"/>
          </p:cNvSpPr>
          <p:nvPr>
            <p:ph idx="1"/>
          </p:nvPr>
        </p:nvSpPr>
        <p:spPr>
          <a:xfrm>
            <a:off x="5184648" y="758952"/>
            <a:ext cx="6245352" cy="5375148"/>
          </a:xfrm>
        </p:spPr>
        <p:txBody>
          <a:bodyPr>
            <a:normAutofit/>
          </a:bodyPr>
          <a:lstStyle/>
          <a:p>
            <a:pPr lvl="0"/>
            <a:r>
              <a:rPr lang="en-IN" b="1" dirty="0">
                <a:effectLst/>
                <a:latin typeface="Times New Roman" panose="02020603050405020304" pitchFamily="18" charset="0"/>
                <a:cs typeface="Times New Roman" panose="02020603050405020304" pitchFamily="18" charset="0"/>
              </a:rPr>
              <a:t>Binary Relevance Method</a:t>
            </a:r>
            <a:r>
              <a:rPr lang="en-IN" dirty="0">
                <a:effectLst/>
                <a:latin typeface="Times New Roman" panose="02020603050405020304" pitchFamily="18" charset="0"/>
                <a:cs typeface="Times New Roman" panose="02020603050405020304" pitchFamily="18" charset="0"/>
              </a:rPr>
              <a:t>: This method does not take into account the interdependence of labels. Each label is solved separately like a single label classification problem. This is the simplest approach to be applied. </a:t>
            </a:r>
          </a:p>
          <a:p>
            <a:pPr lvl="0"/>
            <a:r>
              <a:rPr lang="en-IN" b="1" dirty="0">
                <a:effectLst/>
                <a:latin typeface="Times New Roman" panose="02020603050405020304" pitchFamily="18" charset="0"/>
                <a:cs typeface="Times New Roman" panose="02020603050405020304" pitchFamily="18" charset="0"/>
              </a:rPr>
              <a:t>Classifier Chain Method</a:t>
            </a:r>
            <a:r>
              <a:rPr lang="en-IN" dirty="0">
                <a:effectLst/>
                <a:latin typeface="Times New Roman" panose="02020603050405020304" pitchFamily="18" charset="0"/>
                <a:cs typeface="Times New Roman" panose="02020603050405020304" pitchFamily="18" charset="0"/>
              </a:rPr>
              <a:t>: In this method, the first classifier is trained on input data and then each of the next classifier is trained on the input space and previous classifier, and so on. </a:t>
            </a:r>
          </a:p>
          <a:p>
            <a:pPr lvl="0"/>
            <a:r>
              <a:rPr lang="en-IN" b="1" dirty="0">
                <a:effectLst/>
                <a:latin typeface="Times New Roman" panose="02020603050405020304" pitchFamily="18" charset="0"/>
                <a:cs typeface="Times New Roman" panose="02020603050405020304" pitchFamily="18" charset="0"/>
              </a:rPr>
              <a:t>Label Powerset Method</a:t>
            </a:r>
            <a:r>
              <a:rPr lang="en-IN" dirty="0">
                <a:effectLst/>
                <a:latin typeface="Times New Roman" panose="02020603050405020304" pitchFamily="18" charset="0"/>
                <a:cs typeface="Times New Roman" panose="02020603050405020304" pitchFamily="18" charset="0"/>
              </a:rPr>
              <a:t>: In this method, we consider all unique combinations of labels possible. Any one particular combination hence serves as a label, converting our multi-label problem to a multi class classification problem. Considering our dataset, many comments are such that they have 0 for false labels all together and many are such that obscene and insult are true together.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86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68ED0-A55E-4DE4-BAEF-16941B402ADD}"/>
              </a:ext>
            </a:extLst>
          </p:cNvPr>
          <p:cNvSpPr>
            <a:spLocks noGrp="1"/>
          </p:cNvSpPr>
          <p:nvPr>
            <p:ph type="title"/>
          </p:nvPr>
        </p:nvSpPr>
        <p:spPr>
          <a:xfrm>
            <a:off x="758952" y="420625"/>
            <a:ext cx="10667998" cy="1326814"/>
          </a:xfrm>
        </p:spPr>
        <p:txBody>
          <a:bodyPr anchor="ctr">
            <a:normAutofit/>
          </a:bodyPr>
          <a:lstStyle/>
          <a:p>
            <a:r>
              <a:rPr lang="en-IN">
                <a:effectLst/>
                <a:latin typeface="Times New Roman" panose="02020603050405020304" pitchFamily="18" charset="0"/>
                <a:cs typeface="Times New Roman" panose="02020603050405020304" pitchFamily="18" charset="0"/>
              </a:rPr>
              <a:t>Evaluate selected models</a:t>
            </a:r>
            <a:endParaRPr lang="en-IN">
              <a:latin typeface="Times New Roman" panose="02020603050405020304" pitchFamily="18" charset="0"/>
              <a:cs typeface="Times New Roman" panose="02020603050405020304" pitchFamily="18" charset="0"/>
            </a:endParaRPr>
          </a:p>
        </p:txBody>
      </p:sp>
      <p:cxnSp>
        <p:nvCxnSpPr>
          <p:cNvPr id="21" name="Straight Connector 13">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AC389D7-282C-45FD-9164-0B359C58324A}"/>
              </a:ext>
            </a:extLst>
          </p:cNvPr>
          <p:cNvPicPr>
            <a:picLocks noChangeAspect="1"/>
          </p:cNvPicPr>
          <p:nvPr/>
        </p:nvPicPr>
        <p:blipFill rotWithShape="1">
          <a:blip r:embed="rId2"/>
          <a:srcRect r="32654"/>
          <a:stretch/>
        </p:blipFill>
        <p:spPr>
          <a:xfrm>
            <a:off x="141456" y="2081529"/>
            <a:ext cx="11501100" cy="4670981"/>
          </a:xfrm>
          <a:prstGeom prst="rect">
            <a:avLst/>
          </a:prstGeom>
        </p:spPr>
      </p:pic>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7127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003A-48EF-4431-8796-24C8B254DE70}"/>
              </a:ext>
            </a:extLst>
          </p:cNvPr>
          <p:cNvSpPr>
            <a:spLocks noGrp="1"/>
          </p:cNvSpPr>
          <p:nvPr>
            <p:ph type="title"/>
          </p:nvPr>
        </p:nvSpPr>
        <p:spPr/>
        <p:txBody>
          <a:bodyPr>
            <a:normAutofit/>
          </a:bodyPr>
          <a:lstStyle/>
          <a:p>
            <a:r>
              <a:rPr lang="en-IN" sz="4800" dirty="0">
                <a:effectLst/>
              </a:rPr>
              <a:t>CONCLUSION</a:t>
            </a:r>
            <a:endParaRPr lang="en-IN" sz="4800" dirty="0"/>
          </a:p>
        </p:txBody>
      </p:sp>
      <p:sp>
        <p:nvSpPr>
          <p:cNvPr id="3" name="Content Placeholder 2">
            <a:extLst>
              <a:ext uri="{FF2B5EF4-FFF2-40B4-BE49-F238E27FC236}">
                <a16:creationId xmlns:a16="http://schemas.microsoft.com/office/drawing/2014/main" id="{087A4530-3186-44ED-906C-F51075F8E757}"/>
              </a:ext>
            </a:extLst>
          </p:cNvPr>
          <p:cNvSpPr>
            <a:spLocks noGrp="1"/>
          </p:cNvSpPr>
          <p:nvPr>
            <p:ph idx="1"/>
          </p:nvPr>
        </p:nvSpPr>
        <p:spPr/>
        <p:txBody>
          <a:bodyPr>
            <a:normAutofit/>
          </a:bodyPr>
          <a:lstStyle/>
          <a:p>
            <a:pPr lvl="0"/>
            <a:r>
              <a:rPr lang="en-IN" dirty="0">
                <a:effectLst/>
                <a:latin typeface="Times New Roman" panose="02020603050405020304" pitchFamily="18" charset="0"/>
                <a:cs typeface="Times New Roman" panose="02020603050405020304" pitchFamily="18" charset="0"/>
              </a:rPr>
              <a:t>The first step involved collecting data and deciding what part of it is suitable for training</a:t>
            </a:r>
          </a:p>
          <a:p>
            <a:pPr lvl="0"/>
            <a:r>
              <a:rPr lang="en-IN" dirty="0">
                <a:effectLst/>
                <a:latin typeface="Times New Roman" panose="02020603050405020304" pitchFamily="18" charset="0"/>
                <a:cs typeface="Times New Roman" panose="02020603050405020304" pitchFamily="18" charset="0"/>
              </a:rPr>
              <a:t>The second major step was performing cleaning of data including punctuation removal, stop word removal, stemming and lemmatizing</a:t>
            </a:r>
          </a:p>
          <a:p>
            <a:pPr lvl="0"/>
            <a:r>
              <a:rPr lang="en-IN" dirty="0">
                <a:effectLst/>
                <a:latin typeface="Times New Roman" panose="02020603050405020304" pitchFamily="18" charset="0"/>
                <a:cs typeface="Times New Roman" panose="02020603050405020304" pitchFamily="18" charset="0"/>
              </a:rPr>
              <a:t>The third step was choosing models to train on: Since I had a wide variety of models( 3 for problem transformation) and classifiers(not bounded) along with number of adaptation models in BP-MLL, selecting which all models to train and test took lots of efforts.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7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3FFB-C674-4898-8BEE-6F98C437AF87}"/>
              </a:ext>
            </a:extLst>
          </p:cNvPr>
          <p:cNvSpPr>
            <a:spLocks noGrp="1"/>
          </p:cNvSpPr>
          <p:nvPr>
            <p:ph type="title"/>
          </p:nvPr>
        </p:nvSpPr>
        <p:spPr/>
        <p:txBody>
          <a:bodyPr/>
          <a:lstStyle/>
          <a:p>
            <a:r>
              <a:rPr lang="en-IN" dirty="0">
                <a:effectLst/>
                <a:latin typeface="Times New Roman" panose="02020603050405020304" pitchFamily="18" charset="0"/>
                <a:cs typeface="Times New Roman" panose="02020603050405020304" pitchFamily="18" charset="0"/>
              </a:rPr>
              <a:t>Scope for 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6F5ED2-6FFD-4111-BA51-445DB5467A38}"/>
              </a:ext>
            </a:extLst>
          </p:cNvPr>
          <p:cNvSpPr>
            <a:spLocks noGrp="1"/>
          </p:cNvSpPr>
          <p:nvPr>
            <p:ph idx="1"/>
          </p:nvPr>
        </p:nvSpPr>
        <p:spPr/>
        <p:txBody>
          <a:bodyPr>
            <a:normAutofit lnSpcReduction="10000"/>
          </a:bodyPr>
          <a:lstStyle/>
          <a:p>
            <a:pPr lvl="0"/>
            <a:r>
              <a:rPr lang="en-IN" dirty="0">
                <a:effectLst/>
                <a:latin typeface="Times New Roman" panose="02020603050405020304" pitchFamily="18" charset="0"/>
                <a:cs typeface="Times New Roman" panose="02020603050405020304" pitchFamily="18" charset="0"/>
              </a:rPr>
              <a:t>The current project predicts the type or toxicity in the comment. We are planning to add the following features in the future: </a:t>
            </a:r>
          </a:p>
          <a:p>
            <a:pPr lvl="0"/>
            <a:r>
              <a:rPr lang="en-IN" dirty="0">
                <a:effectLst/>
                <a:latin typeface="Times New Roman" panose="02020603050405020304" pitchFamily="18" charset="0"/>
                <a:cs typeface="Times New Roman" panose="02020603050405020304" pitchFamily="18" charset="0"/>
              </a:rPr>
              <a:t>Analyse which age group is being toxic towards a particular group or brand. </a:t>
            </a:r>
          </a:p>
          <a:p>
            <a:pPr lvl="0"/>
            <a:r>
              <a:rPr lang="en-IN" dirty="0">
                <a:effectLst/>
                <a:latin typeface="Times New Roman" panose="02020603050405020304" pitchFamily="18" charset="0"/>
                <a:cs typeface="Times New Roman" panose="02020603050405020304" pitchFamily="18" charset="0"/>
              </a:rPr>
              <a:t>Add feature to automatically sensitize words which are classified as toxic. </a:t>
            </a:r>
          </a:p>
          <a:p>
            <a:pPr lvl="0"/>
            <a:r>
              <a:rPr lang="en-IN" dirty="0">
                <a:effectLst/>
                <a:latin typeface="Times New Roman" panose="02020603050405020304" pitchFamily="18" charset="0"/>
                <a:cs typeface="Times New Roman" panose="02020603050405020304" pitchFamily="18" charset="0"/>
              </a:rPr>
              <a:t>Automatically send alerts to the concerned authority if threats are classified as severe. </a:t>
            </a:r>
          </a:p>
          <a:p>
            <a:pPr lvl="0"/>
            <a:r>
              <a:rPr lang="en-IN" dirty="0">
                <a:effectLst/>
                <a:latin typeface="Times New Roman" panose="02020603050405020304" pitchFamily="18" charset="0"/>
                <a:cs typeface="Times New Roman" panose="02020603050405020304" pitchFamily="18" charset="0"/>
              </a:rPr>
              <a:t>Build a feedback loop to further increase the efficiency of the model. </a:t>
            </a:r>
          </a:p>
          <a:p>
            <a:pPr lvl="0"/>
            <a:r>
              <a:rPr lang="en-IN" dirty="0">
                <a:effectLst/>
                <a:latin typeface="Times New Roman" panose="02020603050405020304" pitchFamily="18" charset="0"/>
                <a:cs typeface="Times New Roman" panose="02020603050405020304" pitchFamily="18" charset="0"/>
              </a:rPr>
              <a:t>Handle mistakes and short forms of words to get better accuracy of the result.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059001"/>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11E3B"/>
      </a:dk2>
      <a:lt2>
        <a:srgbClr val="E8E4E2"/>
      </a:lt2>
      <a:accent1>
        <a:srgbClr val="22ADE4"/>
      </a:accent1>
      <a:accent2>
        <a:srgbClr val="1750D5"/>
      </a:accent2>
      <a:accent3>
        <a:srgbClr val="3F29E7"/>
      </a:accent3>
      <a:accent4>
        <a:srgbClr val="7C17D5"/>
      </a:accent4>
      <a:accent5>
        <a:srgbClr val="DD29E7"/>
      </a:accent5>
      <a:accent6>
        <a:srgbClr val="D5178F"/>
      </a:accent6>
      <a:hlink>
        <a:srgbClr val="BF633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21</TotalTime>
  <Words>889</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Sitka Banner</vt:lpstr>
      <vt:lpstr>Times New Roman</vt:lpstr>
      <vt:lpstr>HeadlinesVTI</vt:lpstr>
      <vt:lpstr>MALIGNANT COMMENT CLASSIFICATION</vt:lpstr>
      <vt:lpstr>INTRODUCTION</vt:lpstr>
      <vt:lpstr>Problem statement</vt:lpstr>
      <vt:lpstr>Data Sources</vt:lpstr>
      <vt:lpstr>Data Pre processing </vt:lpstr>
      <vt:lpstr>PROBLEM TRANSFORMATION METHODS</vt:lpstr>
      <vt:lpstr>Evaluate selected models</vt:lpstr>
      <vt:lpstr>CONCLUSION</vt:lpstr>
      <vt:lpstr>Scope for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CLASSIFICATION</dc:title>
  <dc:creator>Mehaboob Basha Sheik</dc:creator>
  <cp:lastModifiedBy>Mehaboob Basha Sheik</cp:lastModifiedBy>
  <cp:revision>3</cp:revision>
  <dcterms:created xsi:type="dcterms:W3CDTF">2021-07-12T17:03:42Z</dcterms:created>
  <dcterms:modified xsi:type="dcterms:W3CDTF">2021-07-12T17:24:50Z</dcterms:modified>
</cp:coreProperties>
</file>