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85AC72-191C-41EF-A229-A37BC6E038C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B1CB9AC-FA64-4241-88FE-F81C8B4FCEFC}">
      <dgm:prSet/>
      <dgm:spPr/>
      <dgm:t>
        <a:bodyPr/>
        <a:lstStyle/>
        <a:p>
          <a:r>
            <a:rPr lang="en-IN"/>
            <a:t>Micro Credit on mobile phone balances which help the customer in having uninterrupted communications.</a:t>
          </a:r>
          <a:endParaRPr lang="en-US"/>
        </a:p>
      </dgm:t>
    </dgm:pt>
    <dgm:pt modelId="{1FDCF362-FA05-45DA-AE38-31F1EF52D91F}" type="parTrans" cxnId="{59AE3295-264E-4037-AADC-01EF22878D2B}">
      <dgm:prSet/>
      <dgm:spPr/>
      <dgm:t>
        <a:bodyPr/>
        <a:lstStyle/>
        <a:p>
          <a:endParaRPr lang="en-US"/>
        </a:p>
      </dgm:t>
    </dgm:pt>
    <dgm:pt modelId="{F75EA2BF-68BE-439D-B9A5-218FD5CE3839}" type="sibTrans" cxnId="{59AE3295-264E-4037-AADC-01EF22878D2B}">
      <dgm:prSet/>
      <dgm:spPr/>
      <dgm:t>
        <a:bodyPr/>
        <a:lstStyle/>
        <a:p>
          <a:endParaRPr lang="en-US"/>
        </a:p>
      </dgm:t>
    </dgm:pt>
    <dgm:pt modelId="{105AF454-6AF9-441A-8543-69433F6628A1}">
      <dgm:prSet/>
      <dgm:spPr/>
      <dgm:t>
        <a:bodyPr/>
        <a:lstStyle/>
        <a:p>
          <a:r>
            <a:rPr lang="en-IN"/>
            <a:t>Targeting the selected customer who are creditable in repaying of Micro Loans help Telecom Company a repetitive cashflow and customer satisfaction is achieved.</a:t>
          </a:r>
          <a:endParaRPr lang="en-US"/>
        </a:p>
      </dgm:t>
    </dgm:pt>
    <dgm:pt modelId="{3F28914D-B203-4CA9-B6B4-D3F142A65116}" type="parTrans" cxnId="{0D75ACEE-A3C9-4B7B-9C14-098ABF472AF8}">
      <dgm:prSet/>
      <dgm:spPr/>
      <dgm:t>
        <a:bodyPr/>
        <a:lstStyle/>
        <a:p>
          <a:endParaRPr lang="en-US"/>
        </a:p>
      </dgm:t>
    </dgm:pt>
    <dgm:pt modelId="{59307F4F-BD17-4CF6-86EF-EFA04B26B0BD}" type="sibTrans" cxnId="{0D75ACEE-A3C9-4B7B-9C14-098ABF472AF8}">
      <dgm:prSet/>
      <dgm:spPr/>
      <dgm:t>
        <a:bodyPr/>
        <a:lstStyle/>
        <a:p>
          <a:endParaRPr lang="en-US"/>
        </a:p>
      </dgm:t>
    </dgm:pt>
    <dgm:pt modelId="{2215784A-8DD0-40FD-BACA-A4B1DEB9A73E}">
      <dgm:prSet/>
      <dgm:spPr/>
      <dgm:t>
        <a:bodyPr/>
        <a:lstStyle/>
        <a:p>
          <a:r>
            <a:rPr lang="en-IN"/>
            <a:t>Communication being important part no one want to run out of balance and these leading would help in missing out the service blockages and helps in never ending customer lifetime with the brand.</a:t>
          </a:r>
          <a:endParaRPr lang="en-US"/>
        </a:p>
      </dgm:t>
    </dgm:pt>
    <dgm:pt modelId="{25CF3CCA-FB11-4883-8860-A9BF81895FF0}" type="parTrans" cxnId="{4A53C664-1A2F-4909-9E32-BD4B73CD4E5B}">
      <dgm:prSet/>
      <dgm:spPr/>
      <dgm:t>
        <a:bodyPr/>
        <a:lstStyle/>
        <a:p>
          <a:endParaRPr lang="en-US"/>
        </a:p>
      </dgm:t>
    </dgm:pt>
    <dgm:pt modelId="{81BB210D-2913-4944-ADAF-32A380BDFA98}" type="sibTrans" cxnId="{4A53C664-1A2F-4909-9E32-BD4B73CD4E5B}">
      <dgm:prSet/>
      <dgm:spPr/>
      <dgm:t>
        <a:bodyPr/>
        <a:lstStyle/>
        <a:p>
          <a:endParaRPr lang="en-US"/>
        </a:p>
      </dgm:t>
    </dgm:pt>
    <dgm:pt modelId="{D732ACF8-EF27-4C23-991F-8ACAE7FDEE6F}">
      <dgm:prSet/>
      <dgm:spPr/>
      <dgm:t>
        <a:bodyPr/>
        <a:lstStyle/>
        <a:p>
          <a:r>
            <a:rPr lang="en-US"/>
            <a:t>Focus is on providing their services and products to low-income families and poor customers that can help them in the need of hour. </a:t>
          </a:r>
        </a:p>
      </dgm:t>
    </dgm:pt>
    <dgm:pt modelId="{7D40BE56-5E48-4D79-A5CD-B03A8B65EEE6}" type="parTrans" cxnId="{EB5A2111-60D2-43C3-A3FF-CCFAF4552F32}">
      <dgm:prSet/>
      <dgm:spPr/>
      <dgm:t>
        <a:bodyPr/>
        <a:lstStyle/>
        <a:p>
          <a:endParaRPr lang="en-US"/>
        </a:p>
      </dgm:t>
    </dgm:pt>
    <dgm:pt modelId="{3D6A7BC3-B684-434F-AA3F-E42C22BF9E5D}" type="sibTrans" cxnId="{EB5A2111-60D2-43C3-A3FF-CCFAF4552F32}">
      <dgm:prSet/>
      <dgm:spPr/>
      <dgm:t>
        <a:bodyPr/>
        <a:lstStyle/>
        <a:p>
          <a:endParaRPr lang="en-US"/>
        </a:p>
      </dgm:t>
    </dgm:pt>
    <dgm:pt modelId="{F17DA803-C390-46F5-BF09-897FBC8EF61F}" type="pres">
      <dgm:prSet presAssocID="{A385AC72-191C-41EF-A229-A37BC6E038C2}" presName="linear" presStyleCnt="0">
        <dgm:presLayoutVars>
          <dgm:animLvl val="lvl"/>
          <dgm:resizeHandles val="exact"/>
        </dgm:presLayoutVars>
      </dgm:prSet>
      <dgm:spPr/>
    </dgm:pt>
    <dgm:pt modelId="{5C871089-F6CB-4E4B-91DB-2F42541F9743}" type="pres">
      <dgm:prSet presAssocID="{4B1CB9AC-FA64-4241-88FE-F81C8B4FCEFC}" presName="parentText" presStyleLbl="node1" presStyleIdx="0" presStyleCnt="4">
        <dgm:presLayoutVars>
          <dgm:chMax val="0"/>
          <dgm:bulletEnabled val="1"/>
        </dgm:presLayoutVars>
      </dgm:prSet>
      <dgm:spPr/>
    </dgm:pt>
    <dgm:pt modelId="{A04B6347-DA00-4C11-8C2D-4EDD901DB9B1}" type="pres">
      <dgm:prSet presAssocID="{F75EA2BF-68BE-439D-B9A5-218FD5CE3839}" presName="spacer" presStyleCnt="0"/>
      <dgm:spPr/>
    </dgm:pt>
    <dgm:pt modelId="{D49756FE-8851-4261-9B3D-D50D6DA49EEF}" type="pres">
      <dgm:prSet presAssocID="{105AF454-6AF9-441A-8543-69433F6628A1}" presName="parentText" presStyleLbl="node1" presStyleIdx="1" presStyleCnt="4">
        <dgm:presLayoutVars>
          <dgm:chMax val="0"/>
          <dgm:bulletEnabled val="1"/>
        </dgm:presLayoutVars>
      </dgm:prSet>
      <dgm:spPr/>
    </dgm:pt>
    <dgm:pt modelId="{C6717CDE-539F-4312-AFEE-77ABD05717FD}" type="pres">
      <dgm:prSet presAssocID="{59307F4F-BD17-4CF6-86EF-EFA04B26B0BD}" presName="spacer" presStyleCnt="0"/>
      <dgm:spPr/>
    </dgm:pt>
    <dgm:pt modelId="{A1866F86-0487-44B8-9AFE-CEE96A5DBBB5}" type="pres">
      <dgm:prSet presAssocID="{2215784A-8DD0-40FD-BACA-A4B1DEB9A73E}" presName="parentText" presStyleLbl="node1" presStyleIdx="2" presStyleCnt="4">
        <dgm:presLayoutVars>
          <dgm:chMax val="0"/>
          <dgm:bulletEnabled val="1"/>
        </dgm:presLayoutVars>
      </dgm:prSet>
      <dgm:spPr/>
    </dgm:pt>
    <dgm:pt modelId="{51B44D7A-B2FB-46B1-89C1-CD7B4D5752EE}" type="pres">
      <dgm:prSet presAssocID="{81BB210D-2913-4944-ADAF-32A380BDFA98}" presName="spacer" presStyleCnt="0"/>
      <dgm:spPr/>
    </dgm:pt>
    <dgm:pt modelId="{D85B43D2-79DE-4D0B-9123-32CD9F2B4378}" type="pres">
      <dgm:prSet presAssocID="{D732ACF8-EF27-4C23-991F-8ACAE7FDEE6F}" presName="parentText" presStyleLbl="node1" presStyleIdx="3" presStyleCnt="4">
        <dgm:presLayoutVars>
          <dgm:chMax val="0"/>
          <dgm:bulletEnabled val="1"/>
        </dgm:presLayoutVars>
      </dgm:prSet>
      <dgm:spPr/>
    </dgm:pt>
  </dgm:ptLst>
  <dgm:cxnLst>
    <dgm:cxn modelId="{EB5A2111-60D2-43C3-A3FF-CCFAF4552F32}" srcId="{A385AC72-191C-41EF-A229-A37BC6E038C2}" destId="{D732ACF8-EF27-4C23-991F-8ACAE7FDEE6F}" srcOrd="3" destOrd="0" parTransId="{7D40BE56-5E48-4D79-A5CD-B03A8B65EEE6}" sibTransId="{3D6A7BC3-B684-434F-AA3F-E42C22BF9E5D}"/>
    <dgm:cxn modelId="{C4993134-E5F1-434B-B23D-A7041BE542EE}" type="presOf" srcId="{2215784A-8DD0-40FD-BACA-A4B1DEB9A73E}" destId="{A1866F86-0487-44B8-9AFE-CEE96A5DBBB5}" srcOrd="0" destOrd="0" presId="urn:microsoft.com/office/officeart/2005/8/layout/vList2"/>
    <dgm:cxn modelId="{4A53C664-1A2F-4909-9E32-BD4B73CD4E5B}" srcId="{A385AC72-191C-41EF-A229-A37BC6E038C2}" destId="{2215784A-8DD0-40FD-BACA-A4B1DEB9A73E}" srcOrd="2" destOrd="0" parTransId="{25CF3CCA-FB11-4883-8860-A9BF81895FF0}" sibTransId="{81BB210D-2913-4944-ADAF-32A380BDFA98}"/>
    <dgm:cxn modelId="{A7767472-7ED0-4D15-95E2-EA324544FC30}" type="presOf" srcId="{D732ACF8-EF27-4C23-991F-8ACAE7FDEE6F}" destId="{D85B43D2-79DE-4D0B-9123-32CD9F2B4378}" srcOrd="0" destOrd="0" presId="urn:microsoft.com/office/officeart/2005/8/layout/vList2"/>
    <dgm:cxn modelId="{C4E56E58-7614-4692-9535-83F7210836C1}" type="presOf" srcId="{4B1CB9AC-FA64-4241-88FE-F81C8B4FCEFC}" destId="{5C871089-F6CB-4E4B-91DB-2F42541F9743}" srcOrd="0" destOrd="0" presId="urn:microsoft.com/office/officeart/2005/8/layout/vList2"/>
    <dgm:cxn modelId="{2E5C7458-F82F-4A3D-9FF9-C5A508C389CF}" type="presOf" srcId="{A385AC72-191C-41EF-A229-A37BC6E038C2}" destId="{F17DA803-C390-46F5-BF09-897FBC8EF61F}" srcOrd="0" destOrd="0" presId="urn:microsoft.com/office/officeart/2005/8/layout/vList2"/>
    <dgm:cxn modelId="{59AE3295-264E-4037-AADC-01EF22878D2B}" srcId="{A385AC72-191C-41EF-A229-A37BC6E038C2}" destId="{4B1CB9AC-FA64-4241-88FE-F81C8B4FCEFC}" srcOrd="0" destOrd="0" parTransId="{1FDCF362-FA05-45DA-AE38-31F1EF52D91F}" sibTransId="{F75EA2BF-68BE-439D-B9A5-218FD5CE3839}"/>
    <dgm:cxn modelId="{DA9841AC-9503-4D66-8DB7-D828EFBDB15E}" type="presOf" srcId="{105AF454-6AF9-441A-8543-69433F6628A1}" destId="{D49756FE-8851-4261-9B3D-D50D6DA49EEF}" srcOrd="0" destOrd="0" presId="urn:microsoft.com/office/officeart/2005/8/layout/vList2"/>
    <dgm:cxn modelId="{0D75ACEE-A3C9-4B7B-9C14-098ABF472AF8}" srcId="{A385AC72-191C-41EF-A229-A37BC6E038C2}" destId="{105AF454-6AF9-441A-8543-69433F6628A1}" srcOrd="1" destOrd="0" parTransId="{3F28914D-B203-4CA9-B6B4-D3F142A65116}" sibTransId="{59307F4F-BD17-4CF6-86EF-EFA04B26B0BD}"/>
    <dgm:cxn modelId="{36C8C010-342F-463B-8F8A-51DA0B99E751}" type="presParOf" srcId="{F17DA803-C390-46F5-BF09-897FBC8EF61F}" destId="{5C871089-F6CB-4E4B-91DB-2F42541F9743}" srcOrd="0" destOrd="0" presId="urn:microsoft.com/office/officeart/2005/8/layout/vList2"/>
    <dgm:cxn modelId="{EC30D8AD-1E4D-47E9-822C-897CFFC91CF0}" type="presParOf" srcId="{F17DA803-C390-46F5-BF09-897FBC8EF61F}" destId="{A04B6347-DA00-4C11-8C2D-4EDD901DB9B1}" srcOrd="1" destOrd="0" presId="urn:microsoft.com/office/officeart/2005/8/layout/vList2"/>
    <dgm:cxn modelId="{C70CB928-9A2F-4642-98BC-662CE38598DF}" type="presParOf" srcId="{F17DA803-C390-46F5-BF09-897FBC8EF61F}" destId="{D49756FE-8851-4261-9B3D-D50D6DA49EEF}" srcOrd="2" destOrd="0" presId="urn:microsoft.com/office/officeart/2005/8/layout/vList2"/>
    <dgm:cxn modelId="{9B210F91-9C71-4613-9EE6-3D28555BA4A4}" type="presParOf" srcId="{F17DA803-C390-46F5-BF09-897FBC8EF61F}" destId="{C6717CDE-539F-4312-AFEE-77ABD05717FD}" srcOrd="3" destOrd="0" presId="urn:microsoft.com/office/officeart/2005/8/layout/vList2"/>
    <dgm:cxn modelId="{C6F50016-0138-45D4-860B-676B29E2C12D}" type="presParOf" srcId="{F17DA803-C390-46F5-BF09-897FBC8EF61F}" destId="{A1866F86-0487-44B8-9AFE-CEE96A5DBBB5}" srcOrd="4" destOrd="0" presId="urn:microsoft.com/office/officeart/2005/8/layout/vList2"/>
    <dgm:cxn modelId="{1D8BED53-CC48-4489-B374-9B6BEE6E859E}" type="presParOf" srcId="{F17DA803-C390-46F5-BF09-897FBC8EF61F}" destId="{51B44D7A-B2FB-46B1-89C1-CD7B4D5752EE}" srcOrd="5" destOrd="0" presId="urn:microsoft.com/office/officeart/2005/8/layout/vList2"/>
    <dgm:cxn modelId="{E59C429D-0253-41FF-A443-11E836F24C7D}" type="presParOf" srcId="{F17DA803-C390-46F5-BF09-897FBC8EF61F}" destId="{D85B43D2-79DE-4D0B-9123-32CD9F2B437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973306-0E7F-4F9A-A0DB-79129C647417}"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800958-F0C7-4128-A50D-A6867640E637}">
      <dgm:prSet custT="1"/>
      <dgm:spPr/>
      <dgm:t>
        <a:bodyPr/>
        <a:lstStyle/>
        <a:p>
          <a:pPr>
            <a:defRPr cap="all"/>
          </a:pPr>
          <a:r>
            <a:rPr lang="en-IN" sz="1600" b="1" dirty="0">
              <a:latin typeface="Times New Roman" panose="02020603050405020304" pitchFamily="18" charset="0"/>
              <a:cs typeface="Times New Roman" panose="02020603050405020304" pitchFamily="18" charset="0"/>
            </a:rPr>
            <a:t>Ensuring skewness, outliers are treated properly and dataset is ready for model testing.</a:t>
          </a:r>
          <a:endParaRPr lang="en-US" sz="1600" b="1" dirty="0">
            <a:latin typeface="Times New Roman" panose="02020603050405020304" pitchFamily="18" charset="0"/>
            <a:cs typeface="Times New Roman" panose="02020603050405020304" pitchFamily="18" charset="0"/>
          </a:endParaRPr>
        </a:p>
      </dgm:t>
    </dgm:pt>
    <dgm:pt modelId="{B5357DF6-3EB3-4A4A-9EBC-1C34BE376C2A}" type="parTrans" cxnId="{0EF41716-8673-4AC2-B975-4497CCA5D049}">
      <dgm:prSet/>
      <dgm:spPr/>
      <dgm:t>
        <a:bodyPr/>
        <a:lstStyle/>
        <a:p>
          <a:endParaRPr lang="en-US">
            <a:latin typeface="Times New Roman" panose="02020603050405020304" pitchFamily="18" charset="0"/>
            <a:cs typeface="Times New Roman" panose="02020603050405020304" pitchFamily="18" charset="0"/>
          </a:endParaRPr>
        </a:p>
      </dgm:t>
    </dgm:pt>
    <dgm:pt modelId="{DD4B17DC-4E8E-4C6F-B2E3-B34DC57154A7}" type="sibTrans" cxnId="{0EF41716-8673-4AC2-B975-4497CCA5D049}">
      <dgm:prSet/>
      <dgm:spPr/>
      <dgm:t>
        <a:bodyPr/>
        <a:lstStyle/>
        <a:p>
          <a:endParaRPr lang="en-US">
            <a:latin typeface="Times New Roman" panose="02020603050405020304" pitchFamily="18" charset="0"/>
            <a:cs typeface="Times New Roman" panose="02020603050405020304" pitchFamily="18" charset="0"/>
          </a:endParaRPr>
        </a:p>
      </dgm:t>
    </dgm:pt>
    <dgm:pt modelId="{4689F0CE-EB1E-4E28-8686-FF57F4EA0AB0}">
      <dgm:prSet custT="1"/>
      <dgm:spPr/>
      <dgm:t>
        <a:bodyPr/>
        <a:lstStyle/>
        <a:p>
          <a:pPr>
            <a:defRPr cap="all"/>
          </a:pPr>
          <a:r>
            <a:rPr lang="en-IN" sz="1600" b="1" dirty="0">
              <a:latin typeface="Times New Roman" panose="02020603050405020304" pitchFamily="18" charset="0"/>
              <a:cs typeface="Times New Roman" panose="02020603050405020304" pitchFamily="18" charset="0"/>
            </a:rPr>
            <a:t>X and Y variables are assigned with Independent data  and Target data.</a:t>
          </a:r>
          <a:endParaRPr lang="en-US" sz="1600" b="1" dirty="0">
            <a:latin typeface="Times New Roman" panose="02020603050405020304" pitchFamily="18" charset="0"/>
            <a:cs typeface="Times New Roman" panose="02020603050405020304" pitchFamily="18" charset="0"/>
          </a:endParaRPr>
        </a:p>
      </dgm:t>
    </dgm:pt>
    <dgm:pt modelId="{445CD82C-CED0-48A0-83AE-FD5D5CAE3B8F}" type="parTrans" cxnId="{18BD5182-26AA-4EFE-AB54-2323F4BB2B26}">
      <dgm:prSet/>
      <dgm:spPr/>
      <dgm:t>
        <a:bodyPr/>
        <a:lstStyle/>
        <a:p>
          <a:endParaRPr lang="en-US">
            <a:latin typeface="Times New Roman" panose="02020603050405020304" pitchFamily="18" charset="0"/>
            <a:cs typeface="Times New Roman" panose="02020603050405020304" pitchFamily="18" charset="0"/>
          </a:endParaRPr>
        </a:p>
      </dgm:t>
    </dgm:pt>
    <dgm:pt modelId="{39157BA3-8DFD-4F2D-B6F6-A0FD19B47172}" type="sibTrans" cxnId="{18BD5182-26AA-4EFE-AB54-2323F4BB2B26}">
      <dgm:prSet/>
      <dgm:spPr/>
      <dgm:t>
        <a:bodyPr/>
        <a:lstStyle/>
        <a:p>
          <a:endParaRPr lang="en-US">
            <a:latin typeface="Times New Roman" panose="02020603050405020304" pitchFamily="18" charset="0"/>
            <a:cs typeface="Times New Roman" panose="02020603050405020304" pitchFamily="18" charset="0"/>
          </a:endParaRPr>
        </a:p>
      </dgm:t>
    </dgm:pt>
    <dgm:pt modelId="{13082CA7-3183-42DC-B897-1F108F2A69F0}">
      <dgm:prSet custT="1"/>
      <dgm:spPr/>
      <dgm:t>
        <a:bodyPr/>
        <a:lstStyle/>
        <a:p>
          <a:pPr>
            <a:defRPr cap="all"/>
          </a:pPr>
          <a:r>
            <a:rPr lang="en-IN" sz="1600" b="1" dirty="0">
              <a:latin typeface="Times New Roman" panose="02020603050405020304" pitchFamily="18" charset="0"/>
              <a:cs typeface="Times New Roman" panose="02020603050405020304" pitchFamily="18" charset="0"/>
            </a:rPr>
            <a:t>Import libraries like </a:t>
          </a:r>
          <a:r>
            <a:rPr lang="en-IN" sz="1600" b="1" dirty="0" err="1">
              <a:latin typeface="Times New Roman" panose="02020603050405020304" pitchFamily="18" charset="0"/>
              <a:cs typeface="Times New Roman" panose="02020603050405020304" pitchFamily="18" charset="0"/>
            </a:rPr>
            <a:t>sk.learn</a:t>
          </a:r>
          <a:r>
            <a:rPr lang="en-IN" sz="1600" b="1" dirty="0">
              <a:latin typeface="Times New Roman" panose="02020603050405020304" pitchFamily="18" charset="0"/>
              <a:cs typeface="Times New Roman" panose="02020603050405020304" pitchFamily="18" charset="0"/>
            </a:rPr>
            <a:t> linear model, Decision Tree, Random Forest Regressor and other libraries.</a:t>
          </a:r>
          <a:endParaRPr lang="en-US" sz="1600" b="1" dirty="0">
            <a:latin typeface="Times New Roman" panose="02020603050405020304" pitchFamily="18" charset="0"/>
            <a:cs typeface="Times New Roman" panose="02020603050405020304" pitchFamily="18" charset="0"/>
          </a:endParaRPr>
        </a:p>
      </dgm:t>
    </dgm:pt>
    <dgm:pt modelId="{DFECD596-E4B9-4EED-847E-7AF0C10166CF}" type="parTrans" cxnId="{35BA9C2D-0878-4C52-8C21-DC52925BC8D6}">
      <dgm:prSet/>
      <dgm:spPr/>
      <dgm:t>
        <a:bodyPr/>
        <a:lstStyle/>
        <a:p>
          <a:endParaRPr lang="en-US">
            <a:latin typeface="Times New Roman" panose="02020603050405020304" pitchFamily="18" charset="0"/>
            <a:cs typeface="Times New Roman" panose="02020603050405020304" pitchFamily="18" charset="0"/>
          </a:endParaRPr>
        </a:p>
      </dgm:t>
    </dgm:pt>
    <dgm:pt modelId="{E4FAA4F8-4308-4D8F-9D3B-213B4B22656B}" type="sibTrans" cxnId="{35BA9C2D-0878-4C52-8C21-DC52925BC8D6}">
      <dgm:prSet/>
      <dgm:spPr/>
      <dgm:t>
        <a:bodyPr/>
        <a:lstStyle/>
        <a:p>
          <a:endParaRPr lang="en-US">
            <a:latin typeface="Times New Roman" panose="02020603050405020304" pitchFamily="18" charset="0"/>
            <a:cs typeface="Times New Roman" panose="02020603050405020304" pitchFamily="18" charset="0"/>
          </a:endParaRPr>
        </a:p>
      </dgm:t>
    </dgm:pt>
    <dgm:pt modelId="{20B04CCF-0FF3-4727-A1A4-70EB2DD76AAE}" type="pres">
      <dgm:prSet presAssocID="{E0973306-0E7F-4F9A-A0DB-79129C647417}" presName="root" presStyleCnt="0">
        <dgm:presLayoutVars>
          <dgm:dir/>
          <dgm:resizeHandles val="exact"/>
        </dgm:presLayoutVars>
      </dgm:prSet>
      <dgm:spPr/>
    </dgm:pt>
    <dgm:pt modelId="{2E9366B0-D165-4584-94D7-2AAC0B25608F}" type="pres">
      <dgm:prSet presAssocID="{51800958-F0C7-4128-A50D-A6867640E637}" presName="compNode" presStyleCnt="0"/>
      <dgm:spPr/>
    </dgm:pt>
    <dgm:pt modelId="{1646A6CB-8023-4312-A362-4C27D2809D61}" type="pres">
      <dgm:prSet presAssocID="{51800958-F0C7-4128-A50D-A6867640E637}" presName="iconBgRect" presStyleLbl="bgShp" presStyleIdx="0" presStyleCnt="3"/>
      <dgm:spPr/>
    </dgm:pt>
    <dgm:pt modelId="{8ADDEC8D-CECD-4A63-AC2F-24DB29B0B3E3}" type="pres">
      <dgm:prSet presAssocID="{51800958-F0C7-4128-A50D-A6867640E6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E642032-F7CE-46E7-8A8C-A27F6DECD02E}" type="pres">
      <dgm:prSet presAssocID="{51800958-F0C7-4128-A50D-A6867640E637}" presName="spaceRect" presStyleCnt="0"/>
      <dgm:spPr/>
    </dgm:pt>
    <dgm:pt modelId="{3AEBAB98-ABA8-4AB7-91BD-49A325A488D8}" type="pres">
      <dgm:prSet presAssocID="{51800958-F0C7-4128-A50D-A6867640E637}" presName="textRect" presStyleLbl="revTx" presStyleIdx="0" presStyleCnt="3">
        <dgm:presLayoutVars>
          <dgm:chMax val="1"/>
          <dgm:chPref val="1"/>
        </dgm:presLayoutVars>
      </dgm:prSet>
      <dgm:spPr/>
    </dgm:pt>
    <dgm:pt modelId="{6F8A7685-53FC-4743-B344-94B9BDE70B4A}" type="pres">
      <dgm:prSet presAssocID="{DD4B17DC-4E8E-4C6F-B2E3-B34DC57154A7}" presName="sibTrans" presStyleCnt="0"/>
      <dgm:spPr/>
    </dgm:pt>
    <dgm:pt modelId="{F213D07C-091C-4BBB-B324-2C16FEBC5C15}" type="pres">
      <dgm:prSet presAssocID="{4689F0CE-EB1E-4E28-8686-FF57F4EA0AB0}" presName="compNode" presStyleCnt="0"/>
      <dgm:spPr/>
    </dgm:pt>
    <dgm:pt modelId="{4FB49E81-3A4D-4800-B220-D2C630FF5CC5}" type="pres">
      <dgm:prSet presAssocID="{4689F0CE-EB1E-4E28-8686-FF57F4EA0AB0}" presName="iconBgRect" presStyleLbl="bgShp" presStyleIdx="1" presStyleCnt="3"/>
      <dgm:spPr/>
    </dgm:pt>
    <dgm:pt modelId="{849BB01F-97C3-488F-8F48-6E30295EE722}" type="pres">
      <dgm:prSet presAssocID="{4689F0CE-EB1E-4E28-8686-FF57F4EA0A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911CC90C-1F30-4A3E-AAD2-45F8B17D1C8C}" type="pres">
      <dgm:prSet presAssocID="{4689F0CE-EB1E-4E28-8686-FF57F4EA0AB0}" presName="spaceRect" presStyleCnt="0"/>
      <dgm:spPr/>
    </dgm:pt>
    <dgm:pt modelId="{5EFFC745-CB9A-468B-B10D-E7538A8F63F2}" type="pres">
      <dgm:prSet presAssocID="{4689F0CE-EB1E-4E28-8686-FF57F4EA0AB0}" presName="textRect" presStyleLbl="revTx" presStyleIdx="1" presStyleCnt="3">
        <dgm:presLayoutVars>
          <dgm:chMax val="1"/>
          <dgm:chPref val="1"/>
        </dgm:presLayoutVars>
      </dgm:prSet>
      <dgm:spPr/>
    </dgm:pt>
    <dgm:pt modelId="{3B61F0C7-D353-4DD8-AFA6-38B1A0DB7F50}" type="pres">
      <dgm:prSet presAssocID="{39157BA3-8DFD-4F2D-B6F6-A0FD19B47172}" presName="sibTrans" presStyleCnt="0"/>
      <dgm:spPr/>
    </dgm:pt>
    <dgm:pt modelId="{45CFC7F0-6239-44F9-B40F-A182FAF1DEB2}" type="pres">
      <dgm:prSet presAssocID="{13082CA7-3183-42DC-B897-1F108F2A69F0}" presName="compNode" presStyleCnt="0"/>
      <dgm:spPr/>
    </dgm:pt>
    <dgm:pt modelId="{37289777-7268-493A-8B1A-CBB086EF5A62}" type="pres">
      <dgm:prSet presAssocID="{13082CA7-3183-42DC-B897-1F108F2A69F0}" presName="iconBgRect" presStyleLbl="bgShp" presStyleIdx="2" presStyleCnt="3"/>
      <dgm:spPr/>
    </dgm:pt>
    <dgm:pt modelId="{9875C4EB-87FD-4CDE-B58F-0A755A00BA5D}" type="pres">
      <dgm:prSet presAssocID="{13082CA7-3183-42DC-B897-1F108F2A69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08082F36-6E76-4EA3-9DFA-DF97C701622E}" type="pres">
      <dgm:prSet presAssocID="{13082CA7-3183-42DC-B897-1F108F2A69F0}" presName="spaceRect" presStyleCnt="0"/>
      <dgm:spPr/>
    </dgm:pt>
    <dgm:pt modelId="{C78EE2CD-57E3-4AEE-B314-8C5EAE3A0575}" type="pres">
      <dgm:prSet presAssocID="{13082CA7-3183-42DC-B897-1F108F2A69F0}" presName="textRect" presStyleLbl="revTx" presStyleIdx="2" presStyleCnt="3">
        <dgm:presLayoutVars>
          <dgm:chMax val="1"/>
          <dgm:chPref val="1"/>
        </dgm:presLayoutVars>
      </dgm:prSet>
      <dgm:spPr/>
    </dgm:pt>
  </dgm:ptLst>
  <dgm:cxnLst>
    <dgm:cxn modelId="{F7F6F40F-CA79-48B3-B4E6-B5A733022FD8}" type="presOf" srcId="{4689F0CE-EB1E-4E28-8686-FF57F4EA0AB0}" destId="{5EFFC745-CB9A-468B-B10D-E7538A8F63F2}" srcOrd="0" destOrd="0" presId="urn:microsoft.com/office/officeart/2018/5/layout/IconCircleLabelList"/>
    <dgm:cxn modelId="{0EF41716-8673-4AC2-B975-4497CCA5D049}" srcId="{E0973306-0E7F-4F9A-A0DB-79129C647417}" destId="{51800958-F0C7-4128-A50D-A6867640E637}" srcOrd="0" destOrd="0" parTransId="{B5357DF6-3EB3-4A4A-9EBC-1C34BE376C2A}" sibTransId="{DD4B17DC-4E8E-4C6F-B2E3-B34DC57154A7}"/>
    <dgm:cxn modelId="{35BA9C2D-0878-4C52-8C21-DC52925BC8D6}" srcId="{E0973306-0E7F-4F9A-A0DB-79129C647417}" destId="{13082CA7-3183-42DC-B897-1F108F2A69F0}" srcOrd="2" destOrd="0" parTransId="{DFECD596-E4B9-4EED-847E-7AF0C10166CF}" sibTransId="{E4FAA4F8-4308-4D8F-9D3B-213B4B22656B}"/>
    <dgm:cxn modelId="{8BE89776-962E-47C2-BFFB-E11D8815468C}" type="presOf" srcId="{E0973306-0E7F-4F9A-A0DB-79129C647417}" destId="{20B04CCF-0FF3-4727-A1A4-70EB2DD76AAE}" srcOrd="0" destOrd="0" presId="urn:microsoft.com/office/officeart/2018/5/layout/IconCircleLabelList"/>
    <dgm:cxn modelId="{18BD5182-26AA-4EFE-AB54-2323F4BB2B26}" srcId="{E0973306-0E7F-4F9A-A0DB-79129C647417}" destId="{4689F0CE-EB1E-4E28-8686-FF57F4EA0AB0}" srcOrd="1" destOrd="0" parTransId="{445CD82C-CED0-48A0-83AE-FD5D5CAE3B8F}" sibTransId="{39157BA3-8DFD-4F2D-B6F6-A0FD19B47172}"/>
    <dgm:cxn modelId="{3A47408B-D400-47C9-A31B-ECFA1F430775}" type="presOf" srcId="{13082CA7-3183-42DC-B897-1F108F2A69F0}" destId="{C78EE2CD-57E3-4AEE-B314-8C5EAE3A0575}" srcOrd="0" destOrd="0" presId="urn:microsoft.com/office/officeart/2018/5/layout/IconCircleLabelList"/>
    <dgm:cxn modelId="{3E10A2AC-DF6B-479B-88FD-0CABDE90156C}" type="presOf" srcId="{51800958-F0C7-4128-A50D-A6867640E637}" destId="{3AEBAB98-ABA8-4AB7-91BD-49A325A488D8}" srcOrd="0" destOrd="0" presId="urn:microsoft.com/office/officeart/2018/5/layout/IconCircleLabelList"/>
    <dgm:cxn modelId="{44E6B472-2B1D-400B-9C77-A3F946905862}" type="presParOf" srcId="{20B04CCF-0FF3-4727-A1A4-70EB2DD76AAE}" destId="{2E9366B0-D165-4584-94D7-2AAC0B25608F}" srcOrd="0" destOrd="0" presId="urn:microsoft.com/office/officeart/2018/5/layout/IconCircleLabelList"/>
    <dgm:cxn modelId="{4B86FA70-E3E1-4A20-A76D-4891D872F653}" type="presParOf" srcId="{2E9366B0-D165-4584-94D7-2AAC0B25608F}" destId="{1646A6CB-8023-4312-A362-4C27D2809D61}" srcOrd="0" destOrd="0" presId="urn:microsoft.com/office/officeart/2018/5/layout/IconCircleLabelList"/>
    <dgm:cxn modelId="{49692FA5-D621-4F49-8DE9-65DF5D2736AF}" type="presParOf" srcId="{2E9366B0-D165-4584-94D7-2AAC0B25608F}" destId="{8ADDEC8D-CECD-4A63-AC2F-24DB29B0B3E3}" srcOrd="1" destOrd="0" presId="urn:microsoft.com/office/officeart/2018/5/layout/IconCircleLabelList"/>
    <dgm:cxn modelId="{7D2B790B-ECBA-4ACF-BA23-77FB5B95744E}" type="presParOf" srcId="{2E9366B0-D165-4584-94D7-2AAC0B25608F}" destId="{BE642032-F7CE-46E7-8A8C-A27F6DECD02E}" srcOrd="2" destOrd="0" presId="urn:microsoft.com/office/officeart/2018/5/layout/IconCircleLabelList"/>
    <dgm:cxn modelId="{C0830737-0F4E-483F-AC13-968F324D36A7}" type="presParOf" srcId="{2E9366B0-D165-4584-94D7-2AAC0B25608F}" destId="{3AEBAB98-ABA8-4AB7-91BD-49A325A488D8}" srcOrd="3" destOrd="0" presId="urn:microsoft.com/office/officeart/2018/5/layout/IconCircleLabelList"/>
    <dgm:cxn modelId="{87DC2D45-383B-434E-AACF-60F33D460798}" type="presParOf" srcId="{20B04CCF-0FF3-4727-A1A4-70EB2DD76AAE}" destId="{6F8A7685-53FC-4743-B344-94B9BDE70B4A}" srcOrd="1" destOrd="0" presId="urn:microsoft.com/office/officeart/2018/5/layout/IconCircleLabelList"/>
    <dgm:cxn modelId="{1BBA332C-CD52-47C8-9CBA-43160ABF790C}" type="presParOf" srcId="{20B04CCF-0FF3-4727-A1A4-70EB2DD76AAE}" destId="{F213D07C-091C-4BBB-B324-2C16FEBC5C15}" srcOrd="2" destOrd="0" presId="urn:microsoft.com/office/officeart/2018/5/layout/IconCircleLabelList"/>
    <dgm:cxn modelId="{A8A9988B-59E9-480F-A941-98761651A22A}" type="presParOf" srcId="{F213D07C-091C-4BBB-B324-2C16FEBC5C15}" destId="{4FB49E81-3A4D-4800-B220-D2C630FF5CC5}" srcOrd="0" destOrd="0" presId="urn:microsoft.com/office/officeart/2018/5/layout/IconCircleLabelList"/>
    <dgm:cxn modelId="{8F0B14F7-9802-4137-9E58-D961CA98082A}" type="presParOf" srcId="{F213D07C-091C-4BBB-B324-2C16FEBC5C15}" destId="{849BB01F-97C3-488F-8F48-6E30295EE722}" srcOrd="1" destOrd="0" presId="urn:microsoft.com/office/officeart/2018/5/layout/IconCircleLabelList"/>
    <dgm:cxn modelId="{570BEAD2-3E0A-4C79-991D-7647556184BB}" type="presParOf" srcId="{F213D07C-091C-4BBB-B324-2C16FEBC5C15}" destId="{911CC90C-1F30-4A3E-AAD2-45F8B17D1C8C}" srcOrd="2" destOrd="0" presId="urn:microsoft.com/office/officeart/2018/5/layout/IconCircleLabelList"/>
    <dgm:cxn modelId="{4B3B807C-60CB-445F-B897-4C79B31E082D}" type="presParOf" srcId="{F213D07C-091C-4BBB-B324-2C16FEBC5C15}" destId="{5EFFC745-CB9A-468B-B10D-E7538A8F63F2}" srcOrd="3" destOrd="0" presId="urn:microsoft.com/office/officeart/2018/5/layout/IconCircleLabelList"/>
    <dgm:cxn modelId="{3D02538B-2346-4518-9451-34B702F6BF0E}" type="presParOf" srcId="{20B04CCF-0FF3-4727-A1A4-70EB2DD76AAE}" destId="{3B61F0C7-D353-4DD8-AFA6-38B1A0DB7F50}" srcOrd="3" destOrd="0" presId="urn:microsoft.com/office/officeart/2018/5/layout/IconCircleLabelList"/>
    <dgm:cxn modelId="{39E5807E-E699-49B4-897A-AEFC00E559CA}" type="presParOf" srcId="{20B04CCF-0FF3-4727-A1A4-70EB2DD76AAE}" destId="{45CFC7F0-6239-44F9-B40F-A182FAF1DEB2}" srcOrd="4" destOrd="0" presId="urn:microsoft.com/office/officeart/2018/5/layout/IconCircleLabelList"/>
    <dgm:cxn modelId="{4E4C2AA5-6E58-4FD6-864F-FAA5089B6C00}" type="presParOf" srcId="{45CFC7F0-6239-44F9-B40F-A182FAF1DEB2}" destId="{37289777-7268-493A-8B1A-CBB086EF5A62}" srcOrd="0" destOrd="0" presId="urn:microsoft.com/office/officeart/2018/5/layout/IconCircleLabelList"/>
    <dgm:cxn modelId="{A1D08AE1-26A3-4C56-AF90-DADB8831D522}" type="presParOf" srcId="{45CFC7F0-6239-44F9-B40F-A182FAF1DEB2}" destId="{9875C4EB-87FD-4CDE-B58F-0A755A00BA5D}" srcOrd="1" destOrd="0" presId="urn:microsoft.com/office/officeart/2018/5/layout/IconCircleLabelList"/>
    <dgm:cxn modelId="{E315685F-E39F-4EA6-A9C0-2437A27737A3}" type="presParOf" srcId="{45CFC7F0-6239-44F9-B40F-A182FAF1DEB2}" destId="{08082F36-6E76-4EA3-9DFA-DF97C701622E}" srcOrd="2" destOrd="0" presId="urn:microsoft.com/office/officeart/2018/5/layout/IconCircleLabelList"/>
    <dgm:cxn modelId="{B5AE411D-6C44-4973-B6DD-4E616307CEDD}" type="presParOf" srcId="{45CFC7F0-6239-44F9-B40F-A182FAF1DEB2}" destId="{C78EE2CD-57E3-4AEE-B314-8C5EAE3A057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71089-F6CB-4E4B-91DB-2F42541F9743}">
      <dsp:nvSpPr>
        <dsp:cNvPr id="0" name=""/>
        <dsp:cNvSpPr/>
      </dsp:nvSpPr>
      <dsp:spPr>
        <a:xfrm>
          <a:off x="0" y="381405"/>
          <a:ext cx="7012370" cy="947699"/>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Micro Credit on mobile phone balances which help the customer in having uninterrupted communications.</a:t>
          </a:r>
          <a:endParaRPr lang="en-US" sz="1800" kern="1200"/>
        </a:p>
      </dsp:txBody>
      <dsp:txXfrm>
        <a:off x="46263" y="427668"/>
        <a:ext cx="6919844" cy="855173"/>
      </dsp:txXfrm>
    </dsp:sp>
    <dsp:sp modelId="{D49756FE-8851-4261-9B3D-D50D6DA49EEF}">
      <dsp:nvSpPr>
        <dsp:cNvPr id="0" name=""/>
        <dsp:cNvSpPr/>
      </dsp:nvSpPr>
      <dsp:spPr>
        <a:xfrm>
          <a:off x="0" y="1380945"/>
          <a:ext cx="7012370" cy="947699"/>
        </a:xfrm>
        <a:prstGeom prst="roundRect">
          <a:avLst/>
        </a:prstGeom>
        <a:solidFill>
          <a:schemeClr val="accent2">
            <a:hueOff val="-441124"/>
            <a:satOff val="497"/>
            <a:lumOff val="11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Targeting the selected customer who are creditable in repaying of Micro Loans help Telecom Company a repetitive cashflow and customer satisfaction is achieved.</a:t>
          </a:r>
          <a:endParaRPr lang="en-US" sz="1800" kern="1200"/>
        </a:p>
      </dsp:txBody>
      <dsp:txXfrm>
        <a:off x="46263" y="1427208"/>
        <a:ext cx="6919844" cy="855173"/>
      </dsp:txXfrm>
    </dsp:sp>
    <dsp:sp modelId="{A1866F86-0487-44B8-9AFE-CEE96A5DBBB5}">
      <dsp:nvSpPr>
        <dsp:cNvPr id="0" name=""/>
        <dsp:cNvSpPr/>
      </dsp:nvSpPr>
      <dsp:spPr>
        <a:xfrm>
          <a:off x="0" y="2380485"/>
          <a:ext cx="7012370" cy="947699"/>
        </a:xfrm>
        <a:prstGeom prst="roundRect">
          <a:avLst/>
        </a:prstGeom>
        <a:solidFill>
          <a:schemeClr val="accent2">
            <a:hueOff val="-882249"/>
            <a:satOff val="995"/>
            <a:lumOff val="23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Communication being important part no one want to run out of balance and these leading would help in missing out the service blockages and helps in never ending customer lifetime with the brand.</a:t>
          </a:r>
          <a:endParaRPr lang="en-US" sz="1800" kern="1200"/>
        </a:p>
      </dsp:txBody>
      <dsp:txXfrm>
        <a:off x="46263" y="2426748"/>
        <a:ext cx="6919844" cy="855173"/>
      </dsp:txXfrm>
    </dsp:sp>
    <dsp:sp modelId="{D85B43D2-79DE-4D0B-9123-32CD9F2B4378}">
      <dsp:nvSpPr>
        <dsp:cNvPr id="0" name=""/>
        <dsp:cNvSpPr/>
      </dsp:nvSpPr>
      <dsp:spPr>
        <a:xfrm>
          <a:off x="0" y="3380025"/>
          <a:ext cx="7012370" cy="947699"/>
        </a:xfrm>
        <a:prstGeom prst="roundRect">
          <a:avLst/>
        </a:prstGeom>
        <a:solidFill>
          <a:schemeClr val="accent2">
            <a:hueOff val="-1323373"/>
            <a:satOff val="1492"/>
            <a:lumOff val="35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Focus is on providing their services and products to low-income families and poor customers that can help them in the need of hour. </a:t>
          </a:r>
        </a:p>
      </dsp:txBody>
      <dsp:txXfrm>
        <a:off x="46263" y="3426288"/>
        <a:ext cx="6919844" cy="85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6A6CB-8023-4312-A362-4C27D2809D61}">
      <dsp:nvSpPr>
        <dsp:cNvPr id="0" name=""/>
        <dsp:cNvSpPr/>
      </dsp:nvSpPr>
      <dsp:spPr>
        <a:xfrm>
          <a:off x="686474" y="7444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DDEC8D-CECD-4A63-AC2F-24DB29B0B3E3}">
      <dsp:nvSpPr>
        <dsp:cNvPr id="0" name=""/>
        <dsp:cNvSpPr/>
      </dsp:nvSpPr>
      <dsp:spPr>
        <a:xfrm>
          <a:off x="1110599" y="498570"/>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EBAB98-ABA8-4AB7-91BD-49A325A488D8}">
      <dsp:nvSpPr>
        <dsp:cNvPr id="0" name=""/>
        <dsp:cNvSpPr/>
      </dsp:nvSpPr>
      <dsp:spPr>
        <a:xfrm>
          <a:off x="50287" y="2684445"/>
          <a:ext cx="3262500" cy="1055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1" kern="1200" dirty="0">
              <a:latin typeface="Times New Roman" panose="02020603050405020304" pitchFamily="18" charset="0"/>
              <a:cs typeface="Times New Roman" panose="02020603050405020304" pitchFamily="18" charset="0"/>
            </a:rPr>
            <a:t>Ensuring skewness, outliers are treated properly and dataset is ready for model testing.</a:t>
          </a:r>
          <a:endParaRPr lang="en-US" sz="1600" b="1" kern="1200" dirty="0">
            <a:latin typeface="Times New Roman" panose="02020603050405020304" pitchFamily="18" charset="0"/>
            <a:cs typeface="Times New Roman" panose="02020603050405020304" pitchFamily="18" charset="0"/>
          </a:endParaRPr>
        </a:p>
      </dsp:txBody>
      <dsp:txXfrm>
        <a:off x="50287" y="2684445"/>
        <a:ext cx="3262500" cy="1055390"/>
      </dsp:txXfrm>
    </dsp:sp>
    <dsp:sp modelId="{4FB49E81-3A4D-4800-B220-D2C630FF5CC5}">
      <dsp:nvSpPr>
        <dsp:cNvPr id="0" name=""/>
        <dsp:cNvSpPr/>
      </dsp:nvSpPr>
      <dsp:spPr>
        <a:xfrm>
          <a:off x="4519912" y="7444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BB01F-97C3-488F-8F48-6E30295EE722}">
      <dsp:nvSpPr>
        <dsp:cNvPr id="0" name=""/>
        <dsp:cNvSpPr/>
      </dsp:nvSpPr>
      <dsp:spPr>
        <a:xfrm>
          <a:off x="4944037" y="498570"/>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FFC745-CB9A-468B-B10D-E7538A8F63F2}">
      <dsp:nvSpPr>
        <dsp:cNvPr id="0" name=""/>
        <dsp:cNvSpPr/>
      </dsp:nvSpPr>
      <dsp:spPr>
        <a:xfrm>
          <a:off x="3883725" y="2684445"/>
          <a:ext cx="3262500" cy="1055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1" kern="1200" dirty="0">
              <a:latin typeface="Times New Roman" panose="02020603050405020304" pitchFamily="18" charset="0"/>
              <a:cs typeface="Times New Roman" panose="02020603050405020304" pitchFamily="18" charset="0"/>
            </a:rPr>
            <a:t>X and Y variables are assigned with Independent data  and Target data.</a:t>
          </a:r>
          <a:endParaRPr lang="en-US" sz="1600" b="1" kern="1200" dirty="0">
            <a:latin typeface="Times New Roman" panose="02020603050405020304" pitchFamily="18" charset="0"/>
            <a:cs typeface="Times New Roman" panose="02020603050405020304" pitchFamily="18" charset="0"/>
          </a:endParaRPr>
        </a:p>
      </dsp:txBody>
      <dsp:txXfrm>
        <a:off x="3883725" y="2684445"/>
        <a:ext cx="3262500" cy="1055390"/>
      </dsp:txXfrm>
    </dsp:sp>
    <dsp:sp modelId="{37289777-7268-493A-8B1A-CBB086EF5A62}">
      <dsp:nvSpPr>
        <dsp:cNvPr id="0" name=""/>
        <dsp:cNvSpPr/>
      </dsp:nvSpPr>
      <dsp:spPr>
        <a:xfrm>
          <a:off x="8353350" y="7444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75C4EB-87FD-4CDE-B58F-0A755A00BA5D}">
      <dsp:nvSpPr>
        <dsp:cNvPr id="0" name=""/>
        <dsp:cNvSpPr/>
      </dsp:nvSpPr>
      <dsp:spPr>
        <a:xfrm>
          <a:off x="8777475" y="498570"/>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8EE2CD-57E3-4AEE-B314-8C5EAE3A0575}">
      <dsp:nvSpPr>
        <dsp:cNvPr id="0" name=""/>
        <dsp:cNvSpPr/>
      </dsp:nvSpPr>
      <dsp:spPr>
        <a:xfrm>
          <a:off x="7717162" y="2684445"/>
          <a:ext cx="3262500" cy="1055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1" kern="1200" dirty="0">
              <a:latin typeface="Times New Roman" panose="02020603050405020304" pitchFamily="18" charset="0"/>
              <a:cs typeface="Times New Roman" panose="02020603050405020304" pitchFamily="18" charset="0"/>
            </a:rPr>
            <a:t>Import libraries like </a:t>
          </a:r>
          <a:r>
            <a:rPr lang="en-IN" sz="1600" b="1" kern="1200" dirty="0" err="1">
              <a:latin typeface="Times New Roman" panose="02020603050405020304" pitchFamily="18" charset="0"/>
              <a:cs typeface="Times New Roman" panose="02020603050405020304" pitchFamily="18" charset="0"/>
            </a:rPr>
            <a:t>sk.learn</a:t>
          </a:r>
          <a:r>
            <a:rPr lang="en-IN" sz="1600" b="1" kern="1200" dirty="0">
              <a:latin typeface="Times New Roman" panose="02020603050405020304" pitchFamily="18" charset="0"/>
              <a:cs typeface="Times New Roman" panose="02020603050405020304" pitchFamily="18" charset="0"/>
            </a:rPr>
            <a:t> linear model, Decision Tree, Random Forest Regressor and other libraries.</a:t>
          </a:r>
          <a:endParaRPr lang="en-US" sz="1600" b="1" kern="1200" dirty="0">
            <a:latin typeface="Times New Roman" panose="02020603050405020304" pitchFamily="18" charset="0"/>
            <a:cs typeface="Times New Roman" panose="02020603050405020304" pitchFamily="18" charset="0"/>
          </a:endParaRPr>
        </a:p>
      </dsp:txBody>
      <dsp:txXfrm>
        <a:off x="7717162" y="2684445"/>
        <a:ext cx="3262500" cy="10553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Micro Credit loan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Mahaboob </a:t>
            </a:r>
            <a:r>
              <a:rPr lang="en-US"/>
              <a:t>Basha Shaik</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6A88-4ABA-4129-9AE1-3EC51E9CCC5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F1D7684-BF8E-4A10-B308-3A3CA0ED3EA8}"/>
              </a:ext>
            </a:extLst>
          </p:cNvPr>
          <p:cNvSpPr>
            <a:spLocks noGrp="1"/>
          </p:cNvSpPr>
          <p:nvPr>
            <p:ph idx="1"/>
          </p:nvPr>
        </p:nvSpPr>
        <p:spPr/>
        <p:txBody>
          <a:bodyPr/>
          <a:lstStyle/>
          <a:p>
            <a:r>
              <a:rPr lang="en-IN" dirty="0"/>
              <a:t>A Telecom organisations wants to lend money to it customer with support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mobile financial services (MFS) which they feel are more convenient and efficient, and cost saving, than the traditional high-touch model used since long for the purpose of delivering microfinance services.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MFI to provide micro-credit on mobile balances to be paid back in 5 days. </a:t>
            </a:r>
          </a:p>
          <a:p>
            <a:r>
              <a:rPr lang="en-US" sz="1800" dirty="0">
                <a:latin typeface="Calibri" panose="020F0502020204030204" pitchFamily="34" charset="0"/>
                <a:cs typeface="Times New Roman" panose="02020603050405020304" pitchFamily="18" charset="0"/>
              </a:rPr>
              <a:t>They wanted to find target customers who can payback the credit on time. This can be observed by their avg usage of Mobile and their credibility of repayment.</a:t>
            </a:r>
            <a:endParaRPr lang="en-IN" dirty="0"/>
          </a:p>
        </p:txBody>
      </p:sp>
    </p:spTree>
    <p:extLst>
      <p:ext uri="{BB962C8B-B14F-4D97-AF65-F5344CB8AC3E}">
        <p14:creationId xmlns:p14="http://schemas.microsoft.com/office/powerpoint/2010/main" val="82029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D8D24-6C0B-498F-86D7-DDE509B5041B}"/>
              </a:ext>
            </a:extLst>
          </p:cNvPr>
          <p:cNvSpPr>
            <a:spLocks noGrp="1"/>
          </p:cNvSpPr>
          <p:nvPr>
            <p:ph type="title"/>
          </p:nvPr>
        </p:nvSpPr>
        <p:spPr>
          <a:xfrm>
            <a:off x="746228" y="1037967"/>
            <a:ext cx="3054091" cy="4709131"/>
          </a:xfrm>
        </p:spPr>
        <p:txBody>
          <a:bodyPr anchor="ctr">
            <a:normAutofit/>
          </a:bodyPr>
          <a:lstStyle/>
          <a:p>
            <a:r>
              <a:rPr lang="en-IN" dirty="0"/>
              <a:t>My understanding</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A956A9B-80F1-4F0A-8DE2-2EB8F23E7B62}"/>
              </a:ext>
            </a:extLst>
          </p:cNvPr>
          <p:cNvGraphicFramePr>
            <a:graphicFrameLocks noGrp="1"/>
          </p:cNvGraphicFramePr>
          <p:nvPr>
            <p:ph idx="1"/>
            <p:extLst>
              <p:ext uri="{D42A27DB-BD31-4B8C-83A1-F6EECF244321}">
                <p14:modId xmlns:p14="http://schemas.microsoft.com/office/powerpoint/2010/main" val="243209214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341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AA3C0-2087-48D0-BA6D-1DA28F8B5D51}"/>
              </a:ext>
            </a:extLst>
          </p:cNvPr>
          <p:cNvSpPr>
            <a:spLocks noGrp="1"/>
          </p:cNvSpPr>
          <p:nvPr>
            <p:ph type="title"/>
          </p:nvPr>
        </p:nvSpPr>
        <p:spPr>
          <a:xfrm>
            <a:off x="581192" y="1507414"/>
            <a:ext cx="5120255" cy="3903332"/>
          </a:xfrm>
        </p:spPr>
        <p:txBody>
          <a:bodyPr anchor="t">
            <a:normAutofit/>
          </a:bodyPr>
          <a:lstStyle/>
          <a:p>
            <a:r>
              <a:rPr lang="en-IN" sz="4000">
                <a:solidFill>
                  <a:schemeClr val="tx1">
                    <a:lumMod val="85000"/>
                    <a:lumOff val="15000"/>
                  </a:schemeClr>
                </a:solidFill>
              </a:rPr>
              <a:t>Eda </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88D426A-E702-46A0-81BC-67CCE8BF3B4B}"/>
              </a:ext>
            </a:extLst>
          </p:cNvPr>
          <p:cNvSpPr>
            <a:spLocks noGrp="1"/>
          </p:cNvSpPr>
          <p:nvPr>
            <p:ph idx="1"/>
          </p:nvPr>
        </p:nvSpPr>
        <p:spPr>
          <a:xfrm>
            <a:off x="6441743" y="1507415"/>
            <a:ext cx="4819091" cy="3903331"/>
          </a:xfrm>
          <a:ln w="57150">
            <a:noFill/>
          </a:ln>
        </p:spPr>
        <p:txBody>
          <a:bodyPr anchor="t">
            <a:normAutofit/>
          </a:bodyPr>
          <a:lstStyle/>
          <a:p>
            <a:pPr>
              <a:lnSpc>
                <a:spcPct val="100000"/>
              </a:lnSpc>
            </a:pPr>
            <a:r>
              <a:rPr lang="en-IN" sz="1600"/>
              <a:t>Checked weather the Null values present in Dataset.</a:t>
            </a:r>
          </a:p>
          <a:p>
            <a:pPr>
              <a:lnSpc>
                <a:spcPct val="100000"/>
              </a:lnSpc>
            </a:pPr>
            <a:r>
              <a:rPr lang="en-IN" sz="1600"/>
              <a:t>Converted all float datatype into Int64 datatype.</a:t>
            </a:r>
          </a:p>
          <a:p>
            <a:pPr>
              <a:lnSpc>
                <a:spcPct val="100000"/>
              </a:lnSpc>
            </a:pPr>
            <a:r>
              <a:rPr lang="en-IN" sz="1600"/>
              <a:t>Treating the skewness with square root and cube root method.</a:t>
            </a:r>
          </a:p>
          <a:p>
            <a:pPr>
              <a:lnSpc>
                <a:spcPct val="100000"/>
              </a:lnSpc>
            </a:pPr>
            <a:r>
              <a:rPr lang="en-IN" sz="1600"/>
              <a:t>Outliers were identified using box plot.</a:t>
            </a:r>
          </a:p>
          <a:p>
            <a:pPr>
              <a:lnSpc>
                <a:spcPct val="100000"/>
              </a:lnSpc>
            </a:pPr>
            <a:r>
              <a:rPr lang="en-IN" sz="1600"/>
              <a:t>Data description is used to check the central tendency.</a:t>
            </a:r>
          </a:p>
          <a:p>
            <a:pPr>
              <a:lnSpc>
                <a:spcPct val="100000"/>
              </a:lnSpc>
            </a:pPr>
            <a:r>
              <a:rPr lang="en-IN" sz="1600"/>
              <a:t>Scaling method is used to scale the data to standard range or normalized real values</a:t>
            </a:r>
          </a:p>
          <a:p>
            <a:pPr>
              <a:lnSpc>
                <a:spcPct val="100000"/>
              </a:lnSpc>
            </a:pPr>
            <a:r>
              <a:rPr lang="en-IN" sz="1600"/>
              <a:t>Yeo-Johnson helps in transforming the data to have Gaussian distribution.</a:t>
            </a:r>
          </a:p>
          <a:p>
            <a:pPr>
              <a:lnSpc>
                <a:spcPct val="100000"/>
              </a:lnSpc>
            </a:pPr>
            <a:endParaRPr lang="en-IN" sz="1600"/>
          </a:p>
          <a:p>
            <a:pPr>
              <a:lnSpc>
                <a:spcPct val="100000"/>
              </a:lnSpc>
            </a:pPr>
            <a:endParaRPr lang="en-IN" sz="160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9436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32FF605-D16F-4E6A-A457-A4AD23B81EA8}"/>
              </a:ext>
            </a:extLst>
          </p:cNvPr>
          <p:cNvSpPr>
            <a:spLocks noGrp="1"/>
          </p:cNvSpPr>
          <p:nvPr>
            <p:ph type="title"/>
          </p:nvPr>
        </p:nvSpPr>
        <p:spPr>
          <a:xfrm>
            <a:off x="581192" y="702156"/>
            <a:ext cx="11029616" cy="1188720"/>
          </a:xfrm>
        </p:spPr>
        <p:txBody>
          <a:bodyPr>
            <a:normAutofit/>
          </a:bodyPr>
          <a:lstStyle/>
          <a:p>
            <a:r>
              <a:rPr lang="en-IN">
                <a:solidFill>
                  <a:schemeClr val="tx1">
                    <a:lumMod val="85000"/>
                    <a:lumOff val="15000"/>
                  </a:schemeClr>
                </a:solidFill>
              </a:rPr>
              <a:t>Steps and assumptions</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D82A3D4-B6D9-44A6-8E8E-821C5AF023B9}"/>
              </a:ext>
            </a:extLst>
          </p:cNvPr>
          <p:cNvGraphicFramePr>
            <a:graphicFrameLocks noGrp="1"/>
          </p:cNvGraphicFramePr>
          <p:nvPr>
            <p:ph idx="1"/>
            <p:extLst>
              <p:ext uri="{D42A27DB-BD31-4B8C-83A1-F6EECF244321}">
                <p14:modId xmlns:p14="http://schemas.microsoft.com/office/powerpoint/2010/main" val="320178522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14921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16FEC0-F10E-4BAC-B417-7BD7DA20C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Picture 6">
            <a:extLst>
              <a:ext uri="{FF2B5EF4-FFF2-40B4-BE49-F238E27FC236}">
                <a16:creationId xmlns:a16="http://schemas.microsoft.com/office/drawing/2014/main" id="{3B11FF92-B4F3-40C3-A2A1-293EF9905D25}"/>
              </a:ext>
            </a:extLst>
          </p:cNvPr>
          <p:cNvPicPr>
            <a:picLocks noChangeAspect="1"/>
          </p:cNvPicPr>
          <p:nvPr/>
        </p:nvPicPr>
        <p:blipFill rotWithShape="1">
          <a:blip r:embed="rId2"/>
          <a:srcRect r="41613"/>
          <a:stretch/>
        </p:blipFill>
        <p:spPr>
          <a:xfrm>
            <a:off x="270510" y="107461"/>
            <a:ext cx="7050383" cy="5856458"/>
          </a:xfrm>
          <a:prstGeom prst="rect">
            <a:avLst/>
          </a:prstGeom>
        </p:spPr>
      </p:pic>
      <p:pic>
        <p:nvPicPr>
          <p:cNvPr id="5" name="Content Placeholder 4">
            <a:extLst>
              <a:ext uri="{FF2B5EF4-FFF2-40B4-BE49-F238E27FC236}">
                <a16:creationId xmlns:a16="http://schemas.microsoft.com/office/drawing/2014/main" id="{A14A6396-E73E-44DA-A650-0166B3816426}"/>
              </a:ext>
            </a:extLst>
          </p:cNvPr>
          <p:cNvPicPr>
            <a:picLocks noGrp="1" noChangeAspect="1"/>
          </p:cNvPicPr>
          <p:nvPr>
            <p:ph idx="4294967295"/>
          </p:nvPr>
        </p:nvPicPr>
        <p:blipFill rotWithShape="1">
          <a:blip r:embed="rId3"/>
          <a:srcRect r="66307" b="-2"/>
          <a:stretch/>
        </p:blipFill>
        <p:spPr>
          <a:xfrm>
            <a:off x="7591403" y="107461"/>
            <a:ext cx="4154063" cy="5856458"/>
          </a:xfrm>
          <a:prstGeom prst="rect">
            <a:avLst/>
          </a:prstGeom>
        </p:spPr>
      </p:pic>
      <p:sp>
        <p:nvSpPr>
          <p:cNvPr id="2" name="Title 1">
            <a:extLst>
              <a:ext uri="{FF2B5EF4-FFF2-40B4-BE49-F238E27FC236}">
                <a16:creationId xmlns:a16="http://schemas.microsoft.com/office/drawing/2014/main" id="{CF2025A0-E07F-4862-9B28-D8F40C7E02F1}"/>
              </a:ext>
            </a:extLst>
          </p:cNvPr>
          <p:cNvSpPr>
            <a:spLocks noGrp="1"/>
          </p:cNvSpPr>
          <p:nvPr>
            <p:ph type="title" idx="4294967295"/>
          </p:nvPr>
        </p:nvSpPr>
        <p:spPr>
          <a:xfrm>
            <a:off x="581025" y="6071380"/>
            <a:ext cx="11029950" cy="699480"/>
          </a:xfrm>
        </p:spPr>
        <p:txBody>
          <a:bodyPr/>
          <a:lstStyle/>
          <a:p>
            <a:pPr algn="ctr"/>
            <a:r>
              <a:rPr lang="en-IN" dirty="0">
                <a:highlight>
                  <a:srgbClr val="FFFF00"/>
                </a:highlight>
                <a:latin typeface="Times New Roman" panose="02020603050405020304" pitchFamily="18" charset="0"/>
                <a:cs typeface="Times New Roman" panose="02020603050405020304" pitchFamily="18" charset="0"/>
              </a:rPr>
              <a:t>Model dashboard</a:t>
            </a:r>
          </a:p>
        </p:txBody>
      </p:sp>
    </p:spTree>
    <p:extLst>
      <p:ext uri="{BB962C8B-B14F-4D97-AF65-F5344CB8AC3E}">
        <p14:creationId xmlns:p14="http://schemas.microsoft.com/office/powerpoint/2010/main" val="236032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EC9-49FD-4172-9272-77C3BBB13643}"/>
              </a:ext>
            </a:extLst>
          </p:cNvPr>
          <p:cNvSpPr>
            <a:spLocks noGrp="1"/>
          </p:cNvSpPr>
          <p:nvPr>
            <p:ph type="title"/>
          </p:nvPr>
        </p:nvSpPr>
        <p:spPr>
          <a:xfrm>
            <a:off x="581192" y="702156"/>
            <a:ext cx="2741128" cy="1188720"/>
          </a:xfrm>
        </p:spPr>
        <p:txBody>
          <a:bodyPr/>
          <a:lstStyle/>
          <a:p>
            <a:r>
              <a:rPr lang="en-IN" dirty="0"/>
              <a:t>Model Performance</a:t>
            </a:r>
          </a:p>
        </p:txBody>
      </p:sp>
      <p:sp>
        <p:nvSpPr>
          <p:cNvPr id="3" name="Content Placeholder 2">
            <a:extLst>
              <a:ext uri="{FF2B5EF4-FFF2-40B4-BE49-F238E27FC236}">
                <a16:creationId xmlns:a16="http://schemas.microsoft.com/office/drawing/2014/main" id="{35CEA571-B681-49AD-9F61-3D8AC17171DE}"/>
              </a:ext>
            </a:extLst>
          </p:cNvPr>
          <p:cNvSpPr>
            <a:spLocks noGrp="1"/>
          </p:cNvSpPr>
          <p:nvPr>
            <p:ph idx="1"/>
          </p:nvPr>
        </p:nvSpPr>
        <p:spPr>
          <a:xfrm>
            <a:off x="581193" y="2340864"/>
            <a:ext cx="3035768" cy="3634486"/>
          </a:xfrm>
        </p:spPr>
        <p:txBody>
          <a:bodyPr/>
          <a:lstStyle/>
          <a:p>
            <a:r>
              <a:rPr lang="en-IN" dirty="0"/>
              <a:t>Predicted is having high-level of accuracy.</a:t>
            </a:r>
          </a:p>
          <a:p>
            <a:r>
              <a:rPr lang="en-IN" dirty="0"/>
              <a:t>Decision tree model is the best model when compare with other models.</a:t>
            </a:r>
          </a:p>
          <a:p>
            <a:r>
              <a:rPr lang="en-IN" dirty="0"/>
              <a:t>Having the error 0</a:t>
            </a:r>
          </a:p>
          <a:p>
            <a:endParaRPr lang="en-IN" dirty="0"/>
          </a:p>
          <a:p>
            <a:pPr marL="0" indent="0">
              <a:buNone/>
            </a:pPr>
            <a:endParaRPr lang="en-IN" dirty="0"/>
          </a:p>
        </p:txBody>
      </p:sp>
      <p:pic>
        <p:nvPicPr>
          <p:cNvPr id="7" name="Picture 6">
            <a:extLst>
              <a:ext uri="{FF2B5EF4-FFF2-40B4-BE49-F238E27FC236}">
                <a16:creationId xmlns:a16="http://schemas.microsoft.com/office/drawing/2014/main" id="{54C0DAD1-0A05-471B-8D4A-598DE2AA3F28}"/>
              </a:ext>
            </a:extLst>
          </p:cNvPr>
          <p:cNvPicPr>
            <a:picLocks noChangeAspect="1"/>
          </p:cNvPicPr>
          <p:nvPr/>
        </p:nvPicPr>
        <p:blipFill>
          <a:blip r:embed="rId2"/>
          <a:stretch>
            <a:fillRect/>
          </a:stretch>
        </p:blipFill>
        <p:spPr>
          <a:xfrm>
            <a:off x="3720493" y="1738035"/>
            <a:ext cx="8369907" cy="4327486"/>
          </a:xfrm>
          <a:prstGeom prst="rect">
            <a:avLst/>
          </a:prstGeom>
        </p:spPr>
      </p:pic>
    </p:spTree>
    <p:extLst>
      <p:ext uri="{BB962C8B-B14F-4D97-AF65-F5344CB8AC3E}">
        <p14:creationId xmlns:p14="http://schemas.microsoft.com/office/powerpoint/2010/main" val="1159793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{5DDD3DD6-7C3B-4A55-95D7-8B08D990CAA9}tf33552983_win32</Template>
  <TotalTime>130</TotalTime>
  <Words>350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Franklin Gothic Book</vt:lpstr>
      <vt:lpstr>Franklin Gothic Demi</vt:lpstr>
      <vt:lpstr>Gill Sans MT</vt:lpstr>
      <vt:lpstr>Times New Roman</vt:lpstr>
      <vt:lpstr>Wingdings 2</vt:lpstr>
      <vt:lpstr>DividendVTI</vt:lpstr>
      <vt:lpstr>Micro Credit loan</vt:lpstr>
      <vt:lpstr>Problem Statement</vt:lpstr>
      <vt:lpstr>My understanding</vt:lpstr>
      <vt:lpstr>Eda </vt:lpstr>
      <vt:lpstr>Steps and assumptions</vt:lpstr>
      <vt:lpstr>Model dashboard</vt:lpstr>
      <vt:lpstr>Model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Mehaboob Basha Sheik</dc:creator>
  <cp:lastModifiedBy>Mehaboob Basha Sheik</cp:lastModifiedBy>
  <cp:revision>9</cp:revision>
  <dcterms:created xsi:type="dcterms:W3CDTF">2021-03-16T16:30:25Z</dcterms:created>
  <dcterms:modified xsi:type="dcterms:W3CDTF">2021-03-16T18:41:21Z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