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10" r:id="rId7"/>
    <p:sldId id="311" r:id="rId8"/>
    <p:sldId id="312" r:id="rId9"/>
    <p:sldId id="313" r:id="rId10"/>
    <p:sldId id="316" r:id="rId11"/>
    <p:sldId id="324" r:id="rId12"/>
    <p:sldId id="317" r:id="rId13"/>
    <p:sldId id="318" r:id="rId14"/>
    <p:sldId id="319" r:id="rId15"/>
    <p:sldId id="320"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6/28/2021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29999" y="654983"/>
            <a:ext cx="4813072" cy="3494791"/>
          </a:xfrm>
        </p:spPr>
        <p:txBody>
          <a:bodyPr>
            <a:noAutofit/>
          </a:bodyPr>
          <a:lstStyle/>
          <a:p>
            <a:r>
              <a:rPr lang="en-US" sz="6000" dirty="0"/>
              <a:t>Rate and Review</a:t>
            </a:r>
            <a:br>
              <a:rPr lang="en-US" sz="6000" dirty="0"/>
            </a:br>
            <a:r>
              <a:rPr lang="en-US" sz="6000" dirty="0"/>
              <a:t>Prediction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450" y="4439735"/>
            <a:ext cx="4829101" cy="1238616"/>
          </a:xfrm>
        </p:spPr>
        <p:txBody>
          <a:bodyPr>
            <a:normAutofit/>
          </a:bodyPr>
          <a:lstStyle/>
          <a:p>
            <a:r>
              <a:rPr lang="en-US" dirty="0">
                <a:latin typeface="Times New Roman" panose="02020603050405020304" pitchFamily="18" charset="0"/>
                <a:cs typeface="Times New Roman" panose="02020603050405020304" pitchFamily="18" charset="0"/>
              </a:rPr>
              <a:t>Mahaboob Basha Shaik</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DA8F7CE2-81A0-4208-B12E-FCFA8681EDA8}"/>
              </a:ext>
            </a:extLst>
          </p:cNvPr>
          <p:cNvPicPr>
            <a:picLocks noGrp="1" noChangeAspect="1"/>
          </p:cNvPicPr>
          <p:nvPr>
            <p:ph idx="1"/>
          </p:nvPr>
        </p:nvPicPr>
        <p:blipFill rotWithShape="1">
          <a:blip r:embed="rId2"/>
          <a:srcRect t="11786" r="2" b="2"/>
          <a:stretch/>
        </p:blipFill>
        <p:spPr>
          <a:xfrm>
            <a:off x="633999" y="640080"/>
            <a:ext cx="6275667" cy="5577840"/>
          </a:xfrm>
          <a:prstGeom prst="rect">
            <a:avLst/>
          </a:prstGeom>
        </p:spPr>
      </p:pic>
      <p:sp>
        <p:nvSpPr>
          <p:cNvPr id="19" name="Rectangle 18">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2BE8128-7D16-418C-9419-AC5B61F4229B}"/>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dirty="0" err="1">
                <a:solidFill>
                  <a:srgbClr val="FFFFFF"/>
                </a:solidFill>
              </a:rPr>
              <a:t>MultinomialNB</a:t>
            </a:r>
            <a:endParaRPr lang="en-US" sz="4400" dirty="0">
              <a:solidFill>
                <a:srgbClr val="FFFFFF"/>
              </a:solidFill>
            </a:endParaRPr>
          </a:p>
        </p:txBody>
      </p:sp>
      <p:cxnSp>
        <p:nvCxnSpPr>
          <p:cNvPr id="21" name="Straight Connector 20">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960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D52AEFA-45EC-40C4-839C-2328845E4F99}"/>
              </a:ext>
            </a:extLst>
          </p:cNvPr>
          <p:cNvPicPr>
            <a:picLocks noGrp="1" noChangeAspect="1"/>
          </p:cNvPicPr>
          <p:nvPr>
            <p:ph idx="1"/>
          </p:nvPr>
        </p:nvPicPr>
        <p:blipFill rotWithShape="1">
          <a:blip r:embed="rId2"/>
          <a:srcRect r="-1" b="133"/>
          <a:stretch/>
        </p:blipFill>
        <p:spPr>
          <a:xfrm>
            <a:off x="633999" y="640080"/>
            <a:ext cx="6275667" cy="5577840"/>
          </a:xfrm>
          <a:prstGeom prst="rect">
            <a:avLst/>
          </a:prstGeom>
        </p:spPr>
      </p:pic>
      <p:sp>
        <p:nvSpPr>
          <p:cNvPr id="19" name="Rectangle 18">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1574C3-A6BD-41FF-ABF3-0CF4CCF6BBB2}"/>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a:solidFill>
                  <a:srgbClr val="FFFFFF"/>
                </a:solidFill>
              </a:rPr>
              <a:t>Decision Tree</a:t>
            </a:r>
          </a:p>
        </p:txBody>
      </p:sp>
      <p:cxnSp>
        <p:nvCxnSpPr>
          <p:cNvPr id="21" name="Straight Connector 20">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1585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F4F64B53-5D91-4A15-A844-AF521F4661E2}"/>
              </a:ext>
            </a:extLst>
          </p:cNvPr>
          <p:cNvPicPr>
            <a:picLocks noGrp="1" noChangeAspect="1"/>
          </p:cNvPicPr>
          <p:nvPr>
            <p:ph idx="1"/>
          </p:nvPr>
        </p:nvPicPr>
        <p:blipFill rotWithShape="1">
          <a:blip r:embed="rId2"/>
          <a:srcRect r="-1" b="6930"/>
          <a:stretch/>
        </p:blipFill>
        <p:spPr>
          <a:xfrm>
            <a:off x="633999" y="640080"/>
            <a:ext cx="6275667" cy="5577840"/>
          </a:xfrm>
          <a:prstGeom prst="rect">
            <a:avLst/>
          </a:prstGeom>
        </p:spPr>
      </p:pic>
      <p:sp>
        <p:nvSpPr>
          <p:cNvPr id="19" name="Rectangle 18">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76214D-04B8-4068-B7A2-D3B7611EABBE}"/>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a:solidFill>
                  <a:srgbClr val="FFFFFF"/>
                </a:solidFill>
              </a:rPr>
              <a:t>Random Forest</a:t>
            </a:r>
          </a:p>
        </p:txBody>
      </p:sp>
      <p:cxnSp>
        <p:nvCxnSpPr>
          <p:cNvPr id="21" name="Straight Connector 20">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76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E2798B3-8421-4F5E-9C42-1B5A70C23C41}"/>
              </a:ext>
            </a:extLst>
          </p:cNvPr>
          <p:cNvPicPr>
            <a:picLocks noChangeAspect="1"/>
          </p:cNvPicPr>
          <p:nvPr/>
        </p:nvPicPr>
        <p:blipFill rotWithShape="1">
          <a:blip r:embed="rId2"/>
          <a:srcRect r="6618" b="2"/>
          <a:stretch/>
        </p:blipFill>
        <p:spPr>
          <a:xfrm>
            <a:off x="633999" y="640080"/>
            <a:ext cx="6275667" cy="5577840"/>
          </a:xfrm>
          <a:prstGeom prst="rect">
            <a:avLst/>
          </a:prstGeom>
        </p:spPr>
      </p:pic>
      <p:sp>
        <p:nvSpPr>
          <p:cNvPr id="19" name="Rectangle 18">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A8DFCFE-A138-4285-B79C-9909A228EED0}"/>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a:solidFill>
                  <a:srgbClr val="FFFFFF"/>
                </a:solidFill>
              </a:rPr>
              <a:t>Gradient Regressor – Finalised Model</a:t>
            </a:r>
          </a:p>
        </p:txBody>
      </p:sp>
      <p:cxnSp>
        <p:nvCxnSpPr>
          <p:cNvPr id="21" name="Straight Connector 20">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44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D95D-0F09-4AA9-998C-41DBF5DA948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446244E-67CC-4CD7-84B8-871EBF5FEDC9}"/>
              </a:ext>
            </a:extLst>
          </p:cNvPr>
          <p:cNvSpPr>
            <a:spLocks noGrp="1"/>
          </p:cNvSpPr>
          <p:nvPr>
            <p:ph idx="1"/>
          </p:nvPr>
        </p:nvSpPr>
        <p:spPr/>
        <p:txBody>
          <a:bodyPr/>
          <a:lstStyle/>
          <a:p>
            <a:pPr marL="507492" indent="-342900">
              <a:lnSpc>
                <a:spcPct val="107000"/>
              </a:lnSpc>
              <a:buSzPts val="1200"/>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study shows a comparison between the regression algorithms and artificial neural network when predicting reviews.</a:t>
            </a:r>
          </a:p>
          <a:p>
            <a:pPr marL="507492" indent="-342900">
              <a:lnSpc>
                <a:spcPct val="107000"/>
              </a:lnSpc>
              <a:buSzPts val="1200"/>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local data gave a worse outcome when the same pre-processing strategy was implemented due to it being in a different shape compared with the public data in terms of the number of features and the correlation strength. </a:t>
            </a:r>
          </a:p>
          <a:p>
            <a:pPr marL="507492" indent="-342900">
              <a:lnSpc>
                <a:spcPct val="107000"/>
              </a:lnSpc>
              <a:buSzPts val="1200"/>
            </a:pPr>
            <a:r>
              <a:rPr lang="en-IN" dirty="0">
                <a:effectLst/>
                <a:latin typeface="Times New Roman" panose="02020603050405020304" pitchFamily="18" charset="0"/>
                <a:ea typeface="Calibri" panose="020F0502020204030204" pitchFamily="34" charset="0"/>
                <a:cs typeface="Times New Roman" panose="02020603050405020304" pitchFamily="18" charset="0"/>
              </a:rPr>
              <a:t>Hence, the </a:t>
            </a:r>
            <a:r>
              <a:rPr lang="en-IN" dirty="0">
                <a:latin typeface="Times New Roman" panose="02020603050405020304" pitchFamily="18" charset="0"/>
                <a:ea typeface="Calibri" panose="020F0502020204030204" pitchFamily="34" charset="0"/>
                <a:cs typeface="Times New Roman" panose="02020603050405020304" pitchFamily="18" charset="0"/>
              </a:rPr>
              <a:t>Online</a:t>
            </a:r>
            <a:r>
              <a:rPr lang="en-IN" dirty="0">
                <a:effectLst/>
                <a:latin typeface="Times New Roman" panose="02020603050405020304" pitchFamily="18" charset="0"/>
                <a:ea typeface="Calibri" panose="020F0502020204030204" pitchFamily="34" charset="0"/>
                <a:cs typeface="Times New Roman" panose="02020603050405020304" pitchFamily="18" charset="0"/>
              </a:rPr>
              <a:t> data needs more features to be added preferably with a strong correlation with the </a:t>
            </a:r>
            <a:r>
              <a:rPr lang="en-IN" dirty="0">
                <a:latin typeface="Times New Roman" panose="02020603050405020304" pitchFamily="18" charset="0"/>
                <a:ea typeface="Calibri" panose="020F0502020204030204" pitchFamily="34" charset="0"/>
                <a:cs typeface="Times New Roman" panose="02020603050405020304" pitchFamily="18" charset="0"/>
              </a:rPr>
              <a:t>Rating</a:t>
            </a: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p>
          <a:p>
            <a:pPr marL="507492" indent="-342900">
              <a:lnSpc>
                <a:spcPct val="107000"/>
              </a:lnSpc>
              <a:spcAft>
                <a:spcPts val="800"/>
              </a:spcAft>
              <a:buSzPts val="1200"/>
            </a:pPr>
            <a:r>
              <a:rPr lang="en-IN" dirty="0">
                <a:effectLst/>
                <a:latin typeface="Times New Roman" panose="02020603050405020304" pitchFamily="18" charset="0"/>
                <a:ea typeface="Calibri" panose="020F0502020204030204" pitchFamily="34" charset="0"/>
                <a:cs typeface="Times New Roman" panose="02020603050405020304" pitchFamily="18" charset="0"/>
              </a:rPr>
              <a:t>However, </a:t>
            </a:r>
            <a:r>
              <a:rPr lang="en-IN" dirty="0">
                <a:latin typeface="Times New Roman" panose="02020603050405020304" pitchFamily="18" charset="0"/>
                <a:ea typeface="Calibri" panose="020F0502020204030204" pitchFamily="34" charset="0"/>
                <a:cs typeface="Times New Roman" panose="02020603050405020304" pitchFamily="18" charset="0"/>
              </a:rPr>
              <a:t>Logistic</a:t>
            </a:r>
            <a:r>
              <a:rPr lang="en-IN" dirty="0">
                <a:effectLst/>
                <a:latin typeface="Times New Roman" panose="02020603050405020304" pitchFamily="18" charset="0"/>
                <a:ea typeface="Calibri" panose="020F0502020204030204" pitchFamily="34" charset="0"/>
                <a:cs typeface="Times New Roman" panose="02020603050405020304" pitchFamily="18" charset="0"/>
              </a:rPr>
              <a:t> Regression got the best R2 score overall. The final results of this study showed that </a:t>
            </a:r>
            <a:r>
              <a:rPr lang="en-IN" dirty="0">
                <a:latin typeface="Times New Roman" panose="02020603050405020304" pitchFamily="18" charset="0"/>
                <a:ea typeface="Calibri" panose="020F0502020204030204" pitchFamily="34" charset="0"/>
                <a:cs typeface="Times New Roman" panose="02020603050405020304" pitchFamily="18" charset="0"/>
              </a:rPr>
              <a:t>Logistic</a:t>
            </a:r>
            <a:r>
              <a:rPr lang="en-IN" dirty="0">
                <a:effectLst/>
                <a:latin typeface="Times New Roman" panose="02020603050405020304" pitchFamily="18" charset="0"/>
                <a:ea typeface="Calibri" panose="020F0502020204030204" pitchFamily="34" charset="0"/>
                <a:cs typeface="Times New Roman" panose="02020603050405020304" pitchFamily="18" charset="0"/>
              </a:rPr>
              <a:t> Regression better prediction compared to other used algorithms.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82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169EF-409D-4C20-BBAB-4A42DED6A8C1}"/>
              </a:ext>
            </a:extLst>
          </p:cNvPr>
          <p:cNvSpPr>
            <a:spLocks noGrp="1"/>
          </p:cNvSpPr>
          <p:nvPr>
            <p:ph type="title"/>
          </p:nvPr>
        </p:nvSpPr>
        <p:spPr>
          <a:xfrm>
            <a:off x="638423" y="3807725"/>
            <a:ext cx="10909073" cy="1447062"/>
          </a:xfrm>
        </p:spPr>
        <p:txBody>
          <a:bodyPr vert="horz" lIns="91440" tIns="45720" rIns="91440" bIns="45720" rtlCol="0" anchor="b">
            <a:normAutofit/>
          </a:bodyPr>
          <a:lstStyle/>
          <a:p>
            <a:pPr algn="ctr"/>
            <a:r>
              <a:rPr lang="en-US" sz="6000">
                <a:solidFill>
                  <a:schemeClr val="tx1">
                    <a:lumMod val="85000"/>
                    <a:lumOff val="15000"/>
                  </a:schemeClr>
                </a:solidFill>
              </a:rPr>
              <a:t>Thank You</a:t>
            </a:r>
          </a:p>
        </p:txBody>
      </p:sp>
      <p:pic>
        <p:nvPicPr>
          <p:cNvPr id="7" name="Graphic 6" descr="Handshake">
            <a:extLst>
              <a:ext uri="{FF2B5EF4-FFF2-40B4-BE49-F238E27FC236}">
                <a16:creationId xmlns:a16="http://schemas.microsoft.com/office/drawing/2014/main" id="{1B6E1EBE-8FF0-4FDB-9401-56D7A54190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4657" y="771100"/>
            <a:ext cx="2750022" cy="2750022"/>
          </a:xfrm>
          <a:prstGeom prst="rect">
            <a:avLst/>
          </a:prstGeom>
        </p:spPr>
      </p:pic>
      <p:cxnSp>
        <p:nvCxnSpPr>
          <p:cNvPr id="27" name="Straight Connector 26">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064CBAAB-7956-4763-9F69-A3FDBF1AC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66744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1893-DB95-4D5D-963C-379C26745F3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616A250-CD41-4EAD-A7AC-95B0CD24F8BF}"/>
              </a:ext>
            </a:extLst>
          </p:cNvPr>
          <p:cNvSpPr>
            <a:spLocks noGrp="1"/>
          </p:cNvSpPr>
          <p:nvPr>
            <p:ph idx="1"/>
          </p:nvPr>
        </p:nvSpPr>
        <p:spPr>
          <a:xfrm>
            <a:off x="719137" y="2108201"/>
            <a:ext cx="10787063" cy="3959224"/>
          </a:xfrm>
        </p:spPr>
        <p:txBody>
          <a:bodyPr>
            <a:normAutofit/>
          </a:bodyPr>
          <a:lstStyle/>
          <a:p>
            <a:pPr marL="457200" algn="just">
              <a:lnSpc>
                <a:spcPct val="115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88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05EB0-5099-4AE0-AED1-31E8A16B4546}"/>
              </a:ext>
            </a:extLst>
          </p:cNvPr>
          <p:cNvSpPr>
            <a:spLocks noGrp="1"/>
          </p:cNvSpPr>
          <p:nvPr>
            <p:ph type="title"/>
          </p:nvPr>
        </p:nvSpPr>
        <p:spPr>
          <a:xfrm>
            <a:off x="1097280" y="267553"/>
            <a:ext cx="10058400" cy="1450757"/>
          </a:xfrm>
        </p:spPr>
        <p:txBody>
          <a:bodyPr/>
          <a:lstStyle/>
          <a:p>
            <a:r>
              <a:rPr lang="en-IN" dirty="0">
                <a:latin typeface="Times New Roman" panose="02020603050405020304" pitchFamily="18" charset="0"/>
                <a:cs typeface="Times New Roman" panose="02020603050405020304" pitchFamily="18" charset="0"/>
              </a:rPr>
              <a:t>Understanding</a:t>
            </a:r>
          </a:p>
        </p:txBody>
      </p:sp>
      <p:sp>
        <p:nvSpPr>
          <p:cNvPr id="3" name="Content Placeholder 2">
            <a:extLst>
              <a:ext uri="{FF2B5EF4-FFF2-40B4-BE49-F238E27FC236}">
                <a16:creationId xmlns:a16="http://schemas.microsoft.com/office/drawing/2014/main" id="{3E1ABC54-F57F-48A0-97B0-A336FC543EE3}"/>
              </a:ext>
            </a:extLst>
          </p:cNvPr>
          <p:cNvSpPr>
            <a:spLocks noGrp="1"/>
          </p:cNvSpPr>
          <p:nvPr>
            <p:ph idx="1"/>
          </p:nvPr>
        </p:nvSpPr>
        <p:spPr/>
        <p:txBody>
          <a:bodyPr>
            <a:normAutofit/>
          </a:bodyPr>
          <a:lstStyle/>
          <a:p>
            <a:pPr algn="just">
              <a:buFont typeface="Wingdings" panose="05000000000000000000" pitchFamily="2" charset="2"/>
              <a:buChar char="v"/>
            </a:pPr>
            <a:r>
              <a:rPr lang="en-IN" dirty="0">
                <a:effectLst/>
                <a:latin typeface="Times New Roman" panose="02020603050405020304" pitchFamily="18" charset="0"/>
                <a:ea typeface="Calibri" panose="020F0502020204030204" pitchFamily="34" charset="0"/>
                <a:cs typeface="Times New Roman" panose="02020603050405020304" pitchFamily="18" charset="0"/>
              </a:rPr>
              <a:t>For Rating Prediction projects one need to understand about various libraries NLTK, Tokenization and many other models building techniques.</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Prediction based on the categorical data is quite challenging as we can face issue with overfitting and underfitting.</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Working knowledge on Web scraping would help in fetching of right data.</a:t>
            </a: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117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026F1-8862-46A1-87B0-3707147EF2A8}"/>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D1B7DEF4-F26A-4DAE-B1A0-CB43E283EDF7}"/>
              </a:ext>
            </a:extLst>
          </p:cNvPr>
          <p:cNvSpPr>
            <a:spLocks noGrp="1"/>
          </p:cNvSpPr>
          <p:nvPr>
            <p:ph idx="1"/>
          </p:nvPr>
        </p:nvSpPr>
        <p:spPr>
          <a:xfrm>
            <a:off x="1097279" y="2108201"/>
            <a:ext cx="8570595" cy="3760891"/>
          </a:xfrm>
        </p:spPr>
        <p:txBody>
          <a:bodyPr>
            <a:normAutofit/>
          </a:bodyPr>
          <a:lstStyle/>
          <a:p>
            <a:pPr marL="342900" lvl="0" indent="-342900">
              <a:lnSpc>
                <a:spcPct val="115000"/>
              </a:lnSpc>
              <a:buSzPts val="1400"/>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Mathematical/ Analytical Modelling of the Problem</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Pandas: The Python Data Analysis Library is used for storing the data in data frames and manipulation.</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NumPy: Python scientific computing library.</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Matplotlib: Python plotting library.</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Seaborn: Statistical data visualization based on matplotlib.</a:t>
            </a:r>
          </a:p>
          <a:p>
            <a:pPr marL="742950" lvl="1" indent="-285750" algn="just">
              <a:lnSpc>
                <a:spcPct val="115000"/>
              </a:lnSpc>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NLTK: Neural Networking Libraries.</a:t>
            </a:r>
          </a:p>
          <a:p>
            <a:pPr marL="742950" lvl="1" indent="-285750" algn="just">
              <a:lnSpc>
                <a:spcPct val="115000"/>
              </a:lnSpc>
              <a:buSzPts val="1200"/>
              <a:buFont typeface="Times New Roman" panose="02020603050405020304" pitchFamily="18" charset="0"/>
              <a:buAutoNum type="alphaLcPeriod"/>
            </a:pPr>
            <a:r>
              <a:rPr lang="en-IN" dirty="0">
                <a:latin typeface="Times New Roman" panose="02020603050405020304" pitchFamily="18" charset="0"/>
                <a:ea typeface="Calibri" panose="020F0502020204030204" pitchFamily="34" charset="0"/>
                <a:cs typeface="Times New Roman" panose="02020603050405020304" pitchFamily="18" charset="0"/>
              </a:rPr>
              <a:t>Tokenization: Systematic breaking of </a:t>
            </a:r>
            <a:r>
              <a:rPr lang="en-IN" dirty="0" err="1">
                <a:latin typeface="Times New Roman" panose="02020603050405020304" pitchFamily="18" charset="0"/>
                <a:ea typeface="Calibri" panose="020F0502020204030204" pitchFamily="34" charset="0"/>
                <a:cs typeface="Times New Roman" panose="02020603050405020304" pitchFamily="18" charset="0"/>
              </a:rPr>
              <a:t>senstences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200"/>
              <a:buFont typeface="Times New Roman" panose="02020603050405020304" pitchFamily="18" charset="0"/>
              <a:buAutoNum type="alphaL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SciPy. Stats: Provides a number of probability distributions and statistical functions.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64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0E4D8-10AA-465D-8ED4-EEFA33CF17D8}"/>
              </a:ext>
            </a:extLst>
          </p:cNvPr>
          <p:cNvSpPr>
            <a:spLocks noGrp="1"/>
          </p:cNvSpPr>
          <p:nvPr>
            <p:ph type="title"/>
          </p:nvPr>
        </p:nvSpPr>
        <p:spPr/>
        <p:txBody>
          <a:bodyPr/>
          <a:lstStyle/>
          <a:p>
            <a:r>
              <a:rPr lang="en-IN" dirty="0"/>
              <a:t>EDA</a:t>
            </a:r>
          </a:p>
        </p:txBody>
      </p:sp>
      <p:sp>
        <p:nvSpPr>
          <p:cNvPr id="3" name="Content Placeholder 2">
            <a:extLst>
              <a:ext uri="{FF2B5EF4-FFF2-40B4-BE49-F238E27FC236}">
                <a16:creationId xmlns:a16="http://schemas.microsoft.com/office/drawing/2014/main" id="{FE08702D-5264-42C3-B502-30AFF343AAA4}"/>
              </a:ext>
            </a:extLst>
          </p:cNvPr>
          <p:cNvSpPr>
            <a:spLocks noGrp="1"/>
          </p:cNvSpPr>
          <p:nvPr>
            <p:ph idx="1"/>
          </p:nvPr>
        </p:nvSpPr>
        <p:spPr/>
        <p:txBody>
          <a:bodyPr/>
          <a:lstStyle/>
          <a:p>
            <a:r>
              <a:rPr lang="en-IN" sz="1800" dirty="0">
                <a:effectLst/>
                <a:latin typeface="Times New Roman" panose="02020603050405020304" pitchFamily="18" charset="0"/>
                <a:ea typeface="Calibri" panose="020F0502020204030204" pitchFamily="34" charset="0"/>
              </a:rPr>
              <a:t>Data exploration is the first step in data analysis and typically involves summarizing the main characteristics of a data set, including its size, accuracy, initial patterns in the data and other attributes. It is commonly conducted by data analysts using visual analytics tools, but it can also be done in more advanced statistical software, Python</a:t>
            </a:r>
            <a:r>
              <a:rPr lang="en-IN" sz="1800" b="1"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Before it can conduct analysis on data collected by multiple data sources and stored in data warehouses, an organization must know how many cases are in a data set, what variables are included, how many missing values there are and what general hypotheses the data is likely to support.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cleaning module removes the noise, and check that all the values are not empty, otherwise the item is dropped. This is done for simplicity; indeed, it could be better to try to inference them later. After the cleaning part done, the item is sent to the formatting module.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5955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8" name="Straight Connector 77">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80" name="Rectangle 79">
            <a:extLst>
              <a:ext uri="{FF2B5EF4-FFF2-40B4-BE49-F238E27FC236}">
                <a16:creationId xmlns:a16="http://schemas.microsoft.com/office/drawing/2014/main" id="{990BAFCD-EA0A-47F4-8B00-AAB1E67A9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B741723-F86A-468E-A8B4-F3C3DC450D2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900" y="71120"/>
            <a:ext cx="10654859" cy="4423380"/>
          </a:xfrm>
          <a:prstGeom prst="rect">
            <a:avLst/>
          </a:prstGeom>
          <a:noFill/>
          <a:extLst>
            <a:ext uri="{909E8E84-426E-40DD-AFC4-6F175D3DCCD1}">
              <a14:hiddenFill xmlns:a14="http://schemas.microsoft.com/office/drawing/2010/main">
                <a:solidFill>
                  <a:srgbClr val="FFFFFF"/>
                </a:solidFill>
              </a14:hiddenFill>
            </a:ext>
          </a:extLst>
        </p:spPr>
      </p:pic>
      <p:sp>
        <p:nvSpPr>
          <p:cNvPr id="82" name="Rectangle 81">
            <a:extLst>
              <a:ext uri="{FF2B5EF4-FFF2-40B4-BE49-F238E27FC236}">
                <a16:creationId xmlns:a16="http://schemas.microsoft.com/office/drawing/2014/main" id="{2F9C61D6-37CC-4AD4-83C3-022D0887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51037"/>
            <a:ext cx="12192000" cy="230696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9F9164B-7824-4415-BB82-4EF607F51C1B}"/>
              </a:ext>
            </a:extLst>
          </p:cNvPr>
          <p:cNvSpPr>
            <a:spLocks noGrp="1"/>
          </p:cNvSpPr>
          <p:nvPr>
            <p:ph type="title"/>
          </p:nvPr>
        </p:nvSpPr>
        <p:spPr>
          <a:xfrm>
            <a:off x="632900" y="4905662"/>
            <a:ext cx="7330353" cy="1541176"/>
          </a:xfrm>
        </p:spPr>
        <p:txBody>
          <a:bodyPr vert="horz" lIns="91440" tIns="45720" rIns="91440" bIns="45720" rtlCol="0" anchor="ctr">
            <a:normAutofit/>
          </a:bodyPr>
          <a:lstStyle/>
          <a:p>
            <a:pPr algn="r"/>
            <a:r>
              <a:rPr lang="en-US" sz="4800">
                <a:solidFill>
                  <a:srgbClr val="FFFFFF"/>
                </a:solidFill>
              </a:rPr>
              <a:t>Visualisation – Univariant Analysis</a:t>
            </a:r>
          </a:p>
        </p:txBody>
      </p:sp>
      <p:cxnSp>
        <p:nvCxnSpPr>
          <p:cNvPr id="84" name="Straight Connector 83">
            <a:extLst>
              <a:ext uri="{FF2B5EF4-FFF2-40B4-BE49-F238E27FC236}">
                <a16:creationId xmlns:a16="http://schemas.microsoft.com/office/drawing/2014/main" id="{2669285E-35F6-4010-B084-229A808458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47" y="5676251"/>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6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E14AD-05F5-43AD-9B70-9F3122127678}"/>
              </a:ext>
            </a:extLst>
          </p:cNvPr>
          <p:cNvSpPr>
            <a:spLocks noGrp="1"/>
          </p:cNvSpPr>
          <p:nvPr>
            <p:ph type="title"/>
          </p:nvPr>
        </p:nvSpPr>
        <p:spPr>
          <a:xfrm>
            <a:off x="1036320" y="286603"/>
            <a:ext cx="10058400" cy="1450757"/>
          </a:xfrm>
        </p:spPr>
        <p:txBody>
          <a:bodyPr>
            <a:normAutofit/>
          </a:bodyPr>
          <a:lstStyle/>
          <a:p>
            <a:r>
              <a:rPr lang="en-IN"/>
              <a:t>Steps and Assumptions</a:t>
            </a:r>
            <a:endParaRPr lang="en-IN" dirty="0"/>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Statistics">
            <a:extLst>
              <a:ext uri="{FF2B5EF4-FFF2-40B4-BE49-F238E27FC236}">
                <a16:creationId xmlns:a16="http://schemas.microsoft.com/office/drawing/2014/main" id="{008F90F9-83B1-4548-9CF4-12FEBC0AE0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15" name="Content Placeholder 2">
            <a:extLst>
              <a:ext uri="{FF2B5EF4-FFF2-40B4-BE49-F238E27FC236}">
                <a16:creationId xmlns:a16="http://schemas.microsoft.com/office/drawing/2014/main" id="{34E3E518-07DD-41F4-9DC2-F184866D4FE0}"/>
              </a:ext>
            </a:extLst>
          </p:cNvPr>
          <p:cNvSpPr>
            <a:spLocks noGrp="1"/>
          </p:cNvSpPr>
          <p:nvPr>
            <p:ph idx="1"/>
          </p:nvPr>
        </p:nvSpPr>
        <p:spPr>
          <a:xfrm>
            <a:off x="4706460" y="2108201"/>
            <a:ext cx="6388260" cy="3760891"/>
          </a:xfrm>
        </p:spPr>
        <p:txBody>
          <a:bodyPr>
            <a:normAutofit/>
          </a:bodyPr>
          <a:lstStyle/>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Drop Unnecessary Columns</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Modelling data</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Using NLTK Libraries</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Vectorising the Words for model building</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Assumptions:</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Add Product Name and Model in the data could bring more accuracy.</a:t>
            </a:r>
          </a:p>
          <a:p>
            <a:pPr>
              <a:buFont typeface="Wingdings" panose="05000000000000000000" pitchFamily="2" charset="2"/>
              <a:buChar char="v"/>
            </a:pPr>
            <a:r>
              <a:rPr lang="en-IN" sz="1900">
                <a:latin typeface="Times New Roman" panose="02020603050405020304" pitchFamily="18" charset="0"/>
                <a:cs typeface="Times New Roman" panose="02020603050405020304" pitchFamily="18" charset="0"/>
              </a:rPr>
              <a:t>This a generalised prediction can’t be considered specifically.</a:t>
            </a:r>
          </a:p>
          <a:p>
            <a:pPr>
              <a:buFont typeface="Wingdings" panose="05000000000000000000" pitchFamily="2" charset="2"/>
              <a:buChar char="v"/>
            </a:pPr>
            <a:endParaRPr lang="en-IN" sz="190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495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4">
            <a:extLst>
              <a:ext uri="{FF2B5EF4-FFF2-40B4-BE49-F238E27FC236}">
                <a16:creationId xmlns:a16="http://schemas.microsoft.com/office/drawing/2014/main" id="{0A913F90-4522-4E66-98B7-DC02FD8BB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09082-7C3D-467C-94DB-0F30D3F5B0CE}"/>
              </a:ext>
            </a:extLst>
          </p:cNvPr>
          <p:cNvSpPr>
            <a:spLocks noGrp="1"/>
          </p:cNvSpPr>
          <p:nvPr>
            <p:ph type="title"/>
          </p:nvPr>
        </p:nvSpPr>
        <p:spPr>
          <a:xfrm>
            <a:off x="1097280" y="286603"/>
            <a:ext cx="10058400" cy="1450757"/>
          </a:xfrm>
        </p:spPr>
        <p:txBody>
          <a:bodyPr>
            <a:normAutofit/>
          </a:bodyPr>
          <a:lstStyle/>
          <a:p>
            <a:r>
              <a:rPr lang="en-IN"/>
              <a:t>Word Cloud</a:t>
            </a:r>
            <a:endParaRPr lang="en-IN" dirty="0"/>
          </a:p>
        </p:txBody>
      </p:sp>
      <p:cxnSp>
        <p:nvCxnSpPr>
          <p:cNvPr id="1033" name="Straight Connector 76">
            <a:extLst>
              <a:ext uri="{FF2B5EF4-FFF2-40B4-BE49-F238E27FC236}">
                <a16:creationId xmlns:a16="http://schemas.microsoft.com/office/drawing/2014/main" id="{6B55B8CC-0F92-4837-A535-00875F255E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3238D1-F0DC-4F4D-A39E-6C8C4694DCE1}"/>
              </a:ext>
            </a:extLst>
          </p:cNvPr>
          <p:cNvSpPr>
            <a:spLocks noGrp="1"/>
          </p:cNvSpPr>
          <p:nvPr>
            <p:ph idx="1"/>
          </p:nvPr>
        </p:nvSpPr>
        <p:spPr>
          <a:xfrm>
            <a:off x="1097280" y="2108201"/>
            <a:ext cx="10058400" cy="1117441"/>
          </a:xfrm>
        </p:spPr>
        <p:txBody>
          <a:bodyPr>
            <a:normAutofit/>
          </a:bodyPr>
          <a:lstStyle/>
          <a:p>
            <a:r>
              <a:rPr lang="en-IN" sz="2400" dirty="0">
                <a:latin typeface="Times New Roman" panose="02020603050405020304" pitchFamily="18" charset="0"/>
                <a:cs typeface="Times New Roman" panose="02020603050405020304" pitchFamily="18" charset="0"/>
              </a:rPr>
              <a:t>Word cloud helps in understanding the top set of words which are impacting the study in a meaningful way.</a:t>
            </a:r>
          </a:p>
        </p:txBody>
      </p:sp>
      <p:pic>
        <p:nvPicPr>
          <p:cNvPr id="1026" name="Picture 2">
            <a:extLst>
              <a:ext uri="{FF2B5EF4-FFF2-40B4-BE49-F238E27FC236}">
                <a16:creationId xmlns:a16="http://schemas.microsoft.com/office/drawing/2014/main" id="{A1C44BF5-79B1-4541-A7D5-10D0535637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7279" y="3633523"/>
            <a:ext cx="3162015" cy="2276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148360A-07DC-4803-92E0-1DB5F3CD5AE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81027" y="3633583"/>
            <a:ext cx="3162014" cy="22766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BF481A4-DB40-468D-8BAC-06BC3A128F7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64774" y="3633522"/>
            <a:ext cx="3162018" cy="2276652"/>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78">
            <a:extLst>
              <a:ext uri="{FF2B5EF4-FFF2-40B4-BE49-F238E27FC236}">
                <a16:creationId xmlns:a16="http://schemas.microsoft.com/office/drawing/2014/main" id="{6344C6FC-AA4A-4CB4-835E-C976EBC08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2902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3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2" name="Straight Connector 3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34">
            <a:extLst>
              <a:ext uri="{FF2B5EF4-FFF2-40B4-BE49-F238E27FC236}">
                <a16:creationId xmlns:a16="http://schemas.microsoft.com/office/drawing/2014/main" id="{8638A98B-4B4B-4607-B11F-7DCA0D7CC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B9FF7DA-649C-4F4A-B9A2-1651AD26D6B7}"/>
              </a:ext>
            </a:extLst>
          </p:cNvPr>
          <p:cNvPicPr>
            <a:picLocks noChangeAspect="1"/>
          </p:cNvPicPr>
          <p:nvPr/>
        </p:nvPicPr>
        <p:blipFill rotWithShape="1">
          <a:blip r:embed="rId2"/>
          <a:srcRect r="19835" b="-2"/>
          <a:stretch/>
        </p:blipFill>
        <p:spPr>
          <a:xfrm>
            <a:off x="633999" y="640080"/>
            <a:ext cx="6275667" cy="5577840"/>
          </a:xfrm>
          <a:prstGeom prst="rect">
            <a:avLst/>
          </a:prstGeom>
        </p:spPr>
      </p:pic>
      <p:sp>
        <p:nvSpPr>
          <p:cNvPr id="44" name="Rectangle 36">
            <a:extLst>
              <a:ext uri="{FF2B5EF4-FFF2-40B4-BE49-F238E27FC236}">
                <a16:creationId xmlns:a16="http://schemas.microsoft.com/office/drawing/2014/main" id="{8E3B9B0E-204E-4BFD-B58A-E71D9CDC3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43665" y="0"/>
            <a:ext cx="465455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544BF76-1774-4E8D-BB95-476C7ADC7C28}"/>
              </a:ext>
            </a:extLst>
          </p:cNvPr>
          <p:cNvSpPr>
            <a:spLocks noGrp="1"/>
          </p:cNvSpPr>
          <p:nvPr>
            <p:ph type="title"/>
          </p:nvPr>
        </p:nvSpPr>
        <p:spPr>
          <a:xfrm>
            <a:off x="8096885" y="640080"/>
            <a:ext cx="3659246" cy="2886145"/>
          </a:xfrm>
        </p:spPr>
        <p:txBody>
          <a:bodyPr vert="horz" lIns="91440" tIns="45720" rIns="91440" bIns="45720" rtlCol="0" anchor="b">
            <a:normAutofit/>
          </a:bodyPr>
          <a:lstStyle/>
          <a:p>
            <a:r>
              <a:rPr lang="en-US" sz="4400" dirty="0">
                <a:solidFill>
                  <a:srgbClr val="FFFFFF"/>
                </a:solidFill>
              </a:rPr>
              <a:t>Logistic Regression</a:t>
            </a:r>
          </a:p>
        </p:txBody>
      </p:sp>
      <p:cxnSp>
        <p:nvCxnSpPr>
          <p:cNvPr id="45" name="Straight Connector 38">
            <a:extLst>
              <a:ext uri="{FF2B5EF4-FFF2-40B4-BE49-F238E27FC236}">
                <a16:creationId xmlns:a16="http://schemas.microsoft.com/office/drawing/2014/main" id="{43F94007-F0C4-467F-8ED4-3E4844BFDA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87092"/>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85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{21DA24B4-BDD0-44FB-BDFA-468E74AE6FA1}tf11437505_win32</Template>
  <TotalTime>66</TotalTime>
  <Words>616</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Georgia Pro Cond Light</vt:lpstr>
      <vt:lpstr>Speak Pro</vt:lpstr>
      <vt:lpstr>Symbol</vt:lpstr>
      <vt:lpstr>Times New Roman</vt:lpstr>
      <vt:lpstr>Wingdings</vt:lpstr>
      <vt:lpstr>RetrospectVTI</vt:lpstr>
      <vt:lpstr>Rate and Review Prediction</vt:lpstr>
      <vt:lpstr>Problem Statement</vt:lpstr>
      <vt:lpstr>Understanding</vt:lpstr>
      <vt:lpstr>EDA</vt:lpstr>
      <vt:lpstr>EDA</vt:lpstr>
      <vt:lpstr>Visualisation – Univariant Analysis</vt:lpstr>
      <vt:lpstr>Steps and Assumptions</vt:lpstr>
      <vt:lpstr>Word Cloud</vt:lpstr>
      <vt:lpstr>Logistic Regression</vt:lpstr>
      <vt:lpstr>MultinomialNB</vt:lpstr>
      <vt:lpstr>Decision Tree</vt:lpstr>
      <vt:lpstr>Random Forest</vt:lpstr>
      <vt:lpstr>Gradient Regressor – Finalised Model</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Mehaboob Basha Sheik</dc:creator>
  <cp:lastModifiedBy>Mehaboob Basha Sheik</cp:lastModifiedBy>
  <cp:revision>9</cp:revision>
  <dcterms:created xsi:type="dcterms:W3CDTF">2021-06-06T17:48:00Z</dcterms:created>
  <dcterms:modified xsi:type="dcterms:W3CDTF">2021-06-28T18:25:06Z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