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Libre Franklin"/>
      <p:regular r:id="rId21"/>
      <p:bold r:id="rId22"/>
      <p:italic r:id="rId23"/>
      <p:boldItalic r:id="rId24"/>
    </p:embeddedFont>
    <p:embeddedFont>
      <p:font typeface="Franklin Gothic"/>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LibreFranklin-bold.fntdata"/><Relationship Id="rId21" Type="http://schemas.openxmlformats.org/officeDocument/2006/relationships/font" Target="fonts/LibreFranklin-regular.fntdata"/><Relationship Id="rId24" Type="http://schemas.openxmlformats.org/officeDocument/2006/relationships/font" Target="fonts/LibreFranklin-boldItalic.fntdata"/><Relationship Id="rId23" Type="http://schemas.openxmlformats.org/officeDocument/2006/relationships/font" Target="fonts/LibreFranklin-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FranklinGothic-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30cb809765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30cb809765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330cb809765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30cb809765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30cb809765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330cb809765_0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30cb809765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30cb809765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330cb809765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30cb809765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30cb809765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330cb809765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github.com/bashayer2004/AICTE-Cybersecurity-Project-Bashayer.gi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accent1"/>
              </a:buClr>
              <a:buSzPct val="100000"/>
              <a:buFont typeface="Arial"/>
              <a:buNone/>
            </a:pPr>
            <a:r>
              <a:rPr b="1" lang="en-US">
                <a:solidFill>
                  <a:schemeClr val="accent1"/>
                </a:solidFill>
                <a:latin typeface="Arial"/>
                <a:ea typeface="Arial"/>
                <a:cs typeface="Arial"/>
                <a:sym typeface="Arial"/>
              </a:rPr>
              <a:t>SECURE DATA HIDING IN IMAGES USING </a:t>
            </a:r>
            <a:r>
              <a:rPr b="1" lang="en-US">
                <a:solidFill>
                  <a:schemeClr val="accent1"/>
                </a:solidFill>
                <a:latin typeface="Arial"/>
                <a:ea typeface="Arial"/>
                <a:cs typeface="Arial"/>
                <a:sym typeface="Arial"/>
              </a:rPr>
              <a:t>STEGANOGRAPHY</a:t>
            </a:r>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b="1" i="0" sz="3200" u="none" cap="none" strike="noStrike">
              <a:solidFill>
                <a:srgbClr val="1482AB"/>
              </a:solidFill>
              <a:latin typeface="Arial"/>
              <a:ea typeface="Arial"/>
              <a:cs typeface="Arial"/>
              <a:sym typeface="Arial"/>
            </a:endParaRPr>
          </a:p>
        </p:txBody>
      </p:sp>
      <p:sp>
        <p:nvSpPr>
          <p:cNvPr id="98" name="Google Shape;98;p13"/>
          <p:cNvSpPr txBox="1"/>
          <p:nvPr/>
        </p:nvSpPr>
        <p:spPr>
          <a:xfrm>
            <a:off x="3117529" y="4586365"/>
            <a:ext cx="79803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 Bash</a:t>
            </a:r>
            <a:r>
              <a:rPr b="1" lang="en-US" sz="2000">
                <a:solidFill>
                  <a:srgbClr val="1482AB"/>
                </a:solidFill>
              </a:rPr>
              <a:t>ayer.M</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Student Name :</a:t>
            </a:r>
            <a:r>
              <a:rPr b="1" lang="en-US" sz="2000">
                <a:solidFill>
                  <a:srgbClr val="1482AB"/>
                </a:solidFill>
              </a:rPr>
              <a:t> </a:t>
            </a:r>
            <a:r>
              <a:rPr b="1" lang="en-US" sz="2000">
                <a:solidFill>
                  <a:srgbClr val="1482AB"/>
                </a:solidFill>
                <a:latin typeface="Arial"/>
                <a:ea typeface="Arial"/>
                <a:cs typeface="Arial"/>
                <a:sym typeface="Arial"/>
              </a:rPr>
              <a:t>Bashayer.M</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College Name &amp; Department : P</a:t>
            </a:r>
            <a:r>
              <a:rPr b="1" lang="en-US" sz="2000">
                <a:solidFill>
                  <a:srgbClr val="1482AB"/>
                </a:solidFill>
              </a:rPr>
              <a:t>.R.Engineering College</a:t>
            </a:r>
            <a:endParaRPr/>
          </a:p>
          <a:p>
            <a:pPr indent="0" lvl="0" marL="0" marR="0" rtl="0" algn="l">
              <a:spcBef>
                <a:spcPts val="0"/>
              </a:spcBef>
              <a:spcAft>
                <a:spcPts val="0"/>
              </a:spcAft>
              <a:buNone/>
            </a:pPr>
            <a:r>
              <a:t/>
            </a:r>
            <a:endParaRPr b="1" sz="2000">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581192" y="702156"/>
            <a:ext cx="11029500" cy="5304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solidFill>
                  <a:schemeClr val="accent1"/>
                </a:solidFill>
              </a:rPr>
              <a:t>Output Image-4</a:t>
            </a:r>
            <a:endParaRPr>
              <a:solidFill>
                <a:schemeClr val="accent1"/>
              </a:solidFill>
            </a:endParaRPr>
          </a:p>
        </p:txBody>
      </p:sp>
      <p:pic>
        <p:nvPicPr>
          <p:cNvPr id="155" name="Google Shape;155;p22"/>
          <p:cNvPicPr preferRelativeResize="0"/>
          <p:nvPr/>
        </p:nvPicPr>
        <p:blipFill>
          <a:blip r:embed="rId3">
            <a:alphaModFix/>
          </a:blip>
          <a:stretch>
            <a:fillRect/>
          </a:stretch>
        </p:blipFill>
        <p:spPr>
          <a:xfrm>
            <a:off x="2093350" y="1361950"/>
            <a:ext cx="8840650" cy="4965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581192" y="702156"/>
            <a:ext cx="11029500" cy="5304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solidFill>
                  <a:schemeClr val="accent1"/>
                </a:solidFill>
              </a:rPr>
              <a:t>Output Image-5</a:t>
            </a:r>
            <a:endParaRPr>
              <a:solidFill>
                <a:schemeClr val="accent1"/>
              </a:solidFill>
            </a:endParaRPr>
          </a:p>
        </p:txBody>
      </p:sp>
      <p:pic>
        <p:nvPicPr>
          <p:cNvPr id="162" name="Google Shape;162;p23"/>
          <p:cNvPicPr preferRelativeResize="0"/>
          <p:nvPr/>
        </p:nvPicPr>
        <p:blipFill>
          <a:blip r:embed="rId3">
            <a:alphaModFix/>
          </a:blip>
          <a:stretch>
            <a:fillRect/>
          </a:stretch>
        </p:blipFill>
        <p:spPr>
          <a:xfrm>
            <a:off x="1850750" y="1232550"/>
            <a:ext cx="8872976" cy="49841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CONCLUSION</a:t>
            </a:r>
            <a:endParaRPr/>
          </a:p>
        </p:txBody>
      </p:sp>
      <p:sp>
        <p:nvSpPr>
          <p:cNvPr id="168" name="Google Shape;168;p24"/>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55600" lvl="0" marL="457200" rtl="0" algn="l">
              <a:spcBef>
                <a:spcPts val="0"/>
              </a:spcBef>
              <a:spcAft>
                <a:spcPts val="0"/>
              </a:spcAft>
              <a:buSzPts val="2000"/>
              <a:buChar char="◼"/>
            </a:pPr>
            <a:r>
              <a:rPr lang="en-US" sz="2000"/>
              <a:t>In this project, we successfully implemented a steganographic method to securely hide data within images. By embedding secret messages within the pixel values of an image, we ensured that the hidden data remained imperceptible to the human eye while maintaining image quality.</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Our approach effectively demonstrated how Least Significant Bit (LSB) substitution (or any other method you used) can be used to achieve secure data transmission. The experimental results showed that the original and stego images had minimal perceptual differences, proving the efficiency of the technique in preserving image integrity.</a:t>
            </a:r>
            <a:endParaRPr sz="2000"/>
          </a:p>
          <a:p>
            <a:pPr indent="0" lvl="0" marL="0" rtl="0" algn="l">
              <a:lnSpc>
                <a:spcPct val="110000"/>
              </a:lnSpc>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GITHUB LINK</a:t>
            </a:r>
            <a:endParaRPr/>
          </a:p>
        </p:txBody>
      </p:sp>
      <p:sp>
        <p:nvSpPr>
          <p:cNvPr id="174" name="Google Shape;174;p25"/>
          <p:cNvSpPr txBox="1"/>
          <p:nvPr>
            <p:ph idx="1" type="body"/>
          </p:nvPr>
        </p:nvSpPr>
        <p:spPr>
          <a:xfrm>
            <a:off x="581192" y="1092300"/>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None/>
            </a:pPr>
            <a:r>
              <a:rPr lang="en-US" sz="2300" u="sng">
                <a:solidFill>
                  <a:schemeClr val="hlink"/>
                </a:solidFill>
                <a:hlinkClick r:id="rId3"/>
              </a:rPr>
              <a:t>GitHub-Bashayer</a:t>
            </a:r>
            <a:endParaRPr sz="2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81000" lvl="0" marL="457200" rtl="0" algn="l">
              <a:spcBef>
                <a:spcPts val="0"/>
              </a:spcBef>
              <a:spcAft>
                <a:spcPts val="0"/>
              </a:spcAft>
              <a:buSzPts val="2400"/>
              <a:buChar char="●"/>
            </a:pPr>
            <a:r>
              <a:rPr lang="en-US" sz="2400"/>
              <a:t>Support for audio and video steganography.</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lang="en-US" sz="2400"/>
              <a:t>Integration with Machine Learning to detect steganographic content.</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lang="en-US" sz="2400"/>
              <a:t>Steganalysis defense mechanisms to avoid detection by attackers.</a:t>
            </a:r>
            <a:endParaRPr sz="2400"/>
          </a:p>
          <a:p>
            <a:pPr indent="-206121" lvl="0" marL="305435" rtl="0" algn="l">
              <a:lnSpc>
                <a:spcPct val="110000"/>
              </a:lnSpc>
              <a:spcBef>
                <a:spcPts val="0"/>
              </a:spcBef>
              <a:spcAft>
                <a:spcPts val="0"/>
              </a:spcAft>
              <a:buSzPts val="1564"/>
              <a:buNone/>
            </a:pPr>
            <a:r>
              <a:t/>
            </a:r>
            <a:endParaRPr/>
          </a:p>
        </p:txBody>
      </p:sp>
      <p:sp>
        <p:nvSpPr>
          <p:cNvPr id="180" name="Google Shape;180;p26"/>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SCOPE(OPTIONAL)</a:t>
            </a:r>
            <a:endParaRPr b="1" sz="4400" cap="none">
              <a:solidFill>
                <a:schemeClr val="accen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Technology used</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Wow factor </a:t>
            </a:r>
            <a:endParaRPr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End users</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Github</a:t>
            </a:r>
            <a:r>
              <a:rPr b="1" lang="en-US" sz="2000">
                <a:latin typeface="Arial"/>
                <a:ea typeface="Arial"/>
                <a:cs typeface="Arial"/>
                <a:sym typeface="Arial"/>
              </a:rPr>
              <a:t> Link</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0" lvl="0" marL="0" rtl="0" algn="l">
              <a:lnSpc>
                <a:spcPct val="110000"/>
              </a:lnSpc>
              <a:spcBef>
                <a:spcPts val="1000"/>
              </a:spcBef>
              <a:spcAft>
                <a:spcPts val="0"/>
              </a:spcAft>
              <a:buSzPts val="1840"/>
              <a:buNone/>
            </a:pPr>
            <a:r>
              <a:t/>
            </a:r>
            <a:endParaRPr b="1" sz="2000">
              <a:latin typeface="Arial"/>
              <a:ea typeface="Arial"/>
              <a:cs typeface="Arial"/>
              <a:sym typeface="Arial"/>
            </a:endParaRPr>
          </a:p>
          <a:p>
            <a:pPr indent="-188595" lvl="0" marL="305435" rtl="0" algn="l">
              <a:lnSpc>
                <a:spcPct val="110000"/>
              </a:lnSpc>
              <a:spcBef>
                <a:spcPts val="1000"/>
              </a:spcBef>
              <a:spcAft>
                <a:spcPts val="0"/>
              </a:spcAft>
              <a:buSzPts val="1840"/>
              <a:buNone/>
            </a:pPr>
            <a:r>
              <a:t/>
            </a:r>
            <a:endParaRPr b="1" sz="2000">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452403" y="1237632"/>
            <a:ext cx="11029615" cy="467332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t/>
            </a:r>
            <a:endParaRPr sz="3200">
              <a:solidFill>
                <a:srgbClr val="0F0F0F"/>
              </a:solidFill>
            </a:endParaRPr>
          </a:p>
          <a:p>
            <a:pPr indent="0" lvl="0" marL="0" rtl="0" algn="l">
              <a:spcBef>
                <a:spcPts val="0"/>
              </a:spcBef>
              <a:spcAft>
                <a:spcPts val="0"/>
              </a:spcAft>
              <a:buClr>
                <a:schemeClr val="dk1"/>
              </a:buClr>
              <a:buSzPts val="1100"/>
              <a:buFont typeface="Arial"/>
              <a:buNone/>
            </a:pPr>
            <a:r>
              <a:rPr lang="en-US" sz="3200">
                <a:solidFill>
                  <a:srgbClr val="0F0F0F"/>
                </a:solidFill>
              </a:rPr>
              <a:t>In today’s digital world, data security and privacy are major concerns. Traditional encryption methods, while effective, can attract unwanted attention from attackers. </a:t>
            </a:r>
            <a:r>
              <a:rPr b="1" lang="en-US" sz="3200">
                <a:solidFill>
                  <a:srgbClr val="0F0F0F"/>
                </a:solidFill>
              </a:rPr>
              <a:t>Steganography</a:t>
            </a:r>
            <a:r>
              <a:rPr lang="en-US" sz="3200">
                <a:solidFill>
                  <a:srgbClr val="0F0F0F"/>
                </a:solidFill>
              </a:rPr>
              <a:t> provides an alternative by hiding information inside digital media, such as images, in a way that is undetectable to casual observers.</a:t>
            </a:r>
            <a:endParaRPr sz="3200">
              <a:solidFill>
                <a:srgbClr val="0F0F0F"/>
              </a:solidFill>
            </a:endParaRPr>
          </a:p>
          <a:p>
            <a:pPr indent="0" lvl="0" marL="0" rtl="0" algn="l">
              <a:lnSpc>
                <a:spcPct val="110000"/>
              </a:lnSpc>
              <a:spcBef>
                <a:spcPts val="0"/>
              </a:spcBef>
              <a:spcAft>
                <a:spcPts val="0"/>
              </a:spcAft>
              <a:buSzPts val="2944"/>
              <a:buNone/>
            </a:pPr>
            <a:r>
              <a:t/>
            </a:r>
            <a:endParaRPr sz="3200">
              <a:solidFill>
                <a:srgbClr val="0F0F0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TECHNOLOGY  USED</a:t>
            </a:r>
            <a:endParaRPr sz="4400"/>
          </a:p>
        </p:txBody>
      </p:sp>
      <p:sp>
        <p:nvSpPr>
          <p:cNvPr id="116" name="Google Shape;116;p16"/>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2600"/>
              <a:t>Programming Language: </a:t>
            </a:r>
            <a:r>
              <a:rPr lang="en-US" sz="2600"/>
              <a:t>Python</a:t>
            </a:r>
            <a:endParaRPr sz="2600"/>
          </a:p>
          <a:p>
            <a:pPr indent="0" lvl="0" marL="0" rtl="0" algn="l">
              <a:spcBef>
                <a:spcPts val="0"/>
              </a:spcBef>
              <a:spcAft>
                <a:spcPts val="0"/>
              </a:spcAft>
              <a:buClr>
                <a:schemeClr val="dk1"/>
              </a:buClr>
              <a:buSzPts val="1100"/>
              <a:buFont typeface="Arial"/>
              <a:buNone/>
            </a:pPr>
            <a:r>
              <a:t/>
            </a:r>
            <a:endParaRPr sz="2600"/>
          </a:p>
          <a:p>
            <a:pPr indent="0" lvl="0" marL="0" rtl="0" algn="l">
              <a:spcBef>
                <a:spcPts val="0"/>
              </a:spcBef>
              <a:spcAft>
                <a:spcPts val="0"/>
              </a:spcAft>
              <a:buClr>
                <a:schemeClr val="dk1"/>
              </a:buClr>
              <a:buSzPts val="1100"/>
              <a:buFont typeface="Arial"/>
              <a:buNone/>
            </a:pPr>
            <a:r>
              <a:rPr b="1" lang="en-US" sz="2600"/>
              <a:t>Libraries:</a:t>
            </a:r>
            <a:r>
              <a:rPr lang="en-US" sz="2600"/>
              <a:t> OpenCV, or NumPy, PIL (Python Imaging Library)</a:t>
            </a:r>
            <a:endParaRPr sz="2600"/>
          </a:p>
          <a:p>
            <a:pPr indent="0" lvl="0" marL="0" rtl="0" algn="l">
              <a:spcBef>
                <a:spcPts val="0"/>
              </a:spcBef>
              <a:spcAft>
                <a:spcPts val="0"/>
              </a:spcAft>
              <a:buClr>
                <a:schemeClr val="dk1"/>
              </a:buClr>
              <a:buSzPts val="1100"/>
              <a:buFont typeface="Arial"/>
              <a:buNone/>
            </a:pPr>
            <a:r>
              <a:t/>
            </a:r>
            <a:endParaRPr sz="2600"/>
          </a:p>
          <a:p>
            <a:pPr indent="0" lvl="0" marL="0" rtl="0" algn="l">
              <a:spcBef>
                <a:spcPts val="0"/>
              </a:spcBef>
              <a:spcAft>
                <a:spcPts val="0"/>
              </a:spcAft>
              <a:buClr>
                <a:schemeClr val="dk1"/>
              </a:buClr>
              <a:buSzPts val="1100"/>
              <a:buFont typeface="Arial"/>
              <a:buNone/>
            </a:pPr>
            <a:r>
              <a:rPr b="1" lang="en-US" sz="2600"/>
              <a:t>GUI (Optional</a:t>
            </a:r>
            <a:r>
              <a:rPr b="1" lang="en-US" sz="2600"/>
              <a:t>): </a:t>
            </a:r>
            <a:r>
              <a:rPr lang="en-US" sz="2600"/>
              <a:t>Tkinter (Python), Java Swing</a:t>
            </a:r>
            <a:endParaRPr sz="2600"/>
          </a:p>
          <a:p>
            <a:pPr indent="0" lvl="0" marL="0" rtl="0" algn="l">
              <a:spcBef>
                <a:spcPts val="0"/>
              </a:spcBef>
              <a:spcAft>
                <a:spcPts val="0"/>
              </a:spcAft>
              <a:buClr>
                <a:schemeClr val="dk1"/>
              </a:buClr>
              <a:buSzPts val="1100"/>
              <a:buFont typeface="Arial"/>
              <a:buNone/>
            </a:pPr>
            <a:r>
              <a:t/>
            </a:r>
            <a:endParaRPr sz="2600"/>
          </a:p>
          <a:p>
            <a:pPr indent="0" lvl="0" marL="0" rtl="0" algn="l">
              <a:spcBef>
                <a:spcPts val="0"/>
              </a:spcBef>
              <a:spcAft>
                <a:spcPts val="0"/>
              </a:spcAft>
              <a:buSzPts val="1100"/>
              <a:buNone/>
            </a:pPr>
            <a:r>
              <a:rPr b="1" lang="en-US" sz="2600"/>
              <a:t>Encryption (Optional)</a:t>
            </a:r>
            <a:r>
              <a:rPr lang="en-US" sz="2600"/>
              <a:t>: AES or RSA for enhanced security</a:t>
            </a:r>
            <a:endParaRPr sz="2600"/>
          </a:p>
          <a:p>
            <a:pPr indent="0" lvl="0" marL="0" rtl="0" algn="l">
              <a:spcBef>
                <a:spcPts val="0"/>
              </a:spcBef>
              <a:spcAft>
                <a:spcPts val="0"/>
              </a:spcAft>
              <a:buSzPts val="1100"/>
              <a:buNone/>
            </a:pPr>
            <a:r>
              <a:t/>
            </a:r>
            <a:endParaRPr sz="2600"/>
          </a:p>
          <a:p>
            <a:pPr indent="0" lvl="0" marL="0" rtl="0" algn="l">
              <a:spcBef>
                <a:spcPts val="0"/>
              </a:spcBef>
              <a:spcAft>
                <a:spcPts val="0"/>
              </a:spcAft>
              <a:buClr>
                <a:schemeClr val="dk1"/>
              </a:buClr>
              <a:buSzPts val="1100"/>
              <a:buFont typeface="Arial"/>
              <a:buNone/>
            </a:pPr>
            <a:r>
              <a:rPr b="1" lang="en-US" sz="2600"/>
              <a:t>Platforms</a:t>
            </a:r>
            <a:r>
              <a:rPr lang="en-US" sz="2600"/>
              <a:t>: Visual Code or IDLE Python</a:t>
            </a:r>
            <a:endParaRPr sz="2600"/>
          </a:p>
          <a:p>
            <a:pPr indent="0" lvl="0" marL="0" rtl="0" algn="l">
              <a:lnSpc>
                <a:spcPct val="110000"/>
              </a:lnSpc>
              <a:spcBef>
                <a:spcPts val="0"/>
              </a:spcBef>
              <a:spcAft>
                <a:spcPts val="0"/>
              </a:spcAft>
              <a:buSzPts val="1564"/>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1" y="771730"/>
            <a:ext cx="11029616" cy="530296"/>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3200"/>
              <a:buFont typeface="Arial"/>
              <a:buNone/>
            </a:pPr>
            <a:r>
              <a:rPr b="1" lang="en-US" sz="3200">
                <a:solidFill>
                  <a:schemeClr val="accent1"/>
                </a:solidFill>
                <a:latin typeface="Arial"/>
                <a:ea typeface="Arial"/>
                <a:cs typeface="Arial"/>
                <a:sym typeface="Arial"/>
              </a:rPr>
              <a:t>WOW FACTORS</a:t>
            </a:r>
            <a:endParaRPr sz="3200">
              <a:solidFill>
                <a:schemeClr val="accent1"/>
              </a:solidFill>
              <a:latin typeface="Calibri"/>
              <a:ea typeface="Calibri"/>
              <a:cs typeface="Calibri"/>
              <a:sym typeface="Calibri"/>
            </a:endParaRPr>
          </a:p>
        </p:txBody>
      </p:sp>
      <p:sp>
        <p:nvSpPr>
          <p:cNvPr id="122" name="Google Shape;122;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lnSpcReduction="20000"/>
          </a:bodyPr>
          <a:lstStyle/>
          <a:p>
            <a:pPr indent="-342900" lvl="0" marL="457200" rtl="0" algn="l">
              <a:spcBef>
                <a:spcPts val="0"/>
              </a:spcBef>
              <a:spcAft>
                <a:spcPts val="0"/>
              </a:spcAft>
              <a:buClr>
                <a:srgbClr val="0F0F0F"/>
              </a:buClr>
              <a:buSzPts val="1800"/>
              <a:buChar char="●"/>
            </a:pPr>
            <a:r>
              <a:rPr b="1" lang="en-US" sz="1800">
                <a:solidFill>
                  <a:srgbClr val="0F0F0F"/>
                </a:solidFill>
              </a:rPr>
              <a:t>Implement Least Significant Bit (LSB) Steganography or other steganographic techniques.</a:t>
            </a:r>
            <a:endParaRPr b="1" sz="1800">
              <a:solidFill>
                <a:srgbClr val="0F0F0F"/>
              </a:solidFill>
            </a:endParaRPr>
          </a:p>
          <a:p>
            <a:pPr indent="0" lvl="0" marL="457200" rtl="0" algn="l">
              <a:spcBef>
                <a:spcPts val="0"/>
              </a:spcBef>
              <a:spcAft>
                <a:spcPts val="0"/>
              </a:spcAft>
              <a:buNone/>
            </a:pPr>
            <a:r>
              <a:t/>
            </a:r>
            <a:endParaRPr b="1" sz="1800">
              <a:solidFill>
                <a:srgbClr val="0F0F0F"/>
              </a:solidFill>
            </a:endParaRPr>
          </a:p>
          <a:p>
            <a:pPr indent="-342900" lvl="0" marL="457200" rtl="0" algn="l">
              <a:spcBef>
                <a:spcPts val="0"/>
              </a:spcBef>
              <a:spcAft>
                <a:spcPts val="0"/>
              </a:spcAft>
              <a:buClr>
                <a:srgbClr val="0F0F0F"/>
              </a:buClr>
              <a:buSzPts val="1800"/>
              <a:buChar char="●"/>
            </a:pPr>
            <a:r>
              <a:rPr b="1" lang="en-US" sz="1800">
                <a:solidFill>
                  <a:srgbClr val="0F0F0F"/>
                </a:solidFill>
              </a:rPr>
              <a:t>Ensure the hidden data is not easily detectable or alterable.</a:t>
            </a:r>
            <a:endParaRPr b="1" sz="1800">
              <a:solidFill>
                <a:srgbClr val="0F0F0F"/>
              </a:solidFill>
            </a:endParaRPr>
          </a:p>
          <a:p>
            <a:pPr indent="0" lvl="0" marL="457200" rtl="0" algn="l">
              <a:spcBef>
                <a:spcPts val="0"/>
              </a:spcBef>
              <a:spcAft>
                <a:spcPts val="0"/>
              </a:spcAft>
              <a:buNone/>
            </a:pPr>
            <a:r>
              <a:t/>
            </a:r>
            <a:endParaRPr b="1" sz="1800">
              <a:solidFill>
                <a:srgbClr val="0F0F0F"/>
              </a:solidFill>
            </a:endParaRPr>
          </a:p>
          <a:p>
            <a:pPr indent="-342900" lvl="0" marL="457200" rtl="0" algn="l">
              <a:spcBef>
                <a:spcPts val="0"/>
              </a:spcBef>
              <a:spcAft>
                <a:spcPts val="0"/>
              </a:spcAft>
              <a:buClr>
                <a:srgbClr val="0F0F0F"/>
              </a:buClr>
              <a:buSzPts val="1800"/>
              <a:buChar char="●"/>
            </a:pPr>
            <a:r>
              <a:rPr b="1" lang="en-US" sz="1800">
                <a:solidFill>
                  <a:srgbClr val="0F0F0F"/>
                </a:solidFill>
              </a:rPr>
              <a:t>Develop an encryption mechanism to enhance security.</a:t>
            </a:r>
            <a:endParaRPr b="1" sz="1800">
              <a:solidFill>
                <a:srgbClr val="0F0F0F"/>
              </a:solidFill>
            </a:endParaRPr>
          </a:p>
          <a:p>
            <a:pPr indent="0" lvl="0" marL="0" rtl="0" algn="l">
              <a:spcBef>
                <a:spcPts val="0"/>
              </a:spcBef>
              <a:spcAft>
                <a:spcPts val="0"/>
              </a:spcAft>
              <a:buNone/>
            </a:pPr>
            <a:r>
              <a:t/>
            </a:r>
            <a:endParaRPr b="1" sz="1800">
              <a:solidFill>
                <a:srgbClr val="0F0F0F"/>
              </a:solidFill>
            </a:endParaRPr>
          </a:p>
          <a:p>
            <a:pPr indent="-342900" lvl="0" marL="457200" rtl="0" algn="l">
              <a:spcBef>
                <a:spcPts val="0"/>
              </a:spcBef>
              <a:spcAft>
                <a:spcPts val="0"/>
              </a:spcAft>
              <a:buClr>
                <a:srgbClr val="0F0F0F"/>
              </a:buClr>
              <a:buSzPts val="1800"/>
              <a:buChar char="●"/>
            </a:pPr>
            <a:r>
              <a:rPr b="1" lang="en-US" sz="1800">
                <a:solidFill>
                  <a:srgbClr val="0F0F0F"/>
                </a:solidFill>
              </a:rPr>
              <a:t>Create a user-friendly interface for encoding and decoding messages.</a:t>
            </a:r>
            <a:endParaRPr b="1" sz="1800">
              <a:solidFill>
                <a:srgbClr val="0F0F0F"/>
              </a:solidFill>
            </a:endParaRPr>
          </a:p>
          <a:p>
            <a:pPr indent="0" lvl="0" marL="457200" rtl="0" algn="l">
              <a:spcBef>
                <a:spcPts val="0"/>
              </a:spcBef>
              <a:spcAft>
                <a:spcPts val="0"/>
              </a:spcAft>
              <a:buNone/>
            </a:pPr>
            <a:r>
              <a:t/>
            </a:r>
            <a:endParaRPr b="1" sz="1800">
              <a:solidFill>
                <a:srgbClr val="0F0F0F"/>
              </a:solidFill>
            </a:endParaRPr>
          </a:p>
          <a:p>
            <a:pPr indent="-342900" lvl="0" marL="457200" rtl="0" algn="l">
              <a:spcBef>
                <a:spcPts val="0"/>
              </a:spcBef>
              <a:spcAft>
                <a:spcPts val="0"/>
              </a:spcAft>
              <a:buClr>
                <a:srgbClr val="0F0F0F"/>
              </a:buClr>
              <a:buSzPts val="1800"/>
              <a:buChar char="●"/>
            </a:pPr>
            <a:r>
              <a:rPr b="1" lang="en-US" sz="1800">
                <a:solidFill>
                  <a:srgbClr val="0F0F0F"/>
                </a:solidFill>
              </a:rPr>
              <a:t>Support various image formats like PNG, BMP, or JPEG.</a:t>
            </a:r>
            <a:endParaRPr b="1" sz="1800">
              <a:solidFill>
                <a:srgbClr val="0F0F0F"/>
              </a:solidFill>
            </a:endParaRPr>
          </a:p>
          <a:p>
            <a:pPr indent="0" lvl="0" marL="457200" rtl="0" algn="l">
              <a:spcBef>
                <a:spcPts val="0"/>
              </a:spcBef>
              <a:spcAft>
                <a:spcPts val="0"/>
              </a:spcAft>
              <a:buNone/>
            </a:pPr>
            <a:r>
              <a:t/>
            </a:r>
            <a:endParaRPr b="1" sz="1800">
              <a:solidFill>
                <a:srgbClr val="0F0F0F"/>
              </a:solidFill>
            </a:endParaRPr>
          </a:p>
          <a:p>
            <a:pPr indent="-342900" lvl="0" marL="457200" rtl="0" algn="l">
              <a:spcBef>
                <a:spcPts val="0"/>
              </a:spcBef>
              <a:spcAft>
                <a:spcPts val="0"/>
              </a:spcAft>
              <a:buClr>
                <a:srgbClr val="0F0F0F"/>
              </a:buClr>
              <a:buSzPts val="1800"/>
              <a:buChar char="●"/>
            </a:pPr>
            <a:r>
              <a:rPr b="1" lang="en-US" sz="1800">
                <a:solidFill>
                  <a:srgbClr val="0F0F0F"/>
                </a:solidFill>
              </a:rPr>
              <a:t>A tool that can hide and retrieve text messages within images securely.</a:t>
            </a:r>
            <a:endParaRPr b="1" sz="1800">
              <a:solidFill>
                <a:srgbClr val="0F0F0F"/>
              </a:solidFill>
            </a:endParaRPr>
          </a:p>
          <a:p>
            <a:pPr indent="0" lvl="0" marL="457200" rtl="0" algn="l">
              <a:spcBef>
                <a:spcPts val="0"/>
              </a:spcBef>
              <a:spcAft>
                <a:spcPts val="0"/>
              </a:spcAft>
              <a:buNone/>
            </a:pPr>
            <a:r>
              <a:t/>
            </a:r>
            <a:endParaRPr b="1" sz="1800">
              <a:solidFill>
                <a:srgbClr val="0F0F0F"/>
              </a:solidFill>
            </a:endParaRPr>
          </a:p>
          <a:p>
            <a:pPr indent="-342900" lvl="0" marL="457200" rtl="0" algn="l">
              <a:spcBef>
                <a:spcPts val="0"/>
              </a:spcBef>
              <a:spcAft>
                <a:spcPts val="0"/>
              </a:spcAft>
              <a:buClr>
                <a:srgbClr val="0F0F0F"/>
              </a:buClr>
              <a:buSzPts val="1800"/>
              <a:buChar char="●"/>
            </a:pPr>
            <a:r>
              <a:rPr b="1" lang="en-US" sz="1800">
                <a:solidFill>
                  <a:srgbClr val="0F0F0F"/>
                </a:solidFill>
              </a:rPr>
              <a:t>A system that prevents unauthorized access to hidden data.</a:t>
            </a:r>
            <a:endParaRPr b="1" sz="1800">
              <a:solidFill>
                <a:srgbClr val="0F0F0F"/>
              </a:solidFill>
            </a:endParaRPr>
          </a:p>
          <a:p>
            <a:pPr indent="0" lvl="0" marL="457200" rtl="0" algn="l">
              <a:spcBef>
                <a:spcPts val="0"/>
              </a:spcBef>
              <a:spcAft>
                <a:spcPts val="0"/>
              </a:spcAft>
              <a:buNone/>
            </a:pPr>
            <a:r>
              <a:t/>
            </a:r>
            <a:endParaRPr b="1" sz="1800">
              <a:solidFill>
                <a:srgbClr val="0F0F0F"/>
              </a:solidFill>
            </a:endParaRPr>
          </a:p>
          <a:p>
            <a:pPr indent="-342900" lvl="0" marL="457200" rtl="0" algn="l">
              <a:spcBef>
                <a:spcPts val="0"/>
              </a:spcBef>
              <a:spcAft>
                <a:spcPts val="0"/>
              </a:spcAft>
              <a:buClr>
                <a:srgbClr val="0F0F0F"/>
              </a:buClr>
              <a:buSzPts val="1800"/>
              <a:buChar char="●"/>
            </a:pPr>
            <a:r>
              <a:rPr b="1" lang="en-US" sz="1800">
                <a:solidFill>
                  <a:srgbClr val="0F0F0F"/>
                </a:solidFill>
              </a:rPr>
              <a:t>A comparison of different steganographic techniques for effectiveness.</a:t>
            </a:r>
            <a:endParaRPr b="1" sz="1800">
              <a:solidFill>
                <a:srgbClr val="0F0F0F"/>
              </a:solidFill>
            </a:endParaRPr>
          </a:p>
          <a:p>
            <a:pPr indent="0" lvl="0" marL="0" rtl="0" algn="l">
              <a:spcBef>
                <a:spcPts val="0"/>
              </a:spcBef>
              <a:spcAft>
                <a:spcPts val="0"/>
              </a:spcAft>
              <a:buNone/>
            </a:pPr>
            <a:r>
              <a:t/>
            </a:r>
            <a:endParaRPr b="1" sz="1800">
              <a:solidFill>
                <a:srgbClr val="0F0F0F"/>
              </a:solidFill>
            </a:endParaRPr>
          </a:p>
          <a:p>
            <a:pPr indent="0" lvl="0" marL="0" rtl="0" algn="l">
              <a:lnSpc>
                <a:spcPct val="110000"/>
              </a:lnSpc>
              <a:spcBef>
                <a:spcPts val="0"/>
              </a:spcBef>
              <a:spcAft>
                <a:spcPts val="0"/>
              </a:spcAft>
              <a:buSzPts val="1656"/>
              <a:buNone/>
            </a:pPr>
            <a:r>
              <a:t/>
            </a:r>
            <a:endParaRPr b="1" sz="18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END USERS</a:t>
            </a:r>
            <a:endParaRPr/>
          </a:p>
        </p:txBody>
      </p:sp>
      <p:sp>
        <p:nvSpPr>
          <p:cNvPr id="128" name="Google Shape;128;p1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US" sz="2000"/>
              <a:t>This project is useful for various individuals and organizations that need secure communication and data protection. Below are some key end users:</a:t>
            </a:r>
            <a:endParaRPr b="1" sz="2000"/>
          </a:p>
          <a:p>
            <a:pPr indent="0" lvl="0" marL="0" rtl="0" algn="l">
              <a:spcBef>
                <a:spcPts val="0"/>
              </a:spcBef>
              <a:spcAft>
                <a:spcPts val="0"/>
              </a:spcAft>
              <a:buClr>
                <a:schemeClr val="dk1"/>
              </a:buClr>
              <a:buSzPts val="1100"/>
              <a:buFont typeface="Arial"/>
              <a:buNone/>
            </a:pPr>
            <a:r>
              <a:t/>
            </a:r>
            <a:endParaRPr sz="2000"/>
          </a:p>
          <a:p>
            <a:pPr indent="-352806" lvl="0" marL="457200" rtl="0" algn="l">
              <a:lnSpc>
                <a:spcPct val="110000"/>
              </a:lnSpc>
              <a:spcBef>
                <a:spcPts val="0"/>
              </a:spcBef>
              <a:spcAft>
                <a:spcPts val="0"/>
              </a:spcAft>
              <a:buSzPts val="1956"/>
              <a:buAutoNum type="arabicPeriod"/>
            </a:pPr>
            <a:r>
              <a:rPr lang="en-US" sz="2000"/>
              <a:t>Cybersecurity Professionals</a:t>
            </a:r>
            <a:endParaRPr sz="2000"/>
          </a:p>
          <a:p>
            <a:pPr indent="-352806" lvl="0" marL="457200" rtl="0" algn="l">
              <a:lnSpc>
                <a:spcPct val="110000"/>
              </a:lnSpc>
              <a:spcBef>
                <a:spcPts val="0"/>
              </a:spcBef>
              <a:spcAft>
                <a:spcPts val="0"/>
              </a:spcAft>
              <a:buSzPts val="1956"/>
              <a:buAutoNum type="arabicPeriod"/>
            </a:pPr>
            <a:r>
              <a:rPr lang="en-US" sz="2000"/>
              <a:t>Government &amp; Military Organizations</a:t>
            </a:r>
            <a:endParaRPr sz="2000"/>
          </a:p>
          <a:p>
            <a:pPr indent="-352806" lvl="0" marL="457200" rtl="0" algn="l">
              <a:lnSpc>
                <a:spcPct val="110000"/>
              </a:lnSpc>
              <a:spcBef>
                <a:spcPts val="0"/>
              </a:spcBef>
              <a:spcAft>
                <a:spcPts val="0"/>
              </a:spcAft>
              <a:buSzPts val="1956"/>
              <a:buAutoNum type="arabicPeriod"/>
            </a:pPr>
            <a:r>
              <a:rPr lang="en-US" sz="2000"/>
              <a:t>Journalists &amp; Whistleblowers</a:t>
            </a:r>
            <a:endParaRPr sz="2000"/>
          </a:p>
          <a:p>
            <a:pPr indent="-352806" lvl="0" marL="457200" rtl="0" algn="l">
              <a:lnSpc>
                <a:spcPct val="110000"/>
              </a:lnSpc>
              <a:spcBef>
                <a:spcPts val="0"/>
              </a:spcBef>
              <a:spcAft>
                <a:spcPts val="0"/>
              </a:spcAft>
              <a:buSzPts val="1956"/>
              <a:buAutoNum type="arabicPeriod"/>
            </a:pPr>
            <a:r>
              <a:rPr lang="en-US" sz="2000"/>
              <a:t>Corporate &amp; Business Executives</a:t>
            </a:r>
            <a:endParaRPr sz="2000"/>
          </a:p>
          <a:p>
            <a:pPr indent="-352806" lvl="0" marL="457200" rtl="0" algn="l">
              <a:lnSpc>
                <a:spcPct val="110000"/>
              </a:lnSpc>
              <a:spcBef>
                <a:spcPts val="0"/>
              </a:spcBef>
              <a:spcAft>
                <a:spcPts val="0"/>
              </a:spcAft>
              <a:buSzPts val="1956"/>
              <a:buAutoNum type="arabicPeriod"/>
            </a:pPr>
            <a:r>
              <a:rPr lang="en-US" sz="2000"/>
              <a:t>Everyday Users (Privacy Enthusiasts)</a:t>
            </a:r>
            <a:endParaRPr sz="2000"/>
          </a:p>
          <a:p>
            <a:pPr indent="-352806" lvl="0" marL="457200" rtl="0" algn="l">
              <a:lnSpc>
                <a:spcPct val="110000"/>
              </a:lnSpc>
              <a:spcBef>
                <a:spcPts val="0"/>
              </a:spcBef>
              <a:spcAft>
                <a:spcPts val="0"/>
              </a:spcAft>
              <a:buSzPts val="1956"/>
              <a:buAutoNum type="arabicPeriod"/>
            </a:pPr>
            <a:r>
              <a:rPr lang="en-US" sz="2000"/>
              <a:t>Digital Forensics Experts</a:t>
            </a:r>
            <a:endParaRPr sz="2000"/>
          </a:p>
          <a:p>
            <a:pPr indent="-352806" lvl="0" marL="457200" rtl="0" algn="l">
              <a:lnSpc>
                <a:spcPct val="110000"/>
              </a:lnSpc>
              <a:spcBef>
                <a:spcPts val="0"/>
              </a:spcBef>
              <a:spcAft>
                <a:spcPts val="0"/>
              </a:spcAft>
              <a:buSzPts val="1956"/>
              <a:buAutoNum type="arabicPeriod"/>
            </a:pPr>
            <a:r>
              <a:rPr lang="en-US" sz="2000"/>
              <a:t>Artists &amp; Digital Content Creators</a:t>
            </a:r>
            <a:endParaRPr sz="2000"/>
          </a:p>
          <a:p>
            <a:pPr indent="-352806" lvl="0" marL="457200" rtl="0" algn="l">
              <a:lnSpc>
                <a:spcPct val="110000"/>
              </a:lnSpc>
              <a:spcBef>
                <a:spcPts val="0"/>
              </a:spcBef>
              <a:spcAft>
                <a:spcPts val="0"/>
              </a:spcAft>
              <a:buSzPts val="1956"/>
              <a:buAutoNum type="arabicPeriod"/>
            </a:pPr>
            <a:r>
              <a:rPr lang="en-US" sz="2000"/>
              <a:t>Blockchain &amp; Cryptocurrency Users</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RESULTS- Output Image-1</a:t>
            </a:r>
            <a:endParaRPr i="1"/>
          </a:p>
        </p:txBody>
      </p:sp>
      <p:pic>
        <p:nvPicPr>
          <p:cNvPr id="134" name="Google Shape;134;p19"/>
          <p:cNvPicPr preferRelativeResize="0"/>
          <p:nvPr/>
        </p:nvPicPr>
        <p:blipFill>
          <a:blip r:embed="rId3">
            <a:alphaModFix/>
          </a:blip>
          <a:stretch>
            <a:fillRect/>
          </a:stretch>
        </p:blipFill>
        <p:spPr>
          <a:xfrm>
            <a:off x="1551675" y="1302025"/>
            <a:ext cx="8319706" cy="46733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744024" y="627500"/>
            <a:ext cx="9863700" cy="5304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solidFill>
                  <a:schemeClr val="accent1"/>
                </a:solidFill>
              </a:rPr>
              <a:t>Output Imgae-2</a:t>
            </a:r>
            <a:endParaRPr>
              <a:solidFill>
                <a:schemeClr val="accent1"/>
              </a:solidFill>
            </a:endParaRPr>
          </a:p>
        </p:txBody>
      </p:sp>
      <p:pic>
        <p:nvPicPr>
          <p:cNvPr id="141" name="Google Shape;141;p20"/>
          <p:cNvPicPr preferRelativeResize="0"/>
          <p:nvPr/>
        </p:nvPicPr>
        <p:blipFill>
          <a:blip r:embed="rId3">
            <a:alphaModFix/>
          </a:blip>
          <a:stretch>
            <a:fillRect/>
          </a:stretch>
        </p:blipFill>
        <p:spPr>
          <a:xfrm>
            <a:off x="1980125" y="1157900"/>
            <a:ext cx="9067075" cy="5093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581192" y="702156"/>
            <a:ext cx="11029500" cy="5304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solidFill>
                  <a:schemeClr val="accent1"/>
                </a:solidFill>
              </a:rPr>
              <a:t>Output Image-3</a:t>
            </a:r>
            <a:endParaRPr>
              <a:solidFill>
                <a:schemeClr val="accent1"/>
              </a:solidFill>
            </a:endParaRPr>
          </a:p>
        </p:txBody>
      </p:sp>
      <p:pic>
        <p:nvPicPr>
          <p:cNvPr id="148" name="Google Shape;148;p21"/>
          <p:cNvPicPr preferRelativeResize="0"/>
          <p:nvPr/>
        </p:nvPicPr>
        <p:blipFill>
          <a:blip r:embed="rId3">
            <a:alphaModFix/>
          </a:blip>
          <a:stretch>
            <a:fillRect/>
          </a:stretch>
        </p:blipFill>
        <p:spPr>
          <a:xfrm>
            <a:off x="2158025" y="1329600"/>
            <a:ext cx="8792125" cy="4938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