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1pPr>
    <a:lvl2pPr marL="0" marR="0" indent="4572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2pPr>
    <a:lvl3pPr marL="0" marR="0" indent="9144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3pPr>
    <a:lvl4pPr marL="0" marR="0" indent="13716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4pPr>
    <a:lvl5pPr marL="0" marR="0" indent="18288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5pPr>
    <a:lvl6pPr marL="0" marR="0" indent="22860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6pPr>
    <a:lvl7pPr marL="0" marR="0" indent="27432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7pPr>
    <a:lvl8pPr marL="0" marR="0" indent="32004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8pPr>
    <a:lvl9pPr marL="0" marR="0" indent="365760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CBCF"/>
          </a:solidFill>
        </a:fill>
      </a:tcStyle>
    </a:wholeTbl>
    <a:band2H>
      <a:tcTxStyle/>
      <a:tcStyle>
        <a:tcBdr/>
        <a:fill>
          <a:solidFill>
            <a:srgbClr val="FA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CBDC"/>
          </a:solidFill>
        </a:fill>
      </a:tcStyle>
    </a:wholeTbl>
    <a:band2H>
      <a:tcTxStyle/>
      <a:tcStyle>
        <a:tcBdr/>
        <a:fill>
          <a:solidFill>
            <a:srgbClr val="ECE7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E0"/>
          </a:solidFill>
        </a:fill>
      </a:tcStyle>
    </a:wholeTbl>
    <a:band2H>
      <a:tcTxStyle/>
      <a:tcStyle>
        <a:tcBdr/>
        <a:fill>
          <a:solidFill>
            <a:srgbClr val="E6EC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143000" y="685800"/>
            <a:ext cx="4572000" cy="3429000"/>
          </a:xfrm>
          <a:prstGeom prst="rect">
            <a:avLst/>
          </a:prstGeom>
        </p:spPr>
        <p:txBody>
          <a:bodyPr/>
          <a:lstStyle/>
          <a:p>
            <a:endParaRPr/>
          </a:p>
        </p:txBody>
      </p:sp>
      <p:sp>
        <p:nvSpPr>
          <p:cNvPr id="177" name="Shape 17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2750621"/>
      </p:ext>
    </p:extLst>
  </p:cSld>
  <p:clrMap bg1="lt1" tx1="dk1" bg2="lt2" tx2="dk2" accent1="accent1" accent2="accent2" accent3="accent3" accent4="accent4" accent5="accent5" accent6="accent6" hlink="hlink" folHlink="folHlink"/>
  <p:notesStyle>
    <a:lvl1pPr defTabSz="457200" rtl="1" latinLnBrk="0">
      <a:defRPr sz="1200">
        <a:latin typeface="+mn-lt"/>
        <a:ea typeface="+mn-ea"/>
        <a:cs typeface="+mn-cs"/>
        <a:sym typeface="Century Gothic"/>
      </a:defRPr>
    </a:lvl1pPr>
    <a:lvl2pPr indent="228600" defTabSz="457200" rtl="1" latinLnBrk="0">
      <a:defRPr sz="1200">
        <a:latin typeface="+mn-lt"/>
        <a:ea typeface="+mn-ea"/>
        <a:cs typeface="+mn-cs"/>
        <a:sym typeface="Century Gothic"/>
      </a:defRPr>
    </a:lvl2pPr>
    <a:lvl3pPr indent="457200" defTabSz="457200" rtl="1" latinLnBrk="0">
      <a:defRPr sz="1200">
        <a:latin typeface="+mn-lt"/>
        <a:ea typeface="+mn-ea"/>
        <a:cs typeface="+mn-cs"/>
        <a:sym typeface="Century Gothic"/>
      </a:defRPr>
    </a:lvl3pPr>
    <a:lvl4pPr indent="685800" defTabSz="457200" rtl="1" latinLnBrk="0">
      <a:defRPr sz="1200">
        <a:latin typeface="+mn-lt"/>
        <a:ea typeface="+mn-ea"/>
        <a:cs typeface="+mn-cs"/>
        <a:sym typeface="Century Gothic"/>
      </a:defRPr>
    </a:lvl4pPr>
    <a:lvl5pPr indent="914400" defTabSz="457200" rtl="1" latinLnBrk="0">
      <a:defRPr sz="1200">
        <a:latin typeface="+mn-lt"/>
        <a:ea typeface="+mn-ea"/>
        <a:cs typeface="+mn-cs"/>
        <a:sym typeface="Century Gothic"/>
      </a:defRPr>
    </a:lvl5pPr>
    <a:lvl6pPr indent="1143000" defTabSz="457200" rtl="1" latinLnBrk="0">
      <a:defRPr sz="1200">
        <a:latin typeface="+mn-lt"/>
        <a:ea typeface="+mn-ea"/>
        <a:cs typeface="+mn-cs"/>
        <a:sym typeface="Century Gothic"/>
      </a:defRPr>
    </a:lvl6pPr>
    <a:lvl7pPr indent="1371600" defTabSz="457200" rtl="1" latinLnBrk="0">
      <a:defRPr sz="1200">
        <a:latin typeface="+mn-lt"/>
        <a:ea typeface="+mn-ea"/>
        <a:cs typeface="+mn-cs"/>
        <a:sym typeface="Century Gothic"/>
      </a:defRPr>
    </a:lvl7pPr>
    <a:lvl8pPr indent="1600200" defTabSz="457200" rtl="1" latinLnBrk="0">
      <a:defRPr sz="1200">
        <a:latin typeface="+mn-lt"/>
        <a:ea typeface="+mn-ea"/>
        <a:cs typeface="+mn-cs"/>
        <a:sym typeface="Century Gothic"/>
      </a:defRPr>
    </a:lvl8pPr>
    <a:lvl9pPr indent="1828800" defTabSz="457200" rtl="1" latinLnBrk="0">
      <a:defRPr sz="1200">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pic>
        <p:nvPicPr>
          <p:cNvPr id="13" name="Picture 7" descr="Picture 7"/>
          <p:cNvPicPr>
            <a:picLocks noChangeAspect="1"/>
          </p:cNvPicPr>
          <p:nvPr/>
        </p:nvPicPr>
        <p:blipFill>
          <a:blip r:embed="rId3">
            <a:extLst/>
          </a:blip>
          <a:stretch>
            <a:fillRect/>
          </a:stretch>
        </p:blipFill>
        <p:spPr>
          <a:xfrm>
            <a:off x="0" y="4375150"/>
            <a:ext cx="12192000" cy="2482850"/>
          </a:xfrm>
          <a:prstGeom prst="rect">
            <a:avLst/>
          </a:prstGeom>
          <a:ln w="12700">
            <a:miter lim="400000"/>
          </a:ln>
        </p:spPr>
      </p:pic>
      <p:sp>
        <p:nvSpPr>
          <p:cNvPr id="14" name="نص العنوان"/>
          <p:cNvSpPr txBox="1">
            <a:spLocks noGrp="1"/>
          </p:cNvSpPr>
          <p:nvPr>
            <p:ph type="title"/>
          </p:nvPr>
        </p:nvSpPr>
        <p:spPr>
          <a:xfrm>
            <a:off x="1371600" y="1803405"/>
            <a:ext cx="9448800" cy="1825097"/>
          </a:xfrm>
          <a:prstGeom prst="rect">
            <a:avLst/>
          </a:prstGeom>
        </p:spPr>
        <p:txBody>
          <a:bodyPr anchor="b"/>
          <a:lstStyle>
            <a:lvl1pPr algn="l">
              <a:defRPr sz="6000"/>
            </a:lvl1pPr>
          </a:lstStyle>
          <a:p>
            <a:r>
              <a:t>نص العنوان</a:t>
            </a:r>
          </a:p>
        </p:txBody>
      </p:sp>
      <p:sp>
        <p:nvSpPr>
          <p:cNvPr id="15" name="مستوى النص الأول…"/>
          <p:cNvSpPr txBox="1">
            <a:spLocks noGrp="1"/>
          </p:cNvSpPr>
          <p:nvPr>
            <p:ph type="body" sz="quarter" idx="1"/>
          </p:nvPr>
        </p:nvSpPr>
        <p:spPr>
          <a:xfrm>
            <a:off x="1371600" y="3632201"/>
            <a:ext cx="9448800" cy="685801"/>
          </a:xfrm>
          <a:prstGeom prst="rect">
            <a:avLst/>
          </a:prstGeom>
        </p:spPr>
        <p:txBody>
          <a:bodyPr/>
          <a:lstStyle>
            <a:lvl1pPr marL="0" indent="0" algn="l">
              <a:buSzTx/>
              <a:buFontTx/>
              <a:buNone/>
              <a:defRPr sz="2000"/>
            </a:lvl1pPr>
            <a:lvl2pPr marL="0" indent="457200" algn="l">
              <a:buSzTx/>
              <a:buFontTx/>
              <a:buNone/>
              <a:defRPr sz="2000"/>
            </a:lvl2pPr>
            <a:lvl3pPr marL="0" indent="914400" algn="l">
              <a:buSzTx/>
              <a:buFontTx/>
              <a:buNone/>
              <a:defRPr sz="2000"/>
            </a:lvl3pPr>
            <a:lvl4pPr marL="0" indent="1371600" algn="l">
              <a:buSzTx/>
              <a:buFontTx/>
              <a:buNone/>
              <a:defRPr sz="2000"/>
            </a:lvl4pPr>
            <a:lvl5pPr marL="0" indent="1828800" algn="l">
              <a:buSzTx/>
              <a:buFontTx/>
              <a:buNone/>
              <a:defRPr sz="20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6" name="رقم الشريحة"/>
          <p:cNvSpPr txBox="1">
            <a:spLocks noGrp="1"/>
          </p:cNvSpPr>
          <p:nvPr>
            <p:ph type="sldNum" sz="quarter" idx="2"/>
          </p:nvPr>
        </p:nvSpPr>
        <p:spPr>
          <a:xfrm>
            <a:off x="10582686" y="1500555"/>
            <a:ext cx="237714" cy="22574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00"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01" name="نص العنوان"/>
          <p:cNvSpPr txBox="1">
            <a:spLocks noGrp="1"/>
          </p:cNvSpPr>
          <p:nvPr>
            <p:ph type="title"/>
          </p:nvPr>
        </p:nvSpPr>
        <p:spPr>
          <a:xfrm>
            <a:off x="685776" y="4697360"/>
            <a:ext cx="10822035" cy="819356"/>
          </a:xfrm>
          <a:prstGeom prst="rect">
            <a:avLst/>
          </a:prstGeom>
        </p:spPr>
        <p:txBody>
          <a:bodyPr anchor="b"/>
          <a:lstStyle>
            <a:lvl1pPr algn="l">
              <a:defRPr sz="3200"/>
            </a:lvl1pPr>
          </a:lstStyle>
          <a:p>
            <a:r>
              <a:t>نص العنوان</a:t>
            </a:r>
          </a:p>
        </p:txBody>
      </p:sp>
      <p:sp>
        <p:nvSpPr>
          <p:cNvPr id="102" name="Picture Placeholder 2"/>
          <p:cNvSpPr>
            <a:spLocks noGrp="1"/>
          </p:cNvSpPr>
          <p:nvPr>
            <p:ph type="pic" idx="13"/>
          </p:nvPr>
        </p:nvSpPr>
        <p:spPr>
          <a:xfrm>
            <a:off x="681726" y="941439"/>
            <a:ext cx="10821842" cy="3478161"/>
          </a:xfrm>
          <a:prstGeom prst="rect">
            <a:avLst/>
          </a:prstGeom>
        </p:spPr>
        <p:txBody>
          <a:bodyPr lIns="91439" rIns="91439">
            <a:noAutofit/>
          </a:bodyPr>
          <a:lstStyle/>
          <a:p>
            <a:endParaRPr/>
          </a:p>
        </p:txBody>
      </p:sp>
      <p:sp>
        <p:nvSpPr>
          <p:cNvPr id="103" name="مستوى النص الأول…"/>
          <p:cNvSpPr txBox="1">
            <a:spLocks noGrp="1"/>
          </p:cNvSpPr>
          <p:nvPr>
            <p:ph type="body" sz="quarter" idx="1"/>
          </p:nvPr>
        </p:nvSpPr>
        <p:spPr>
          <a:xfrm>
            <a:off x="685800" y="5516714"/>
            <a:ext cx="10820400" cy="701970"/>
          </a:xfrm>
          <a:prstGeom prst="rect">
            <a:avLst/>
          </a:prstGeom>
        </p:spPr>
        <p:txBody>
          <a:bodyPr/>
          <a:lstStyle>
            <a:lvl1pPr marL="0" indent="0" algn="l">
              <a:buSzTx/>
              <a:buFontTx/>
              <a:buNone/>
              <a:defRPr sz="1600"/>
            </a:lvl1pPr>
            <a:lvl2pPr marL="0" indent="457200" algn="l">
              <a:buSzTx/>
              <a:buFontTx/>
              <a:buNone/>
              <a:defRPr sz="1600"/>
            </a:lvl2pPr>
            <a:lvl3pPr marL="0" indent="914400" algn="l">
              <a:buSzTx/>
              <a:buFontTx/>
              <a:buNone/>
              <a:defRPr sz="1600"/>
            </a:lvl3pPr>
            <a:lvl4pPr marL="0" indent="1371600" algn="l">
              <a:buSzTx/>
              <a:buFontTx/>
              <a:buNone/>
              <a:defRPr sz="1600"/>
            </a:lvl4pPr>
            <a:lvl5pPr marL="0" indent="1828800" algn="l">
              <a:buSzTx/>
              <a:buFontTx/>
              <a:buNone/>
              <a:defRPr sz="16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04"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11" name="Picture 8" descr="Picture 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12" name="نص العنوان"/>
          <p:cNvSpPr txBox="1">
            <a:spLocks noGrp="1"/>
          </p:cNvSpPr>
          <p:nvPr>
            <p:ph type="title"/>
          </p:nvPr>
        </p:nvSpPr>
        <p:spPr>
          <a:xfrm>
            <a:off x="685800" y="753532"/>
            <a:ext cx="10820400" cy="2802467"/>
          </a:xfrm>
          <a:prstGeom prst="rect">
            <a:avLst/>
          </a:prstGeom>
        </p:spPr>
        <p:txBody>
          <a:bodyPr/>
          <a:lstStyle>
            <a:lvl1pPr algn="l">
              <a:defRPr sz="3200"/>
            </a:lvl1pPr>
          </a:lstStyle>
          <a:p>
            <a:r>
              <a:t>نص العنوان</a:t>
            </a:r>
          </a:p>
        </p:txBody>
      </p:sp>
      <p:sp>
        <p:nvSpPr>
          <p:cNvPr id="113" name="مستوى النص الأول…"/>
          <p:cNvSpPr txBox="1">
            <a:spLocks noGrp="1"/>
          </p:cNvSpPr>
          <p:nvPr>
            <p:ph type="body" sz="quarter" idx="1"/>
          </p:nvPr>
        </p:nvSpPr>
        <p:spPr>
          <a:xfrm>
            <a:off x="1024467" y="3649133"/>
            <a:ext cx="10130516" cy="999068"/>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14"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21" name="Picture 10" descr="Picture 10"/>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22" name="نص العنوان"/>
          <p:cNvSpPr txBox="1">
            <a:spLocks noGrp="1"/>
          </p:cNvSpPr>
          <p:nvPr>
            <p:ph type="title"/>
          </p:nvPr>
        </p:nvSpPr>
        <p:spPr>
          <a:xfrm>
            <a:off x="1024467" y="753532"/>
            <a:ext cx="10151534" cy="2604497"/>
          </a:xfrm>
          <a:prstGeom prst="rect">
            <a:avLst/>
          </a:prstGeom>
        </p:spPr>
        <p:txBody>
          <a:bodyPr/>
          <a:lstStyle>
            <a:lvl1pPr algn="l">
              <a:defRPr sz="3200"/>
            </a:lvl1pPr>
          </a:lstStyle>
          <a:p>
            <a:r>
              <a:t>نص العنوان</a:t>
            </a:r>
          </a:p>
        </p:txBody>
      </p:sp>
      <p:sp>
        <p:nvSpPr>
          <p:cNvPr id="123" name="مستوى النص الأول…"/>
          <p:cNvSpPr txBox="1">
            <a:spLocks noGrp="1"/>
          </p:cNvSpPr>
          <p:nvPr>
            <p:ph type="body" sz="quarter" idx="1"/>
          </p:nvPr>
        </p:nvSpPr>
        <p:spPr>
          <a:xfrm>
            <a:off x="1303864" y="3365555"/>
            <a:ext cx="9592738" cy="444444"/>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24" name="Text Placeholder 3"/>
          <p:cNvSpPr>
            <a:spLocks noGrp="1"/>
          </p:cNvSpPr>
          <p:nvPr>
            <p:ph type="body" sz="quarter" idx="13"/>
          </p:nvPr>
        </p:nvSpPr>
        <p:spPr>
          <a:xfrm>
            <a:off x="1024467" y="3959862"/>
            <a:ext cx="10151534" cy="679872"/>
          </a:xfrm>
          <a:prstGeom prst="rect">
            <a:avLst/>
          </a:prstGeom>
        </p:spPr>
        <p:txBody>
          <a:bodyPr anchor="ctr"/>
          <a:lstStyle/>
          <a:p>
            <a:pPr marL="0" indent="0" rtl="0">
              <a:buSzTx/>
              <a:buFontTx/>
              <a:buNone/>
              <a:defRPr sz="1600"/>
            </a:pPr>
            <a:endParaRPr/>
          </a:p>
        </p:txBody>
      </p:sp>
      <p:sp>
        <p:nvSpPr>
          <p:cNvPr id="125" name="TextBox 8"/>
          <p:cNvSpPr txBox="1"/>
          <p:nvPr/>
        </p:nvSpPr>
        <p:spPr>
          <a:xfrm>
            <a:off x="521969" y="557817"/>
            <a:ext cx="518161" cy="133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cap="all"/>
            </a:lvl1pPr>
          </a:lstStyle>
          <a:p>
            <a:pPr rtl="0">
              <a:defRPr/>
            </a:pPr>
            <a:r>
              <a:t>“</a:t>
            </a:r>
          </a:p>
        </p:txBody>
      </p:sp>
      <p:sp>
        <p:nvSpPr>
          <p:cNvPr id="126" name="TextBox 9"/>
          <p:cNvSpPr txBox="1"/>
          <p:nvPr/>
        </p:nvSpPr>
        <p:spPr>
          <a:xfrm>
            <a:off x="11029950" y="2325657"/>
            <a:ext cx="518160" cy="133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8000" cap="all"/>
            </a:lvl1pPr>
          </a:lstStyle>
          <a:p>
            <a:pPr rtl="0">
              <a:defRPr/>
            </a:pPr>
            <a:r>
              <a:t>”</a:t>
            </a:r>
          </a:p>
        </p:txBody>
      </p:sp>
      <p:sp>
        <p:nvSpPr>
          <p:cNvPr id="127"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34" name="Picture 7" descr="Picture 7"/>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35" name="نص العنوان"/>
          <p:cNvSpPr txBox="1">
            <a:spLocks noGrp="1"/>
          </p:cNvSpPr>
          <p:nvPr>
            <p:ph type="title"/>
          </p:nvPr>
        </p:nvSpPr>
        <p:spPr>
          <a:xfrm>
            <a:off x="1024495" y="1124701"/>
            <a:ext cx="10146187" cy="2511836"/>
          </a:xfrm>
          <a:prstGeom prst="rect">
            <a:avLst/>
          </a:prstGeom>
        </p:spPr>
        <p:txBody>
          <a:bodyPr anchor="b"/>
          <a:lstStyle>
            <a:lvl1pPr algn="l">
              <a:defRPr sz="3200"/>
            </a:lvl1pPr>
          </a:lstStyle>
          <a:p>
            <a:r>
              <a:t>نص العنوان</a:t>
            </a:r>
          </a:p>
        </p:txBody>
      </p:sp>
      <p:sp>
        <p:nvSpPr>
          <p:cNvPr id="136" name="مستوى النص الأول…"/>
          <p:cNvSpPr txBox="1">
            <a:spLocks noGrp="1"/>
          </p:cNvSpPr>
          <p:nvPr>
            <p:ph type="body" sz="quarter" idx="1"/>
          </p:nvPr>
        </p:nvSpPr>
        <p:spPr>
          <a:xfrm>
            <a:off x="1024467" y="3648314"/>
            <a:ext cx="10144654" cy="99988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37"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144"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45" name="نص العنوان"/>
          <p:cNvSpPr txBox="1">
            <a:spLocks noGrp="1"/>
          </p:cNvSpPr>
          <p:nvPr>
            <p:ph type="title"/>
          </p:nvPr>
        </p:nvSpPr>
        <p:spPr>
          <a:xfrm>
            <a:off x="2895600" y="761998"/>
            <a:ext cx="8610600" cy="1303869"/>
          </a:xfrm>
          <a:prstGeom prst="rect">
            <a:avLst/>
          </a:prstGeom>
        </p:spPr>
        <p:txBody>
          <a:bodyPr/>
          <a:lstStyle/>
          <a:p>
            <a:r>
              <a:t>نص العنوان</a:t>
            </a:r>
          </a:p>
        </p:txBody>
      </p:sp>
      <p:sp>
        <p:nvSpPr>
          <p:cNvPr id="146" name="مستوى النص الأول…"/>
          <p:cNvSpPr txBox="1">
            <a:spLocks noGrp="1"/>
          </p:cNvSpPr>
          <p:nvPr>
            <p:ph type="body" sz="quarter" idx="1"/>
          </p:nvPr>
        </p:nvSpPr>
        <p:spPr>
          <a:xfrm>
            <a:off x="685800" y="2202079"/>
            <a:ext cx="3456433" cy="617321"/>
          </a:xfrm>
          <a:prstGeom prst="rect">
            <a:avLst/>
          </a:prstGeom>
        </p:spPr>
        <p:txBody>
          <a:bodyPr anchor="b"/>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47" name="Text Placeholder 3"/>
          <p:cNvSpPr>
            <a:spLocks noGrp="1"/>
          </p:cNvSpPr>
          <p:nvPr>
            <p:ph type="body" sz="quarter" idx="13"/>
          </p:nvPr>
        </p:nvSpPr>
        <p:spPr>
          <a:xfrm>
            <a:off x="685798" y="2904564"/>
            <a:ext cx="3456434" cy="3314132"/>
          </a:xfrm>
          <a:prstGeom prst="rect">
            <a:avLst/>
          </a:prstGeom>
        </p:spPr>
        <p:txBody>
          <a:bodyPr/>
          <a:lstStyle/>
          <a:p>
            <a:pPr marL="0" indent="0" rtl="0">
              <a:buSzTx/>
              <a:buFontTx/>
              <a:buNone/>
              <a:defRPr sz="1400"/>
            </a:pPr>
            <a:endParaRPr/>
          </a:p>
        </p:txBody>
      </p:sp>
      <p:sp>
        <p:nvSpPr>
          <p:cNvPr id="148" name="Text Placeholder 4"/>
          <p:cNvSpPr>
            <a:spLocks noGrp="1"/>
          </p:cNvSpPr>
          <p:nvPr>
            <p:ph type="body" sz="quarter" idx="14"/>
          </p:nvPr>
        </p:nvSpPr>
        <p:spPr>
          <a:xfrm>
            <a:off x="4368800" y="2201333"/>
            <a:ext cx="3456433" cy="626535"/>
          </a:xfrm>
          <a:prstGeom prst="rect">
            <a:avLst/>
          </a:prstGeom>
        </p:spPr>
        <p:txBody>
          <a:bodyPr anchor="b"/>
          <a:lstStyle/>
          <a:p>
            <a:pPr marL="0" indent="0" rtl="0">
              <a:buSzTx/>
              <a:buFontTx/>
              <a:buNone/>
              <a:defRPr sz="2400"/>
            </a:pPr>
            <a:endParaRPr/>
          </a:p>
        </p:txBody>
      </p:sp>
      <p:sp>
        <p:nvSpPr>
          <p:cNvPr id="149" name="Text Placeholder 3"/>
          <p:cNvSpPr>
            <a:spLocks noGrp="1"/>
          </p:cNvSpPr>
          <p:nvPr>
            <p:ph type="body" sz="quarter" idx="15"/>
          </p:nvPr>
        </p:nvSpPr>
        <p:spPr>
          <a:xfrm>
            <a:off x="4366857" y="2904066"/>
            <a:ext cx="3456433" cy="3314618"/>
          </a:xfrm>
          <a:prstGeom prst="rect">
            <a:avLst/>
          </a:prstGeom>
        </p:spPr>
        <p:txBody>
          <a:bodyPr/>
          <a:lstStyle/>
          <a:p>
            <a:pPr marL="0" indent="0" rtl="0">
              <a:buSzTx/>
              <a:buFontTx/>
              <a:buNone/>
              <a:defRPr sz="1400"/>
            </a:pPr>
            <a:endParaRPr/>
          </a:p>
        </p:txBody>
      </p:sp>
      <p:sp>
        <p:nvSpPr>
          <p:cNvPr id="150" name="Text Placeholder 4"/>
          <p:cNvSpPr>
            <a:spLocks noGrp="1"/>
          </p:cNvSpPr>
          <p:nvPr>
            <p:ph type="body" sz="quarter" idx="16"/>
          </p:nvPr>
        </p:nvSpPr>
        <p:spPr>
          <a:xfrm>
            <a:off x="8051800" y="2192865"/>
            <a:ext cx="3456433" cy="626535"/>
          </a:xfrm>
          <a:prstGeom prst="rect">
            <a:avLst/>
          </a:prstGeom>
        </p:spPr>
        <p:txBody>
          <a:bodyPr anchor="b"/>
          <a:lstStyle/>
          <a:p>
            <a:pPr marL="0" indent="0" rtl="0">
              <a:buSzTx/>
              <a:buFontTx/>
              <a:buNone/>
              <a:defRPr sz="2400"/>
            </a:pPr>
            <a:endParaRPr/>
          </a:p>
        </p:txBody>
      </p:sp>
      <p:sp>
        <p:nvSpPr>
          <p:cNvPr id="151" name="Text Placeholder 3"/>
          <p:cNvSpPr>
            <a:spLocks noGrp="1"/>
          </p:cNvSpPr>
          <p:nvPr>
            <p:ph type="body" sz="quarter" idx="17"/>
          </p:nvPr>
        </p:nvSpPr>
        <p:spPr>
          <a:xfrm>
            <a:off x="8051800" y="2904564"/>
            <a:ext cx="3456433" cy="3314132"/>
          </a:xfrm>
          <a:prstGeom prst="rect">
            <a:avLst/>
          </a:prstGeom>
        </p:spPr>
        <p:txBody>
          <a:bodyPr/>
          <a:lstStyle/>
          <a:p>
            <a:pPr marL="0" indent="0" rtl="0">
              <a:buSzTx/>
              <a:buFontTx/>
              <a:buNone/>
              <a:defRPr sz="1400"/>
            </a:pPr>
            <a:endParaRPr/>
          </a:p>
        </p:txBody>
      </p:sp>
      <p:sp>
        <p:nvSpPr>
          <p:cNvPr id="152"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159"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60" name="نص العنوان"/>
          <p:cNvSpPr txBox="1">
            <a:spLocks noGrp="1"/>
          </p:cNvSpPr>
          <p:nvPr>
            <p:ph type="title"/>
          </p:nvPr>
        </p:nvSpPr>
        <p:spPr>
          <a:xfrm>
            <a:off x="2895600" y="762000"/>
            <a:ext cx="8610600" cy="1295400"/>
          </a:xfrm>
          <a:prstGeom prst="rect">
            <a:avLst/>
          </a:prstGeom>
        </p:spPr>
        <p:txBody>
          <a:bodyPr/>
          <a:lstStyle/>
          <a:p>
            <a:r>
              <a:t>نص العنوان</a:t>
            </a:r>
          </a:p>
        </p:txBody>
      </p:sp>
      <p:sp>
        <p:nvSpPr>
          <p:cNvPr id="161" name="مستوى النص الأول…"/>
          <p:cNvSpPr txBox="1">
            <a:spLocks noGrp="1"/>
          </p:cNvSpPr>
          <p:nvPr>
            <p:ph type="body" sz="quarter" idx="1"/>
          </p:nvPr>
        </p:nvSpPr>
        <p:spPr>
          <a:xfrm>
            <a:off x="688617" y="4191000"/>
            <a:ext cx="3451583" cy="682766"/>
          </a:xfrm>
          <a:prstGeom prst="rect">
            <a:avLst/>
          </a:prstGeom>
        </p:spPr>
        <p:txBody>
          <a:bodyPr anchor="b"/>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162" name="Picture Placeholder 2"/>
          <p:cNvSpPr>
            <a:spLocks noGrp="1"/>
          </p:cNvSpPr>
          <p:nvPr>
            <p:ph type="pic" sz="quarter" idx="13"/>
          </p:nvPr>
        </p:nvSpPr>
        <p:spPr>
          <a:xfrm>
            <a:off x="688617" y="2362200"/>
            <a:ext cx="3451583"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3" name="Text Placeholder 3"/>
          <p:cNvSpPr>
            <a:spLocks noGrp="1"/>
          </p:cNvSpPr>
          <p:nvPr>
            <p:ph type="body" sz="quarter" idx="14"/>
          </p:nvPr>
        </p:nvSpPr>
        <p:spPr>
          <a:xfrm>
            <a:off x="688617" y="4873764"/>
            <a:ext cx="3451583" cy="1344922"/>
          </a:xfrm>
          <a:prstGeom prst="rect">
            <a:avLst/>
          </a:prstGeom>
        </p:spPr>
        <p:txBody>
          <a:bodyPr/>
          <a:lstStyle/>
          <a:p>
            <a:pPr marL="0" indent="0" rtl="0">
              <a:buSzTx/>
              <a:buFontTx/>
              <a:buNone/>
              <a:defRPr sz="1400"/>
            </a:pPr>
            <a:endParaRPr/>
          </a:p>
        </p:txBody>
      </p:sp>
      <p:sp>
        <p:nvSpPr>
          <p:cNvPr id="164" name="Text Placeholder 4"/>
          <p:cNvSpPr>
            <a:spLocks noGrp="1"/>
          </p:cNvSpPr>
          <p:nvPr>
            <p:ph type="body" sz="quarter" idx="15"/>
          </p:nvPr>
        </p:nvSpPr>
        <p:spPr>
          <a:xfrm>
            <a:off x="4374262" y="4191000"/>
            <a:ext cx="3448935" cy="682766"/>
          </a:xfrm>
          <a:prstGeom prst="rect">
            <a:avLst/>
          </a:prstGeom>
        </p:spPr>
        <p:txBody>
          <a:bodyPr anchor="b"/>
          <a:lstStyle/>
          <a:p>
            <a:pPr marL="0" indent="0" rtl="0">
              <a:buSzTx/>
              <a:buFontTx/>
              <a:buNone/>
              <a:defRPr sz="2400"/>
            </a:pPr>
            <a:endParaRPr/>
          </a:p>
        </p:txBody>
      </p:sp>
      <p:sp>
        <p:nvSpPr>
          <p:cNvPr id="165" name="Picture Placeholder 2"/>
          <p:cNvSpPr>
            <a:spLocks noGrp="1"/>
          </p:cNvSpPr>
          <p:nvPr>
            <p:ph type="pic" sz="quarter" idx="16"/>
          </p:nvPr>
        </p:nvSpPr>
        <p:spPr>
          <a:xfrm>
            <a:off x="4374262" y="2362200"/>
            <a:ext cx="3448937"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6" name="Text Placeholder 3"/>
          <p:cNvSpPr>
            <a:spLocks noGrp="1"/>
          </p:cNvSpPr>
          <p:nvPr>
            <p:ph type="body" sz="quarter" idx="17"/>
          </p:nvPr>
        </p:nvSpPr>
        <p:spPr>
          <a:xfrm>
            <a:off x="4374264" y="4873762"/>
            <a:ext cx="3448935" cy="1344922"/>
          </a:xfrm>
          <a:prstGeom prst="rect">
            <a:avLst/>
          </a:prstGeom>
        </p:spPr>
        <p:txBody>
          <a:bodyPr/>
          <a:lstStyle/>
          <a:p>
            <a:pPr marL="0" indent="0" rtl="0">
              <a:buSzTx/>
              <a:buFontTx/>
              <a:buNone/>
              <a:defRPr sz="1400"/>
            </a:pPr>
            <a:endParaRPr/>
          </a:p>
        </p:txBody>
      </p:sp>
      <p:sp>
        <p:nvSpPr>
          <p:cNvPr id="167" name="Text Placeholder 4"/>
          <p:cNvSpPr>
            <a:spLocks noGrp="1"/>
          </p:cNvSpPr>
          <p:nvPr>
            <p:ph type="body" sz="quarter" idx="18"/>
          </p:nvPr>
        </p:nvSpPr>
        <p:spPr>
          <a:xfrm>
            <a:off x="8049731" y="4191000"/>
            <a:ext cx="3456469" cy="682766"/>
          </a:xfrm>
          <a:prstGeom prst="rect">
            <a:avLst/>
          </a:prstGeom>
        </p:spPr>
        <p:txBody>
          <a:bodyPr anchor="b"/>
          <a:lstStyle/>
          <a:p>
            <a:pPr marL="0" indent="0" rtl="0">
              <a:buSzTx/>
              <a:buFontTx/>
              <a:buNone/>
              <a:defRPr sz="2400"/>
            </a:pPr>
            <a:endParaRPr/>
          </a:p>
        </p:txBody>
      </p:sp>
      <p:sp>
        <p:nvSpPr>
          <p:cNvPr id="168" name="Picture Placeholder 2"/>
          <p:cNvSpPr>
            <a:spLocks noGrp="1"/>
          </p:cNvSpPr>
          <p:nvPr>
            <p:ph type="pic" sz="quarter" idx="19"/>
          </p:nvPr>
        </p:nvSpPr>
        <p:spPr>
          <a:xfrm>
            <a:off x="8049855" y="2362200"/>
            <a:ext cx="3447879"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9" name="Text Placeholder 3"/>
          <p:cNvSpPr>
            <a:spLocks noGrp="1"/>
          </p:cNvSpPr>
          <p:nvPr>
            <p:ph type="body" sz="quarter" idx="20"/>
          </p:nvPr>
        </p:nvSpPr>
        <p:spPr>
          <a:xfrm>
            <a:off x="8049731" y="4873761"/>
            <a:ext cx="3452446" cy="1344922"/>
          </a:xfrm>
          <a:prstGeom prst="rect">
            <a:avLst/>
          </a:prstGeom>
        </p:spPr>
        <p:txBody>
          <a:bodyPr/>
          <a:lstStyle/>
          <a:p>
            <a:pPr marL="0" indent="0" rtl="0">
              <a:buSzTx/>
              <a:buFontTx/>
              <a:buNone/>
              <a:defRPr sz="1400"/>
            </a:pPr>
            <a:endParaRPr/>
          </a:p>
        </p:txBody>
      </p:sp>
      <p:sp>
        <p:nvSpPr>
          <p:cNvPr id="170"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نص العنوان"/>
          <p:cNvSpPr txBox="1">
            <a:spLocks noGrp="1"/>
          </p:cNvSpPr>
          <p:nvPr>
            <p:ph type="title"/>
          </p:nvPr>
        </p:nvSpPr>
        <p:spPr>
          <a:xfrm>
            <a:off x="2895600" y="764373"/>
            <a:ext cx="8610600" cy="1293028"/>
          </a:xfrm>
          <a:prstGeom prst="rect">
            <a:avLst/>
          </a:prstGeom>
        </p:spPr>
        <p:txBody>
          <a:bodyPr/>
          <a:lstStyle/>
          <a:p>
            <a:r>
              <a:t>نص العنوان</a:t>
            </a:r>
          </a:p>
        </p:txBody>
      </p:sp>
      <p:sp>
        <p:nvSpPr>
          <p:cNvPr id="24" name="مستوى النص الأول…"/>
          <p:cNvSpPr txBox="1">
            <a:spLocks noGrp="1"/>
          </p:cNvSpPr>
          <p:nvPr>
            <p:ph type="body" idx="1"/>
          </p:nvPr>
        </p:nvSpPr>
        <p:spPr>
          <a:xfrm>
            <a:off x="685800" y="2194560"/>
            <a:ext cx="10820400" cy="4024125"/>
          </a:xfrm>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25"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33" name="نص العنوان"/>
          <p:cNvSpPr txBox="1">
            <a:spLocks noGrp="1"/>
          </p:cNvSpPr>
          <p:nvPr>
            <p:ph type="title"/>
          </p:nvPr>
        </p:nvSpPr>
        <p:spPr>
          <a:xfrm>
            <a:off x="685800" y="753532"/>
            <a:ext cx="10820400" cy="2801936"/>
          </a:xfrm>
          <a:prstGeom prst="rect">
            <a:avLst/>
          </a:prstGeom>
        </p:spPr>
        <p:txBody>
          <a:bodyPr anchor="b"/>
          <a:lstStyle/>
          <a:p>
            <a:r>
              <a:t>نص العنوان</a:t>
            </a:r>
          </a:p>
        </p:txBody>
      </p:sp>
      <p:sp>
        <p:nvSpPr>
          <p:cNvPr id="34" name="مستوى النص الأول…"/>
          <p:cNvSpPr txBox="1">
            <a:spLocks noGrp="1"/>
          </p:cNvSpPr>
          <p:nvPr>
            <p:ph type="body" sz="quarter" idx="1"/>
          </p:nvPr>
        </p:nvSpPr>
        <p:spPr>
          <a:xfrm>
            <a:off x="1024467" y="3641725"/>
            <a:ext cx="10490201" cy="955675"/>
          </a:xfrm>
          <a:prstGeom prst="rect">
            <a:avLst/>
          </a:prstGeom>
        </p:spPr>
        <p:txBody>
          <a:bodyPr/>
          <a:lstStyle>
            <a:lvl1pPr marL="0" indent="0">
              <a:buSzTx/>
              <a:buFontTx/>
              <a:buNone/>
              <a:defRPr>
                <a:solidFill>
                  <a:srgbClr val="888888"/>
                </a:solidFill>
              </a:defRPr>
            </a:lvl1pPr>
            <a:lvl2pPr marL="0" indent="457200">
              <a:buSzTx/>
              <a:buFontTx/>
              <a:buNone/>
              <a:defRPr>
                <a:solidFill>
                  <a:srgbClr val="888888"/>
                </a:solidFill>
              </a:defRPr>
            </a:lvl2pPr>
            <a:lvl3pPr marL="0" indent="914400">
              <a:buSzTx/>
              <a:buFontTx/>
              <a:buNone/>
              <a:defRPr>
                <a:solidFill>
                  <a:srgbClr val="888888"/>
                </a:solidFill>
              </a:defRPr>
            </a:lvl3pPr>
            <a:lvl4pPr marL="0" indent="1371600">
              <a:buSzTx/>
              <a:buFontTx/>
              <a:buNone/>
              <a:defRPr>
                <a:solidFill>
                  <a:srgbClr val="888888"/>
                </a:solidFill>
              </a:defRPr>
            </a:lvl4pPr>
            <a:lvl5pPr marL="0" indent="1828800">
              <a:buSzTx/>
              <a:buFontTx/>
              <a:buNone/>
              <a:defRPr>
                <a:solidFill>
                  <a:srgbClr val="888888"/>
                </a:solidFill>
              </a:defRPr>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35"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2"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43" name="نص العنوان"/>
          <p:cNvSpPr txBox="1">
            <a:spLocks noGrp="1"/>
          </p:cNvSpPr>
          <p:nvPr>
            <p:ph type="title"/>
          </p:nvPr>
        </p:nvSpPr>
        <p:spPr>
          <a:xfrm>
            <a:off x="2895600" y="764373"/>
            <a:ext cx="8610600" cy="1293028"/>
          </a:xfrm>
          <a:prstGeom prst="rect">
            <a:avLst/>
          </a:prstGeom>
        </p:spPr>
        <p:txBody>
          <a:bodyPr/>
          <a:lstStyle/>
          <a:p>
            <a:r>
              <a:t>نص العنوان</a:t>
            </a:r>
          </a:p>
        </p:txBody>
      </p:sp>
      <p:sp>
        <p:nvSpPr>
          <p:cNvPr id="44" name="مستوى النص الأول…"/>
          <p:cNvSpPr txBox="1">
            <a:spLocks noGrp="1"/>
          </p:cNvSpPr>
          <p:nvPr>
            <p:ph type="body" sz="half" idx="1"/>
          </p:nvPr>
        </p:nvSpPr>
        <p:spPr>
          <a:xfrm>
            <a:off x="685800" y="2194559"/>
            <a:ext cx="5334000" cy="4024125"/>
          </a:xfrm>
          <a:prstGeom prst="rect">
            <a:avLst/>
          </a:prstGeom>
        </p:spPr>
        <p:txBody>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45"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2"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53" name="نص العنوان"/>
          <p:cNvSpPr txBox="1">
            <a:spLocks noGrp="1"/>
          </p:cNvSpPr>
          <p:nvPr>
            <p:ph type="title"/>
          </p:nvPr>
        </p:nvSpPr>
        <p:spPr>
          <a:xfrm>
            <a:off x="2895600" y="762000"/>
            <a:ext cx="8610600" cy="1295400"/>
          </a:xfrm>
          <a:prstGeom prst="rect">
            <a:avLst/>
          </a:prstGeom>
        </p:spPr>
        <p:txBody>
          <a:bodyPr/>
          <a:lstStyle/>
          <a:p>
            <a:r>
              <a:t>نص العنوان</a:t>
            </a:r>
          </a:p>
        </p:txBody>
      </p:sp>
      <p:sp>
        <p:nvSpPr>
          <p:cNvPr id="54" name="مستوى النص الأول…"/>
          <p:cNvSpPr txBox="1">
            <a:spLocks noGrp="1"/>
          </p:cNvSpPr>
          <p:nvPr>
            <p:ph type="body" sz="quarter" idx="1"/>
          </p:nvPr>
        </p:nvSpPr>
        <p:spPr>
          <a:xfrm>
            <a:off x="914409" y="2183801"/>
            <a:ext cx="5079992" cy="823913"/>
          </a:xfrm>
          <a:prstGeom prst="rect">
            <a:avLst/>
          </a:prstGeom>
        </p:spPr>
        <p:txBody>
          <a:bodyPr anchor="b"/>
          <a:lstStyle>
            <a:lvl1pPr marL="0" indent="0">
              <a:buSzTx/>
              <a:buFontTx/>
              <a:buNone/>
              <a:defRPr sz="2800"/>
            </a:lvl1pPr>
            <a:lvl2pPr marL="0" indent="457200">
              <a:buSzTx/>
              <a:buFontTx/>
              <a:buNone/>
              <a:defRPr sz="2800"/>
            </a:lvl2pPr>
            <a:lvl3pPr marL="0" indent="914400">
              <a:buSzTx/>
              <a:buFontTx/>
              <a:buNone/>
              <a:defRPr sz="2800"/>
            </a:lvl3pPr>
            <a:lvl4pPr marL="0" indent="1371600">
              <a:buSzTx/>
              <a:buFontTx/>
              <a:buNone/>
              <a:defRPr sz="2800"/>
            </a:lvl4pPr>
            <a:lvl5pPr marL="0" indent="1828800">
              <a:buSzTx/>
              <a:buFontTx/>
              <a:buNone/>
              <a:defRPr sz="28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55" name="Text Placeholder 4"/>
          <p:cNvSpPr>
            <a:spLocks noGrp="1"/>
          </p:cNvSpPr>
          <p:nvPr>
            <p:ph type="body" sz="quarter" idx="13"/>
          </p:nvPr>
        </p:nvSpPr>
        <p:spPr>
          <a:xfrm>
            <a:off x="6400800" y="2183801"/>
            <a:ext cx="5105400" cy="823913"/>
          </a:xfrm>
          <a:prstGeom prst="rect">
            <a:avLst/>
          </a:prstGeom>
        </p:spPr>
        <p:txBody>
          <a:bodyPr anchor="b"/>
          <a:lstStyle/>
          <a:p>
            <a:pPr marL="0" indent="0" rtl="0">
              <a:buSzTx/>
              <a:buFontTx/>
              <a:buNone/>
              <a:defRPr sz="2800"/>
            </a:pPr>
            <a:endParaRPr/>
          </a:p>
        </p:txBody>
      </p:sp>
      <p:sp>
        <p:nvSpPr>
          <p:cNvPr id="56"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3" name="نص العنوان"/>
          <p:cNvSpPr txBox="1">
            <a:spLocks noGrp="1"/>
          </p:cNvSpPr>
          <p:nvPr>
            <p:ph type="title"/>
          </p:nvPr>
        </p:nvSpPr>
        <p:spPr>
          <a:xfrm>
            <a:off x="2895600" y="764373"/>
            <a:ext cx="8610600" cy="1293028"/>
          </a:xfrm>
          <a:prstGeom prst="rect">
            <a:avLst/>
          </a:prstGeom>
        </p:spPr>
        <p:txBody>
          <a:bodyPr/>
          <a:lstStyle/>
          <a:p>
            <a:r>
              <a:t>نص العنوان</a:t>
            </a:r>
          </a:p>
        </p:txBody>
      </p:sp>
      <p:sp>
        <p:nvSpPr>
          <p:cNvPr id="64"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1"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8"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79" name="نص العنوان"/>
          <p:cNvSpPr txBox="1">
            <a:spLocks noGrp="1"/>
          </p:cNvSpPr>
          <p:nvPr>
            <p:ph type="title"/>
          </p:nvPr>
        </p:nvSpPr>
        <p:spPr>
          <a:xfrm>
            <a:off x="685800" y="1524000"/>
            <a:ext cx="4114800" cy="1600200"/>
          </a:xfrm>
          <a:prstGeom prst="rect">
            <a:avLst/>
          </a:prstGeom>
        </p:spPr>
        <p:txBody>
          <a:bodyPr anchor="b"/>
          <a:lstStyle>
            <a:lvl1pPr algn="l">
              <a:defRPr sz="3200"/>
            </a:lvl1pPr>
          </a:lstStyle>
          <a:p>
            <a:r>
              <a:t>نص العنوان</a:t>
            </a:r>
          </a:p>
        </p:txBody>
      </p:sp>
      <p:sp>
        <p:nvSpPr>
          <p:cNvPr id="80" name="مستوى النص الأول…"/>
          <p:cNvSpPr txBox="1">
            <a:spLocks noGrp="1"/>
          </p:cNvSpPr>
          <p:nvPr>
            <p:ph type="body" idx="1"/>
          </p:nvPr>
        </p:nvSpPr>
        <p:spPr>
          <a:xfrm>
            <a:off x="4995581" y="746759"/>
            <a:ext cx="6510619" cy="5471925"/>
          </a:xfrm>
          <a:prstGeom prst="rect">
            <a:avLst/>
          </a:prstGeom>
        </p:spPr>
        <p:txBody>
          <a:bodyPr anchor="ct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81" name="Text Placeholder 3"/>
          <p:cNvSpPr>
            <a:spLocks noGrp="1"/>
          </p:cNvSpPr>
          <p:nvPr>
            <p:ph type="body" sz="quarter" idx="13"/>
          </p:nvPr>
        </p:nvSpPr>
        <p:spPr>
          <a:xfrm>
            <a:off x="685800" y="3124199"/>
            <a:ext cx="4114800" cy="3094485"/>
          </a:xfrm>
          <a:prstGeom prst="rect">
            <a:avLst/>
          </a:prstGeom>
        </p:spPr>
        <p:txBody>
          <a:bodyPr/>
          <a:lstStyle/>
          <a:p>
            <a:pPr marL="0" indent="0" rtl="0">
              <a:buSzTx/>
              <a:buFontTx/>
              <a:buNone/>
              <a:defRPr sz="1600"/>
            </a:pPr>
            <a:endParaRPr/>
          </a:p>
        </p:txBody>
      </p:sp>
      <p:sp>
        <p:nvSpPr>
          <p:cNvPr id="82"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9" name="Picture 7" descr="Picture 7"/>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90" name="نص العنوان"/>
          <p:cNvSpPr txBox="1">
            <a:spLocks noGrp="1"/>
          </p:cNvSpPr>
          <p:nvPr>
            <p:ph type="title"/>
          </p:nvPr>
        </p:nvSpPr>
        <p:spPr>
          <a:xfrm>
            <a:off x="685800" y="1524000"/>
            <a:ext cx="6873241" cy="1600200"/>
          </a:xfrm>
          <a:prstGeom prst="rect">
            <a:avLst/>
          </a:prstGeom>
        </p:spPr>
        <p:txBody>
          <a:bodyPr anchor="b"/>
          <a:lstStyle>
            <a:lvl1pPr algn="l">
              <a:defRPr sz="3200"/>
            </a:lvl1pPr>
          </a:lstStyle>
          <a:p>
            <a:r>
              <a:t>نص العنوان</a:t>
            </a:r>
          </a:p>
        </p:txBody>
      </p:sp>
      <p:sp>
        <p:nvSpPr>
          <p:cNvPr id="91" name="Picture Placeholder 2"/>
          <p:cNvSpPr>
            <a:spLocks noGrp="1"/>
          </p:cNvSpPr>
          <p:nvPr>
            <p:ph type="pic" sz="half" idx="13"/>
          </p:nvPr>
        </p:nvSpPr>
        <p:spPr>
          <a:xfrm>
            <a:off x="7861237" y="751241"/>
            <a:ext cx="3644963" cy="5467444"/>
          </a:xfrm>
          <a:prstGeom prst="rect">
            <a:avLst/>
          </a:prstGeom>
        </p:spPr>
        <p:txBody>
          <a:bodyPr lIns="91439" rIns="91439">
            <a:noAutofit/>
          </a:bodyPr>
          <a:lstStyle/>
          <a:p>
            <a:endParaRPr/>
          </a:p>
        </p:txBody>
      </p:sp>
      <p:sp>
        <p:nvSpPr>
          <p:cNvPr id="92" name="مستوى النص الأول…"/>
          <p:cNvSpPr txBox="1">
            <a:spLocks noGrp="1"/>
          </p:cNvSpPr>
          <p:nvPr>
            <p:ph type="body" sz="half" idx="1"/>
          </p:nvPr>
        </p:nvSpPr>
        <p:spPr>
          <a:xfrm>
            <a:off x="685800" y="3124199"/>
            <a:ext cx="6873241" cy="309448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93" name="رقم الشريحة"/>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7">
            <a:extLst/>
          </a:blip>
          <a:stretch>
            <a:fillRect/>
          </a:stretch>
        </p:blipFill>
        <p:spPr>
          <a:xfrm>
            <a:off x="0" y="0"/>
            <a:ext cx="12192000" cy="1441450"/>
          </a:xfrm>
          <a:prstGeom prst="rect">
            <a:avLst/>
          </a:prstGeom>
          <a:ln w="12700">
            <a:miter lim="400000"/>
          </a:ln>
        </p:spPr>
      </p:pic>
      <p:sp>
        <p:nvSpPr>
          <p:cNvPr id="3" name="نص العنوان"/>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نص العنوان</a:t>
            </a:r>
          </a:p>
        </p:txBody>
      </p:sp>
      <p:sp>
        <p:nvSpPr>
          <p:cNvPr id="4" name="مستوى النص الأول…"/>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مستوى النص الأول</a:t>
            </a:r>
          </a:p>
          <a:p>
            <a:pPr lvl="1"/>
            <a:r>
              <a:t>مستوى النص الثاني</a:t>
            </a:r>
          </a:p>
          <a:p>
            <a:pPr lvl="2"/>
            <a:r>
              <a:t>مستوى النص الثالث</a:t>
            </a:r>
          </a:p>
          <a:p>
            <a:pPr lvl="3"/>
            <a:r>
              <a:t>مستوى النص الرابع</a:t>
            </a:r>
          </a:p>
          <a:p>
            <a:pPr lvl="4"/>
            <a:r>
              <a:t>مستوى النص الخامس</a:t>
            </a:r>
          </a:p>
        </p:txBody>
      </p:sp>
      <p:sp>
        <p:nvSpPr>
          <p:cNvPr id="5" name="رقم الشريحة"/>
          <p:cNvSpPr txBox="1">
            <a:spLocks noGrp="1"/>
          </p:cNvSpPr>
          <p:nvPr>
            <p:ph type="sldNum" sz="quarter" idx="2"/>
          </p:nvPr>
        </p:nvSpPr>
        <p:spPr>
          <a:xfrm>
            <a:off x="11268486" y="450690"/>
            <a:ext cx="237714" cy="225745"/>
          </a:xfrm>
          <a:prstGeom prst="rect">
            <a:avLst/>
          </a:prstGeom>
          <a:ln w="12700">
            <a:miter lim="400000"/>
          </a:ln>
        </p:spPr>
        <p:txBody>
          <a:bodyPr wrap="none" lIns="45719" rIns="45719"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1pPr>
      <a:lvl2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2pPr>
      <a:lvl3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3pPr>
      <a:lvl4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4pPr>
      <a:lvl5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5pPr>
      <a:lvl6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6pPr>
      <a:lvl7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7pPr>
      <a:lvl8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8pPr>
      <a:lvl9pPr marL="0" marR="0" indent="0" algn="r" defTabSz="914400" rtl="1" latinLnBrk="0">
        <a:lnSpc>
          <a:spcPct val="90000"/>
        </a:lnSpc>
        <a:spcBef>
          <a:spcPts val="0"/>
        </a:spcBef>
        <a:spcAft>
          <a:spcPts val="0"/>
        </a:spcAft>
        <a:buClrTx/>
        <a:buSzTx/>
        <a:buFontTx/>
        <a:buNone/>
        <a:tabLst/>
        <a:defRPr sz="4000" b="0" i="0" u="none" strike="noStrike" cap="all" spc="0" baseline="0">
          <a:solidFill>
            <a:srgbClr val="000000"/>
          </a:solidFill>
          <a:uFillTx/>
          <a:latin typeface="+mn-lt"/>
          <a:ea typeface="+mn-ea"/>
          <a:cs typeface="+mn-cs"/>
          <a:sym typeface="Century Gothic"/>
        </a:defRPr>
      </a:lvl9pPr>
    </p:titleStyle>
    <p:bodyStyle>
      <a:lvl1pPr marL="228600" marR="0" indent="-228600"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1pPr>
      <a:lvl2pPr marL="708659" marR="0" indent="-251459"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2pPr>
      <a:lvl3pPr marL="1193800" marR="0" indent="-279400"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3pPr>
      <a:lvl4pPr marL="16859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4pPr>
      <a:lvl5pPr marL="21431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5pPr>
      <a:lvl6pPr marL="26003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6pPr>
      <a:lvl7pPr marL="30575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7pPr>
      <a:lvl8pPr marL="35147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8pPr>
      <a:lvl9pPr marL="3971925" marR="0" indent="-314325" algn="r" defTabSz="914400" rtl="1" latinLnBrk="0">
        <a:lnSpc>
          <a:spcPct val="90000"/>
        </a:lnSpc>
        <a:spcBef>
          <a:spcPts val="1000"/>
        </a:spcBef>
        <a:spcAft>
          <a:spcPts val="0"/>
        </a:spcAft>
        <a:buClrTx/>
        <a:buSzPct val="100000"/>
        <a:buFont typeface="Arial"/>
        <a:buChar char="•"/>
        <a:tabLst/>
        <a:defRPr sz="2200" b="0" i="0" u="none" strike="noStrike" cap="none" spc="0" baseline="0">
          <a:solidFill>
            <a:srgbClr val="000000"/>
          </a:solidFill>
          <a:uFillTx/>
          <a:latin typeface="+mn-lt"/>
          <a:ea typeface="+mn-ea"/>
          <a:cs typeface="+mn-cs"/>
          <a:sym typeface="Century Gothic"/>
        </a:defRPr>
      </a:lvl9pPr>
    </p:bodyStyle>
    <p:otherStyle>
      <a:lvl1pPr marL="0" marR="0" indent="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1pPr>
      <a:lvl2pPr marL="0" marR="0" indent="4572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2pPr>
      <a:lvl3pPr marL="0" marR="0" indent="9144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3pPr>
      <a:lvl4pPr marL="0" marR="0" indent="13716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4pPr>
      <a:lvl5pPr marL="0" marR="0" indent="18288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5pPr>
      <a:lvl6pPr marL="0" marR="0" indent="22860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6pPr>
      <a:lvl7pPr marL="0" marR="0" indent="27432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7pPr>
      <a:lvl8pPr marL="0" marR="0" indent="32004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8pPr>
      <a:lvl9pPr marL="0" marR="0" indent="3657600" algn="r" defTabSz="457200" rtl="1"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eminarsonly.com/computer%20science/Parallel%20Virtual%20Machine.php" TargetMode="External"/><Relationship Id="rId2" Type="http://schemas.openxmlformats.org/officeDocument/2006/relationships/hyperlink" Target="https://slideplayer.com/slide/10976915/" TargetMode="Externa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5" descr="Picture 5"/>
          <p:cNvPicPr>
            <a:picLocks noChangeAspect="1"/>
          </p:cNvPicPr>
          <p:nvPr/>
        </p:nvPicPr>
        <p:blipFill>
          <a:blip r:embed="rId2">
            <a:extLst/>
          </a:blip>
          <a:stretch>
            <a:fillRect/>
          </a:stretch>
        </p:blipFill>
        <p:spPr>
          <a:xfrm>
            <a:off x="5468768" y="191103"/>
            <a:ext cx="701499" cy="525859"/>
          </a:xfrm>
          <a:prstGeom prst="rect">
            <a:avLst/>
          </a:prstGeom>
          <a:ln w="12700">
            <a:miter lim="400000"/>
          </a:ln>
        </p:spPr>
      </p:pic>
      <p:sp>
        <p:nvSpPr>
          <p:cNvPr id="180" name="Rectangle 4"/>
          <p:cNvSpPr txBox="1"/>
          <p:nvPr/>
        </p:nvSpPr>
        <p:spPr>
          <a:xfrm>
            <a:off x="4759250" y="801363"/>
            <a:ext cx="2312127"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rtl="0">
              <a:defRPr sz="1000"/>
            </a:pPr>
            <a:r>
              <a:t>KING KHALID UNIVERSITY</a:t>
            </a:r>
            <a:br/>
            <a:r>
              <a:t>COLLEGE OF COMPUTER SCIENCE</a:t>
            </a:r>
          </a:p>
        </p:txBody>
      </p:sp>
      <p:pic>
        <p:nvPicPr>
          <p:cNvPr id="181" name="Picture 2" descr="Picture 2"/>
          <p:cNvPicPr>
            <a:picLocks noChangeAspect="1"/>
          </p:cNvPicPr>
          <p:nvPr/>
        </p:nvPicPr>
        <p:blipFill>
          <a:blip r:embed="rId3">
            <a:extLst/>
          </a:blip>
          <a:stretch>
            <a:fillRect/>
          </a:stretch>
        </p:blipFill>
        <p:spPr>
          <a:xfrm>
            <a:off x="405190" y="1741714"/>
            <a:ext cx="9914467" cy="5116287"/>
          </a:xfrm>
          <a:prstGeom prst="rect">
            <a:avLst/>
          </a:prstGeom>
          <a:ln w="12700">
            <a:miter lim="400000"/>
          </a:ln>
        </p:spPr>
      </p:pic>
      <p:sp>
        <p:nvSpPr>
          <p:cNvPr id="182" name="Rectangle 1"/>
          <p:cNvSpPr txBox="1"/>
          <p:nvPr/>
        </p:nvSpPr>
        <p:spPr>
          <a:xfrm>
            <a:off x="4881047" y="2068677"/>
            <a:ext cx="297066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rtl="0">
              <a:defRPr sz="6000" b="1">
                <a:ln w="57150" cap="flat">
                  <a:solidFill>
                    <a:srgbClr val="4EC0EC"/>
                  </a:solidFill>
                  <a:prstDash val="solid"/>
                  <a:round/>
                </a:ln>
                <a:solidFill>
                  <a:srgbClr val="FFFFFF"/>
                </a:solidFill>
                <a:effectLst>
                  <a:outerShdw blurRad="38100" dist="22860" dir="5400000" rotWithShape="0">
                    <a:srgbClr val="000000">
                      <a:alpha val="30000"/>
                    </a:srgbClr>
                  </a:outerShdw>
                </a:effectLst>
                <a:latin typeface="Aharoni"/>
                <a:ea typeface="Aharoni"/>
                <a:cs typeface="Aharoni"/>
                <a:sym typeface="Aharoni"/>
              </a:defRPr>
            </a:pPr>
            <a:r>
              <a:t>Parallel</a:t>
            </a:r>
            <a:r>
              <a:rPr sz="4400">
                <a:solidFill>
                  <a:srgbClr val="00B0F0"/>
                </a:solidFill>
                <a:effectLst>
                  <a:outerShdw blurRad="38100" dist="38100" dir="2700000" rotWithShape="0">
                    <a:srgbClr val="000000">
                      <a:alpha val="43137"/>
                    </a:srgbClr>
                  </a:outerShdw>
                </a:effectLst>
              </a:rPr>
              <a:t> </a:t>
            </a: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 name="Diagram 5"/>
          <p:cNvGrpSpPr/>
          <p:nvPr/>
        </p:nvGrpSpPr>
        <p:grpSpPr>
          <a:xfrm>
            <a:off x="1903948" y="625254"/>
            <a:ext cx="3631119" cy="713276"/>
            <a:chOff x="0" y="0"/>
            <a:chExt cx="3631118" cy="713274"/>
          </a:xfrm>
        </p:grpSpPr>
        <p:grpSp>
          <p:nvGrpSpPr>
            <p:cNvPr id="256" name="تجميع"/>
            <p:cNvGrpSpPr/>
            <p:nvPr/>
          </p:nvGrpSpPr>
          <p:grpSpPr>
            <a:xfrm>
              <a:off x="278013" y="-1"/>
              <a:ext cx="3353106" cy="713276"/>
              <a:chOff x="0" y="0"/>
              <a:chExt cx="3353105" cy="713274"/>
            </a:xfrm>
          </p:grpSpPr>
          <p:sp>
            <p:nvSpPr>
              <p:cNvPr id="254"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55" name="Parallel Virtual Machine"/>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Parallel Virtual Machine </a:t>
                </a:r>
              </a:p>
            </p:txBody>
          </p:sp>
        </p:grpSp>
        <p:sp>
          <p:nvSpPr>
            <p:cNvPr id="257"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61" name="Arrow: Pentagon 11"/>
          <p:cNvGrpSpPr/>
          <p:nvPr/>
        </p:nvGrpSpPr>
        <p:grpSpPr>
          <a:xfrm>
            <a:off x="585676" y="3270948"/>
            <a:ext cx="10805136" cy="1468849"/>
            <a:chOff x="0" y="0"/>
            <a:chExt cx="10805135" cy="1468848"/>
          </a:xfrm>
        </p:grpSpPr>
        <p:sp>
          <p:nvSpPr>
            <p:cNvPr id="259" name="شكل"/>
            <p:cNvSpPr/>
            <p:nvPr/>
          </p:nvSpPr>
          <p:spPr>
            <a:xfrm>
              <a:off x="0" y="-1"/>
              <a:ext cx="10805136" cy="1468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132" y="0"/>
                  </a:lnTo>
                  <a:lnTo>
                    <a:pt x="21600" y="10800"/>
                  </a:lnTo>
                  <a:lnTo>
                    <a:pt x="20132"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200" b="1">
                  <a:solidFill>
                    <a:srgbClr val="F2F2F2"/>
                  </a:solidFill>
                </a:defRPr>
              </a:pPr>
              <a:endParaRPr/>
            </a:p>
          </p:txBody>
        </p:sp>
        <p:sp>
          <p:nvSpPr>
            <p:cNvPr id="260" name="PVM -Is a software package that allows a heterogeneous collection of workstations (host pool) to function as a single high performance parallel machine (virtual)…"/>
            <p:cNvSpPr txBox="1"/>
            <p:nvPr/>
          </p:nvSpPr>
          <p:spPr>
            <a:xfrm>
              <a:off x="45719" y="148953"/>
              <a:ext cx="10346485"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b="1">
                  <a:solidFill>
                    <a:srgbClr val="F2F2F2"/>
                  </a:solidFill>
                  <a:effectLst>
                    <a:outerShdw blurRad="38100" dist="38100" dir="2700000" rotWithShape="0">
                      <a:srgbClr val="000000">
                        <a:alpha val="43137"/>
                      </a:srgbClr>
                    </a:outerShdw>
                  </a:effectLst>
                </a:defRPr>
              </a:pPr>
              <a:r>
                <a:t>PVM -Is a software package that allows a heterogeneous collection of workstations (host pool) to function as a single high performance parallel machine (virtual)</a:t>
              </a: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r>
                <a:t>PVM, through its virtual machine provides a simple yet useful distributed operating system</a:t>
              </a: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r>
                <a:t>It has daemon running on all computers making up the virtual machine</a:t>
              </a:r>
            </a:p>
          </p:txBody>
        </p:sp>
      </p:grpSp>
      <p:pic>
        <p:nvPicPr>
          <p:cNvPr id="262" name="Picture 4" descr="Picture 4"/>
          <p:cNvPicPr>
            <a:picLocks noChangeAspect="1"/>
          </p:cNvPicPr>
          <p:nvPr/>
        </p:nvPicPr>
        <p:blipFill>
          <a:blip r:embed="rId3">
            <a:extLst/>
          </a:blip>
          <a:stretch>
            <a:fillRect/>
          </a:stretch>
        </p:blipFill>
        <p:spPr>
          <a:xfrm>
            <a:off x="8951917" y="451082"/>
            <a:ext cx="2238267" cy="2144073"/>
          </a:xfrm>
          <a:prstGeom prst="rect">
            <a:avLst/>
          </a:prstGeom>
          <a:ln w="127000" cap="rnd">
            <a:solidFill>
              <a:srgbClr val="FFFFFF"/>
            </a:solidFill>
          </a:ln>
          <a:effectLst>
            <a:outerShdw blurRad="76200" dist="95250" dir="10500000" rotWithShape="0">
              <a:srgbClr val="000000">
                <a:alpha val="20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Diagram 5"/>
          <p:cNvGrpSpPr/>
          <p:nvPr/>
        </p:nvGrpSpPr>
        <p:grpSpPr>
          <a:xfrm>
            <a:off x="1903948" y="625254"/>
            <a:ext cx="3631119" cy="713276"/>
            <a:chOff x="0" y="0"/>
            <a:chExt cx="3631118" cy="713274"/>
          </a:xfrm>
        </p:grpSpPr>
        <p:grpSp>
          <p:nvGrpSpPr>
            <p:cNvPr id="266" name="تجميع"/>
            <p:cNvGrpSpPr/>
            <p:nvPr/>
          </p:nvGrpSpPr>
          <p:grpSpPr>
            <a:xfrm>
              <a:off x="278013" y="-1"/>
              <a:ext cx="3353106" cy="713276"/>
              <a:chOff x="0" y="0"/>
              <a:chExt cx="3353105" cy="713274"/>
            </a:xfrm>
          </p:grpSpPr>
          <p:sp>
            <p:nvSpPr>
              <p:cNvPr id="264"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65" name="Parallel Virtual Machine"/>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Parallel Virtual Machine </a:t>
                </a:r>
              </a:p>
            </p:txBody>
          </p:sp>
        </p:grpSp>
        <p:sp>
          <p:nvSpPr>
            <p:cNvPr id="267"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71" name="Arrow: Pentagon 11"/>
          <p:cNvGrpSpPr/>
          <p:nvPr/>
        </p:nvGrpSpPr>
        <p:grpSpPr>
          <a:xfrm>
            <a:off x="341835" y="1985554"/>
            <a:ext cx="8253526" cy="1778881"/>
            <a:chOff x="0" y="0"/>
            <a:chExt cx="8253524" cy="1778880"/>
          </a:xfrm>
        </p:grpSpPr>
        <p:sp>
          <p:nvSpPr>
            <p:cNvPr id="269" name="شكل"/>
            <p:cNvSpPr/>
            <p:nvPr/>
          </p:nvSpPr>
          <p:spPr>
            <a:xfrm>
              <a:off x="-1" y="0"/>
              <a:ext cx="8253526" cy="1778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72" y="0"/>
                  </a:lnTo>
                  <a:lnTo>
                    <a:pt x="21600" y="10800"/>
                  </a:lnTo>
                  <a:lnTo>
                    <a:pt x="19272"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200">
                  <a:solidFill>
                    <a:srgbClr val="FFFFFF"/>
                  </a:solidFill>
                </a:defRPr>
              </a:pPr>
              <a:endParaRPr/>
            </a:p>
          </p:txBody>
        </p:sp>
        <p:sp>
          <p:nvSpPr>
            <p:cNvPr id="270" name="PVM Daemon (pvmd) The pvmd serves as a message router and controller…"/>
            <p:cNvSpPr txBox="1"/>
            <p:nvPr/>
          </p:nvSpPr>
          <p:spPr>
            <a:xfrm>
              <a:off x="45720" y="88070"/>
              <a:ext cx="7717364" cy="160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a:solidFill>
                    <a:srgbClr val="444444"/>
                  </a:solidFill>
                  <a:latin typeface="Open Sans"/>
                  <a:ea typeface="Open Sans"/>
                  <a:cs typeface="Open Sans"/>
                  <a:sym typeface="Open Sans"/>
                </a:defRPr>
              </a:pPr>
              <a:r>
                <a:t>PVM Daemon (pvmd) The pvmd serves as a message router and controller</a:t>
              </a:r>
              <a:endParaRPr>
                <a:solidFill>
                  <a:srgbClr val="FFFFFF"/>
                </a:solidFill>
              </a:endParaRPr>
            </a:p>
            <a:p>
              <a:pPr rtl="0">
                <a:defRPr sz="1400">
                  <a:solidFill>
                    <a:srgbClr val="444444"/>
                  </a:solidFill>
                  <a:latin typeface="Open Sans"/>
                  <a:ea typeface="Open Sans"/>
                  <a:cs typeface="Open Sans"/>
                  <a:sym typeface="Open Sans"/>
                </a:defRPr>
              </a:pPr>
              <a:r>
                <a:rPr>
                  <a:solidFill>
                    <a:srgbClr val="FFFFFF"/>
                  </a:solidFill>
                </a:rPr>
                <a:t/>
              </a:r>
              <a:br>
                <a:rPr>
                  <a:solidFill>
                    <a:srgbClr val="FFFFFF"/>
                  </a:solidFill>
                </a:rPr>
              </a:br>
              <a:r>
                <a:rPr>
                  <a:solidFill>
                    <a:srgbClr val="FFFFFF"/>
                  </a:solidFill>
                </a:rPr>
                <a:t>One pvmd runs on each host of a virtual machine The first pvmd (started by hand) is designated the master, while the others (started by the master) are called slaves</a:t>
              </a:r>
            </a:p>
            <a:p>
              <a:pPr rtl="0">
                <a:defRPr sz="1400">
                  <a:solidFill>
                    <a:srgbClr val="FFFFFF"/>
                  </a:solidFill>
                  <a:latin typeface="Open Sans"/>
                  <a:ea typeface="Open Sans"/>
                  <a:cs typeface="Open Sans"/>
                  <a:sym typeface="Open Sans"/>
                </a:defRPr>
              </a:pPr>
              <a:endParaRPr>
                <a:solidFill>
                  <a:srgbClr val="FFFFFF"/>
                </a:solidFill>
              </a:endParaRPr>
            </a:p>
            <a:p>
              <a:pPr rtl="0">
                <a:defRPr sz="1400">
                  <a:solidFill>
                    <a:srgbClr val="FFFFFF"/>
                  </a:solidFill>
                  <a:latin typeface="Open Sans"/>
                  <a:ea typeface="Open Sans"/>
                  <a:cs typeface="Open Sans"/>
                  <a:sym typeface="Open Sans"/>
                </a:defRPr>
              </a:pPr>
              <a:r>
                <a:t>Only the master can start new slaves and add them to configuration or delete slave hosts from the machine</a:t>
              </a:r>
            </a:p>
          </p:txBody>
        </p:sp>
      </p:grpSp>
      <p:grpSp>
        <p:nvGrpSpPr>
          <p:cNvPr id="274" name="Picture 2"/>
          <p:cNvGrpSpPr/>
          <p:nvPr/>
        </p:nvGrpSpPr>
        <p:grpSpPr>
          <a:xfrm>
            <a:off x="9491881" y="1892090"/>
            <a:ext cx="1890222" cy="1378858"/>
            <a:chOff x="0" y="0"/>
            <a:chExt cx="1890221" cy="1378857"/>
          </a:xfrm>
        </p:grpSpPr>
        <p:sp>
          <p:nvSpPr>
            <p:cNvPr id="272" name="مستطيل"/>
            <p:cNvSpPr/>
            <p:nvPr/>
          </p:nvSpPr>
          <p:spPr>
            <a:xfrm>
              <a:off x="0" y="0"/>
              <a:ext cx="1890222" cy="1378858"/>
            </a:xfrm>
            <a:prstGeom prst="rect">
              <a:avLst/>
            </a:prstGeom>
            <a:solidFill>
              <a:srgbClr val="EDEDED"/>
            </a:solidFill>
            <a:ln w="12700" cap="flat">
              <a:noFill/>
              <a:miter lim="400000"/>
            </a:ln>
            <a:effectLst/>
          </p:spPr>
          <p:txBody>
            <a:bodyPr wrap="square" lIns="45719" tIns="45719" rIns="45719" bIns="45719" numCol="1" anchor="ctr">
              <a:noAutofit/>
            </a:bodyPr>
            <a:lstStyle/>
            <a:p>
              <a:endParaRPr/>
            </a:p>
          </p:txBody>
        </p:sp>
        <p:pic>
          <p:nvPicPr>
            <p:cNvPr id="273" name="image17.png" descr="image17.png"/>
            <p:cNvPicPr>
              <a:picLocks noChangeAspect="1"/>
            </p:cNvPicPr>
            <p:nvPr/>
          </p:nvPicPr>
          <p:blipFill>
            <a:blip r:embed="rId3">
              <a:extLst/>
            </a:blip>
            <a:stretch>
              <a:fillRect/>
            </a:stretch>
          </p:blipFill>
          <p:spPr>
            <a:xfrm>
              <a:off x="0" y="0"/>
              <a:ext cx="1890222" cy="1378858"/>
            </a:xfrm>
            <a:prstGeom prst="rect">
              <a:avLst/>
            </a:prstGeom>
            <a:ln w="190500" cap="rnd">
              <a:solidFill>
                <a:srgbClr val="FFFFFF"/>
              </a:solidFill>
              <a:prstDash val="solid"/>
              <a:round/>
            </a:ln>
            <a:effectLst>
              <a:outerShdw blurRad="38100" dist="12700" dir="11400000" rotWithShape="0">
                <a:srgbClr val="000000">
                  <a:alpha val="33000"/>
                </a:srgbClr>
              </a:outerShdw>
            </a:effectLst>
          </p:spPr>
        </p:pic>
      </p:grpSp>
      <p:pic>
        <p:nvPicPr>
          <p:cNvPr id="275" name="Picture 2" descr="Picture 2"/>
          <p:cNvPicPr>
            <a:picLocks noChangeAspect="1"/>
          </p:cNvPicPr>
          <p:nvPr/>
        </p:nvPicPr>
        <p:blipFill>
          <a:blip r:embed="rId4">
            <a:extLst/>
          </a:blip>
          <a:stretch>
            <a:fillRect/>
          </a:stretch>
        </p:blipFill>
        <p:spPr>
          <a:xfrm>
            <a:off x="8299268" y="3587053"/>
            <a:ext cx="2036310" cy="2588876"/>
          </a:xfrm>
          <a:prstGeom prst="rect">
            <a:avLst/>
          </a:prstGeom>
          <a:ln w="88900" cap="sq">
            <a:solidFill>
              <a:srgbClr val="000000"/>
            </a:solidFill>
            <a:miter/>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Diagram 5"/>
          <p:cNvGrpSpPr/>
          <p:nvPr/>
        </p:nvGrpSpPr>
        <p:grpSpPr>
          <a:xfrm>
            <a:off x="1903948" y="625254"/>
            <a:ext cx="3631119" cy="713276"/>
            <a:chOff x="0" y="0"/>
            <a:chExt cx="3631118" cy="713274"/>
          </a:xfrm>
        </p:grpSpPr>
        <p:grpSp>
          <p:nvGrpSpPr>
            <p:cNvPr id="279" name="تجميع"/>
            <p:cNvGrpSpPr/>
            <p:nvPr/>
          </p:nvGrpSpPr>
          <p:grpSpPr>
            <a:xfrm>
              <a:off x="278013" y="-1"/>
              <a:ext cx="3353106" cy="713276"/>
              <a:chOff x="0" y="0"/>
              <a:chExt cx="3353105" cy="713274"/>
            </a:xfrm>
          </p:grpSpPr>
          <p:sp>
            <p:nvSpPr>
              <p:cNvPr id="277"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78" name="Parallel Virtual Machine"/>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Parallel Virtual Machine </a:t>
                </a:r>
              </a:p>
            </p:txBody>
          </p:sp>
        </p:grpSp>
        <p:sp>
          <p:nvSpPr>
            <p:cNvPr id="280"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84" name="Arrow: Pentagon 11"/>
          <p:cNvGrpSpPr/>
          <p:nvPr/>
        </p:nvGrpSpPr>
        <p:grpSpPr>
          <a:xfrm>
            <a:off x="576968" y="2327366"/>
            <a:ext cx="9054712" cy="2725783"/>
            <a:chOff x="0" y="0"/>
            <a:chExt cx="9054711" cy="2725782"/>
          </a:xfrm>
        </p:grpSpPr>
        <p:sp>
          <p:nvSpPr>
            <p:cNvPr id="282" name="شكل"/>
            <p:cNvSpPr/>
            <p:nvPr/>
          </p:nvSpPr>
          <p:spPr>
            <a:xfrm>
              <a:off x="0" y="0"/>
              <a:ext cx="9054712" cy="27257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49" y="0"/>
                  </a:lnTo>
                  <a:lnTo>
                    <a:pt x="21600" y="10800"/>
                  </a:lnTo>
                  <a:lnTo>
                    <a:pt x="18349"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a:solidFill>
                    <a:srgbClr val="FFFFFF"/>
                  </a:solidFill>
                </a:defRPr>
              </a:pPr>
              <a:endParaRPr/>
            </a:p>
          </p:txBody>
        </p:sp>
        <p:sp>
          <p:nvSpPr>
            <p:cNvPr id="283" name="Resource Control…"/>
            <p:cNvSpPr/>
            <p:nvPr/>
          </p:nvSpPr>
          <p:spPr>
            <a:xfrm>
              <a:off x="45720" y="1362891"/>
              <a:ext cx="828182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rtl="0">
                <a:defRPr sz="1400" b="1" i="1">
                  <a:effectLst>
                    <a:outerShdw blurRad="38100" dist="38100" dir="2700000" rotWithShape="0">
                      <a:srgbClr val="000000">
                        <a:alpha val="43137"/>
                      </a:srgbClr>
                    </a:outerShdw>
                  </a:effectLst>
                </a:defRPr>
              </a:pPr>
              <a:r>
                <a:t> Resource Control</a:t>
              </a:r>
              <a:endParaRPr>
                <a:solidFill>
                  <a:srgbClr val="FFFFFF"/>
                </a:solidFill>
              </a:endParaRPr>
            </a:p>
            <a:p>
              <a:pPr rtl="0">
                <a:defRPr sz="1400" b="1" i="1">
                  <a:effectLst>
                    <a:outerShdw blurRad="38100" dist="38100" dir="2700000" rotWithShape="0">
                      <a:srgbClr val="000000">
                        <a:alpha val="43137"/>
                      </a:srgbClr>
                    </a:outerShdw>
                  </a:effectLst>
                </a:defRPr>
              </a:pPr>
              <a:endParaRPr>
                <a:solidFill>
                  <a:srgbClr val="FFFFFF"/>
                </a:solidFill>
              </a:endParaRPr>
            </a:p>
            <a:p>
              <a:pPr rtl="0">
                <a:defRPr sz="1400" b="1" i="1">
                  <a:effectLst>
                    <a:outerShdw blurRad="38100" dist="38100" dir="2700000" rotWithShape="0">
                      <a:srgbClr val="000000">
                        <a:alpha val="43137"/>
                      </a:srgbClr>
                    </a:outerShdw>
                  </a:effectLst>
                </a:defRPr>
              </a:pP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r>
                <a:t>PVM is inherently dynamic in nature, and it has a rich set of resource control functions.</a:t>
              </a:r>
              <a:endParaRPr>
                <a:solidFill>
                  <a:srgbClr val="FFFFFF"/>
                </a:solidFill>
              </a:endParaRPr>
            </a:p>
            <a:p>
              <a:pPr marL="285750" indent="-285750" rtl="0">
                <a:buSzPct val="100000"/>
                <a:buFont typeface="Arial"/>
                <a:buChar char="•"/>
                <a:defRPr sz="1400" b="1">
                  <a:effectLst>
                    <a:outerShdw blurRad="38100" dist="38100" dir="2700000" rotWithShape="0">
                      <a:srgbClr val="000000">
                        <a:alpha val="43137"/>
                      </a:srgbClr>
                    </a:outerShdw>
                  </a:effectLst>
                </a:defRPr>
              </a:pPr>
              <a:r>
                <a:t> Hosts can be added or deleted</a:t>
              </a:r>
              <a:endParaRPr>
                <a:solidFill>
                  <a:srgbClr val="FFFFFF"/>
                </a:solidFill>
              </a:endParaRPr>
            </a:p>
            <a:p>
              <a:pPr marL="285750" indent="-285750" rtl="0">
                <a:buSzPct val="100000"/>
                <a:buFont typeface="Arial"/>
                <a:buChar char="•"/>
                <a:defRPr sz="1400" b="1">
                  <a:effectLst>
                    <a:outerShdw blurRad="38100" dist="38100" dir="2700000" rotWithShape="0">
                      <a:srgbClr val="000000">
                        <a:alpha val="43137"/>
                      </a:srgbClr>
                    </a:outerShdw>
                  </a:effectLst>
                </a:defRPr>
              </a:pPr>
              <a:r>
                <a:t>load balancing</a:t>
              </a:r>
              <a:endParaRPr>
                <a:solidFill>
                  <a:srgbClr val="FFFFFF"/>
                </a:solidFill>
              </a:endParaRPr>
            </a:p>
            <a:p>
              <a:pPr marL="285750" indent="-285750" rtl="0">
                <a:buSzPct val="100000"/>
                <a:buFont typeface="Arial"/>
                <a:buChar char="•"/>
                <a:defRPr sz="1400" b="1">
                  <a:effectLst>
                    <a:outerShdw blurRad="38100" dist="38100" dir="2700000" rotWithShape="0">
                      <a:srgbClr val="000000">
                        <a:alpha val="43137"/>
                      </a:srgbClr>
                    </a:outerShdw>
                  </a:effectLst>
                </a:defRPr>
              </a:pPr>
              <a:r>
                <a:t>task migration</a:t>
              </a:r>
              <a:endParaRPr>
                <a:solidFill>
                  <a:srgbClr val="FFFFFF"/>
                </a:solidFill>
              </a:endParaRPr>
            </a:p>
            <a:p>
              <a:pPr marL="285750" indent="-285750" rtl="0">
                <a:buSzPct val="100000"/>
                <a:buFont typeface="Arial"/>
                <a:buChar char="•"/>
                <a:defRPr sz="1400" b="1">
                  <a:effectLst>
                    <a:outerShdw blurRad="38100" dist="38100" dir="2700000" rotWithShape="0">
                      <a:srgbClr val="000000">
                        <a:alpha val="43137"/>
                      </a:srgbClr>
                    </a:outerShdw>
                  </a:effectLst>
                </a:defRPr>
              </a:pPr>
              <a:r>
                <a:t>fault tolerance</a:t>
              </a:r>
              <a:endParaRPr>
                <a:solidFill>
                  <a:srgbClr val="FFFFFF"/>
                </a:solidFill>
              </a:endParaRPr>
            </a:p>
            <a:p>
              <a:pPr marL="285750" indent="-285750" rtl="0">
                <a:buSzPct val="100000"/>
                <a:buFont typeface="Arial"/>
                <a:buChar char="•"/>
                <a:defRPr sz="1400" b="1">
                  <a:effectLst>
                    <a:outerShdw blurRad="38100" dist="38100" dir="2700000" rotWithShape="0">
                      <a:srgbClr val="000000">
                        <a:alpha val="43137"/>
                      </a:srgbClr>
                    </a:outerShdw>
                  </a:effectLst>
                </a:defRPr>
              </a:pPr>
              <a:r>
                <a:t>efficiency</a:t>
              </a: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endParaRPr>
                <a:solidFill>
                  <a:srgbClr val="FFFFFF"/>
                </a:solidFill>
              </a:endParaRPr>
            </a:p>
            <a:p>
              <a:pPr rtl="0">
                <a:defRPr sz="1400" b="1">
                  <a:solidFill>
                    <a:srgbClr val="F2F2F2"/>
                  </a:solidFill>
                  <a:effectLst>
                    <a:outerShdw blurRad="38100" dist="38100" dir="2700000" rotWithShape="0">
                      <a:srgbClr val="000000">
                        <a:alpha val="43137"/>
                      </a:srgbClr>
                    </a:outerShdw>
                  </a:effectLst>
                </a:defRPr>
              </a:pPr>
              <a:r>
                <a:t>MPI is specifically designed to be static in nature to improve performance</a:t>
              </a:r>
            </a:p>
          </p:txBody>
        </p:sp>
      </p:grpSp>
      <p:pic>
        <p:nvPicPr>
          <p:cNvPr id="285" name="Picture 2" descr="Picture 2"/>
          <p:cNvPicPr>
            <a:picLocks noChangeAspect="1"/>
          </p:cNvPicPr>
          <p:nvPr/>
        </p:nvPicPr>
        <p:blipFill>
          <a:blip r:embed="rId3">
            <a:extLst/>
          </a:blip>
          <a:stretch>
            <a:fillRect/>
          </a:stretch>
        </p:blipFill>
        <p:spPr>
          <a:xfrm>
            <a:off x="9019357" y="891813"/>
            <a:ext cx="2705101" cy="1685926"/>
          </a:xfrm>
          <a:prstGeom prst="rect">
            <a:avLst/>
          </a:prstGeom>
          <a:ln w="12700">
            <a:miter lim="400000"/>
          </a:ln>
        </p:spPr>
      </p:pic>
      <p:pic>
        <p:nvPicPr>
          <p:cNvPr id="286" name="Picture 6" descr="Picture 6"/>
          <p:cNvPicPr>
            <a:picLocks noChangeAspect="1"/>
          </p:cNvPicPr>
          <p:nvPr/>
        </p:nvPicPr>
        <p:blipFill>
          <a:blip r:embed="rId4">
            <a:extLst/>
          </a:blip>
          <a:stretch>
            <a:fillRect/>
          </a:stretch>
        </p:blipFill>
        <p:spPr>
          <a:xfrm>
            <a:off x="9178834" y="4652147"/>
            <a:ext cx="2253319" cy="162979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2" name="Diagram 5"/>
          <p:cNvGrpSpPr/>
          <p:nvPr/>
        </p:nvGrpSpPr>
        <p:grpSpPr>
          <a:xfrm>
            <a:off x="1323701" y="625254"/>
            <a:ext cx="5136350" cy="713276"/>
            <a:chOff x="0" y="0"/>
            <a:chExt cx="5136348" cy="713274"/>
          </a:xfrm>
        </p:grpSpPr>
        <p:grpSp>
          <p:nvGrpSpPr>
            <p:cNvPr id="290" name="تجميع"/>
            <p:cNvGrpSpPr/>
            <p:nvPr/>
          </p:nvGrpSpPr>
          <p:grpSpPr>
            <a:xfrm>
              <a:off x="0" y="-1"/>
              <a:ext cx="5136349" cy="713276"/>
              <a:chOff x="0" y="0"/>
              <a:chExt cx="5136348" cy="713274"/>
            </a:xfrm>
          </p:grpSpPr>
          <p:sp>
            <p:nvSpPr>
              <p:cNvPr id="288" name="شكل"/>
              <p:cNvSpPr/>
              <p:nvPr/>
            </p:nvSpPr>
            <p:spPr>
              <a:xfrm rot="10800000">
                <a:off x="-1" y="0"/>
                <a:ext cx="5136350"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100" y="0"/>
                    </a:lnTo>
                    <a:lnTo>
                      <a:pt x="21600" y="10800"/>
                    </a:lnTo>
                    <a:lnTo>
                      <a:pt x="20100"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effectLst>
                      <a:outerShdw blurRad="38100" dist="38100" dir="2700000" rotWithShape="0">
                        <a:srgbClr val="000000">
                          <a:alpha val="43137"/>
                        </a:srgbClr>
                      </a:outerShdw>
                    </a:effectLst>
                  </a:defRPr>
                </a:pPr>
                <a:endParaRPr/>
              </a:p>
            </p:txBody>
          </p:sp>
          <p:sp>
            <p:nvSpPr>
              <p:cNvPr id="289" name="Heterogeneous Network Computing"/>
              <p:cNvSpPr txBox="1"/>
              <p:nvPr/>
            </p:nvSpPr>
            <p:spPr>
              <a:xfrm>
                <a:off x="424271" y="148356"/>
                <a:ext cx="4652641"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Heterogeneous Network Computing</a:t>
                </a:r>
              </a:p>
            </p:txBody>
          </p:sp>
        </p:grpSp>
        <p:sp>
          <p:nvSpPr>
            <p:cNvPr id="291"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95" name="Arrow: Pentagon 11"/>
          <p:cNvGrpSpPr/>
          <p:nvPr/>
        </p:nvGrpSpPr>
        <p:grpSpPr>
          <a:xfrm>
            <a:off x="170917" y="2168433"/>
            <a:ext cx="11850166" cy="4171406"/>
            <a:chOff x="0" y="0"/>
            <a:chExt cx="11850164" cy="4171405"/>
          </a:xfrm>
        </p:grpSpPr>
        <p:sp>
          <p:nvSpPr>
            <p:cNvPr id="293" name="شكل"/>
            <p:cNvSpPr/>
            <p:nvPr/>
          </p:nvSpPr>
          <p:spPr>
            <a:xfrm>
              <a:off x="-1" y="-1"/>
              <a:ext cx="11850166" cy="41714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798" y="0"/>
                  </a:lnTo>
                  <a:lnTo>
                    <a:pt x="21600" y="10800"/>
                  </a:lnTo>
                  <a:lnTo>
                    <a:pt x="17798"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400" b="1">
                  <a:effectLst>
                    <a:outerShdw blurRad="38100" dist="38100" dir="2700000" rotWithShape="0">
                      <a:srgbClr val="000000">
                        <a:alpha val="43137"/>
                      </a:srgbClr>
                    </a:outerShdw>
                  </a:effectLst>
                </a:defRPr>
              </a:pPr>
              <a:endParaRPr/>
            </a:p>
          </p:txBody>
        </p:sp>
        <p:sp>
          <p:nvSpPr>
            <p:cNvPr id="294" name="In an MPP, every processor is exactly like every other in capability, resources, software, and communication speed.…"/>
            <p:cNvSpPr txBox="1"/>
            <p:nvPr/>
          </p:nvSpPr>
          <p:spPr>
            <a:xfrm>
              <a:off x="45719" y="852532"/>
              <a:ext cx="10715874" cy="246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b="1">
                  <a:solidFill>
                    <a:srgbClr val="FFFFFF"/>
                  </a:solidFill>
                </a:defRPr>
              </a:pPr>
              <a:r>
                <a:t>In an MPP, every processor is exactly like every other in capability, resources, software, and communication speed.</a:t>
              </a:r>
            </a:p>
            <a:p>
              <a:pPr rtl="0">
                <a:defRPr sz="1400" b="1">
                  <a:solidFill>
                    <a:srgbClr val="FFFFFF"/>
                  </a:solidFill>
                </a:defRPr>
              </a:pPr>
              <a:endParaRPr/>
            </a:p>
            <a:p>
              <a:pPr rtl="0">
                <a:defRPr sz="1400" b="1">
                  <a:solidFill>
                    <a:srgbClr val="FFFFFF"/>
                  </a:solidFill>
                </a:defRPr>
              </a:pPr>
              <a:r>
                <a:t> Indeed, when a programmer wishes to exploit a collection of networked computers, he may have to contend with several different types of heterogeneity:</a:t>
              </a:r>
            </a:p>
            <a:p>
              <a:pPr rtl="0">
                <a:defRPr sz="1400" b="1">
                  <a:solidFill>
                    <a:srgbClr val="FFFFFF"/>
                  </a:solidFill>
                </a:defRPr>
              </a:pPr>
              <a:endParaRPr/>
            </a:p>
            <a:p>
              <a:pPr marL="285750" indent="-285750" rtl="0">
                <a:buSzPct val="100000"/>
                <a:buChar char="❖"/>
                <a:defRPr sz="1400" b="1">
                  <a:effectLst>
                    <a:outerShdw blurRad="38100" dist="38100" dir="2700000" rotWithShape="0">
                      <a:srgbClr val="000000">
                        <a:alpha val="43137"/>
                      </a:srgbClr>
                    </a:outerShdw>
                  </a:effectLst>
                </a:defRPr>
              </a:pPr>
              <a:r>
                <a:t>" Architecture</a:t>
              </a:r>
              <a:endParaRPr>
                <a:solidFill>
                  <a:srgbClr val="FFFFFF"/>
                </a:solidFill>
              </a:endParaRPr>
            </a:p>
            <a:p>
              <a:pPr marL="285750" indent="-285750" rtl="0">
                <a:buSzPct val="100000"/>
                <a:buChar char="❖"/>
                <a:defRPr sz="1400" b="1">
                  <a:effectLst>
                    <a:outerShdw blurRad="38100" dist="38100" dir="2700000" rotWithShape="0">
                      <a:srgbClr val="000000">
                        <a:alpha val="43137"/>
                      </a:srgbClr>
                    </a:outerShdw>
                  </a:effectLst>
                </a:defRPr>
              </a:pPr>
              <a:endParaRPr>
                <a:solidFill>
                  <a:srgbClr val="FFFFFF"/>
                </a:solidFill>
              </a:endParaRPr>
            </a:p>
            <a:p>
              <a:pPr marL="285750" indent="-285750" rtl="0">
                <a:buSzPct val="100000"/>
                <a:buChar char="❖"/>
                <a:defRPr sz="1400" b="1">
                  <a:effectLst>
                    <a:outerShdw blurRad="38100" dist="38100" dir="2700000" rotWithShape="0">
                      <a:srgbClr val="000000">
                        <a:alpha val="43137"/>
                      </a:srgbClr>
                    </a:outerShdw>
                  </a:effectLst>
                </a:defRPr>
              </a:pPr>
              <a:r>
                <a:t>" Data format</a:t>
              </a:r>
              <a:endParaRPr>
                <a:solidFill>
                  <a:srgbClr val="FFFFFF"/>
                </a:solidFill>
              </a:endParaRPr>
            </a:p>
            <a:p>
              <a:pPr marL="285750" indent="-285750" rtl="0">
                <a:buSzPct val="100000"/>
                <a:buChar char="❖"/>
                <a:defRPr sz="1400" b="1">
                  <a:effectLst>
                    <a:outerShdw blurRad="38100" dist="38100" dir="2700000" rotWithShape="0">
                      <a:srgbClr val="000000">
                        <a:alpha val="43137"/>
                      </a:srgbClr>
                    </a:outerShdw>
                  </a:effectLst>
                </a:defRPr>
              </a:pPr>
              <a:endParaRPr>
                <a:solidFill>
                  <a:srgbClr val="FFFFFF"/>
                </a:solidFill>
              </a:endParaRPr>
            </a:p>
            <a:p>
              <a:pPr marL="285750" indent="-285750" rtl="0">
                <a:buSzPct val="100000"/>
                <a:buChar char="❖"/>
                <a:defRPr sz="1400" b="1">
                  <a:effectLst>
                    <a:outerShdw blurRad="38100" dist="38100" dir="2700000" rotWithShape="0">
                      <a:srgbClr val="000000">
                        <a:alpha val="43137"/>
                      </a:srgbClr>
                    </a:outerShdw>
                  </a:effectLst>
                </a:defRPr>
              </a:pPr>
              <a:r>
                <a:t>" Computational speed</a:t>
              </a:r>
              <a:endParaRPr>
                <a:solidFill>
                  <a:srgbClr val="FFFFFF"/>
                </a:solidFill>
              </a:endParaRPr>
            </a:p>
          </p:txBody>
        </p:sp>
      </p:grpSp>
      <p:pic>
        <p:nvPicPr>
          <p:cNvPr id="296" name="Picture 4" descr="Picture 4"/>
          <p:cNvPicPr>
            <a:picLocks noChangeAspect="1"/>
          </p:cNvPicPr>
          <p:nvPr/>
        </p:nvPicPr>
        <p:blipFill>
          <a:blip r:embed="rId3">
            <a:extLst/>
          </a:blip>
          <a:stretch>
            <a:fillRect/>
          </a:stretch>
        </p:blipFill>
        <p:spPr>
          <a:xfrm>
            <a:off x="5481025" y="3809727"/>
            <a:ext cx="3424511" cy="229649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Picture 2" descr="Picture 2"/>
          <p:cNvPicPr>
            <a:picLocks noChangeAspect="1"/>
          </p:cNvPicPr>
          <p:nvPr/>
        </p:nvPicPr>
        <p:blipFill>
          <a:blip r:embed="rId2">
            <a:extLst/>
          </a:blip>
          <a:stretch>
            <a:fillRect/>
          </a:stretch>
        </p:blipFill>
        <p:spPr>
          <a:xfrm>
            <a:off x="4095750" y="261121"/>
            <a:ext cx="8096250" cy="5133976"/>
          </a:xfrm>
          <a:prstGeom prst="rect">
            <a:avLst/>
          </a:prstGeom>
          <a:ln w="12700">
            <a:miter lim="400000"/>
          </a:ln>
        </p:spPr>
      </p:pic>
      <p:sp>
        <p:nvSpPr>
          <p:cNvPr id="299" name="Rectangle 1"/>
          <p:cNvSpPr txBox="1"/>
          <p:nvPr/>
        </p:nvSpPr>
        <p:spPr>
          <a:xfrm>
            <a:off x="463730" y="1512164"/>
            <a:ext cx="3148150"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i="1">
                <a:solidFill>
                  <a:srgbClr val="111111"/>
                </a:solidFill>
                <a:effectLst>
                  <a:outerShdw blurRad="38100" dist="38100" dir="2700000" rotWithShape="0">
                    <a:srgbClr val="000000">
                      <a:alpha val="43137"/>
                    </a:srgbClr>
                  </a:outerShdw>
                </a:effectLst>
                <a:latin typeface="Roboto"/>
                <a:ea typeface="Roboto"/>
                <a:cs typeface="Roboto"/>
                <a:sym typeface="Roboto"/>
              </a:defRPr>
            </a:lvl1pPr>
          </a:lstStyle>
          <a:p>
            <a:pPr rtl="0">
              <a:defRPr/>
            </a:pPr>
            <a:r>
              <a:t>Distributed processing in heterogeneous fog computing environment.&gt;&gt;&gt;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Diagram 5"/>
          <p:cNvGrpSpPr/>
          <p:nvPr/>
        </p:nvGrpSpPr>
        <p:grpSpPr>
          <a:xfrm>
            <a:off x="614123" y="625254"/>
            <a:ext cx="5080828" cy="713276"/>
            <a:chOff x="0" y="0"/>
            <a:chExt cx="5080827" cy="713274"/>
          </a:xfrm>
        </p:grpSpPr>
        <p:grpSp>
          <p:nvGrpSpPr>
            <p:cNvPr id="303" name="تجميع"/>
            <p:cNvGrpSpPr/>
            <p:nvPr/>
          </p:nvGrpSpPr>
          <p:grpSpPr>
            <a:xfrm>
              <a:off x="175680" y="-1"/>
              <a:ext cx="4905148" cy="713276"/>
              <a:chOff x="0" y="0"/>
              <a:chExt cx="4905147" cy="713274"/>
            </a:xfrm>
          </p:grpSpPr>
          <p:sp>
            <p:nvSpPr>
              <p:cNvPr id="301" name="شكل"/>
              <p:cNvSpPr/>
              <p:nvPr/>
            </p:nvSpPr>
            <p:spPr>
              <a:xfrm rot="10800000">
                <a:off x="-1" y="0"/>
                <a:ext cx="4905149"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30" y="0"/>
                    </a:lnTo>
                    <a:lnTo>
                      <a:pt x="21600" y="10800"/>
                    </a:lnTo>
                    <a:lnTo>
                      <a:pt x="20030"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effectLst>
                      <a:outerShdw blurRad="38100" dist="38100" dir="2700000" rotWithShape="0">
                        <a:srgbClr val="000000">
                          <a:alpha val="43137"/>
                        </a:srgbClr>
                      </a:outerShdw>
                    </a:effectLst>
                  </a:defRPr>
                </a:pPr>
                <a:endParaRPr/>
              </a:p>
            </p:txBody>
          </p:sp>
          <p:sp>
            <p:nvSpPr>
              <p:cNvPr id="302" name="Advantages of  Distributed computing"/>
              <p:cNvSpPr txBox="1"/>
              <p:nvPr/>
            </p:nvSpPr>
            <p:spPr>
              <a:xfrm>
                <a:off x="424271" y="148356"/>
                <a:ext cx="4421440"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Advantages of  Distributed computing </a:t>
                </a:r>
              </a:p>
            </p:txBody>
          </p:sp>
        </p:grpSp>
        <p:sp>
          <p:nvSpPr>
            <p:cNvPr id="304"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308" name="Arrow: Pentagon 11"/>
          <p:cNvGrpSpPr/>
          <p:nvPr/>
        </p:nvGrpSpPr>
        <p:grpSpPr>
          <a:xfrm>
            <a:off x="63160" y="3024052"/>
            <a:ext cx="11850166" cy="1478281"/>
            <a:chOff x="0" y="0"/>
            <a:chExt cx="11850164" cy="1478280"/>
          </a:xfrm>
        </p:grpSpPr>
        <p:sp>
          <p:nvSpPr>
            <p:cNvPr id="306" name="شكل"/>
            <p:cNvSpPr/>
            <p:nvPr/>
          </p:nvSpPr>
          <p:spPr>
            <a:xfrm>
              <a:off x="-1" y="-1"/>
              <a:ext cx="11850166" cy="14782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53" y="0"/>
                  </a:lnTo>
                  <a:lnTo>
                    <a:pt x="21600" y="10800"/>
                  </a:lnTo>
                  <a:lnTo>
                    <a:pt x="20253"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400" b="1">
                  <a:solidFill>
                    <a:srgbClr val="FFFFFF"/>
                  </a:solidFill>
                </a:defRPr>
              </a:pPr>
              <a:endParaRPr/>
            </a:p>
          </p:txBody>
        </p:sp>
        <p:sp>
          <p:nvSpPr>
            <p:cNvPr id="307" name="&quot; By using existing hardware, the cost of this computing can be very low.…"/>
            <p:cNvSpPr txBox="1"/>
            <p:nvPr/>
          </p:nvSpPr>
          <p:spPr>
            <a:xfrm>
              <a:off x="45720" y="153670"/>
              <a:ext cx="11389154"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285750" indent="-285750" rtl="0">
                <a:buSzPct val="100000"/>
                <a:buFont typeface="Arial"/>
                <a:buChar char="•"/>
                <a:defRPr sz="1400" b="1">
                  <a:solidFill>
                    <a:srgbClr val="FFFFFF"/>
                  </a:solidFill>
                </a:defRPr>
              </a:pPr>
              <a:endParaRPr/>
            </a:p>
            <a:p>
              <a:pPr marL="285750" indent="-285750" rtl="0">
                <a:buSzPct val="100000"/>
                <a:buFont typeface="Arial"/>
                <a:buChar char="•"/>
                <a:defRPr sz="1400" b="1">
                  <a:solidFill>
                    <a:srgbClr val="FFFFFF"/>
                  </a:solidFill>
                </a:defRPr>
              </a:pPr>
              <a:r>
                <a:t>" By using existing hardware, the cost of this computing can be very low.</a:t>
              </a:r>
            </a:p>
            <a:p>
              <a:pPr marL="285750" indent="-285750" rtl="0">
                <a:buSzPct val="100000"/>
                <a:buFont typeface="Arial"/>
                <a:buChar char="•"/>
                <a:defRPr sz="1400" b="1">
                  <a:solidFill>
                    <a:srgbClr val="FFFFFF"/>
                  </a:solidFill>
                </a:defRPr>
              </a:pPr>
              <a:endParaRPr/>
            </a:p>
            <a:p>
              <a:pPr marL="285750" indent="-285750" rtl="0">
                <a:buSzPct val="100000"/>
                <a:buFont typeface="Arial"/>
                <a:buChar char="•"/>
                <a:defRPr sz="1400" b="1">
                  <a:solidFill>
                    <a:srgbClr val="FFFFFF"/>
                  </a:solidFill>
                </a:defRPr>
              </a:pPr>
              <a:r>
                <a:t>" Performance can be optimized by assigning each individual task to the most appropriate architecture.</a:t>
              </a:r>
            </a:p>
          </p:txBody>
        </p:sp>
      </p:grpSp>
      <p:pic>
        <p:nvPicPr>
          <p:cNvPr id="309" name="Picture 2" descr="Picture 2"/>
          <p:cNvPicPr>
            <a:picLocks noChangeAspect="1"/>
          </p:cNvPicPr>
          <p:nvPr/>
        </p:nvPicPr>
        <p:blipFill>
          <a:blip r:embed="rId3">
            <a:extLst/>
          </a:blip>
          <a:stretch>
            <a:fillRect/>
          </a:stretch>
        </p:blipFill>
        <p:spPr>
          <a:xfrm>
            <a:off x="9596845" y="202745"/>
            <a:ext cx="1976030" cy="170704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Arrow: Pentagon 11"/>
          <p:cNvGrpSpPr/>
          <p:nvPr/>
        </p:nvGrpSpPr>
        <p:grpSpPr>
          <a:xfrm>
            <a:off x="240586" y="2899955"/>
            <a:ext cx="11850166" cy="1445622"/>
            <a:chOff x="0" y="0"/>
            <a:chExt cx="11850164" cy="1445621"/>
          </a:xfrm>
        </p:grpSpPr>
        <p:sp>
          <p:nvSpPr>
            <p:cNvPr id="311" name="شكل"/>
            <p:cNvSpPr/>
            <p:nvPr/>
          </p:nvSpPr>
          <p:spPr>
            <a:xfrm>
              <a:off x="-1" y="-1"/>
              <a:ext cx="11850166" cy="14456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82" y="0"/>
                  </a:lnTo>
                  <a:lnTo>
                    <a:pt x="21600" y="10800"/>
                  </a:lnTo>
                  <a:lnTo>
                    <a:pt x="20282"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400" b="1">
                  <a:solidFill>
                    <a:srgbClr val="FFFFFF"/>
                  </a:solidFill>
                </a:defRPr>
              </a:pPr>
              <a:endParaRPr/>
            </a:p>
          </p:txBody>
        </p:sp>
        <p:sp>
          <p:nvSpPr>
            <p:cNvPr id="312" name="&quot; The virtual computer resources can grow in stages and take advantage of the latest computational and network technologies.…"/>
            <p:cNvSpPr txBox="1"/>
            <p:nvPr/>
          </p:nvSpPr>
          <p:spPr>
            <a:xfrm>
              <a:off x="45719" y="137340"/>
              <a:ext cx="11397320"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285750" indent="-285750" rtl="0">
                <a:buSzPct val="100000"/>
                <a:buFont typeface="Arial"/>
                <a:buChar char="•"/>
                <a:defRPr sz="1400" b="1">
                  <a:solidFill>
                    <a:srgbClr val="FFFFFF"/>
                  </a:solidFill>
                </a:defRPr>
              </a:pPr>
              <a:endParaRPr/>
            </a:p>
            <a:p>
              <a:pPr marL="285750" indent="-285750" rtl="0">
                <a:buSzPct val="100000"/>
                <a:buFont typeface="Arial"/>
                <a:buChar char="•"/>
                <a:defRPr sz="1400" b="1">
                  <a:solidFill>
                    <a:srgbClr val="FFFFFF"/>
                  </a:solidFill>
                </a:defRPr>
              </a:pPr>
              <a:r>
                <a:t>" The virtual computer resources can grow in stages and take advantage of the latest computational and network technologies.</a:t>
              </a:r>
            </a:p>
            <a:p>
              <a:pPr marL="285750" indent="-285750" rtl="0">
                <a:buSzPct val="100000"/>
                <a:buFont typeface="Arial"/>
                <a:buChar char="•"/>
                <a:defRPr sz="1400" b="1">
                  <a:solidFill>
                    <a:srgbClr val="FFFFFF"/>
                  </a:solidFill>
                </a:defRPr>
              </a:pPr>
              <a:endParaRPr/>
            </a:p>
            <a:p>
              <a:pPr marL="285750" indent="-285750" rtl="0">
                <a:buSzPct val="100000"/>
                <a:buFont typeface="Arial"/>
                <a:buChar char="•"/>
                <a:defRPr sz="1400" b="1">
                  <a:solidFill>
                    <a:srgbClr val="FFFFFF"/>
                  </a:solidFill>
                </a:defRPr>
              </a:pPr>
              <a:r>
                <a:t>Programmers can use editors, compilers, and debuggers that are available on individual machines.</a:t>
              </a:r>
            </a:p>
          </p:txBody>
        </p:sp>
      </p:grpSp>
      <p:grpSp>
        <p:nvGrpSpPr>
          <p:cNvPr id="318" name="Diagram 4"/>
          <p:cNvGrpSpPr/>
          <p:nvPr/>
        </p:nvGrpSpPr>
        <p:grpSpPr>
          <a:xfrm>
            <a:off x="614123" y="625254"/>
            <a:ext cx="5080828" cy="713276"/>
            <a:chOff x="0" y="0"/>
            <a:chExt cx="5080827" cy="713274"/>
          </a:xfrm>
        </p:grpSpPr>
        <p:grpSp>
          <p:nvGrpSpPr>
            <p:cNvPr id="316" name="تجميع"/>
            <p:cNvGrpSpPr/>
            <p:nvPr/>
          </p:nvGrpSpPr>
          <p:grpSpPr>
            <a:xfrm>
              <a:off x="175680" y="-1"/>
              <a:ext cx="4905148" cy="713276"/>
              <a:chOff x="0" y="0"/>
              <a:chExt cx="4905147" cy="713274"/>
            </a:xfrm>
          </p:grpSpPr>
          <p:sp>
            <p:nvSpPr>
              <p:cNvPr id="314" name="شكل"/>
              <p:cNvSpPr/>
              <p:nvPr/>
            </p:nvSpPr>
            <p:spPr>
              <a:xfrm rot="10800000">
                <a:off x="-1" y="0"/>
                <a:ext cx="4905149"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30" y="0"/>
                    </a:lnTo>
                    <a:lnTo>
                      <a:pt x="21600" y="10800"/>
                    </a:lnTo>
                    <a:lnTo>
                      <a:pt x="20030"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effectLst>
                      <a:outerShdw blurRad="38100" dist="38100" dir="2700000" rotWithShape="0">
                        <a:srgbClr val="000000">
                          <a:alpha val="43137"/>
                        </a:srgbClr>
                      </a:outerShdw>
                    </a:effectLst>
                  </a:defRPr>
                </a:pPr>
                <a:endParaRPr/>
              </a:p>
            </p:txBody>
          </p:sp>
          <p:sp>
            <p:nvSpPr>
              <p:cNvPr id="315" name="Advantages of  Distributed computing"/>
              <p:cNvSpPr txBox="1"/>
              <p:nvPr/>
            </p:nvSpPr>
            <p:spPr>
              <a:xfrm>
                <a:off x="424271" y="148356"/>
                <a:ext cx="4421440"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Advantages of  Distributed computing </a:t>
                </a:r>
              </a:p>
            </p:txBody>
          </p:sp>
        </p:grpSp>
        <p:sp>
          <p:nvSpPr>
            <p:cNvPr id="317"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pic>
        <p:nvPicPr>
          <p:cNvPr id="319" name="Picture 2" descr="Picture 2"/>
          <p:cNvPicPr>
            <a:picLocks noChangeAspect="1"/>
          </p:cNvPicPr>
          <p:nvPr/>
        </p:nvPicPr>
        <p:blipFill>
          <a:blip r:embed="rId3">
            <a:extLst/>
          </a:blip>
          <a:stretch>
            <a:fillRect/>
          </a:stretch>
        </p:blipFill>
        <p:spPr>
          <a:xfrm>
            <a:off x="9467971" y="0"/>
            <a:ext cx="2366161" cy="2044065"/>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 name="Arrow: Pentagon 14"/>
          <p:cNvGrpSpPr/>
          <p:nvPr/>
        </p:nvGrpSpPr>
        <p:grpSpPr>
          <a:xfrm>
            <a:off x="281721" y="1618896"/>
            <a:ext cx="11448726" cy="2149095"/>
            <a:chOff x="0" y="0"/>
            <a:chExt cx="11448724" cy="2149093"/>
          </a:xfrm>
        </p:grpSpPr>
        <p:sp>
          <p:nvSpPr>
            <p:cNvPr id="321" name="شكل"/>
            <p:cNvSpPr/>
            <p:nvPr/>
          </p:nvSpPr>
          <p:spPr>
            <a:xfrm>
              <a:off x="-1" y="-1"/>
              <a:ext cx="11448726" cy="2149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573" y="0"/>
                  </a:lnTo>
                  <a:lnTo>
                    <a:pt x="21600" y="10800"/>
                  </a:lnTo>
                  <a:lnTo>
                    <a:pt x="19573" y="21600"/>
                  </a:lnTo>
                  <a:lnTo>
                    <a:pt x="0" y="21600"/>
                  </a:lnTo>
                  <a:close/>
                </a:path>
              </a:pathLst>
            </a:custGeom>
            <a:solidFill>
              <a:schemeClr val="accent1">
                <a:alpha val="50000"/>
              </a:schemeClr>
            </a:solidFill>
            <a:ln w="12700" cap="flat">
              <a:noFill/>
              <a:miter lim="400000"/>
            </a:ln>
            <a:effectLst/>
          </p:spPr>
          <p:txBody>
            <a:bodyPr wrap="square" lIns="45719" tIns="45719" rIns="45719" bIns="45719" numCol="1" anchor="ctr">
              <a:noAutofit/>
            </a:bodyPr>
            <a:lstStyle/>
            <a:p>
              <a:pPr rtl="0">
                <a:defRPr>
                  <a:solidFill>
                    <a:srgbClr val="FFFFFF"/>
                  </a:solidFill>
                </a:defRPr>
              </a:pPr>
              <a:endParaRPr/>
            </a:p>
          </p:txBody>
        </p:sp>
        <p:sp>
          <p:nvSpPr>
            <p:cNvPr id="322" name="There are many Feature or factors translate into reduced development and debugging time, reduced contention for resources, reduced costs, and possibly more effective implementations of an application.…"/>
            <p:cNvSpPr txBox="1"/>
            <p:nvPr/>
          </p:nvSpPr>
          <p:spPr>
            <a:xfrm>
              <a:off x="45719" y="489076"/>
              <a:ext cx="10820012"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a:pPr>
              <a:r>
                <a:t>There are many Feature or factors translate into reduced development and debugging time, reduced contention for resources, reduced costs, and possibly more effective implementations of an application. </a:t>
              </a:r>
              <a:endParaRPr>
                <a:solidFill>
                  <a:srgbClr val="FFFFFF"/>
                </a:solidFill>
              </a:endParaRPr>
            </a:p>
            <a:p>
              <a:pPr rtl="0">
                <a:defRPr sz="1400"/>
              </a:pPr>
              <a:endParaRPr>
                <a:solidFill>
                  <a:srgbClr val="FFFFFF"/>
                </a:solidFill>
              </a:endParaRPr>
            </a:p>
            <a:p>
              <a:pPr rtl="0">
                <a:defRPr sz="1400"/>
              </a:pPr>
              <a:r>
                <a:t>It is these benefits that </a:t>
              </a:r>
              <a:r>
                <a:rPr b="1">
                  <a:effectLst>
                    <a:outerShdw blurRad="38100" dist="38100" dir="2700000" rotWithShape="0">
                      <a:srgbClr val="000000">
                        <a:alpha val="43137"/>
                      </a:srgbClr>
                    </a:outerShdw>
                  </a:effectLst>
                </a:rPr>
                <a:t>Parallel Virtual Machine </a:t>
              </a:r>
              <a:r>
                <a:t> seeks to exploit. From the beginning, the </a:t>
              </a:r>
              <a:r>
                <a:rPr b="1">
                  <a:effectLst>
                    <a:outerShdw blurRad="38100" dist="38100" dir="2700000" rotWithShape="0">
                      <a:srgbClr val="000000">
                        <a:alpha val="43137"/>
                      </a:srgbClr>
                    </a:outerShdw>
                  </a:effectLst>
                </a:rPr>
                <a:t>Parallel Virtual Machine  </a:t>
              </a:r>
              <a:r>
                <a:t>software package was designed to make programming for a heterogeneous collection of machines straightforward</a:t>
              </a:r>
            </a:p>
          </p:txBody>
        </p:sp>
      </p:grpSp>
      <p:pic>
        <p:nvPicPr>
          <p:cNvPr id="324" name="Picture 2" descr="Picture 2"/>
          <p:cNvPicPr>
            <a:picLocks noChangeAspect="1"/>
          </p:cNvPicPr>
          <p:nvPr/>
        </p:nvPicPr>
        <p:blipFill>
          <a:blip r:embed="rId2">
            <a:extLst/>
          </a:blip>
          <a:stretch>
            <a:fillRect/>
          </a:stretch>
        </p:blipFill>
        <p:spPr>
          <a:xfrm>
            <a:off x="0" y="228699"/>
            <a:ext cx="3336472" cy="1390199"/>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2"/>
                  <a:pt x="0" y="10797"/>
                </a:cubicBezTo>
                <a:cubicBezTo>
                  <a:pt x="0" y="16761"/>
                  <a:pt x="4834" y="21600"/>
                  <a:pt x="10799" y="21600"/>
                </a:cubicBezTo>
                <a:cubicBezTo>
                  <a:pt x="16763" y="21600"/>
                  <a:pt x="21600" y="16761"/>
                  <a:pt x="21600" y="10797"/>
                </a:cubicBezTo>
                <a:cubicBezTo>
                  <a:pt x="21600" y="4832"/>
                  <a:pt x="16763" y="0"/>
                  <a:pt x="10799" y="0"/>
                </a:cubicBezTo>
                <a:close/>
              </a:path>
            </a:pathLst>
          </a:cu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Rectangle 5"/>
          <p:cNvSpPr txBox="1"/>
          <p:nvPr/>
        </p:nvSpPr>
        <p:spPr>
          <a:xfrm>
            <a:off x="289560" y="1858506"/>
            <a:ext cx="9914709" cy="354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rtl="0">
              <a:buSzPct val="100000"/>
              <a:buFont typeface="Arial"/>
              <a:buChar char="•"/>
              <a:defRPr sz="1400" i="1" u="sng"/>
            </a:pPr>
            <a:endParaRPr/>
          </a:p>
          <a:p>
            <a:pPr marL="285750" indent="-285750" rtl="0">
              <a:buSzPct val="100000"/>
              <a:buFont typeface="Arial"/>
              <a:buChar char="•"/>
              <a:defRPr sz="1400" i="1" u="sng"/>
            </a:pPr>
            <a:r>
              <a:t>https://books.google.com.sa/books?id=afjci8AOy6EC&amp;pg=PA3&amp;lpg=PA3&amp;dq=It+is+these+benefits+that+Parallel+Virtual+Machine++seeks+to+exploit.+From+the+beginning,+the+Parallel+Virtual+Machine++software+package+was+designed+to+make+programming+for+a+heterogeneous+collection+of+machines+straightforward&amp;source=bl&amp;ots=9L96l5x6wQ&amp;sig=ACfU3U2b-8WYkrNA2iCefI-utOkqOoizVg&amp;hl=ar&amp;sa=X&amp;ved=2ahUKEwinqJK1k8zoAhWKHhQKHZc-DTQQ6AEwAHoECAwQLA</a:t>
            </a:r>
          </a:p>
          <a:p>
            <a:pPr marL="285750" indent="-285750" rtl="0">
              <a:buSzPct val="100000"/>
              <a:buFont typeface="Arial"/>
              <a:buChar char="•"/>
              <a:defRPr sz="1400" i="1" u="sng"/>
            </a:pPr>
            <a:r>
              <a:t>https://books.google.com.sa/books?id=4RDzX5mOKnwC&amp;pg=PA442&amp;lpg=PA442&amp;dq=It+is+these+benefits+that+Parallel+Virtual+Machine++seeks+to+exploit.+From+the+beginning,+the+Parallel+Virtual+Machine++software+package+was+designed+to+make+programming+for+a+heterogeneous+collection+of+machines+straightforward&amp;source=bl&amp;ots=mxQOK-TDyg&amp;sig=ACfU3U2vqbWwOg1wYrFr7kdXVa9izPThbw&amp;hl=ar&amp;sa=X&amp;ved=2ahUKEwinqJK1k8zoAhWKHhQKHZc-DTQQ6AEwAXoECAwQNg</a:t>
            </a:r>
          </a:p>
          <a:p>
            <a:pPr marL="285750" indent="-285750" rtl="0">
              <a:buSzPct val="100000"/>
              <a:buFont typeface="Arial"/>
              <a:buChar char="•"/>
              <a:defRPr sz="1400" i="1" u="sng"/>
            </a:pPr>
            <a:r>
              <a:rPr>
                <a:solidFill>
                  <a:srgbClr val="FB4AB6"/>
                </a:solidFill>
                <a:uFill>
                  <a:solidFill>
                    <a:srgbClr val="FB4AB6"/>
                  </a:solidFill>
                </a:uFill>
                <a:hlinkClick r:id="rId2"/>
              </a:rPr>
              <a:t>https://slideplayer.com/slide/10976915/</a:t>
            </a:r>
          </a:p>
          <a:p>
            <a:pPr marL="285750" indent="-285750" rtl="0">
              <a:buSzPct val="100000"/>
              <a:buFont typeface="Arial"/>
              <a:buChar char="•"/>
              <a:defRPr sz="1400" i="1" u="sng"/>
            </a:pPr>
            <a:r>
              <a:rPr>
                <a:solidFill>
                  <a:srgbClr val="FB4AB6"/>
                </a:solidFill>
                <a:uFill>
                  <a:solidFill>
                    <a:srgbClr val="FB4AB6"/>
                  </a:solidFill>
                </a:uFill>
                <a:hlinkClick r:id="rId3"/>
              </a:rPr>
              <a:t>https://www.seminarsonly.com/computer%20science/Parallel%20Virtual%20Machine.php</a:t>
            </a:r>
          </a:p>
        </p:txBody>
      </p:sp>
      <p:pic>
        <p:nvPicPr>
          <p:cNvPr id="327" name="Picture 10" descr="Picture 10"/>
          <p:cNvPicPr>
            <a:picLocks noChangeAspect="1"/>
          </p:cNvPicPr>
          <p:nvPr/>
        </p:nvPicPr>
        <p:blipFill>
          <a:blip r:embed="rId4">
            <a:extLst/>
          </a:blip>
          <a:stretch>
            <a:fillRect/>
          </a:stretch>
        </p:blipFill>
        <p:spPr>
          <a:xfrm rot="18291775">
            <a:off x="9940452" y="558185"/>
            <a:ext cx="1379528" cy="975811"/>
          </a:xfrm>
          <a:prstGeom prst="rect">
            <a:avLst/>
          </a:prstGeom>
          <a:ln w="12700">
            <a:miter lim="400000"/>
          </a:ln>
          <a:effectLst>
            <a:reflection stA="50000" endPos="40000" dir="5400000" sy="-100000" algn="bl" rotWithShape="0"/>
          </a:effectLst>
        </p:spPr>
      </p:pic>
      <p:pic>
        <p:nvPicPr>
          <p:cNvPr id="328" name="Picture 2" descr="Picture 2"/>
          <p:cNvPicPr>
            <a:picLocks noChangeAspect="1"/>
          </p:cNvPicPr>
          <p:nvPr/>
        </p:nvPicPr>
        <p:blipFill>
          <a:blip r:embed="rId5">
            <a:extLst/>
          </a:blip>
          <a:stretch>
            <a:fillRect/>
          </a:stretch>
        </p:blipFill>
        <p:spPr>
          <a:xfrm>
            <a:off x="618309" y="267245"/>
            <a:ext cx="2575560" cy="1931669"/>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ontent Placeholder 2"/>
          <p:cNvSpPr txBox="1">
            <a:spLocks noGrp="1"/>
          </p:cNvSpPr>
          <p:nvPr>
            <p:ph type="body" idx="1"/>
          </p:nvPr>
        </p:nvSpPr>
        <p:spPr>
          <a:prstGeom prst="rect">
            <a:avLst/>
          </a:prstGeom>
        </p:spPr>
        <p:txBody>
          <a:bodyPr/>
          <a:lstStyle/>
          <a:p>
            <a:pPr rtl="0">
              <a:defRPr/>
            </a:pPr>
            <a:endParaRPr/>
          </a:p>
        </p:txBody>
      </p:sp>
      <p:pic>
        <p:nvPicPr>
          <p:cNvPr id="331" name="Picture 2" descr="Picture 2"/>
          <p:cNvPicPr>
            <a:picLocks noChangeAspect="1"/>
          </p:cNvPicPr>
          <p:nvPr/>
        </p:nvPicPr>
        <p:blipFill>
          <a:blip r:embed="rId2">
            <a:extLst/>
          </a:blip>
          <a:stretch>
            <a:fillRect/>
          </a:stretch>
        </p:blipFill>
        <p:spPr>
          <a:xfrm>
            <a:off x="0" y="0"/>
            <a:ext cx="12192000" cy="6749144"/>
          </a:xfrm>
          <a:prstGeom prst="rect">
            <a:avLst/>
          </a:prstGeom>
          <a:ln w="12700">
            <a:miter lim="400000"/>
          </a:ln>
        </p:spPr>
      </p:pic>
      <p:sp>
        <p:nvSpPr>
          <p:cNvPr id="332" name="Rectangle 3"/>
          <p:cNvSpPr txBox="1"/>
          <p:nvPr/>
        </p:nvSpPr>
        <p:spPr>
          <a:xfrm>
            <a:off x="6816661" y="266282"/>
            <a:ext cx="5261370" cy="993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rtl="0">
              <a:defRPr sz="5400" b="1" u="sng">
                <a:solidFill>
                  <a:srgbClr val="FFFFFF"/>
                </a:solidFill>
                <a:effectLst>
                  <a:outerShdw blurRad="38100" dist="38100" dir="2700000" rotWithShape="0">
                    <a:srgbClr val="000000">
                      <a:alpha val="43137"/>
                    </a:srgbClr>
                  </a:outerShdw>
                </a:effectLst>
              </a:defRPr>
            </a:pPr>
            <a:r>
              <a:t>Thank YOU </a:t>
            </a:r>
            <a:r>
              <a:rPr b="0">
                <a:latin typeface="Wingdings"/>
                <a:ea typeface="Wingdings"/>
                <a:cs typeface="Wingdings"/>
                <a:sym typeface="Wingdings"/>
              </a:rPr>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2203269" y="374874"/>
            <a:ext cx="7602172" cy="1101043"/>
          </a:xfrm>
          <a:prstGeom prst="rect">
            <a:avLst/>
          </a:prstGeom>
        </p:spPr>
        <p:txBody>
          <a:bodyPr/>
          <a:lstStyle>
            <a:lvl1pPr algn="ctr">
              <a:defRPr sz="2000">
                <a:solidFill>
                  <a:srgbClr val="FF0000"/>
                </a:solidFill>
                <a:latin typeface="Arial Rounded MT Bold"/>
                <a:ea typeface="Arial Rounded MT Bold"/>
                <a:cs typeface="Arial Rounded MT Bold"/>
                <a:sym typeface="Arial Rounded MT Bold"/>
              </a:defRPr>
            </a:lvl1pPr>
          </a:lstStyle>
          <a:p>
            <a:pPr rtl="0">
              <a:defRPr/>
            </a:pPr>
            <a:r>
              <a:t>INTRODUCTION</a:t>
            </a:r>
          </a:p>
        </p:txBody>
      </p:sp>
      <p:sp>
        <p:nvSpPr>
          <p:cNvPr id="190" name="Content Placeholder 2"/>
          <p:cNvSpPr txBox="1">
            <a:spLocks noGrp="1"/>
          </p:cNvSpPr>
          <p:nvPr>
            <p:ph type="body" idx="1"/>
          </p:nvPr>
        </p:nvSpPr>
        <p:spPr>
          <a:xfrm>
            <a:off x="322216" y="1876510"/>
            <a:ext cx="11869785" cy="4193364"/>
          </a:xfrm>
          <a:prstGeom prst="rect">
            <a:avLst/>
          </a:prstGeom>
        </p:spPr>
        <p:txBody>
          <a:bodyPr/>
          <a:lstStyle/>
          <a:p>
            <a:pPr marL="0" indent="0" algn="l" rtl="0">
              <a:buSzTx/>
              <a:buNone/>
              <a:defRPr sz="2000" b="1">
                <a:solidFill>
                  <a:srgbClr val="4F0327"/>
                </a:solidFill>
                <a:effectLst>
                  <a:outerShdw blurRad="38100" dist="38100" dir="2700000" rotWithShape="0">
                    <a:srgbClr val="000000">
                      <a:alpha val="43137"/>
                    </a:srgbClr>
                  </a:outerShdw>
                </a:effectLst>
              </a:defRPr>
            </a:pPr>
            <a:endParaRPr dirty="0"/>
          </a:p>
          <a:p>
            <a:pPr algn="l" rtl="0">
              <a:defRPr sz="1600">
                <a:solidFill>
                  <a:srgbClr val="4F0327"/>
                </a:solidFill>
                <a:effectLst>
                  <a:outerShdw blurRad="38100" dist="38100" dir="2700000" rotWithShape="0">
                    <a:srgbClr val="000000">
                      <a:alpha val="43137"/>
                    </a:srgbClr>
                  </a:outerShdw>
                </a:effectLst>
              </a:defRPr>
            </a:pPr>
            <a:r>
              <a:rPr dirty="0"/>
              <a:t>Parallel processing, the method of having many small tasks solve one large problem, has emerged as a key enabling technology in modern computing. </a:t>
            </a:r>
          </a:p>
          <a:p>
            <a:pPr algn="l" rtl="0">
              <a:defRPr sz="1600">
                <a:solidFill>
                  <a:srgbClr val="4F0327"/>
                </a:solidFill>
                <a:effectLst>
                  <a:outerShdw blurRad="38100" dist="38100" dir="2700000" rotWithShape="0">
                    <a:srgbClr val="000000">
                      <a:alpha val="43137"/>
                    </a:srgbClr>
                  </a:outerShdw>
                </a:effectLst>
              </a:defRPr>
            </a:pPr>
            <a:endParaRPr dirty="0"/>
          </a:p>
          <a:p>
            <a:pPr algn="l" rtl="0">
              <a:defRPr sz="1600">
                <a:solidFill>
                  <a:srgbClr val="4F0327"/>
                </a:solidFill>
                <a:effectLst>
                  <a:outerShdw blurRad="38100" dist="38100" dir="2700000" rotWithShape="0">
                    <a:srgbClr val="000000">
                      <a:alpha val="43137"/>
                    </a:srgbClr>
                  </a:outerShdw>
                </a:effectLst>
              </a:defRPr>
            </a:pPr>
            <a:r>
              <a:rPr dirty="0"/>
              <a:t>The past several years have witnessed an ever-increasing acceptance and adoption of parallel processing, both for high-performance scientific computing and for more "general-purpose" applications, was a result of the demand for </a:t>
            </a:r>
            <a:r>
              <a:rPr b="1" dirty="0"/>
              <a:t>higher performance, lower cost, </a:t>
            </a:r>
            <a:r>
              <a:rPr dirty="0"/>
              <a:t>and</a:t>
            </a:r>
            <a:r>
              <a:rPr b="1" dirty="0"/>
              <a:t> sustained productivity</a:t>
            </a:r>
            <a:r>
              <a:rPr dirty="0"/>
              <a:t>.</a:t>
            </a:r>
          </a:p>
          <a:p>
            <a:pPr algn="l" rtl="0">
              <a:defRPr sz="1600">
                <a:solidFill>
                  <a:srgbClr val="4F0327"/>
                </a:solidFill>
                <a:effectLst>
                  <a:outerShdw blurRad="38100" dist="38100" dir="2700000" rotWithShape="0">
                    <a:srgbClr val="000000">
                      <a:alpha val="43137"/>
                    </a:srgbClr>
                  </a:outerShdw>
                </a:effectLst>
              </a:defRPr>
            </a:pPr>
            <a:endParaRPr dirty="0"/>
          </a:p>
          <a:p>
            <a:pPr algn="l" rtl="0">
              <a:defRPr sz="1600">
                <a:solidFill>
                  <a:srgbClr val="4F0327"/>
                </a:solidFill>
                <a:effectLst>
                  <a:outerShdw blurRad="38100" dist="38100" dir="2700000" rotWithShape="0">
                    <a:srgbClr val="000000">
                      <a:alpha val="43137"/>
                    </a:srgbClr>
                  </a:outerShdw>
                </a:effectLst>
              </a:defRPr>
            </a:pPr>
            <a:r>
              <a:rPr dirty="0"/>
              <a:t>The acceptance has been facilitated by two major developments: </a:t>
            </a:r>
          </a:p>
          <a:p>
            <a:pPr algn="l" rtl="0">
              <a:buFontTx/>
              <a:buChar char="➢"/>
              <a:defRPr sz="1600">
                <a:solidFill>
                  <a:srgbClr val="2365C9"/>
                </a:solidFill>
                <a:effectLst>
                  <a:outerShdw blurRad="38100" dist="38100" dir="2700000" rotWithShape="0">
                    <a:srgbClr val="000000">
                      <a:alpha val="43137"/>
                    </a:srgbClr>
                  </a:outerShdw>
                </a:effectLst>
              </a:defRPr>
            </a:pPr>
            <a:r>
              <a:rPr dirty="0"/>
              <a:t>massively parallel processors (MPPs) </a:t>
            </a:r>
          </a:p>
          <a:p>
            <a:pPr algn="l" rtl="0">
              <a:buFontTx/>
              <a:buChar char="➢"/>
              <a:defRPr sz="1600">
                <a:solidFill>
                  <a:srgbClr val="2365C9"/>
                </a:solidFill>
                <a:effectLst>
                  <a:outerShdw blurRad="38100" dist="38100" dir="2700000" rotWithShape="0">
                    <a:srgbClr val="000000">
                      <a:alpha val="43137"/>
                    </a:srgbClr>
                  </a:outerShdw>
                </a:effectLst>
              </a:defRPr>
            </a:pPr>
            <a:r>
              <a:rPr dirty="0"/>
              <a:t>Distributed computing</a:t>
            </a:r>
          </a:p>
        </p:txBody>
      </p:sp>
      <p:pic>
        <p:nvPicPr>
          <p:cNvPr id="191" name="Picture 2" descr="Picture 2"/>
          <p:cNvPicPr>
            <a:picLocks noChangeAspect="1"/>
          </p:cNvPicPr>
          <p:nvPr/>
        </p:nvPicPr>
        <p:blipFill>
          <a:blip r:embed="rId2">
            <a:extLst/>
          </a:blip>
          <a:srcRect r="9" b="8"/>
          <a:stretch>
            <a:fillRect/>
          </a:stretch>
        </p:blipFill>
        <p:spPr>
          <a:xfrm>
            <a:off x="8729877" y="4227824"/>
            <a:ext cx="1960166" cy="1841897"/>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7"/>
                  <a:pt x="0" y="10802"/>
                </a:cubicBezTo>
                <a:cubicBezTo>
                  <a:pt x="0" y="16767"/>
                  <a:pt x="4837" y="21600"/>
                  <a:pt x="10802" y="21600"/>
                </a:cubicBezTo>
                <a:cubicBezTo>
                  <a:pt x="16767" y="21600"/>
                  <a:pt x="21600" y="16767"/>
                  <a:pt x="21600" y="10802"/>
                </a:cubicBezTo>
                <a:cubicBezTo>
                  <a:pt x="21600" y="4837"/>
                  <a:pt x="16767" y="0"/>
                  <a:pt x="10802" y="0"/>
                </a:cubicBezTo>
                <a:close/>
              </a:path>
            </a:pathLst>
          </a:custGeom>
          <a:ln w="12700">
            <a:miter lim="400000"/>
          </a:ln>
        </p:spPr>
      </p:pic>
    </p:spTree>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Diagram 5"/>
          <p:cNvGrpSpPr/>
          <p:nvPr/>
        </p:nvGrpSpPr>
        <p:grpSpPr>
          <a:xfrm>
            <a:off x="649908" y="463094"/>
            <a:ext cx="4733812" cy="912861"/>
            <a:chOff x="0" y="0"/>
            <a:chExt cx="4733811" cy="912860"/>
          </a:xfrm>
        </p:grpSpPr>
        <p:grpSp>
          <p:nvGrpSpPr>
            <p:cNvPr id="196" name="تجميع"/>
            <p:cNvGrpSpPr/>
            <p:nvPr/>
          </p:nvGrpSpPr>
          <p:grpSpPr>
            <a:xfrm>
              <a:off x="286138" y="-1"/>
              <a:ext cx="4447674" cy="912861"/>
              <a:chOff x="0" y="0"/>
              <a:chExt cx="4447673" cy="912859"/>
            </a:xfrm>
          </p:grpSpPr>
          <p:sp>
            <p:nvSpPr>
              <p:cNvPr id="194" name="شكل"/>
              <p:cNvSpPr/>
              <p:nvPr/>
            </p:nvSpPr>
            <p:spPr>
              <a:xfrm rot="10800000">
                <a:off x="-1" y="0"/>
                <a:ext cx="4447675" cy="91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83" y="0"/>
                    </a:lnTo>
                    <a:lnTo>
                      <a:pt x="21600" y="10800"/>
                    </a:lnTo>
                    <a:lnTo>
                      <a:pt x="1938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effectLst>
                      <a:outerShdw blurRad="38100" dist="38100" dir="2700000" rotWithShape="0">
                        <a:srgbClr val="000000">
                          <a:alpha val="43137"/>
                        </a:srgbClr>
                      </a:outerShdw>
                    </a:effectLst>
                  </a:defRPr>
                </a:pPr>
                <a:endParaRPr/>
              </a:p>
            </p:txBody>
          </p:sp>
          <p:sp>
            <p:nvSpPr>
              <p:cNvPr id="195" name="massively parallel processors"/>
              <p:cNvSpPr txBox="1"/>
              <p:nvPr/>
            </p:nvSpPr>
            <p:spPr>
              <a:xfrm>
                <a:off x="562179" y="248149"/>
                <a:ext cx="3826058" cy="4165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massively parallel processors</a:t>
                </a:r>
              </a:p>
            </p:txBody>
          </p:sp>
        </p:grpSp>
        <p:sp>
          <p:nvSpPr>
            <p:cNvPr id="197" name="دائرة"/>
            <p:cNvSpPr/>
            <p:nvPr/>
          </p:nvSpPr>
          <p:spPr>
            <a:xfrm>
              <a:off x="0" y="0"/>
              <a:ext cx="912860" cy="912860"/>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01" name="Arrow: Pentagon 11"/>
          <p:cNvGrpSpPr/>
          <p:nvPr/>
        </p:nvGrpSpPr>
        <p:grpSpPr>
          <a:xfrm>
            <a:off x="220566" y="2604873"/>
            <a:ext cx="11750868" cy="2010670"/>
            <a:chOff x="0" y="0"/>
            <a:chExt cx="11750866" cy="2010668"/>
          </a:xfrm>
        </p:grpSpPr>
        <p:sp>
          <p:nvSpPr>
            <p:cNvPr id="199" name="شكل"/>
            <p:cNvSpPr/>
            <p:nvPr/>
          </p:nvSpPr>
          <p:spPr>
            <a:xfrm>
              <a:off x="-1" y="0"/>
              <a:ext cx="11750868" cy="2010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52" y="0"/>
                  </a:lnTo>
                  <a:lnTo>
                    <a:pt x="21600" y="10800"/>
                  </a:lnTo>
                  <a:lnTo>
                    <a:pt x="19752"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sz="1300" b="1">
                  <a:solidFill>
                    <a:srgbClr val="F2F2F2"/>
                  </a:solidFill>
                </a:defRPr>
              </a:pPr>
              <a:endParaRPr/>
            </a:p>
          </p:txBody>
        </p:sp>
        <p:sp>
          <p:nvSpPr>
            <p:cNvPr id="200" name="MPPs are now the most powerful computers in the world. These machines combine a few hundred to a few thousand CPUs in a single large cabinet connected to hundreds of gigabytes of memory.…"/>
            <p:cNvSpPr txBox="1"/>
            <p:nvPr/>
          </p:nvSpPr>
          <p:spPr>
            <a:xfrm>
              <a:off x="45719" y="146814"/>
              <a:ext cx="11156761" cy="1717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285750" indent="-285750" rtl="0">
                <a:buSzPct val="100000"/>
                <a:buFont typeface="Arial"/>
                <a:buChar char="•"/>
                <a:defRPr sz="1300" b="1">
                  <a:solidFill>
                    <a:srgbClr val="F2F2F2"/>
                  </a:solidFill>
                </a:defRPr>
              </a:pPr>
              <a:endParaRPr/>
            </a:p>
            <a:p>
              <a:pPr marL="285750" indent="-285750" rtl="0">
                <a:buSzPct val="100000"/>
                <a:buFont typeface="Arial"/>
                <a:buChar char="•"/>
                <a:defRPr sz="1300" b="1">
                  <a:solidFill>
                    <a:srgbClr val="F2F2F2"/>
                  </a:solidFill>
                </a:defRPr>
              </a:pPr>
              <a:r>
                <a:t>MPPs are now the most powerful computers in the world. These machines combine a few hundred to a few thousand CPUs in a single large cabinet connected to hundreds of gigabytes of memory.</a:t>
              </a:r>
              <a:endParaRPr>
                <a:solidFill>
                  <a:srgbClr val="FFFFFF"/>
                </a:solidFill>
              </a:endParaRPr>
            </a:p>
            <a:p>
              <a:pPr marL="285750" indent="-285750" rtl="0">
                <a:buSzPct val="100000"/>
                <a:buFont typeface="Arial"/>
                <a:buChar char="•"/>
                <a:defRPr sz="1300" b="1">
                  <a:solidFill>
                    <a:srgbClr val="F2F2F2"/>
                  </a:solidFill>
                </a:defRPr>
              </a:pPr>
              <a:endParaRPr>
                <a:solidFill>
                  <a:srgbClr val="FFFFFF"/>
                </a:solidFill>
              </a:endParaRPr>
            </a:p>
            <a:p>
              <a:pPr marL="285750" indent="-285750" rtl="0">
                <a:buSzPct val="100000"/>
                <a:buFont typeface="Arial"/>
                <a:buChar char="•"/>
                <a:defRPr sz="1300" b="1">
                  <a:solidFill>
                    <a:srgbClr val="F2F2F2"/>
                  </a:solidFill>
                </a:defRPr>
              </a:pPr>
              <a:r>
                <a:t> MPPs offer enormous computational power and are used to solve computational Grand Challenge problems such as global climate modeling and drug design.</a:t>
              </a:r>
              <a:endParaRPr>
                <a:solidFill>
                  <a:srgbClr val="FFFFFF"/>
                </a:solidFill>
              </a:endParaRPr>
            </a:p>
            <a:p>
              <a:pPr marL="285750" indent="-285750" rtl="0">
                <a:buSzPct val="100000"/>
                <a:buFont typeface="Arial"/>
                <a:buChar char="•"/>
                <a:defRPr sz="1300" b="1">
                  <a:solidFill>
                    <a:srgbClr val="F2F2F2"/>
                  </a:solidFill>
                </a:defRPr>
              </a:pPr>
              <a:endParaRPr>
                <a:solidFill>
                  <a:srgbClr val="FFFFFF"/>
                </a:solidFill>
              </a:endParaRPr>
            </a:p>
          </p:txBody>
        </p:sp>
      </p:grpSp>
      <p:pic>
        <p:nvPicPr>
          <p:cNvPr id="202" name="Picture 2" descr="Picture 2"/>
          <p:cNvPicPr>
            <a:picLocks noChangeAspect="1"/>
          </p:cNvPicPr>
          <p:nvPr/>
        </p:nvPicPr>
        <p:blipFill>
          <a:blip r:embed="rId3">
            <a:extLst/>
          </a:blip>
          <a:stretch>
            <a:fillRect/>
          </a:stretch>
        </p:blipFill>
        <p:spPr>
          <a:xfrm>
            <a:off x="8084835" y="295412"/>
            <a:ext cx="3584649" cy="1803355"/>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Picture 2" descr="Picture 2"/>
          <p:cNvPicPr>
            <a:picLocks noChangeAspect="1"/>
          </p:cNvPicPr>
          <p:nvPr/>
        </p:nvPicPr>
        <p:blipFill>
          <a:blip r:embed="rId2">
            <a:extLst/>
          </a:blip>
          <a:srcRect t="21715" b="13777"/>
          <a:stretch>
            <a:fillRect/>
          </a:stretch>
        </p:blipFill>
        <p:spPr>
          <a:xfrm>
            <a:off x="1210492" y="642257"/>
            <a:ext cx="9910355" cy="5573487"/>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 name="Diagram 5"/>
          <p:cNvGrpSpPr/>
          <p:nvPr/>
        </p:nvGrpSpPr>
        <p:grpSpPr>
          <a:xfrm>
            <a:off x="1930075" y="625254"/>
            <a:ext cx="3604993" cy="713276"/>
            <a:chOff x="0" y="0"/>
            <a:chExt cx="3604991" cy="713274"/>
          </a:xfrm>
        </p:grpSpPr>
        <p:grpSp>
          <p:nvGrpSpPr>
            <p:cNvPr id="212" name="تجميع"/>
            <p:cNvGrpSpPr/>
            <p:nvPr/>
          </p:nvGrpSpPr>
          <p:grpSpPr>
            <a:xfrm>
              <a:off x="251886" y="-1"/>
              <a:ext cx="3353106" cy="713276"/>
              <a:chOff x="0" y="0"/>
              <a:chExt cx="3353105" cy="713274"/>
            </a:xfrm>
          </p:grpSpPr>
          <p:sp>
            <p:nvSpPr>
              <p:cNvPr id="210"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11" name="Distributed computing"/>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Distributed computing </a:t>
                </a:r>
              </a:p>
            </p:txBody>
          </p:sp>
        </p:grpSp>
        <p:sp>
          <p:nvSpPr>
            <p:cNvPr id="213"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17" name="Arrow: Pentagon 11"/>
          <p:cNvGrpSpPr/>
          <p:nvPr/>
        </p:nvGrpSpPr>
        <p:grpSpPr>
          <a:xfrm>
            <a:off x="185080" y="2429691"/>
            <a:ext cx="12059172" cy="2159726"/>
            <a:chOff x="0" y="0"/>
            <a:chExt cx="12059170" cy="2159725"/>
          </a:xfrm>
        </p:grpSpPr>
        <p:sp>
          <p:nvSpPr>
            <p:cNvPr id="215" name="شكل"/>
            <p:cNvSpPr/>
            <p:nvPr/>
          </p:nvSpPr>
          <p:spPr>
            <a:xfrm>
              <a:off x="-1" y="0"/>
              <a:ext cx="12059172" cy="21597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66" y="0"/>
                  </a:lnTo>
                  <a:lnTo>
                    <a:pt x="21600" y="10800"/>
                  </a:lnTo>
                  <a:lnTo>
                    <a:pt x="19666"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a:solidFill>
                    <a:srgbClr val="FFFFFF"/>
                  </a:solidFill>
                </a:defRPr>
              </a:pPr>
              <a:endParaRPr/>
            </a:p>
          </p:txBody>
        </p:sp>
        <p:sp>
          <p:nvSpPr>
            <p:cNvPr id="216" name="Distributed computing is a process whereby a set of computers connected by a network are used collectively to solve a single large problem.…"/>
            <p:cNvSpPr txBox="1"/>
            <p:nvPr/>
          </p:nvSpPr>
          <p:spPr>
            <a:xfrm>
              <a:off x="45719" y="494392"/>
              <a:ext cx="11427801"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b="1">
                  <a:solidFill>
                    <a:srgbClr val="F2F2F2"/>
                  </a:solidFill>
                </a:defRPr>
              </a:pPr>
              <a:r>
                <a:t>Distributed computing is a process whereby a set of computers connected by a network are used collectively to solve a single large problem. </a:t>
              </a:r>
              <a:endParaRPr>
                <a:solidFill>
                  <a:srgbClr val="FFFFFF"/>
                </a:solidFill>
              </a:endParaRPr>
            </a:p>
            <a:p>
              <a:pPr rtl="0">
                <a:defRPr sz="1400" b="1">
                  <a:solidFill>
                    <a:srgbClr val="F2F2F2"/>
                  </a:solidFill>
                </a:defRPr>
              </a:pPr>
              <a:endParaRPr>
                <a:solidFill>
                  <a:srgbClr val="FFFFFF"/>
                </a:solidFill>
              </a:endParaRPr>
            </a:p>
            <a:p>
              <a:pPr rtl="0">
                <a:defRPr sz="1400" b="1">
                  <a:solidFill>
                    <a:srgbClr val="F2F2F2"/>
                  </a:solidFill>
                </a:defRPr>
              </a:pPr>
              <a:r>
                <a:t> </a:t>
              </a:r>
              <a:endParaRPr>
                <a:solidFill>
                  <a:srgbClr val="FFFFFF"/>
                </a:solidFill>
              </a:endParaRPr>
            </a:p>
            <a:p>
              <a:pPr rtl="0">
                <a:defRPr sz="1400" b="1">
                  <a:solidFill>
                    <a:srgbClr val="F2F2F2"/>
                  </a:solidFill>
                </a:defRPr>
              </a:pPr>
              <a:r>
                <a:t>In some cases, several MPPs have been combined using distributed computing to produce unequaled computational power.</a:t>
              </a:r>
            </a:p>
          </p:txBody>
        </p:sp>
      </p:grpSp>
      <p:pic>
        <p:nvPicPr>
          <p:cNvPr id="218" name="Picture 2" descr="Picture 2"/>
          <p:cNvPicPr>
            <a:picLocks noChangeAspect="1"/>
          </p:cNvPicPr>
          <p:nvPr/>
        </p:nvPicPr>
        <p:blipFill>
          <a:blip r:embed="rId3">
            <a:extLst/>
          </a:blip>
          <a:srcRect l="52676"/>
          <a:stretch>
            <a:fillRect/>
          </a:stretch>
        </p:blipFill>
        <p:spPr>
          <a:xfrm>
            <a:off x="9100456" y="182606"/>
            <a:ext cx="2119994" cy="2021318"/>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Picture 2" descr="Picture 2"/>
          <p:cNvPicPr>
            <a:picLocks noChangeAspect="1"/>
          </p:cNvPicPr>
          <p:nvPr/>
        </p:nvPicPr>
        <p:blipFill>
          <a:blip r:embed="rId2">
            <a:extLst/>
          </a:blip>
          <a:srcRect l="1" b="14721"/>
          <a:stretch>
            <a:fillRect/>
          </a:stretch>
        </p:blipFill>
        <p:spPr>
          <a:xfrm>
            <a:off x="-1" y="0"/>
            <a:ext cx="12204540" cy="5384423"/>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Arrow: Pentagon 4"/>
          <p:cNvSpPr/>
          <p:nvPr/>
        </p:nvSpPr>
        <p:spPr>
          <a:xfrm>
            <a:off x="191589" y="4241074"/>
            <a:ext cx="7316924" cy="992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135" y="0"/>
                </a:lnTo>
                <a:lnTo>
                  <a:pt x="21600" y="10800"/>
                </a:lnTo>
                <a:lnTo>
                  <a:pt x="20135" y="21600"/>
                </a:lnTo>
                <a:lnTo>
                  <a:pt x="0" y="21600"/>
                </a:lnTo>
                <a:close/>
              </a:path>
            </a:pathLst>
          </a:custGeom>
          <a:solidFill>
            <a:schemeClr val="accent1">
              <a:alpha val="50000"/>
            </a:schemeClr>
          </a:solidFill>
          <a:ln w="12700">
            <a:miter lim="400000"/>
          </a:ln>
        </p:spPr>
        <p:txBody>
          <a:bodyPr lIns="45719" rIns="45719" anchor="ctr"/>
          <a:lstStyle/>
          <a:p>
            <a:pPr algn="ctr" rtl="0">
              <a:defRPr>
                <a:solidFill>
                  <a:srgbClr val="FFFFFF"/>
                </a:solidFill>
              </a:defRPr>
            </a:pPr>
            <a:endParaRPr/>
          </a:p>
        </p:txBody>
      </p:sp>
      <p:sp>
        <p:nvSpPr>
          <p:cNvPr id="226" name="Title 1"/>
          <p:cNvSpPr txBox="1">
            <a:spLocks noGrp="1"/>
          </p:cNvSpPr>
          <p:nvPr>
            <p:ph type="title"/>
          </p:nvPr>
        </p:nvSpPr>
        <p:spPr>
          <a:xfrm>
            <a:off x="2077199" y="629490"/>
            <a:ext cx="7602172" cy="1101043"/>
          </a:xfrm>
          <a:prstGeom prst="rect">
            <a:avLst/>
          </a:prstGeom>
        </p:spPr>
        <p:txBody>
          <a:bodyPr/>
          <a:lstStyle/>
          <a:p>
            <a:pPr algn="ctr" rtl="0">
              <a:defRPr sz="1600" b="1">
                <a:solidFill>
                  <a:schemeClr val="accent1"/>
                </a:solidFill>
                <a:effectLst>
                  <a:outerShdw blurRad="38100" dist="38100" dir="2700000" rotWithShape="0">
                    <a:srgbClr val="000000">
                      <a:alpha val="43137"/>
                    </a:srgbClr>
                  </a:outerShdw>
                </a:effectLst>
              </a:defRPr>
            </a:pPr>
            <a:r>
              <a:t>massively parallel processors (MPPs)</a:t>
            </a:r>
            <a:br/>
            <a:r>
              <a:t>VS  </a:t>
            </a:r>
            <a:br/>
            <a:r>
              <a:t>Distributed computing</a:t>
            </a:r>
          </a:p>
        </p:txBody>
      </p:sp>
      <p:sp>
        <p:nvSpPr>
          <p:cNvPr id="227" name="Content Placeholder 2"/>
          <p:cNvSpPr txBox="1">
            <a:spLocks noGrp="1"/>
          </p:cNvSpPr>
          <p:nvPr>
            <p:ph type="body" sz="half" idx="1"/>
          </p:nvPr>
        </p:nvSpPr>
        <p:spPr>
          <a:xfrm>
            <a:off x="304619" y="2358353"/>
            <a:ext cx="11382055" cy="2486392"/>
          </a:xfrm>
          <a:prstGeom prst="rect">
            <a:avLst/>
          </a:prstGeom>
        </p:spPr>
        <p:txBody>
          <a:bodyPr/>
          <a:lstStyle/>
          <a:p>
            <a:pPr marL="0" indent="0" algn="l" rtl="0">
              <a:buSzTx/>
              <a:buNone/>
              <a:defRPr sz="2000" b="1">
                <a:solidFill>
                  <a:srgbClr val="4F0327"/>
                </a:solidFill>
                <a:effectLst>
                  <a:outerShdw blurRad="38100" dist="38100" dir="2700000" rotWithShape="0">
                    <a:srgbClr val="000000">
                      <a:alpha val="43137"/>
                    </a:srgbClr>
                  </a:outerShdw>
                </a:effectLst>
              </a:defRPr>
            </a:pPr>
            <a:endParaRPr/>
          </a:p>
          <a:p>
            <a:pPr algn="l" rtl="0">
              <a:defRPr sz="1600">
                <a:solidFill>
                  <a:srgbClr val="4F0327"/>
                </a:solidFill>
                <a:effectLst>
                  <a:outerShdw blurRad="38100" dist="38100" dir="2700000" rotWithShape="0">
                    <a:srgbClr val="000000">
                      <a:alpha val="43137"/>
                    </a:srgbClr>
                  </a:outerShdw>
                </a:effectLst>
              </a:defRPr>
            </a:pPr>
            <a:r>
              <a:t>The most important factor in distributed computing is cost.</a:t>
            </a:r>
          </a:p>
          <a:p>
            <a:pPr algn="l" rtl="0">
              <a:defRPr sz="1600">
                <a:solidFill>
                  <a:srgbClr val="4F0327"/>
                </a:solidFill>
                <a:effectLst>
                  <a:outerShdw blurRad="38100" dist="38100" dir="2700000" rotWithShape="0">
                    <a:srgbClr val="000000">
                      <a:alpha val="43137"/>
                    </a:srgbClr>
                  </a:outerShdw>
                </a:effectLst>
              </a:defRPr>
            </a:pPr>
            <a:r>
              <a:t>Large MPPs typically cost more than $10 million. </a:t>
            </a:r>
          </a:p>
          <a:p>
            <a:pPr algn="l" rtl="0">
              <a:defRPr sz="1600">
                <a:solidFill>
                  <a:srgbClr val="4F0327"/>
                </a:solidFill>
                <a:effectLst>
                  <a:outerShdw blurRad="38100" dist="38100" dir="2700000" rotWithShape="0">
                    <a:srgbClr val="000000">
                      <a:alpha val="43137"/>
                    </a:srgbClr>
                  </a:outerShdw>
                </a:effectLst>
              </a:defRPr>
            </a:pPr>
            <a:r>
              <a:t>In contrast, users see very little cost in running their problems on a local set of existing computers</a:t>
            </a:r>
          </a:p>
        </p:txBody>
      </p:sp>
      <p:sp>
        <p:nvSpPr>
          <p:cNvPr id="228" name="Rectangle 3"/>
          <p:cNvSpPr/>
          <p:nvPr/>
        </p:nvSpPr>
        <p:spPr>
          <a:xfrm>
            <a:off x="431664" y="4368141"/>
            <a:ext cx="6273937" cy="706262"/>
          </a:xfrm>
          <a:prstGeom prst="rect">
            <a:avLst/>
          </a:prstGeom>
          <a:solidFill>
            <a:schemeClr val="accent1">
              <a:alpha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rtl="0">
              <a:defRPr sz="1200" b="1">
                <a:solidFill>
                  <a:srgbClr val="222222"/>
                </a:solidFill>
                <a:latin typeface="Arial"/>
                <a:ea typeface="Arial"/>
                <a:cs typeface="Arial"/>
                <a:sym typeface="Arial"/>
              </a:defRPr>
            </a:pPr>
            <a:r>
              <a:t>It is uncommon for distributed-computing users to realize the raw computational power of a large MPP, but they are able to solve problems several times larger than they could use one of their local computers</a:t>
            </a:r>
            <a:r>
              <a:rPr sz="1800"/>
              <a:t>.</a:t>
            </a:r>
          </a:p>
        </p:txBody>
      </p:sp>
      <p:pic>
        <p:nvPicPr>
          <p:cNvPr id="229" name="Picture 2" descr="Picture 2"/>
          <p:cNvPicPr>
            <a:picLocks noChangeAspect="1"/>
          </p:cNvPicPr>
          <p:nvPr/>
        </p:nvPicPr>
        <p:blipFill>
          <a:blip r:embed="rId2">
            <a:extLst/>
          </a:blip>
          <a:stretch>
            <a:fillRect/>
          </a:stretch>
        </p:blipFill>
        <p:spPr>
          <a:xfrm>
            <a:off x="7978775" y="3898498"/>
            <a:ext cx="2387963" cy="2154553"/>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4834" y="0"/>
                  <a:pt x="0" y="4834"/>
                  <a:pt x="0" y="10798"/>
                </a:cubicBezTo>
                <a:cubicBezTo>
                  <a:pt x="0" y="16762"/>
                  <a:pt x="4834" y="21600"/>
                  <a:pt x="10798" y="21600"/>
                </a:cubicBezTo>
                <a:cubicBezTo>
                  <a:pt x="16763" y="21600"/>
                  <a:pt x="21600" y="16762"/>
                  <a:pt x="21600" y="10798"/>
                </a:cubicBezTo>
                <a:cubicBezTo>
                  <a:pt x="21600" y="4834"/>
                  <a:pt x="16763" y="0"/>
                  <a:pt x="10798" y="0"/>
                </a:cubicBezTo>
                <a:close/>
              </a:path>
            </a:pathLst>
          </a:custGeom>
          <a:ln w="12700">
            <a:miter lim="400000"/>
          </a:ln>
        </p:spPr>
      </p:pic>
      <p:pic>
        <p:nvPicPr>
          <p:cNvPr id="230" name="Picture 6" descr="Picture 6"/>
          <p:cNvPicPr>
            <a:picLocks noChangeAspect="1"/>
          </p:cNvPicPr>
          <p:nvPr/>
        </p:nvPicPr>
        <p:blipFill>
          <a:blip r:embed="rId3">
            <a:extLst/>
          </a:blip>
          <a:stretch>
            <a:fillRect/>
          </a:stretch>
        </p:blipFill>
        <p:spPr>
          <a:xfrm>
            <a:off x="8190955" y="1418703"/>
            <a:ext cx="2822395" cy="1101045"/>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Diagram 5"/>
          <p:cNvGrpSpPr/>
          <p:nvPr/>
        </p:nvGrpSpPr>
        <p:grpSpPr>
          <a:xfrm>
            <a:off x="1930075" y="625254"/>
            <a:ext cx="3604993" cy="713276"/>
            <a:chOff x="0" y="0"/>
            <a:chExt cx="3604991" cy="713274"/>
          </a:xfrm>
        </p:grpSpPr>
        <p:grpSp>
          <p:nvGrpSpPr>
            <p:cNvPr id="236" name="تجميع"/>
            <p:cNvGrpSpPr/>
            <p:nvPr/>
          </p:nvGrpSpPr>
          <p:grpSpPr>
            <a:xfrm>
              <a:off x="251886" y="-1"/>
              <a:ext cx="3353106" cy="713276"/>
              <a:chOff x="0" y="0"/>
              <a:chExt cx="3353105" cy="713274"/>
            </a:xfrm>
          </p:grpSpPr>
          <p:sp>
            <p:nvSpPr>
              <p:cNvPr id="234"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35" name="parallel processing"/>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parallel processing</a:t>
                </a:r>
              </a:p>
            </p:txBody>
          </p:sp>
        </p:grpSp>
        <p:sp>
          <p:nvSpPr>
            <p:cNvPr id="237"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41" name="Arrow: Pentagon 11"/>
          <p:cNvGrpSpPr/>
          <p:nvPr/>
        </p:nvGrpSpPr>
        <p:grpSpPr>
          <a:xfrm>
            <a:off x="158956" y="1891800"/>
            <a:ext cx="12033044" cy="1757092"/>
            <a:chOff x="0" y="0"/>
            <a:chExt cx="12033043" cy="1757090"/>
          </a:xfrm>
        </p:grpSpPr>
        <p:sp>
          <p:nvSpPr>
            <p:cNvPr id="239" name="شكل"/>
            <p:cNvSpPr/>
            <p:nvPr/>
          </p:nvSpPr>
          <p:spPr>
            <a:xfrm>
              <a:off x="0" y="-1"/>
              <a:ext cx="12033044" cy="1757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23" y="0"/>
                  </a:lnTo>
                  <a:lnTo>
                    <a:pt x="21600" y="10800"/>
                  </a:lnTo>
                  <a:lnTo>
                    <a:pt x="20023"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a:solidFill>
                    <a:srgbClr val="FFFFFF"/>
                  </a:solidFill>
                </a:defRPr>
              </a:pPr>
              <a:endParaRPr/>
            </a:p>
          </p:txBody>
        </p:sp>
        <p:sp>
          <p:nvSpPr>
            <p:cNvPr id="240" name="Common between distributed computing and MPP is the notion of message passing.…"/>
            <p:cNvSpPr txBox="1"/>
            <p:nvPr/>
          </p:nvSpPr>
          <p:spPr>
            <a:xfrm>
              <a:off x="45719" y="185125"/>
              <a:ext cx="11502333" cy="1386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400" b="1">
                  <a:solidFill>
                    <a:srgbClr val="FFFFFF"/>
                  </a:solidFill>
                </a:defRPr>
              </a:pPr>
              <a:endParaRPr/>
            </a:p>
            <a:p>
              <a:pPr rtl="0">
                <a:defRPr sz="1400" b="1">
                  <a:solidFill>
                    <a:srgbClr val="FFFFFF"/>
                  </a:solidFill>
                </a:defRPr>
              </a:pPr>
              <a:r>
                <a:t>Common between distributed computing and MPP is the notion of message passing. </a:t>
              </a:r>
            </a:p>
            <a:p>
              <a:pPr rtl="0">
                <a:defRPr sz="1400" b="1">
                  <a:solidFill>
                    <a:srgbClr val="FFFFFF"/>
                  </a:solidFill>
                </a:defRPr>
              </a:pPr>
              <a:endParaRPr/>
            </a:p>
            <a:p>
              <a:pPr marL="285750" indent="-285750" rtl="0">
                <a:buSzPct val="100000"/>
                <a:buFont typeface="Arial"/>
                <a:buChar char="•"/>
                <a:defRPr sz="1400" b="1">
                  <a:solidFill>
                    <a:srgbClr val="FFFFFF"/>
                  </a:solidFill>
                  <a:effectLst>
                    <a:outerShdw blurRad="38100" dist="38100" dir="2700000" rotWithShape="0">
                      <a:srgbClr val="000000">
                        <a:alpha val="43137"/>
                      </a:srgbClr>
                    </a:outerShdw>
                  </a:effectLst>
                </a:defRPr>
              </a:pPr>
              <a:endParaRPr/>
            </a:p>
            <a:p>
              <a:pPr rtl="0">
                <a:defRPr sz="1400" b="1">
                  <a:solidFill>
                    <a:srgbClr val="FFFFFF"/>
                  </a:solidFill>
                </a:defRPr>
              </a:pPr>
              <a:r>
                <a:t> The message-passing model has become the paradigm of choice, from the perspective of the number and variety of multiprocessors that support it, as well as in terms of applications, languages, and software systems that use it.</a:t>
              </a:r>
            </a:p>
          </p:txBody>
        </p:sp>
      </p:grpSp>
      <p:pic>
        <p:nvPicPr>
          <p:cNvPr id="242" name="Picture 2" descr="Picture 2"/>
          <p:cNvPicPr>
            <a:picLocks noChangeAspect="1"/>
          </p:cNvPicPr>
          <p:nvPr/>
        </p:nvPicPr>
        <p:blipFill>
          <a:blip r:embed="rId3">
            <a:extLst/>
          </a:blip>
          <a:stretch>
            <a:fillRect/>
          </a:stretch>
        </p:blipFill>
        <p:spPr>
          <a:xfrm>
            <a:off x="7323910" y="4513353"/>
            <a:ext cx="4296729" cy="188853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Diagram 5"/>
          <p:cNvGrpSpPr/>
          <p:nvPr/>
        </p:nvGrpSpPr>
        <p:grpSpPr>
          <a:xfrm>
            <a:off x="1903948" y="625254"/>
            <a:ext cx="3631119" cy="713276"/>
            <a:chOff x="0" y="0"/>
            <a:chExt cx="3631118" cy="713274"/>
          </a:xfrm>
        </p:grpSpPr>
        <p:grpSp>
          <p:nvGrpSpPr>
            <p:cNvPr id="246" name="تجميع"/>
            <p:cNvGrpSpPr/>
            <p:nvPr/>
          </p:nvGrpSpPr>
          <p:grpSpPr>
            <a:xfrm>
              <a:off x="278013" y="-1"/>
              <a:ext cx="3353106" cy="713276"/>
              <a:chOff x="0" y="0"/>
              <a:chExt cx="3353105" cy="713274"/>
            </a:xfrm>
          </p:grpSpPr>
          <p:sp>
            <p:nvSpPr>
              <p:cNvPr id="244" name="شكل"/>
              <p:cNvSpPr/>
              <p:nvPr/>
            </p:nvSpPr>
            <p:spPr>
              <a:xfrm rot="10800000">
                <a:off x="0" y="0"/>
                <a:ext cx="3353106" cy="71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03" y="0"/>
                    </a:lnTo>
                    <a:lnTo>
                      <a:pt x="21600" y="10800"/>
                    </a:lnTo>
                    <a:lnTo>
                      <a:pt x="19303" y="21600"/>
                    </a:lnTo>
                    <a:lnTo>
                      <a:pt x="0" y="21600"/>
                    </a:ln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defTabSz="800100" rtl="0">
                  <a:lnSpc>
                    <a:spcPct val="90000"/>
                  </a:lnSpc>
                  <a:spcBef>
                    <a:spcPts val="700"/>
                  </a:spcBef>
                  <a:defRPr b="1"/>
                </a:pPr>
                <a:endParaRPr/>
              </a:p>
            </p:txBody>
          </p:sp>
          <p:sp>
            <p:nvSpPr>
              <p:cNvPr id="245" name="Parallel Virtual Machine"/>
              <p:cNvSpPr txBox="1"/>
              <p:nvPr/>
            </p:nvSpPr>
            <p:spPr>
              <a:xfrm>
                <a:off x="424272" y="148356"/>
                <a:ext cx="2869397" cy="4165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80" tIns="68580" rIns="68580" bIns="68580" numCol="1" anchor="ctr">
                <a:spAutoFit/>
              </a:bodyPr>
              <a:lstStyle>
                <a:lvl1pPr algn="ctr" defTabSz="800100">
                  <a:lnSpc>
                    <a:spcPct val="90000"/>
                  </a:lnSpc>
                  <a:spcBef>
                    <a:spcPts val="700"/>
                  </a:spcBef>
                  <a:defRPr b="1">
                    <a:effectLst>
                      <a:outerShdw blurRad="38100" dist="38100" dir="2700000" rotWithShape="0">
                        <a:srgbClr val="000000">
                          <a:alpha val="43137"/>
                        </a:srgbClr>
                      </a:outerShdw>
                    </a:effectLst>
                  </a:defRPr>
                </a:lvl1pPr>
              </a:lstStyle>
              <a:p>
                <a:pPr rtl="0">
                  <a:defRPr/>
                </a:pPr>
                <a:r>
                  <a:t>Parallel Virtual Machine </a:t>
                </a:r>
              </a:p>
            </p:txBody>
          </p:sp>
        </p:grpSp>
        <p:sp>
          <p:nvSpPr>
            <p:cNvPr id="247" name="دائرة"/>
            <p:cNvSpPr/>
            <p:nvPr/>
          </p:nvSpPr>
          <p:spPr>
            <a:xfrm>
              <a:off x="0" y="0"/>
              <a:ext cx="713275" cy="713275"/>
            </a:xfrm>
            <a:prstGeom prst="ellipse">
              <a:avLst/>
            </a:prstGeom>
            <a:blipFill rotWithShape="1">
              <a:blip r:embed="rId2"/>
              <a:srcRect/>
              <a:stretch>
                <a:fillRect/>
              </a:stretch>
            </a:blipFill>
            <a:ln w="12700" cap="flat">
              <a:solidFill>
                <a:srgbClr val="FFFFFF"/>
              </a:solidFill>
              <a:prstDash val="solid"/>
              <a:round/>
            </a:ln>
            <a:effectLst/>
          </p:spPr>
          <p:txBody>
            <a:bodyPr wrap="square" lIns="45719" tIns="45719" rIns="45719" bIns="45719" numCol="1" anchor="t">
              <a:noAutofit/>
            </a:bodyPr>
            <a:lstStyle/>
            <a:p>
              <a:endParaRPr/>
            </a:p>
          </p:txBody>
        </p:sp>
      </p:grpSp>
      <p:grpSp>
        <p:nvGrpSpPr>
          <p:cNvPr id="251" name="Arrow: Pentagon 11"/>
          <p:cNvGrpSpPr/>
          <p:nvPr/>
        </p:nvGrpSpPr>
        <p:grpSpPr>
          <a:xfrm>
            <a:off x="559551" y="3341913"/>
            <a:ext cx="10360998" cy="1468849"/>
            <a:chOff x="0" y="0"/>
            <a:chExt cx="10360997" cy="1468848"/>
          </a:xfrm>
        </p:grpSpPr>
        <p:sp>
          <p:nvSpPr>
            <p:cNvPr id="249" name="شكل"/>
            <p:cNvSpPr/>
            <p:nvPr/>
          </p:nvSpPr>
          <p:spPr>
            <a:xfrm>
              <a:off x="0" y="-1"/>
              <a:ext cx="10360998" cy="1468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69" y="0"/>
                  </a:lnTo>
                  <a:lnTo>
                    <a:pt x="21600" y="10800"/>
                  </a:lnTo>
                  <a:lnTo>
                    <a:pt x="20069" y="21600"/>
                  </a:lnTo>
                  <a:lnTo>
                    <a:pt x="0" y="21600"/>
                  </a:lnTo>
                  <a:close/>
                </a:path>
              </a:pathLst>
            </a:custGeom>
            <a:solidFill>
              <a:schemeClr val="accent1"/>
            </a:solidFill>
            <a:ln w="12700" cap="flat">
              <a:solidFill>
                <a:srgbClr val="A71939"/>
              </a:solidFill>
              <a:prstDash val="solid"/>
              <a:round/>
            </a:ln>
            <a:effectLst/>
          </p:spPr>
          <p:txBody>
            <a:bodyPr wrap="square" lIns="45719" tIns="45719" rIns="45719" bIns="45719" numCol="1" anchor="ctr">
              <a:noAutofit/>
            </a:bodyPr>
            <a:lstStyle/>
            <a:p>
              <a:pPr rtl="0">
                <a:defRPr>
                  <a:solidFill>
                    <a:srgbClr val="FFFFFF"/>
                  </a:solidFill>
                </a:defRPr>
              </a:pPr>
              <a:endParaRPr/>
            </a:p>
          </p:txBody>
        </p:sp>
        <p:sp>
          <p:nvSpPr>
            <p:cNvPr id="250" name="Parallel Virtual Machine (PVM) system uses the message passing model to allow programmers to exploit distributed computing across a wide variety of computer types, including MPPs.…"/>
            <p:cNvSpPr txBox="1"/>
            <p:nvPr/>
          </p:nvSpPr>
          <p:spPr>
            <a:xfrm>
              <a:off x="45719" y="237854"/>
              <a:ext cx="9902347" cy="993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rtl="0">
                <a:defRPr sz="1600" b="1">
                  <a:solidFill>
                    <a:srgbClr val="F2F2F2"/>
                  </a:solidFill>
                  <a:effectLst>
                    <a:outerShdw blurRad="38100" dist="38100" dir="2700000" rotWithShape="0">
                      <a:srgbClr val="000000">
                        <a:alpha val="43137"/>
                      </a:srgbClr>
                    </a:outerShdw>
                  </a:effectLst>
                </a:defRPr>
              </a:pPr>
              <a:r>
                <a:t>Parallel Virtual Machine </a:t>
              </a:r>
              <a:r>
                <a:rPr sz="1400"/>
                <a:t>(PVM) system uses the message passing model to allow programmers to exploit distributed computing across a wide variety of computer types, including MPPs. </a:t>
              </a:r>
              <a:endParaRPr>
                <a:solidFill>
                  <a:srgbClr val="FFFFFF"/>
                </a:solidFill>
              </a:endParaRPr>
            </a:p>
            <a:p>
              <a:pPr rtl="0">
                <a:defRPr sz="1400" b="1">
                  <a:solidFill>
                    <a:srgbClr val="F2F2F2"/>
                  </a:solidFill>
                </a:defRPr>
              </a:pPr>
              <a:endParaRPr>
                <a:solidFill>
                  <a:srgbClr val="FFFFFF"/>
                </a:solidFill>
              </a:endParaRPr>
            </a:p>
            <a:p>
              <a:pPr rtl="0">
                <a:defRPr sz="1400" b="1">
                  <a:solidFill>
                    <a:srgbClr val="F2F2F2"/>
                  </a:solidFill>
                </a:defRPr>
              </a:pPr>
              <a:r>
                <a:t>A key concept in PVM is that it makes a collection of computers appear as one large virtual machine.</a:t>
              </a:r>
            </a:p>
          </p:txBody>
        </p:sp>
      </p:grpSp>
      <p:pic>
        <p:nvPicPr>
          <p:cNvPr id="252" name="Picture 6" descr="Picture 6"/>
          <p:cNvPicPr>
            <a:picLocks noChangeAspect="1"/>
          </p:cNvPicPr>
          <p:nvPr/>
        </p:nvPicPr>
        <p:blipFill>
          <a:blip r:embed="rId3">
            <a:extLst/>
          </a:blip>
          <a:stretch>
            <a:fillRect/>
          </a:stretch>
        </p:blipFill>
        <p:spPr>
          <a:xfrm>
            <a:off x="8090262" y="96584"/>
            <a:ext cx="3911238" cy="293342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Vapor Trail">
  <a:themeElements>
    <a:clrScheme name="Vapor Trail">
      <a:dk1>
        <a:srgbClr val="000000"/>
      </a:dk1>
      <a:lt1>
        <a:srgbClr val="FFFFFF"/>
      </a:lt1>
      <a:dk2>
        <a:srgbClr val="A7A7A7"/>
      </a:dk2>
      <a:lt2>
        <a:srgbClr val="535353"/>
      </a:lt2>
      <a:accent1>
        <a:srgbClr val="E5224E"/>
      </a:accent1>
      <a:accent2>
        <a:srgbClr val="9D074E"/>
      </a:accent2>
      <a:accent3>
        <a:srgbClr val="7F2294"/>
      </a:accent3>
      <a:accent4>
        <a:srgbClr val="8D65EA"/>
      </a:accent4>
      <a:accent5>
        <a:srgbClr val="588FE2"/>
      </a:accent5>
      <a:accent6>
        <a:srgbClr val="127CA4"/>
      </a:accent6>
      <a:hlink>
        <a:srgbClr val="0000FF"/>
      </a:hlink>
      <a:folHlink>
        <a:srgbClr val="FF00FF"/>
      </a:folHlink>
    </a:clrScheme>
    <a:fontScheme name="Vapor Trail">
      <a:majorFont>
        <a:latin typeface="Helvetica"/>
        <a:ea typeface="Helvetica"/>
        <a:cs typeface="Helvetica"/>
      </a:majorFont>
      <a:minorFont>
        <a:latin typeface="Century Gothic"/>
        <a:ea typeface="Century Gothic"/>
        <a:cs typeface="Century Gothic"/>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por Trail">
  <a:themeElements>
    <a:clrScheme name="Vapor Trail">
      <a:dk1>
        <a:srgbClr val="000000"/>
      </a:dk1>
      <a:lt1>
        <a:srgbClr val="FFFFFF"/>
      </a:lt1>
      <a:dk2>
        <a:srgbClr val="A7A7A7"/>
      </a:dk2>
      <a:lt2>
        <a:srgbClr val="535353"/>
      </a:lt2>
      <a:accent1>
        <a:srgbClr val="E5224E"/>
      </a:accent1>
      <a:accent2>
        <a:srgbClr val="9D074E"/>
      </a:accent2>
      <a:accent3>
        <a:srgbClr val="7F2294"/>
      </a:accent3>
      <a:accent4>
        <a:srgbClr val="8D65EA"/>
      </a:accent4>
      <a:accent5>
        <a:srgbClr val="588FE2"/>
      </a:accent5>
      <a:accent6>
        <a:srgbClr val="127CA4"/>
      </a:accent6>
      <a:hlink>
        <a:srgbClr val="0000FF"/>
      </a:hlink>
      <a:folHlink>
        <a:srgbClr val="FF00FF"/>
      </a:folHlink>
    </a:clrScheme>
    <a:fontScheme name="Vapor Trail">
      <a:majorFont>
        <a:latin typeface="Helvetica"/>
        <a:ea typeface="Helvetica"/>
        <a:cs typeface="Helvetica"/>
      </a:majorFont>
      <a:minorFont>
        <a:latin typeface="Century Gothic"/>
        <a:ea typeface="Century Gothic"/>
        <a:cs typeface="Century Gothic"/>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1"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712</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Arial</vt:lpstr>
      <vt:lpstr>Arial Rounded MT Bold</vt:lpstr>
      <vt:lpstr>Century Gothic</vt:lpstr>
      <vt:lpstr>Open Sans</vt:lpstr>
      <vt:lpstr>Roboto</vt:lpstr>
      <vt:lpstr>Wingdings</vt:lpstr>
      <vt:lpstr>Vapor Trail</vt:lpstr>
      <vt:lpstr>PowerPoint Presentation</vt:lpstr>
      <vt:lpstr>INTRODUCTION</vt:lpstr>
      <vt:lpstr>PowerPoint Presentation</vt:lpstr>
      <vt:lpstr>PowerPoint Presentation</vt:lpstr>
      <vt:lpstr>PowerPoint Presentation</vt:lpstr>
      <vt:lpstr>PowerPoint Presentation</vt:lpstr>
      <vt:lpstr>massively parallel processors (MPPs) VS   Distributed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dc:creator>
  <cp:lastModifiedBy>sscadmin</cp:lastModifiedBy>
  <cp:revision>4</cp:revision>
  <dcterms:modified xsi:type="dcterms:W3CDTF">2020-04-16T16:20:37Z</dcterms:modified>
</cp:coreProperties>
</file>