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7"/>
  </p:notesMasterIdLst>
  <p:sldIdLst>
    <p:sldId id="271" r:id="rId5"/>
    <p:sldId id="300" r:id="rId6"/>
    <p:sldId id="328" r:id="rId7"/>
    <p:sldId id="329" r:id="rId8"/>
    <p:sldId id="330" r:id="rId9"/>
    <p:sldId id="331" r:id="rId10"/>
    <p:sldId id="327" r:id="rId11"/>
    <p:sldId id="364" r:id="rId12"/>
    <p:sldId id="365" r:id="rId13"/>
    <p:sldId id="366" r:id="rId14"/>
    <p:sldId id="332" r:id="rId15"/>
    <p:sldId id="333" r:id="rId16"/>
    <p:sldId id="334" r:id="rId17"/>
    <p:sldId id="335" r:id="rId18"/>
    <p:sldId id="339" r:id="rId19"/>
    <p:sldId id="340" r:id="rId20"/>
    <p:sldId id="341" r:id="rId21"/>
    <p:sldId id="342" r:id="rId22"/>
    <p:sldId id="343" r:id="rId23"/>
    <p:sldId id="344" r:id="rId24"/>
    <p:sldId id="350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45" r:id="rId33"/>
    <p:sldId id="346" r:id="rId34"/>
    <p:sldId id="347" r:id="rId35"/>
    <p:sldId id="36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845"/>
    <a:srgbClr val="FAD2D2"/>
    <a:srgbClr val="F89E4C"/>
    <a:srgbClr val="FF9900"/>
    <a:srgbClr val="A81E24"/>
    <a:srgbClr val="FFF2CC"/>
    <a:srgbClr val="CF2F33"/>
    <a:srgbClr val="BA2532"/>
    <a:srgbClr val="E3293B"/>
    <a:srgbClr val="FF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94689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66ED-011C-444B-AF08-9B316B070C56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ADD7-897F-4F47-A317-DE24AB827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36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7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13">
            <a:alphaModFix amt="50000"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3452" cy="3003452"/>
          </a:xfrm>
          <a:prstGeom prst="rect">
            <a:avLst/>
          </a:prstGeom>
        </p:spPr>
      </p:pic>
      <p:pic>
        <p:nvPicPr>
          <p:cNvPr id="12" name="Picture 11" descr="Logo&#10;&#10;Description automatically generated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39337" r="53643" b="41469"/>
          <a:stretch>
            <a:fillRect/>
          </a:stretch>
        </p:blipFill>
        <p:spPr>
          <a:xfrm>
            <a:off x="0" y="0"/>
            <a:ext cx="2182762" cy="59731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 rotWithShape="1">
          <a:blip r:embed="rId15">
            <a:alphaModFix amt="35000"/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1" b="8103"/>
          <a:stretch>
            <a:fillRect/>
          </a:stretch>
        </p:blipFill>
        <p:spPr>
          <a:xfrm>
            <a:off x="8376334" y="4104641"/>
            <a:ext cx="3815666" cy="27076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" y="6602979"/>
            <a:ext cx="21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95000"/>
                  </a:schemeClr>
                </a:solidFill>
              </a:rPr>
              <a:t>CREATED BY K. VICTOR BABU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tevidyalay.com/bankers-algorithm-deadlock-avoidanc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/>
          <p:cNvSpPr/>
          <p:nvPr/>
        </p:nvSpPr>
        <p:spPr>
          <a:xfrm>
            <a:off x="5495109" y="1280084"/>
            <a:ext cx="6676408" cy="163117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Google Shape;476;p16"/>
          <p:cNvSpPr txBox="1"/>
          <p:nvPr/>
        </p:nvSpPr>
        <p:spPr>
          <a:xfrm>
            <a:off x="5495109" y="1344132"/>
            <a:ext cx="64661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BioRhyme ExtraBold"/>
                <a:cs typeface="Times New Roman" panose="02020603050405020304" pitchFamily="18" charset="0"/>
                <a:sym typeface="BioRhyme ExtraBold"/>
              </a:rPr>
              <a:t>Topic : </a:t>
            </a:r>
            <a:r>
              <a:rPr lang="en-US" sz="2800" b="1" dirty="0">
                <a:latin typeface="Times New Roman" panose="02020603050405020304" pitchFamily="18" charset="0"/>
                <a:ea typeface="BioRhyme ExtraBold"/>
                <a:cs typeface="Times New Roman" panose="02020603050405020304" pitchFamily="18" charset="0"/>
                <a:sym typeface="BioRhyme ExtraBold"/>
              </a:rPr>
              <a:t>Deadlocks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191047" y="545563"/>
            <a:ext cx="1672793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6000" y="479022"/>
            <a:ext cx="1464384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BCA</a:t>
            </a:r>
          </a:p>
        </p:txBody>
      </p:sp>
      <p:sp>
        <p:nvSpPr>
          <p:cNvPr id="4" name="Google Shape;502;p17"/>
          <p:cNvSpPr/>
          <p:nvPr/>
        </p:nvSpPr>
        <p:spPr>
          <a:xfrm>
            <a:off x="6219257" y="3582355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Poppins" panose="00000500000000000000" pitchFamily="2" charset="0"/>
                <a:ea typeface="Calibri" panose="020F0502020204030204"/>
                <a:cs typeface="Poppins" panose="00000500000000000000" pitchFamily="2" charset="0"/>
                <a:sym typeface="Calibri" panose="020F0502020204030204"/>
              </a:rPr>
              <a:t>Module - 3</a:t>
            </a:r>
            <a:endParaRPr sz="2400" dirty="0">
              <a:solidFill>
                <a:schemeClr val="lt1"/>
              </a:solidFill>
              <a:latin typeface="Poppins" panose="00000500000000000000" pitchFamily="2" charset="0"/>
              <a:ea typeface="Calibri" panose="020F0502020204030204"/>
              <a:cs typeface="Poppins" panose="00000500000000000000" pitchFamily="2" charset="0"/>
              <a:sym typeface="Calibri" panose="020F0502020204030204"/>
            </a:endParaRPr>
          </a:p>
        </p:txBody>
      </p:sp>
      <p:sp>
        <p:nvSpPr>
          <p:cNvPr id="8" name="Google Shape;502;p17"/>
          <p:cNvSpPr/>
          <p:nvPr/>
        </p:nvSpPr>
        <p:spPr>
          <a:xfrm>
            <a:off x="9205628" y="3585695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Poppins" panose="00000500000000000000" pitchFamily="2" charset="0"/>
                <a:ea typeface="Calibri" panose="020F0502020204030204"/>
                <a:cs typeface="Poppins" panose="00000500000000000000" pitchFamily="2" charset="0"/>
                <a:sym typeface="Calibri" panose="020F0502020204030204"/>
              </a:rPr>
              <a:t>Unit - 1</a:t>
            </a:r>
            <a:endParaRPr sz="2400" dirty="0">
              <a:solidFill>
                <a:schemeClr val="lt1"/>
              </a:solidFill>
              <a:latin typeface="Poppins" panose="00000500000000000000" pitchFamily="2" charset="0"/>
              <a:ea typeface="Calibri" panose="020F0502020204030204"/>
              <a:cs typeface="Poppins" panose="00000500000000000000" pitchFamily="2" charset="0"/>
              <a:sym typeface="Calibri" panose="020F0502020204030204"/>
            </a:endParaRPr>
          </a:p>
        </p:txBody>
      </p:sp>
      <p:sp>
        <p:nvSpPr>
          <p:cNvPr id="21" name="Google Shape;306;p9"/>
          <p:cNvSpPr/>
          <p:nvPr/>
        </p:nvSpPr>
        <p:spPr>
          <a:xfrm>
            <a:off x="6726507" y="4498332"/>
            <a:ext cx="4213612" cy="757107"/>
          </a:xfrm>
          <a:prstGeom prst="roundRect">
            <a:avLst>
              <a:gd name="adj" fmla="val 35613"/>
            </a:avLst>
          </a:prstGeom>
          <a:solidFill>
            <a:srgbClr val="E84845">
              <a:alpha val="80000"/>
            </a:srgbClr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spc="50" dirty="0" err="1" smtClean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A.Siddhartha</a:t>
            </a:r>
            <a:r>
              <a:rPr lang="en-US" b="1" spc="50" dirty="0" smtClean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b="1" spc="50" dirty="0">
              <a:ln w="1143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1600" b="1" spc="50" dirty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Asst. Professor</a:t>
            </a:r>
            <a:endParaRPr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ea typeface="Calibri" panose="020F0502020204030204"/>
              <a:cs typeface="Poppins" panose="00000500000000000000" pitchFamily="2" charset="0"/>
              <a:sym typeface="Calibri" panose="020F050202020403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0" name="Picture 569" descr="Logo&#10;&#10;Description automatically generated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39337" r="53643" b="41469"/>
          <a:stretch>
            <a:fillRect/>
          </a:stretch>
        </p:blipFill>
        <p:spPr>
          <a:xfrm>
            <a:off x="10030536" y="0"/>
            <a:ext cx="2182762" cy="597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380" y="2883548"/>
            <a:ext cx="596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OPERATING SYSTEM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ADE9FF-E24A-4289-93E8-FC7809B0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No preemption</a:t>
            </a:r>
            <a:r>
              <a:rPr lang="en-US" dirty="0">
                <a:effectLst/>
              </a:rPr>
              <a:t>: The resource can be released by a process voluntarily i.e. after execution of the process.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effectLst/>
              </a:rPr>
              <a:t>Circular </a:t>
            </a:r>
            <a:r>
              <a:rPr lang="en-US" b="1" dirty="0">
                <a:effectLst/>
              </a:rPr>
              <a:t>Wait</a:t>
            </a:r>
            <a:r>
              <a:rPr lang="en-US" dirty="0">
                <a:effectLst/>
              </a:rPr>
              <a:t>: A set of processes are waiting for each other in a circular fashion. For example, lets say there are a set of processes {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0​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1​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2​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3​</a:t>
            </a:r>
            <a:r>
              <a:rPr lang="en-US" dirty="0">
                <a:effectLst/>
              </a:rPr>
              <a:t>} such that 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0​</a:t>
            </a:r>
            <a:r>
              <a:rPr lang="en-US" dirty="0">
                <a:effectLst/>
              </a:rPr>
              <a:t> depends on 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1​</a:t>
            </a:r>
            <a:r>
              <a:rPr lang="en-US" dirty="0">
                <a:effectLst/>
              </a:rPr>
              <a:t>, 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1​</a:t>
            </a:r>
            <a:r>
              <a:rPr lang="en-US" dirty="0">
                <a:effectLst/>
              </a:rPr>
              <a:t> depends on 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2​</a:t>
            </a:r>
            <a:r>
              <a:rPr lang="en-US" dirty="0">
                <a:effectLst/>
              </a:rPr>
              <a:t>, 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2​</a:t>
            </a:r>
            <a:r>
              <a:rPr lang="en-US" dirty="0">
                <a:effectLst/>
              </a:rPr>
              <a:t> depends on 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3​</a:t>
            </a:r>
            <a:r>
              <a:rPr lang="en-US" dirty="0">
                <a:effectLst/>
              </a:rPr>
              <a:t> and 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3​</a:t>
            </a:r>
            <a:r>
              <a:rPr lang="en-US" dirty="0">
                <a:effectLst/>
              </a:rPr>
              <a:t> depends on </a:t>
            </a:r>
            <a:r>
              <a:rPr lang="en-US" i="1" dirty="0">
                <a:effectLst/>
                <a:latin typeface="KaTeX_Main"/>
              </a:rPr>
              <a:t>P</a:t>
            </a:r>
            <a:r>
              <a:rPr lang="en-US" dirty="0">
                <a:effectLst/>
                <a:latin typeface="KaTeX_Main"/>
              </a:rPr>
              <a:t>0​</a:t>
            </a:r>
            <a:r>
              <a:rPr lang="en-US" dirty="0">
                <a:effectLst/>
              </a:rPr>
              <a:t>. This creates a circular relation between all these processes and they have to wait forever to be executed.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29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04" y="586854"/>
            <a:ext cx="10466696" cy="1103834"/>
          </a:xfrm>
        </p:spPr>
        <p:txBody>
          <a:bodyPr/>
          <a:lstStyle/>
          <a:p>
            <a:r>
              <a:rPr lang="en-IN" b="1" i="0" u="sng" smtClean="0">
                <a:solidFill>
                  <a:srgbClr val="303030"/>
                </a:solidFill>
                <a:effectLst/>
                <a:latin typeface="roboto condensed"/>
              </a:rPr>
              <a:t>Deadlock </a:t>
            </a:r>
            <a:r>
              <a:rPr lang="en-IN" b="1" i="0" u="sng" dirty="0">
                <a:solidFill>
                  <a:srgbClr val="303030"/>
                </a:solidFill>
                <a:effectLst/>
                <a:latin typeface="roboto condensed"/>
              </a:rPr>
              <a:t>Handling-</a:t>
            </a:r>
            <a:r>
              <a:rPr lang="en-IN" b="1" i="0" dirty="0">
                <a:solidFill>
                  <a:srgbClr val="303030"/>
                </a:solidFill>
                <a:effectLst/>
                <a:latin typeface="roboto condensed"/>
              </a:rPr>
              <a:t/>
            </a:r>
            <a:br>
              <a:rPr lang="en-IN" b="1" i="0" dirty="0">
                <a:solidFill>
                  <a:srgbClr val="303030"/>
                </a:solidFill>
                <a:effectLst/>
                <a:latin typeface="roboto condensed"/>
              </a:rPr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1605280"/>
            <a:ext cx="9540239" cy="45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FF0000"/>
                </a:solidFill>
                <a:effectLst/>
                <a:latin typeface="roboto condensed"/>
              </a:rPr>
              <a:t>Deadlock Prevention-</a:t>
            </a:r>
            <a:r>
              <a:rPr lang="en-US" b="1" i="0" dirty="0">
                <a:solidFill>
                  <a:srgbClr val="FF0000"/>
                </a:solidFill>
                <a:effectLst/>
                <a:latin typeface="roboto condensed"/>
              </a:rPr>
              <a:t/>
            </a:r>
            <a:br>
              <a:rPr lang="en-US" b="1" i="0" dirty="0">
                <a:solidFill>
                  <a:srgbClr val="FF0000"/>
                </a:solidFill>
                <a:effectLst/>
                <a:latin typeface="roboto condensed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This strategy involves designing a system that violates one of the four necessary conditions required for the occurrence of deadlock.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This ensures that the system remains free from the deadlock.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various conditions of deadlock occurrence may be violated as-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FF0000"/>
                </a:solidFill>
                <a:effectLst/>
                <a:latin typeface="roboto condensed"/>
              </a:rPr>
              <a:t>1. Mutual Exclusion-</a:t>
            </a:r>
            <a:r>
              <a:rPr lang="en-US" b="1" i="0" dirty="0">
                <a:solidFill>
                  <a:srgbClr val="FF0000"/>
                </a:solidFill>
                <a:effectLst/>
                <a:latin typeface="roboto condensed"/>
              </a:rPr>
              <a:t/>
            </a:r>
            <a:br>
              <a:rPr lang="en-US" b="1" i="0" dirty="0">
                <a:solidFill>
                  <a:srgbClr val="FF0000"/>
                </a:solidFill>
                <a:effectLst/>
                <a:latin typeface="roboto condensed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To violate this condition, all the system resources must be such that they can be used in a shareable mode.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In a system, there are always some resources which are mutually exclusive by nature.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So, this condition can not be violated.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FF0000"/>
                </a:solidFill>
                <a:effectLst/>
                <a:latin typeface="roboto condensed"/>
              </a:rPr>
              <a:t>2. Hold and Wait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 fontAlgn="base">
              <a:buNone/>
            </a:pPr>
            <a:endParaRPr lang="en-US" b="1" i="0" dirty="0">
              <a:solidFill>
                <a:srgbClr val="303030"/>
              </a:solidFill>
              <a:effectLst/>
              <a:latin typeface="roboto condensed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This condition can be violated in the following ways-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1" i="0" u="sng" dirty="0">
                <a:solidFill>
                  <a:srgbClr val="FF0000"/>
                </a:solidFill>
                <a:effectLst/>
                <a:latin typeface="roboto condensed"/>
              </a:rPr>
              <a:t>Approach-01:</a:t>
            </a:r>
            <a:endParaRPr lang="en-US" b="1" i="0" dirty="0">
              <a:solidFill>
                <a:srgbClr val="FF0000"/>
              </a:solidFill>
              <a:effectLst/>
              <a:latin typeface="roboto condensed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In this approach,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process has to first request for all the resources it requires for execution.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Once it has acquired all the resources, only then it can start its execution.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This approach ensures that the process does not hold some resources and wait for other resources.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 smtClean="0">
                <a:solidFill>
                  <a:srgbClr val="FF0000"/>
                </a:solidFill>
                <a:effectLst/>
                <a:latin typeface="roboto condensed"/>
              </a:rPr>
              <a:t/>
            </a:r>
            <a:br>
              <a:rPr lang="en-US" b="1" i="0" u="sng" dirty="0" smtClean="0">
                <a:solidFill>
                  <a:srgbClr val="FF0000"/>
                </a:solidFill>
                <a:effectLst/>
                <a:latin typeface="roboto condensed"/>
              </a:rPr>
            </a:br>
            <a:r>
              <a:rPr lang="en-US" b="1" i="0" u="sng" dirty="0" smtClean="0">
                <a:solidFill>
                  <a:srgbClr val="FF0000"/>
                </a:solidFill>
                <a:effectLst/>
                <a:latin typeface="roboto condensed"/>
              </a:rPr>
              <a:t>Drawbacks-</a:t>
            </a:r>
            <a:r>
              <a:rPr lang="en-US" b="1" i="0" dirty="0">
                <a:solidFill>
                  <a:srgbClr val="FF0000"/>
                </a:solidFill>
                <a:effectLst/>
                <a:latin typeface="roboto condensed"/>
              </a:rPr>
              <a:t/>
            </a:r>
            <a:br>
              <a:rPr lang="en-US" b="1" i="0" dirty="0">
                <a:solidFill>
                  <a:srgbClr val="FF0000"/>
                </a:solidFill>
                <a:effectLst/>
                <a:latin typeface="roboto condensed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drawbacks of this approach are-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is less efficient.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is not implementable since it is not possible to predict in advance which resources will be required during execution.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1115942"/>
            <a:ext cx="10515600" cy="4351338"/>
          </a:xfrm>
        </p:spPr>
        <p:txBody>
          <a:bodyPr/>
          <a:lstStyle/>
          <a:p>
            <a:pPr algn="l" fontAlgn="base"/>
            <a:r>
              <a:rPr lang="en-US" b="1" i="0" u="sng" dirty="0">
                <a:solidFill>
                  <a:srgbClr val="FF0000"/>
                </a:solidFill>
                <a:effectLst/>
                <a:latin typeface="roboto condensed"/>
              </a:rPr>
              <a:t>Approach-02:</a:t>
            </a:r>
            <a:endParaRPr lang="en-US" b="1" i="0" dirty="0">
              <a:solidFill>
                <a:srgbClr val="FF0000"/>
              </a:solidFill>
              <a:effectLst/>
              <a:latin typeface="roboto condensed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In this approach,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process is allowed to acquire the resources it desires at the current moment.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After acquiring the resources, it start its execution.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Now before making any new request, it has to compulsorily release all the resources that it holds currently.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This approach is efficient and implementable.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Approach-03:</a:t>
            </a:r>
          </a:p>
          <a:p>
            <a:pPr marL="0" indent="0">
              <a:buNone/>
            </a:pPr>
            <a:r>
              <a:rPr lang="en-US" dirty="0"/>
              <a:t>In this approach,</a:t>
            </a:r>
          </a:p>
          <a:p>
            <a:endParaRPr lang="en-US" dirty="0"/>
          </a:p>
          <a:p>
            <a:r>
              <a:rPr lang="en-US" dirty="0"/>
              <a:t>A timer is set after the process acquires any resource.</a:t>
            </a:r>
          </a:p>
          <a:p>
            <a:r>
              <a:rPr lang="en-US" dirty="0"/>
              <a:t>After the timer expires, a process has to compulsorily release the resource.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. No Preemption-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922498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This </a:t>
            </a:r>
            <a:r>
              <a:rPr lang="en-US" dirty="0">
                <a:latin typeface="+mj-lt"/>
              </a:rPr>
              <a:t>condition can by violated by forceful preemption.</a:t>
            </a:r>
          </a:p>
          <a:p>
            <a:pPr algn="just"/>
            <a:r>
              <a:rPr lang="en-US" dirty="0">
                <a:latin typeface="+mj-lt"/>
              </a:rPr>
              <a:t>Consider a process is holding some resources and request other resources that can not be immediately allocated to it.</a:t>
            </a:r>
          </a:p>
          <a:p>
            <a:pPr algn="just"/>
            <a:r>
              <a:rPr lang="en-US" dirty="0">
                <a:latin typeface="+mj-lt"/>
              </a:rPr>
              <a:t>Then, by forcefully preempting the currently held resources, the condition can be violated.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3489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4. </a:t>
            </a:r>
            <a:r>
              <a:rPr lang="en-US" b="1" u="sng" dirty="0">
                <a:solidFill>
                  <a:srgbClr val="FF0000"/>
                </a:solidFill>
              </a:rPr>
              <a:t>Circular Wait-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46480"/>
            <a:ext cx="10998200" cy="5659120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condition can be violated by not allowing the processes to wait for resources in a cyclic manner.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violate this condition, the following approach is followed-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natural number is assigned to every resource.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is allowed to request for the resources either in only increasing or only decreasing order of the resource number.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increasing order is followed, if a process requires a lesser number resource, then it must release all the resources having larger number and vice versa.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the most practical approach and implementable.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approach may cause starvation but will never lead to deadlock.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/>
          <p:cNvSpPr/>
          <p:nvPr/>
        </p:nvSpPr>
        <p:spPr>
          <a:xfrm>
            <a:off x="5330319" y="145070"/>
            <a:ext cx="153136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AIM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84469"/>
            <a:ext cx="10731286" cy="12082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scheduling and different types of </a:t>
            </a:r>
            <a:r>
              <a:rPr lang="en-US" sz="1600" b="0" i="0" dirty="0" err="1">
                <a:effectLst/>
                <a:latin typeface="Poppins"/>
                <a:cs typeface="Poppins"/>
              </a:rPr>
              <a:t>cpu</a:t>
            </a:r>
            <a:r>
              <a:rPr lang="en-US" sz="1600" b="0" i="0" dirty="0">
                <a:effectLst/>
                <a:latin typeface="Poppins"/>
                <a:cs typeface="Poppins"/>
              </a:rPr>
              <a:t> scheduling algorithms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endParaRPr lang="en-US" sz="1600" dirty="0">
              <a:latin typeface="Poppins"/>
              <a:cs typeface="Poppins"/>
            </a:endParaRPr>
          </a:p>
        </p:txBody>
      </p:sp>
      <p:sp>
        <p:nvSpPr>
          <p:cNvPr id="7" name="Rounded Rectangle 17"/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Arial" panose="020B0604020202020204" pitchFamily="34" charset="0"/>
              </a:rPr>
              <a:t>INSTRUCTIONAL OBJECTIVES</a:t>
            </a:r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6009" y="2690826"/>
            <a:ext cx="879157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lvl="0"/>
            <a:r>
              <a:rPr lang="en-US" dirty="0"/>
              <a:t>In this unit, the students will be able to:</a:t>
            </a:r>
          </a:p>
          <a:p>
            <a:pPr lvl="0"/>
            <a:r>
              <a:rPr lang="en-US" dirty="0"/>
              <a:t>Learn about the different types of </a:t>
            </a:r>
            <a:r>
              <a:rPr lang="en-US" dirty="0">
                <a:latin typeface="Poppins"/>
                <a:cs typeface="Poppins"/>
              </a:rPr>
              <a:t>schedulers and scheduling algorithms</a:t>
            </a:r>
            <a:endParaRPr lang="en-IN" dirty="0"/>
          </a:p>
        </p:txBody>
      </p:sp>
      <p:pic>
        <p:nvPicPr>
          <p:cNvPr id="11" name="Graphic 10" descr="Bullseye outli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/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Arial" panose="020B0604020202020204" pitchFamily="34" charset="0"/>
              </a:rPr>
              <a:t>LEARNING OUTCOMES</a:t>
            </a:r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Graphic 30" descr="Idea outlin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752600" y="4772230"/>
            <a:ext cx="8791575" cy="11387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 panose="020B0604020202020204"/>
                <a:cs typeface="Arial" panose="020B0604020202020204"/>
              </a:rPr>
              <a:t>At the end of this unit, you should be able to: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Improvement of knowledge between different types of schedulers.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Deliberate various scheduling algorithms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9558"/>
            <a:ext cx="10515600" cy="113113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i="0" u="sng" dirty="0">
                <a:solidFill>
                  <a:srgbClr val="FF0000"/>
                </a:solidFill>
                <a:effectLst/>
                <a:latin typeface="roboto condensed"/>
              </a:rPr>
              <a:t>Deadlock Avoidance-</a:t>
            </a:r>
            <a:r>
              <a:rPr lang="en-US" b="1" i="0" dirty="0">
                <a:solidFill>
                  <a:srgbClr val="303030"/>
                </a:solidFill>
                <a:effectLst/>
                <a:latin typeface="roboto condensed"/>
              </a:rPr>
              <a:t/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  <a:br>
              <a:rPr lang="en-US" b="0" i="0" dirty="0">
                <a:solidFill>
                  <a:srgbClr val="303030"/>
                </a:solidFill>
                <a:effectLst/>
                <a:latin typeface="Arimo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This strategy involves maintaining a set of data using which a decision is made whether to entertain the new request or not.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If entertaining the new request causes the system to move in an unsafe state, then it is discarded.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This strategy requires that every process declares its maximum requirement of each resource type in the beginning.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main challenge with this approach is predicting the requirement of the processes before execution.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910000"/>
                </a:solidFill>
                <a:effectLst/>
                <a:latin typeface="Arimo"/>
                <a:hlinkClick r:id="rId2"/>
              </a:rPr>
              <a:t>Banker’s Algorithm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is an example of a deadlock avoidance strategy.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single instance –resource allocation graph</a:t>
            </a:r>
          </a:p>
          <a:p>
            <a:r>
              <a:rPr lang="en-US" dirty="0"/>
              <a:t>Multiple instance-Bankers algorithm(safety algorithm, resource-request algorithm)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Banker’s Algorithm Example Solutions Exercise 1 Assume that there are 5 processes, P0 through P4, and 4 types of resources. At T0 we have the following system state: Max Instances of </a:t>
            </a:r>
            <a:r>
              <a:rPr lang="en-US" sz="2000" dirty="0" err="1"/>
              <a:t>ReBanker’s</a:t>
            </a:r>
            <a:r>
              <a:rPr lang="en-US" sz="2000" dirty="0"/>
              <a:t> Algorithm Example Solutions</a:t>
            </a:r>
          </a:p>
          <a:p>
            <a:r>
              <a:rPr lang="en-US" sz="2000" dirty="0"/>
              <a:t>Exercise 1</a:t>
            </a:r>
          </a:p>
          <a:p>
            <a:r>
              <a:rPr lang="en-US" sz="2000" dirty="0"/>
              <a:t>Assume that there are 5 processes, P0 through P4, and 4 types of resources. At T0 we have the</a:t>
            </a:r>
          </a:p>
          <a:p>
            <a:r>
              <a:rPr lang="en-US" sz="2000" dirty="0"/>
              <a:t>following system state:</a:t>
            </a:r>
          </a:p>
          <a:p>
            <a:r>
              <a:rPr lang="en-US" sz="2000" dirty="0"/>
              <a:t>Max Instances of Resource Type A = 3 (2 allocated + 1 Available)</a:t>
            </a:r>
          </a:p>
          <a:p>
            <a:r>
              <a:rPr lang="en-US" sz="2000" dirty="0"/>
              <a:t>Max Instances of Resource Type B = 17 (12 allocated + 5 Available)</a:t>
            </a:r>
          </a:p>
          <a:p>
            <a:r>
              <a:rPr lang="en-US" sz="2000" dirty="0"/>
              <a:t>Max Instances of Resource Type C = 16 (14 allocated + 2 Available)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048" y="1088571"/>
            <a:ext cx="10196751" cy="4822371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057" y="2013857"/>
            <a:ext cx="9984343" cy="394283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41" y="1491344"/>
            <a:ext cx="10379722" cy="464249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642" y="2877286"/>
            <a:ext cx="7118716" cy="2248016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645" y="576943"/>
            <a:ext cx="11304710" cy="5660571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77" y="555171"/>
            <a:ext cx="10610818" cy="5812051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FF0000"/>
                </a:solidFill>
                <a:effectLst/>
                <a:latin typeface="roboto condensed"/>
              </a:rPr>
              <a:t>Deadlock Detection and Recovery-</a:t>
            </a:r>
            <a:r>
              <a:rPr lang="en-US" b="1" i="0" dirty="0">
                <a:solidFill>
                  <a:srgbClr val="FF0000"/>
                </a:solidFill>
                <a:effectLst/>
                <a:latin typeface="roboto condensed"/>
              </a:rPr>
              <a:t/>
            </a:r>
            <a:br>
              <a:rPr lang="en-US" b="1" i="0" dirty="0">
                <a:solidFill>
                  <a:srgbClr val="FF0000"/>
                </a:solidFill>
                <a:effectLst/>
                <a:latin typeface="roboto condensed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This strategy involves waiting until a deadlock occurs.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After deadlock occurs, the system state is recovered.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main challenge with this approach is detecting the deadlock.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SYSTEM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+mj-lt"/>
              </a:rPr>
              <a:t>In system there are finite number of resources.</a:t>
            </a:r>
          </a:p>
          <a:p>
            <a:pPr algn="just"/>
            <a:r>
              <a:rPr lang="en-US" dirty="0">
                <a:latin typeface="+mj-lt"/>
              </a:rPr>
              <a:t>We will distribute these resources to different processes.</a:t>
            </a:r>
          </a:p>
          <a:p>
            <a:pPr algn="just"/>
            <a:r>
              <a:rPr lang="en-US" dirty="0">
                <a:latin typeface="+mj-lt"/>
              </a:rPr>
              <a:t>We will partition those resources in to several types.</a:t>
            </a:r>
          </a:p>
          <a:p>
            <a:pPr algn="just"/>
            <a:r>
              <a:rPr lang="en-US" dirty="0">
                <a:latin typeface="+mj-lt"/>
              </a:rPr>
              <a:t>Examples: Memory </a:t>
            </a:r>
            <a:r>
              <a:rPr lang="en-US" dirty="0" err="1">
                <a:latin typeface="+mj-lt"/>
              </a:rPr>
              <a:t>space,I</a:t>
            </a:r>
            <a:r>
              <a:rPr lang="en-US" dirty="0">
                <a:latin typeface="+mj-lt"/>
              </a:rPr>
              <a:t>/O devices </a:t>
            </a:r>
          </a:p>
          <a:p>
            <a:pPr algn="just"/>
            <a:r>
              <a:rPr lang="en-US" dirty="0">
                <a:latin typeface="+mj-lt"/>
              </a:rPr>
              <a:t>Process request the resource before using it.</a:t>
            </a:r>
          </a:p>
          <a:p>
            <a:pPr algn="just"/>
            <a:r>
              <a:rPr lang="en-US" dirty="0">
                <a:latin typeface="+mj-lt"/>
              </a:rPr>
              <a:t>It must release the resource after using it.</a:t>
            </a:r>
          </a:p>
          <a:p>
            <a:pPr algn="just"/>
            <a:r>
              <a:rPr lang="en-US" dirty="0">
                <a:latin typeface="+mj-lt"/>
              </a:rPr>
              <a:t>A process can request any number of resources.</a:t>
            </a:r>
          </a:p>
          <a:p>
            <a:pPr algn="just"/>
            <a:r>
              <a:rPr lang="en-US" dirty="0">
                <a:latin typeface="+mj-lt"/>
              </a:rPr>
              <a:t>But the thing is number of requested </a:t>
            </a:r>
            <a:r>
              <a:rPr lang="en-US" dirty="0" err="1">
                <a:latin typeface="+mj-lt"/>
              </a:rPr>
              <a:t>resourses</a:t>
            </a:r>
            <a:r>
              <a:rPr lang="en-US" dirty="0">
                <a:latin typeface="+mj-lt"/>
              </a:rPr>
              <a:t> should not be greater than available resources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Deadlock Recovery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Killing the process:</a:t>
            </a:r>
            <a:r>
              <a:rPr lang="en-US" b="0" i="0" dirty="0">
                <a:solidFill>
                  <a:srgbClr val="383838"/>
                </a:solidFill>
                <a:effectLst/>
                <a:latin typeface="-apple-system"/>
              </a:rPr>
              <a:t> killing all the process involved in the deadlock. Killing process one by one. After killing each process check for deadlock again keep repeating the process till system recover from deadlock.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Resource Preemption:</a:t>
            </a:r>
            <a:r>
              <a:rPr lang="en-US" b="0" i="0" dirty="0">
                <a:solidFill>
                  <a:srgbClr val="383838"/>
                </a:solidFill>
                <a:effectLst/>
                <a:latin typeface="-apple-system"/>
              </a:rPr>
              <a:t> Resources are preempted from the processes involved in the deadlock, preempted resources are allocated to other processes so that there is a possibility of recovering the system from deadlock. In this case, the system goes into starvation.</a:t>
            </a:r>
          </a:p>
          <a:p>
            <a:pPr algn="just" fontAlgn="base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Normal Mode: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US" sz="3000" u="sng" dirty="0">
                <a:solidFill>
                  <a:srgbClr val="FF0000"/>
                </a:solidFill>
                <a:latin typeface="+mj-lt"/>
              </a:rPr>
              <a:t>Each process utilizes the </a:t>
            </a:r>
            <a:r>
              <a:rPr lang="en-US" sz="3000" u="sng" dirty="0" err="1">
                <a:solidFill>
                  <a:srgbClr val="FF0000"/>
                </a:solidFill>
                <a:latin typeface="+mj-lt"/>
              </a:rPr>
              <a:t>resourse</a:t>
            </a:r>
            <a:r>
              <a:rPr lang="en-US" sz="3000" u="sng" dirty="0">
                <a:solidFill>
                  <a:srgbClr val="FF0000"/>
                </a:solidFill>
                <a:latin typeface="+mj-lt"/>
              </a:rPr>
              <a:t> as follows:</a:t>
            </a:r>
          </a:p>
          <a:p>
            <a:r>
              <a:rPr lang="en-US" u="sng" dirty="0">
                <a:solidFill>
                  <a:srgbClr val="00B050"/>
                </a:solidFill>
                <a:latin typeface="+mj-lt"/>
              </a:rPr>
              <a:t>Request:</a:t>
            </a:r>
            <a:r>
              <a:rPr lang="en-US" dirty="0">
                <a:latin typeface="+mj-lt"/>
              </a:rPr>
              <a:t>      Process request resource</a:t>
            </a:r>
          </a:p>
          <a:p>
            <a:r>
              <a:rPr lang="en-US" dirty="0">
                <a:latin typeface="+mj-lt"/>
              </a:rPr>
              <a:t> If it is not grant(using by some other process)it goes to wait for state.</a:t>
            </a:r>
          </a:p>
          <a:p>
            <a:r>
              <a:rPr lang="en-US" u="sng" dirty="0">
                <a:solidFill>
                  <a:srgbClr val="00B050"/>
                </a:solidFill>
                <a:latin typeface="+mj-lt"/>
              </a:rPr>
              <a:t>Uses: </a:t>
            </a:r>
            <a:r>
              <a:rPr lang="en-US" u="sng" dirty="0" smtClean="0">
                <a:solidFill>
                  <a:srgbClr val="00B050"/>
                </a:solidFill>
                <a:latin typeface="+mj-lt"/>
              </a:rPr>
              <a:t>	</a:t>
            </a:r>
            <a:r>
              <a:rPr lang="en-US" dirty="0" smtClean="0">
                <a:latin typeface="+mj-lt"/>
              </a:rPr>
              <a:t>IF </a:t>
            </a:r>
            <a:r>
              <a:rPr lang="en-US" dirty="0">
                <a:latin typeface="+mj-lt"/>
              </a:rPr>
              <a:t>it is available it uses that resources(it will operate on that resource)</a:t>
            </a:r>
          </a:p>
          <a:p>
            <a:r>
              <a:rPr lang="en-US" u="sng" dirty="0">
                <a:solidFill>
                  <a:srgbClr val="00B050"/>
                </a:solidFill>
                <a:latin typeface="+mj-lt"/>
              </a:rPr>
              <a:t>Release:       </a:t>
            </a:r>
            <a:r>
              <a:rPr lang="en-US" dirty="0">
                <a:latin typeface="+mj-lt"/>
              </a:rPr>
              <a:t>It will release the resource after using it.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Examples: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                       </a:t>
            </a:r>
            <a:r>
              <a:rPr lang="en-US" dirty="0">
                <a:latin typeface="+mj-lt"/>
              </a:rPr>
              <a:t>Request() &amp; Release()   ----   for device</a:t>
            </a:r>
          </a:p>
          <a:p>
            <a:r>
              <a:rPr lang="en-US" dirty="0">
                <a:latin typeface="+mj-lt"/>
              </a:rPr>
              <a:t>                       Open()   &amp; Close()       -----  for File</a:t>
            </a:r>
          </a:p>
          <a:p>
            <a:r>
              <a:rPr lang="en-US" dirty="0">
                <a:latin typeface="+mj-lt"/>
              </a:rPr>
              <a:t>                       Allocate()  &amp; Free()      ----- for Memory.   </a:t>
            </a:r>
            <a:endParaRPr lang="en-IN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can occur when we are using  </a:t>
            </a:r>
            <a:r>
              <a:rPr lang="en-US" b="1" dirty="0">
                <a:solidFill>
                  <a:srgbClr val="00B050"/>
                </a:solidFill>
              </a:rPr>
              <a:t>same resource types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different resource types</a:t>
            </a:r>
            <a:r>
              <a:rPr lang="en-US" dirty="0"/>
              <a:t>.</a:t>
            </a:r>
          </a:p>
          <a:p>
            <a:r>
              <a:rPr lang="en-IN" b="1" u="sng" dirty="0">
                <a:solidFill>
                  <a:srgbClr val="FF0000"/>
                </a:solidFill>
              </a:rPr>
              <a:t>Same resource types:</a:t>
            </a:r>
          </a:p>
          <a:p>
            <a:r>
              <a:rPr lang="en-IN" b="1" dirty="0" smtClean="0"/>
              <a:t>  </a:t>
            </a:r>
            <a:r>
              <a:rPr lang="en-IN" b="1" dirty="0"/>
              <a:t>If the system having 3 cd drives.</a:t>
            </a:r>
          </a:p>
          <a:p>
            <a:r>
              <a:rPr lang="en-IN" b="1" dirty="0"/>
              <a:t>Consider that 3 processes holds one of these 3 drives.</a:t>
            </a:r>
          </a:p>
          <a:p>
            <a:r>
              <a:rPr lang="en-IN" b="1" dirty="0"/>
              <a:t>If each process request another device then the 3 processes will be in deadlock state.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Different resource types: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IN" b="1" dirty="0"/>
              <a:t>If the system having printer</a:t>
            </a:r>
            <a:r>
              <a:rPr lang="en-IN" b="1" dirty="0" smtClean="0"/>
              <a:t>, DVD </a:t>
            </a:r>
            <a:r>
              <a:rPr lang="en-IN" b="1" dirty="0"/>
              <a:t>drive.</a:t>
            </a:r>
          </a:p>
          <a:p>
            <a:r>
              <a:rPr lang="en-IN" b="1" dirty="0"/>
              <a:t>   </a:t>
            </a:r>
            <a:r>
              <a:rPr lang="en-US" b="1" dirty="0" smtClean="0"/>
              <a:t>If Pi </a:t>
            </a:r>
            <a:r>
              <a:rPr lang="en-US" b="1" dirty="0"/>
              <a:t>holds printer</a:t>
            </a:r>
            <a:r>
              <a:rPr lang="en-US" b="1" dirty="0" smtClean="0"/>
              <a:t>, </a:t>
            </a:r>
            <a:r>
              <a:rPr lang="en-US" b="1" dirty="0" err="1" smtClean="0"/>
              <a:t>Pj</a:t>
            </a:r>
            <a:r>
              <a:rPr lang="en-US" b="1" dirty="0" smtClean="0"/>
              <a:t> </a:t>
            </a:r>
            <a:r>
              <a:rPr lang="en-US" b="1" dirty="0"/>
              <a:t>holds DVD.</a:t>
            </a:r>
          </a:p>
          <a:p>
            <a:r>
              <a:rPr lang="en-US" b="1" dirty="0"/>
              <a:t>If Pi requests for DVD and </a:t>
            </a:r>
            <a:r>
              <a:rPr lang="en-US" b="1" dirty="0" err="1"/>
              <a:t>Pj</a:t>
            </a:r>
            <a:r>
              <a:rPr lang="en-US" b="1" dirty="0"/>
              <a:t> requests for printer then Deadlock will occur in this situation also.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F63D5-AF35-4307-B24B-57F7CAB7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DEADLOCKS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C0E7C0-1D7C-4AE4-84AC-F386592B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404257"/>
            <a:ext cx="10961914" cy="4772706"/>
          </a:xfrm>
        </p:spPr>
        <p:txBody>
          <a:bodyPr/>
          <a:lstStyle/>
          <a:p>
            <a:pPr algn="just"/>
            <a:r>
              <a:rPr lang="en-US" sz="3200" dirty="0">
                <a:latin typeface="+mj-lt"/>
              </a:rPr>
              <a:t>In multiprogramming several processes may compete for resources</a:t>
            </a:r>
          </a:p>
          <a:p>
            <a:pPr algn="just"/>
            <a:r>
              <a:rPr lang="en-IN" sz="3200" dirty="0">
                <a:latin typeface="+mj-lt"/>
              </a:rPr>
              <a:t>If a process requests a resource and the resource is not available then the process will go to the waiting state.</a:t>
            </a:r>
          </a:p>
          <a:p>
            <a:pPr algn="just"/>
            <a:r>
              <a:rPr lang="en-IN" sz="3200" dirty="0">
                <a:latin typeface="+mj-lt"/>
              </a:rPr>
              <a:t>Sometimes the state of the process could not change because the resources which are requested by that process are held by another process, and this situation is called a DEADLOCK state.</a:t>
            </a:r>
          </a:p>
          <a:p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79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5C1AF5F-EAC4-4B3A-9CD9-F5292EB60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242" y="1433740"/>
            <a:ext cx="8523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2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3029B-1A58-46B3-9DA8-55C77ED1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Necessary </a:t>
            </a:r>
            <a:r>
              <a:rPr lang="en-US" b="1" dirty="0">
                <a:effectLst/>
              </a:rPr>
              <a:t>Conditions for Deadlock</a:t>
            </a:r>
            <a:br>
              <a:rPr lang="en-US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95153-D087-4849-BEA0-96C781A9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85"/>
            <a:ext cx="10515600" cy="43372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The four necessary conditions for a deadlock to arise are as follows.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Mutual Exclusion</a:t>
            </a:r>
            <a:r>
              <a:rPr lang="en-US" dirty="0">
                <a:effectLst/>
              </a:rPr>
              <a:t>: Only one process can use a resource at any given time i.e. the resources are non-sharable.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Hold and wait</a:t>
            </a:r>
            <a:r>
              <a:rPr lang="en-US" dirty="0">
                <a:effectLst/>
              </a:rPr>
              <a:t>: A process is holding at least one resource at a time and is waiting to acquire other resources held by some other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679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058B0D91A7444BDF69F20EF097C18" ma:contentTypeVersion="14" ma:contentTypeDescription="Create a new document." ma:contentTypeScope="" ma:versionID="0ede872240208156a106060c7bf37a70">
  <xsd:schema xmlns:xsd="http://www.w3.org/2001/XMLSchema" xmlns:xs="http://www.w3.org/2001/XMLSchema" xmlns:p="http://schemas.microsoft.com/office/2006/metadata/properties" xmlns:ns3="d43ee83c-3e71-4748-8ebc-8eaadf793425" xmlns:ns4="0125a647-8023-46ae-ae6e-85cf36d841bd" targetNamespace="http://schemas.microsoft.com/office/2006/metadata/properties" ma:root="true" ma:fieldsID="e836ceb473825fb8f3d8aa266dca4abb" ns3:_="" ns4:_="">
    <xsd:import namespace="d43ee83c-3e71-4748-8ebc-8eaadf793425"/>
    <xsd:import namespace="0125a647-8023-46ae-ae6e-85cf36d841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ee83c-3e71-4748-8ebc-8eaadf79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a647-8023-46ae-ae6e-85cf36d84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9A6ECA-0C1B-4F00-836D-A696F073E5C2}">
  <ds:schemaRefs/>
</ds:datastoreItem>
</file>

<file path=customXml/itemProps2.xml><?xml version="1.0" encoding="utf-8"?>
<ds:datastoreItem xmlns:ds="http://schemas.openxmlformats.org/officeDocument/2006/customXml" ds:itemID="{3DA00F5F-5366-4B1C-9406-30DECA796ABB}">
  <ds:schemaRefs/>
</ds:datastoreItem>
</file>

<file path=customXml/itemProps3.xml><?xml version="1.0" encoding="utf-8"?>
<ds:datastoreItem xmlns:ds="http://schemas.openxmlformats.org/officeDocument/2006/customXml" ds:itemID="{EBBD0A98-E68B-4DAA-8964-2F739D6D407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1075</Words>
  <Application>Microsoft Office PowerPoint</Application>
  <PresentationFormat>Widescreen</PresentationFormat>
  <Paragraphs>139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-apple-system</vt:lpstr>
      <vt:lpstr>Arial</vt:lpstr>
      <vt:lpstr>Arimo</vt:lpstr>
      <vt:lpstr>BioRhyme ExtraBold</vt:lpstr>
      <vt:lpstr>Calibri</vt:lpstr>
      <vt:lpstr>KaTeX_Main</vt:lpstr>
      <vt:lpstr>Poppins</vt:lpstr>
      <vt:lpstr>roboto condensed</vt:lpstr>
      <vt:lpstr>Times New Roman</vt:lpstr>
      <vt:lpstr>Wingdings</vt:lpstr>
      <vt:lpstr>1_Office Theme</vt:lpstr>
      <vt:lpstr>PowerPoint Presentation</vt:lpstr>
      <vt:lpstr>PowerPoint Presentation</vt:lpstr>
      <vt:lpstr>SYSTEM MODEL</vt:lpstr>
      <vt:lpstr>Normal Mode:</vt:lpstr>
      <vt:lpstr>PowerPoint Presentation</vt:lpstr>
      <vt:lpstr>PowerPoint Presentation</vt:lpstr>
      <vt:lpstr>DEADLOCKS</vt:lpstr>
      <vt:lpstr>PowerPoint Presentation</vt:lpstr>
      <vt:lpstr> Necessary Conditions for Deadlock </vt:lpstr>
      <vt:lpstr>PowerPoint Presentation</vt:lpstr>
      <vt:lpstr>Deadlock Handling- </vt:lpstr>
      <vt:lpstr>Deadlock Prevention- </vt:lpstr>
      <vt:lpstr>1. Mutual Exclusion- </vt:lpstr>
      <vt:lpstr>2. Hold and Wait</vt:lpstr>
      <vt:lpstr> Drawbacks- </vt:lpstr>
      <vt:lpstr>PowerPoint Presentation</vt:lpstr>
      <vt:lpstr>PowerPoint Presentation</vt:lpstr>
      <vt:lpstr> 3. No Preemption- </vt:lpstr>
      <vt:lpstr>4. Circular Wait- </vt:lpstr>
      <vt:lpstr>Deadlock Avoidance-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Deadlock Detection and Recovery- </vt:lpstr>
      <vt:lpstr>PowerPoint Presentation</vt:lpstr>
      <vt:lpstr>Deadlock Recovery</vt:lpstr>
      <vt:lpstr>SEMAPHORES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SIDDHARTHA REDDY AREGAKUTI</cp:lastModifiedBy>
  <cp:revision>274</cp:revision>
  <dcterms:created xsi:type="dcterms:W3CDTF">2020-02-08T09:57:00Z</dcterms:created>
  <dcterms:modified xsi:type="dcterms:W3CDTF">2024-04-01T10:02:07Z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0x010100845058B0D91A7444BDF69F20EF097C18</vt:lpwstr>
  </property>
  <property fmtid="{D5CDD505-2E9C-101B-9397-08002B2CF9AE}" pid="3" name="ICV">
    <vt:lpwstr>4243E9465CC248788A4426F91BE9AF0C_13</vt:lpwstr>
  </property>
  <property fmtid="{D5CDD505-2E9C-101B-9397-08002B2CF9AE}" pid="4" name="KSOProductBuildVer">
    <vt:lpwstr>1033-12.2.0.13359</vt:lpwstr>
  </property>
</Properties>
</file>