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Medium"/>
      <p:regular r:id="rId19"/>
      <p:bold r:id="rId20"/>
      <p:italic r:id="rId21"/>
      <p:boldItalic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Roboto Light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edium-bold.fntdata"/><Relationship Id="rId22" Type="http://schemas.openxmlformats.org/officeDocument/2006/relationships/font" Target="fonts/RobotoMedium-boldItalic.fntdata"/><Relationship Id="rId21" Type="http://schemas.openxmlformats.org/officeDocument/2006/relationships/font" Target="fonts/RobotoMedium-italic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RobotoLight-bold.fntdata"/><Relationship Id="rId27" Type="http://schemas.openxmlformats.org/officeDocument/2006/relationships/font" Target="fonts/Roboto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Medium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91dbafc2a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991dbafc2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991dbafc2a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991dbafc2a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991dbafc2a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991dbafc2a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991dbafc2a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991dbafc2a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991dbafc2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991dbafc2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91dbafc2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91dbafc2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991dbafc2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991dbafc2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991dbafc2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991dbafc2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991dbafc2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991dbafc2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91dbafc2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991dbafc2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991dbafc2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991dbafc2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991dbafc2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991dbafc2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022066"/>
            <a:ext cx="85206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 Medium"/>
                <a:ea typeface="Roboto Medium"/>
                <a:cs typeface="Roboto Medium"/>
                <a:sym typeface="Roboto Medium"/>
              </a:rPr>
              <a:t>Проект</a:t>
            </a:r>
            <a:endParaRPr sz="25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572000" y="3799766"/>
            <a:ext cx="2347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Выполнил Чегаев Данил Андреевич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2697550" y="2065325"/>
            <a:ext cx="3835500" cy="1139700"/>
          </a:xfrm>
          <a:prstGeom prst="roundRect">
            <a:avLst>
              <a:gd fmla="val 16667" name="adj"/>
            </a:avLst>
          </a:prstGeom>
          <a:solidFill>
            <a:srgbClr val="5F5F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Paintmate</a:t>
            </a:r>
            <a:endParaRPr b="1" sz="5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311700" y="445025"/>
            <a:ext cx="3132600" cy="572700"/>
          </a:xfrm>
          <a:prstGeom prst="roundRect">
            <a:avLst>
              <a:gd fmla="val 16667" name="adj"/>
            </a:avLst>
          </a:prstGeom>
          <a:solidFill>
            <a:srgbClr val="5F5F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Таймлайн</a:t>
            </a:r>
            <a:endParaRPr sz="3200"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11700" y="1863000"/>
            <a:ext cx="7717200" cy="14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Содержит собственную реализацию виджета рулетки, перестраивается по взаимодействию, по редактированию параметра текущего кадра и по изменении </a:t>
            </a: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коэффициента масштабирования</a:t>
            </a: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545856"/>
            <a:ext cx="8520599" cy="1322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3"/>
          <p:cNvSpPr/>
          <p:nvPr/>
        </p:nvSpPr>
        <p:spPr>
          <a:xfrm>
            <a:off x="311700" y="445025"/>
            <a:ext cx="3792900" cy="572700"/>
          </a:xfrm>
          <a:prstGeom prst="roundRect">
            <a:avLst>
              <a:gd fmla="val 16667" name="adj"/>
            </a:avLst>
          </a:prstGeom>
          <a:solidFill>
            <a:srgbClr val="5F5F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Окно рендера</a:t>
            </a:r>
            <a:endParaRPr sz="3200"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311700" y="1863000"/>
            <a:ext cx="7717200" cy="28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Подкласс главного окна, вызывает рендер виджета холста, переводит данные в массив нампай и производит вывод видео с помощью класса VideoWriter из модуля открытого компьютерного зрения или вывод секвенции в папку с указанным названием. 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Действия, связанные с рендерингом, исполняются в отдельном потоке модуля threading, что позволяет взаимодействовать с интерфейсом окна рендера во время работы обрабатывающих изображение функций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/>
        </p:nvSpPr>
        <p:spPr>
          <a:xfrm>
            <a:off x="2169150" y="2094600"/>
            <a:ext cx="4805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Заключение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5"/>
          <p:cNvSpPr/>
          <p:nvPr/>
        </p:nvSpPr>
        <p:spPr>
          <a:xfrm>
            <a:off x="311700" y="445025"/>
            <a:ext cx="5164500" cy="572700"/>
          </a:xfrm>
          <a:prstGeom prst="roundRect">
            <a:avLst>
              <a:gd fmla="val 16667" name="adj"/>
            </a:avLst>
          </a:prstGeom>
          <a:solidFill>
            <a:srgbClr val="5F5F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Примеры анимаций</a:t>
            </a:r>
            <a:endParaRPr sz="3200"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311700" y="1863000"/>
            <a:ext cx="77172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З</a:t>
            </a:r>
            <a:r>
              <a:rPr i="1"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десь должны были быть еще примеры</a:t>
            </a:r>
            <a:endParaRPr i="1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0" y="1333500"/>
            <a:ext cx="28575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2712000" y="2094600"/>
            <a:ext cx="3720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Введение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863000"/>
            <a:ext cx="4348200" cy="14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Разработать легкое программное обеспечение для быстрого создания покадровых анимаций из векторных объектов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311700" y="445025"/>
            <a:ext cx="2455200" cy="572700"/>
          </a:xfrm>
          <a:prstGeom prst="roundRect">
            <a:avLst>
              <a:gd fmla="val 16667" name="adj"/>
            </a:avLst>
          </a:prstGeom>
          <a:solidFill>
            <a:srgbClr val="5F5F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Идея</a:t>
            </a:r>
            <a:endParaRPr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863000"/>
            <a:ext cx="7162800" cy="32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AutoNum type="romanUcPeriod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Создания проекта анимации как портативной базы данных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AutoNum type="romanUcPeriod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Описания и отображения </a:t>
            </a: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четырех</a:t>
            </a: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типов примитивных графических сущностей и базовых </a:t>
            </a: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манипуляций</a:t>
            </a: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с ними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AutoNum type="romanUcPeriod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Соединения рисунков с определенными свойствами в кадры, а кадры в упорядоченные секвенции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AutoNum type="romanUcPeriod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Вывода итоговой анимации в статичных и динамичных форматах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311700" y="445025"/>
            <a:ext cx="4417500" cy="572700"/>
          </a:xfrm>
          <a:prstGeom prst="roundRect">
            <a:avLst>
              <a:gd fmla="val 16667" name="adj"/>
            </a:avLst>
          </a:prstGeom>
          <a:solidFill>
            <a:srgbClr val="5F5F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Решает задачи</a:t>
            </a:r>
            <a:endParaRPr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1055225" y="2094600"/>
            <a:ext cx="7033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Описание реализации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/>
          <p:nvPr/>
        </p:nvSpPr>
        <p:spPr>
          <a:xfrm>
            <a:off x="311700" y="445025"/>
            <a:ext cx="3694200" cy="572700"/>
          </a:xfrm>
          <a:prstGeom prst="roundRect">
            <a:avLst>
              <a:gd fmla="val 16667" name="adj"/>
            </a:avLst>
          </a:prstGeom>
          <a:solidFill>
            <a:srgbClr val="5F5F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База </a:t>
            </a:r>
            <a:r>
              <a:rPr b="1" lang="en" sz="3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данных</a:t>
            </a:r>
            <a:endParaRPr sz="3200"/>
          </a:p>
        </p:txBody>
      </p:sp>
      <p:sp>
        <p:nvSpPr>
          <p:cNvPr id="87" name="Google Shape;87;p18"/>
          <p:cNvSpPr/>
          <p:nvPr/>
        </p:nvSpPr>
        <p:spPr>
          <a:xfrm>
            <a:off x="845100" y="2010063"/>
            <a:ext cx="2157900" cy="1417500"/>
          </a:xfrm>
          <a:prstGeom prst="can">
            <a:avLst>
              <a:gd fmla="val 25000" name="adj"/>
            </a:avLst>
          </a:prstGeom>
          <a:solidFill>
            <a:srgbClr val="FFFFFF"/>
          </a:solidFill>
          <a:ln cap="flat" cmpd="sng" w="76200">
            <a:solidFill>
              <a:srgbClr val="B4B4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line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frame_id; stroke_width; color; x; y; xx; yy; z_index; name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8"/>
          <p:cNvSpPr/>
          <p:nvPr/>
        </p:nvSpPr>
        <p:spPr>
          <a:xfrm>
            <a:off x="6141000" y="445025"/>
            <a:ext cx="2157900" cy="1417500"/>
          </a:xfrm>
          <a:prstGeom prst="can">
            <a:avLst>
              <a:gd fmla="val 25000" name="adj"/>
            </a:avLst>
          </a:prstGeom>
          <a:solidFill>
            <a:srgbClr val="FFFFFF"/>
          </a:solidFill>
          <a:ln cap="flat" cmpd="sng" w="76200">
            <a:solidFill>
              <a:srgbClr val="B4B4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Н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астройки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fps; current_frame;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count_of_frames; width;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height timeline_multiplier; scale_step; stroke_width; color; fill_color; ghost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9" name="Google Shape;89;p18"/>
          <p:cNvSpPr/>
          <p:nvPr/>
        </p:nvSpPr>
        <p:spPr>
          <a:xfrm>
            <a:off x="3493050" y="2010063"/>
            <a:ext cx="2157900" cy="1417500"/>
          </a:xfrm>
          <a:prstGeom prst="can">
            <a:avLst>
              <a:gd fmla="val 25000" name="adj"/>
            </a:avLst>
          </a:prstGeom>
          <a:solidFill>
            <a:srgbClr val="FFFFFF"/>
          </a:solidFill>
          <a:ln cap="flat" cmpd="sng" w="76200">
            <a:solidFill>
              <a:srgbClr val="B4B4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ellipse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frame_id; stroke_width; color; x; y; xx; yy; fill_color; z_index; name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8"/>
          <p:cNvSpPr/>
          <p:nvPr/>
        </p:nvSpPr>
        <p:spPr>
          <a:xfrm>
            <a:off x="6141000" y="2010050"/>
            <a:ext cx="2157900" cy="1417500"/>
          </a:xfrm>
          <a:prstGeom prst="can">
            <a:avLst>
              <a:gd fmla="val 25000" name="adj"/>
            </a:avLst>
          </a:prstGeom>
          <a:solidFill>
            <a:srgbClr val="FFFFFF"/>
          </a:solidFill>
          <a:ln cap="flat" cmpd="sng" w="76200">
            <a:solidFill>
              <a:srgbClr val="B4B4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pen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frame_id; stroke_width; color; z_index; name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8"/>
          <p:cNvSpPr/>
          <p:nvPr/>
        </p:nvSpPr>
        <p:spPr>
          <a:xfrm>
            <a:off x="845100" y="3575100"/>
            <a:ext cx="2157900" cy="1417500"/>
          </a:xfrm>
          <a:prstGeom prst="can">
            <a:avLst>
              <a:gd fmla="val 25000" name="adj"/>
            </a:avLst>
          </a:prstGeom>
          <a:solidFill>
            <a:srgbClr val="FFFFFF"/>
          </a:solidFill>
          <a:ln cap="flat" cmpd="sng" w="76200">
            <a:solidFill>
              <a:srgbClr val="B4B4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filler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frame_id;  color;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z_index; name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8"/>
          <p:cNvSpPr/>
          <p:nvPr/>
        </p:nvSpPr>
        <p:spPr>
          <a:xfrm>
            <a:off x="3493050" y="3575100"/>
            <a:ext cx="2157900" cy="1417500"/>
          </a:xfrm>
          <a:prstGeom prst="can">
            <a:avLst>
              <a:gd fmla="val 25000" name="adj"/>
            </a:avLst>
          </a:prstGeom>
          <a:solidFill>
            <a:srgbClr val="FFFFFF"/>
          </a:solidFill>
          <a:ln cap="flat" cmpd="sng" w="76200">
            <a:solidFill>
              <a:srgbClr val="B4B4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filler_point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filler_id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;  x;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6141000" y="3575075"/>
            <a:ext cx="2157900" cy="1417500"/>
          </a:xfrm>
          <a:prstGeom prst="can">
            <a:avLst>
              <a:gd fmla="val 25000" name="adj"/>
            </a:avLst>
          </a:prstGeom>
          <a:solidFill>
            <a:srgbClr val="FFFFFF"/>
          </a:solidFill>
          <a:ln cap="flat" cmpd="sng" w="76200">
            <a:solidFill>
              <a:srgbClr val="B4B4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pen_point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pen_id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;  x;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4" name="Google Shape;94;p18"/>
          <p:cNvCxnSpPr>
            <a:endCxn id="91" idx="4"/>
          </p:cNvCxnSpPr>
          <p:nvPr/>
        </p:nvCxnSpPr>
        <p:spPr>
          <a:xfrm flipH="1">
            <a:off x="3003000" y="4275450"/>
            <a:ext cx="477600" cy="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B4B4FF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95" name="Google Shape;95;p18"/>
          <p:cNvCxnSpPr>
            <a:endCxn id="93" idx="2"/>
          </p:cNvCxnSpPr>
          <p:nvPr/>
        </p:nvCxnSpPr>
        <p:spPr>
          <a:xfrm rot="5400000">
            <a:off x="5336700" y="3454325"/>
            <a:ext cx="1633800" cy="25200"/>
          </a:xfrm>
          <a:prstGeom prst="bentConnector4">
            <a:avLst>
              <a:gd fmla="val 2" name="adj1"/>
              <a:gd fmla="val 1044940" name="adj2"/>
            </a:avLst>
          </a:prstGeom>
          <a:noFill/>
          <a:ln cap="flat" cmpd="sng" w="38100">
            <a:solidFill>
              <a:srgbClr val="B4B4FF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/>
          <p:nvPr/>
        </p:nvSpPr>
        <p:spPr>
          <a:xfrm>
            <a:off x="6885950" y="2024500"/>
            <a:ext cx="1143000" cy="731400"/>
          </a:xfrm>
          <a:prstGeom prst="rect">
            <a:avLst/>
          </a:prstGeom>
          <a:solidFill>
            <a:srgbClr val="1E1F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50" y="1865375"/>
            <a:ext cx="9144000" cy="3278100"/>
          </a:xfrm>
          <a:prstGeom prst="rect">
            <a:avLst/>
          </a:prstGeom>
          <a:solidFill>
            <a:srgbClr val="1E1F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311700" y="445025"/>
            <a:ext cx="4326300" cy="572700"/>
          </a:xfrm>
          <a:prstGeom prst="roundRect">
            <a:avLst>
              <a:gd fmla="val 16667" name="adj"/>
            </a:avLst>
          </a:prstGeom>
          <a:solidFill>
            <a:srgbClr val="5F5F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Основные классы</a:t>
            </a:r>
            <a:endParaRPr sz="3200"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595624"/>
            <a:ext cx="5648325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800096"/>
            <a:ext cx="4572000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 rotWithShape="1">
          <a:blip r:embed="rId5">
            <a:alphaModFix/>
          </a:blip>
          <a:srcRect b="0" l="0" r="32587" t="0"/>
          <a:stretch/>
        </p:blipFill>
        <p:spPr>
          <a:xfrm>
            <a:off x="311700" y="4345432"/>
            <a:ext cx="8686800" cy="434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 rotWithShape="1">
          <a:blip r:embed="rId6">
            <a:alphaModFix/>
          </a:blip>
          <a:srcRect b="0" l="0" r="37181" t="0"/>
          <a:stretch/>
        </p:blipFill>
        <p:spPr>
          <a:xfrm>
            <a:off x="311700" y="2068576"/>
            <a:ext cx="7315200" cy="449362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/>
          <p:nvPr/>
        </p:nvSpPr>
        <p:spPr>
          <a:xfrm>
            <a:off x="6771650" y="2024500"/>
            <a:ext cx="1143000" cy="934500"/>
          </a:xfrm>
          <a:prstGeom prst="rect">
            <a:avLst/>
          </a:prstGeom>
          <a:solidFill>
            <a:srgbClr val="1E1F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6814200" y="2016455"/>
            <a:ext cx="8127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BCBDC0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endParaRPr b="1" sz="2500">
              <a:solidFill>
                <a:srgbClr val="BCBDC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7419350" y="4315375"/>
            <a:ext cx="1724700" cy="828000"/>
          </a:xfrm>
          <a:prstGeom prst="rect">
            <a:avLst/>
          </a:prstGeom>
          <a:solidFill>
            <a:srgbClr val="1E1F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7461900" y="4307330"/>
            <a:ext cx="8127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BCBDC0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endParaRPr b="1" sz="2500">
              <a:solidFill>
                <a:srgbClr val="BCBDC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1867750"/>
            <a:ext cx="12021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Панель  создания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20"/>
          <p:cNvSpPr/>
          <p:nvPr/>
        </p:nvSpPr>
        <p:spPr>
          <a:xfrm>
            <a:off x="311700" y="445025"/>
            <a:ext cx="6141900" cy="572700"/>
          </a:xfrm>
          <a:prstGeom prst="roundRect">
            <a:avLst>
              <a:gd fmla="val 16667" name="adj"/>
            </a:avLst>
          </a:prstGeom>
          <a:solidFill>
            <a:srgbClr val="5F5F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Манипуляции с объектами</a:t>
            </a:r>
            <a:endParaRPr sz="3200"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8725" y="1863000"/>
            <a:ext cx="1933575" cy="283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2800" y="1862988"/>
            <a:ext cx="1952625" cy="284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4384425" y="1867750"/>
            <a:ext cx="20553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Панель редактирования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1"/>
          <p:cNvSpPr/>
          <p:nvPr/>
        </p:nvSpPr>
        <p:spPr>
          <a:xfrm>
            <a:off x="311700" y="445025"/>
            <a:ext cx="4567800" cy="572700"/>
          </a:xfrm>
          <a:prstGeom prst="roundRect">
            <a:avLst>
              <a:gd fmla="val 16667" name="adj"/>
            </a:avLst>
          </a:prstGeom>
          <a:solidFill>
            <a:srgbClr val="5F5F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Область рисования</a:t>
            </a:r>
            <a:endParaRPr sz="3200"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7700" y="1017725"/>
            <a:ext cx="2884610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11700" y="1863000"/>
            <a:ext cx="4348200" cy="14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Содержит главный метод отрисовки кадров, может масштабироваться как из области меню, так и при помощи комбинации Ctrl + СКМ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