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0" r:id="rId4"/>
  </p:sldMasterIdLst>
  <p:notesMasterIdLst>
    <p:notesMasterId r:id="rId18"/>
  </p:notesMasterIdLst>
  <p:sldIdLst>
    <p:sldId id="278" r:id="rId5"/>
    <p:sldId id="279" r:id="rId6"/>
    <p:sldId id="280" r:id="rId7"/>
    <p:sldId id="285" r:id="rId8"/>
    <p:sldId id="288" r:id="rId9"/>
    <p:sldId id="294" r:id="rId10"/>
    <p:sldId id="295" r:id="rId11"/>
    <p:sldId id="296" r:id="rId12"/>
    <p:sldId id="297" r:id="rId13"/>
    <p:sldId id="300" r:id="rId14"/>
    <p:sldId id="301" r:id="rId15"/>
    <p:sldId id="299" r:id="rId16"/>
    <p:sldId id="298"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D4D593"/>
    <a:srgbClr val="202C8F"/>
    <a:srgbClr val="FDFBF6"/>
    <a:srgbClr val="F5CDCE"/>
    <a:srgbClr val="DF8C8C"/>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7166D-8F99-4758-8B92-3E6D10B5F749}" v="2" dt="2023-12-06T01:57:42.15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09" autoAdjust="0"/>
  </p:normalViewPr>
  <p:slideViewPr>
    <p:cSldViewPr snapToGrid="0" snapToObjects="1">
      <p:cViewPr varScale="1">
        <p:scale>
          <a:sx n="82" d="100"/>
          <a:sy n="82" d="100"/>
        </p:scale>
        <p:origin x="894" y="7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1800" b="0" i="0" dirty="0">
                <a:solidFill>
                  <a:srgbClr val="000000"/>
                </a:solidFill>
                <a:effectLst/>
                <a:latin typeface="Calibri Light" panose="020F0302020204030204" pitchFamily="34" charset="0"/>
              </a:rPr>
              <a:t>In the External Entity Relationship Diagram for the Manager Model in our </a:t>
            </a:r>
            <a:r>
              <a:rPr lang="en-US" sz="1800" b="0" i="0" dirty="0" err="1">
                <a:solidFill>
                  <a:srgbClr val="000000"/>
                </a:solidFill>
                <a:effectLst/>
                <a:latin typeface="Calibri Light" panose="020F0302020204030204" pitchFamily="34" charset="0"/>
              </a:rPr>
              <a:t>AeroManageX</a:t>
            </a:r>
            <a:r>
              <a:rPr lang="en-US" sz="1800" b="0" i="0" dirty="0">
                <a:solidFill>
                  <a:srgbClr val="000000"/>
                </a:solidFill>
                <a:effectLst/>
                <a:latin typeface="Calibri Light" panose="020F0302020204030204" pitchFamily="34" charset="0"/>
              </a:rPr>
              <a:t>, the primary entities include Flight, Origin Airport, Destination Airport, Pilot, Flight Attendant, Plane, and Airline. Flight is the central entity, while Origin Airport and Destination Airport are directly connected to Flight, representing the departure and arrival locations. Pilots are associated with specific flights as they operate them, and Flight Attendants work on board these flights. The Plane entity represents the aircraft used for the flights, and Airline serves as a parent entity encompassing various flights operated by the airline. This diagram illustrates how these entities are interrelated, providing a clear overview of the airline's operations. </a:t>
            </a:r>
            <a:endParaRPr lang="en-US" dirty="0"/>
          </a:p>
        </p:txBody>
      </p:sp>
    </p:spTree>
    <p:extLst>
      <p:ext uri="{BB962C8B-B14F-4D97-AF65-F5344CB8AC3E}">
        <p14:creationId xmlns:p14="http://schemas.microsoft.com/office/powerpoint/2010/main" val="420702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1800" b="0" i="0" dirty="0">
                <a:solidFill>
                  <a:srgbClr val="000000"/>
                </a:solidFill>
                <a:effectLst/>
                <a:latin typeface="Calibri Light" panose="020F0302020204030204" pitchFamily="34" charset="0"/>
              </a:rPr>
              <a:t>In the External Entity Relationship Diagram for the Booking Agent Model in the </a:t>
            </a:r>
            <a:r>
              <a:rPr lang="en-US" sz="1800" b="0" i="0" dirty="0" err="1">
                <a:solidFill>
                  <a:srgbClr val="000000"/>
                </a:solidFill>
                <a:effectLst/>
                <a:latin typeface="Calibri Light" panose="020F0302020204030204" pitchFamily="34" charset="0"/>
              </a:rPr>
              <a:t>AeroManageX</a:t>
            </a:r>
            <a:r>
              <a:rPr lang="en-US" sz="1800" b="0" i="0" dirty="0">
                <a:solidFill>
                  <a:srgbClr val="000000"/>
                </a:solidFill>
                <a:effectLst/>
                <a:latin typeface="Calibri Light" panose="020F0302020204030204" pitchFamily="34" charset="0"/>
              </a:rPr>
              <a:t>, a web of interconnected entities and relationships emerges. Cost is linked to Booking, reflecting the financial transaction between booking agents and reservations. Booking necessitates Passenger, showing the connection between bookings and the passengers they are made for, while Passenger also carries Baggage, signifying the belongings associated with passengers. Bookings confirm Flights, illustrating the reservation process, and Flights are tied to both Origin and Destination Airports, representing the departure and arrival points of the journeys. </a:t>
            </a:r>
            <a:endParaRPr lang="en-US" dirty="0"/>
          </a:p>
        </p:txBody>
      </p:sp>
    </p:spTree>
    <p:extLst>
      <p:ext uri="{BB962C8B-B14F-4D97-AF65-F5344CB8AC3E}">
        <p14:creationId xmlns:p14="http://schemas.microsoft.com/office/powerpoint/2010/main" val="4117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rtl="0" fontAlgn="base"/>
            <a:r>
              <a:rPr lang="en-US" sz="1800" b="0" i="0" dirty="0">
                <a:solidFill>
                  <a:srgbClr val="000000"/>
                </a:solidFill>
                <a:effectLst/>
                <a:latin typeface="Calibri Light" panose="020F0302020204030204" pitchFamily="34" charset="0"/>
              </a:rPr>
              <a:t>Creating this project involves a thoughtful selection of entities, attributes, relationships, participations, and cardinalities to represent a simplified domain. In this case, the chosen entities include "Cost," "Baggage," "Booking," "Plane," "Flight," "</a:t>
            </a:r>
            <a:r>
              <a:rPr lang="en-US" sz="1800" b="0" i="0" dirty="0" err="1">
                <a:solidFill>
                  <a:srgbClr val="000000"/>
                </a:solidFill>
                <a:effectLst/>
                <a:latin typeface="Calibri Light" panose="020F0302020204030204" pitchFamily="34" charset="0"/>
              </a:rPr>
              <a:t>Flight_Attendant</a:t>
            </a:r>
            <a:r>
              <a:rPr lang="en-US" sz="1800" b="0" i="0" dirty="0">
                <a:solidFill>
                  <a:srgbClr val="000000"/>
                </a:solidFill>
                <a:effectLst/>
                <a:latin typeface="Calibri Light" panose="020F0302020204030204" pitchFamily="34" charset="0"/>
              </a:rPr>
              <a:t>," "</a:t>
            </a:r>
            <a:r>
              <a:rPr lang="en-US" sz="1800" b="0" i="0" dirty="0" err="1">
                <a:solidFill>
                  <a:srgbClr val="000000"/>
                </a:solidFill>
                <a:effectLst/>
                <a:latin typeface="Calibri Light" panose="020F0302020204030204" pitchFamily="34" charset="0"/>
              </a:rPr>
              <a:t>Org_Airport</a:t>
            </a:r>
            <a:r>
              <a:rPr lang="en-US" sz="1800" b="0" i="0" dirty="0">
                <a:solidFill>
                  <a:srgbClr val="000000"/>
                </a:solidFill>
                <a:effectLst/>
                <a:latin typeface="Calibri Light" panose="020F0302020204030204" pitchFamily="34" charset="0"/>
              </a:rPr>
              <a:t>," "</a:t>
            </a:r>
            <a:r>
              <a:rPr lang="en-US" sz="1800" b="0" i="0" dirty="0" err="1">
                <a:solidFill>
                  <a:srgbClr val="000000"/>
                </a:solidFill>
                <a:effectLst/>
                <a:latin typeface="Calibri Light" panose="020F0302020204030204" pitchFamily="34" charset="0"/>
              </a:rPr>
              <a:t>Des_Airport</a:t>
            </a:r>
            <a:r>
              <a:rPr lang="en-US" sz="1800" b="0" i="0" dirty="0">
                <a:solidFill>
                  <a:srgbClr val="000000"/>
                </a:solidFill>
                <a:effectLst/>
                <a:latin typeface="Calibri Light" panose="020F0302020204030204" pitchFamily="34" charset="0"/>
              </a:rPr>
              <a:t>," "Pilot," "Passenger," and "Airline." Each of these entities represents key elements in the domain of Airline travel. Attributes are then identified for each entity to capture relevant information; for instance, "Passenger" have attributes like </a:t>
            </a:r>
            <a:r>
              <a:rPr lang="en-US" sz="1800" b="0" i="0" dirty="0" err="1">
                <a:solidFill>
                  <a:srgbClr val="000000"/>
                </a:solidFill>
                <a:effectLst/>
                <a:latin typeface="Calibri Light" panose="020F0302020204030204" pitchFamily="34" charset="0"/>
              </a:rPr>
              <a:t>Passenger_Fname</a:t>
            </a:r>
            <a:r>
              <a:rPr lang="en-US" sz="1800" b="0" i="0" dirty="0">
                <a:solidFill>
                  <a:srgbClr val="000000"/>
                </a:solidFill>
                <a:effectLst/>
                <a:latin typeface="Calibri Light" panose="020F0302020204030204" pitchFamily="34" charset="0"/>
              </a:rPr>
              <a:t>, </a:t>
            </a:r>
            <a:r>
              <a:rPr lang="en-US" sz="1800" b="0" i="0" dirty="0" err="1">
                <a:solidFill>
                  <a:srgbClr val="000000"/>
                </a:solidFill>
                <a:effectLst/>
                <a:latin typeface="Calibri Light" panose="020F0302020204030204" pitchFamily="34" charset="0"/>
              </a:rPr>
              <a:t>Passenger_Lname</a:t>
            </a:r>
            <a:r>
              <a:rPr lang="en-US" sz="1800" b="0" i="0" dirty="0">
                <a:solidFill>
                  <a:srgbClr val="000000"/>
                </a:solidFill>
                <a:effectLst/>
                <a:latin typeface="Calibri Light" panose="020F0302020204030204" pitchFamily="34" charset="0"/>
              </a:rPr>
              <a:t>, </a:t>
            </a:r>
            <a:r>
              <a:rPr lang="en-US" sz="1800" b="0" i="0" dirty="0" err="1">
                <a:solidFill>
                  <a:srgbClr val="000000"/>
                </a:solidFill>
                <a:effectLst/>
                <a:latin typeface="Calibri Light" panose="020F0302020204030204" pitchFamily="34" charset="0"/>
              </a:rPr>
              <a:t>Passenger_Address</a:t>
            </a:r>
            <a:r>
              <a:rPr lang="en-US" sz="1800" b="0" i="0" dirty="0">
                <a:solidFill>
                  <a:srgbClr val="000000"/>
                </a:solidFill>
                <a:effectLst/>
                <a:latin typeface="Calibri Light" panose="020F0302020204030204" pitchFamily="34" charset="0"/>
              </a:rPr>
              <a:t>, etc. Similarly, "Cost" has attributes like </a:t>
            </a:r>
            <a:r>
              <a:rPr lang="en-US" sz="1800" b="0" i="0" dirty="0" err="1">
                <a:solidFill>
                  <a:srgbClr val="000000"/>
                </a:solidFill>
                <a:effectLst/>
                <a:latin typeface="Calibri Light" panose="020F0302020204030204" pitchFamily="34" charset="0"/>
              </a:rPr>
              <a:t>Confirmation_ID</a:t>
            </a:r>
            <a:r>
              <a:rPr lang="en-US" sz="1800" b="0" i="0" dirty="0">
                <a:solidFill>
                  <a:srgbClr val="000000"/>
                </a:solidFill>
                <a:effectLst/>
                <a:latin typeface="Calibri Light" panose="020F0302020204030204" pitchFamily="34" charset="0"/>
              </a:rPr>
              <a:t>, Distance, </a:t>
            </a:r>
            <a:r>
              <a:rPr lang="en-US" sz="1800" b="0" i="0" dirty="0" err="1">
                <a:solidFill>
                  <a:srgbClr val="000000"/>
                </a:solidFill>
                <a:effectLst/>
                <a:latin typeface="Calibri Light" panose="020F0302020204030204" pitchFamily="34" charset="0"/>
              </a:rPr>
              <a:t>Season_Of_Year</a:t>
            </a:r>
            <a:r>
              <a:rPr lang="en-US" sz="1800" b="0" i="0" dirty="0">
                <a:solidFill>
                  <a:srgbClr val="000000"/>
                </a:solidFill>
                <a:effectLst/>
                <a:latin typeface="Calibri Light" panose="020F0302020204030204" pitchFamily="34" charset="0"/>
              </a:rPr>
              <a:t>, etc. Relationships are established between entities to represent how they are connected, such as the relationship between "Booking" and "Passenger" to show that a passenger can make a booking. </a:t>
            </a:r>
            <a:endParaRPr lang="en-US" sz="4800"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Light" panose="020F0302020204030204" pitchFamily="34" charset="0"/>
              </a:rPr>
              <a:t> </a:t>
            </a:r>
            <a:endParaRPr lang="en-US" sz="4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40952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rtl="0" fontAlgn="base"/>
            <a:endParaRPr lang="en-US" sz="4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21455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amco.com/products/aviation-software/?utm_source=capterra&amp;utm_medium=capterra_ppc&amp;utm_campaign=capterra_aviation&amp;utm_channel=capterra" TargetMode="External"/><Relationship Id="rId2" Type="http://schemas.openxmlformats.org/officeDocument/2006/relationships/hyperlink" Target="https://www.getapp.com/operations-management-software/a/airline-suite/reviews/" TargetMode="External"/><Relationship Id="rId1" Type="http://schemas.openxmlformats.org/officeDocument/2006/relationships/slideLayout" Target="../slideLayouts/slideLayout15.xml"/><Relationship Id="rId6" Type="http://schemas.openxmlformats.org/officeDocument/2006/relationships/hyperlink" Target="https://www.trustradius.com/products/ramco-erp/reviews?qs=pros-and-cons#reviews" TargetMode="External"/><Relationship Id="rId5" Type="http://schemas.openxmlformats.org/officeDocument/2006/relationships/hyperlink" Target="https://info.gartnerdigitalmarkets.com/calm-systems-gdm-lp?utm_source=capterra" TargetMode="External"/><Relationship Id="rId4" Type="http://schemas.openxmlformats.org/officeDocument/2006/relationships/hyperlink" Target="https://www.avprosoftwar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err="1"/>
              <a:t>AeroManageX</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sz="3200" dirty="0"/>
              <a:t>Aerotech Titans</a:t>
            </a:r>
          </a:p>
          <a:p>
            <a:r>
              <a:rPr lang="en-US" sz="1600" dirty="0"/>
              <a:t>Bashir </a:t>
            </a:r>
            <a:r>
              <a:rPr lang="en-US" sz="1600" dirty="0" err="1"/>
              <a:t>Dahir</a:t>
            </a:r>
            <a:endParaRPr lang="en-US" sz="1600" dirty="0"/>
          </a:p>
          <a:p>
            <a:r>
              <a:rPr lang="en-US" sz="1600" dirty="0"/>
              <a:t>Nihar </a:t>
            </a:r>
            <a:r>
              <a:rPr lang="en-US" sz="1600" dirty="0" err="1"/>
              <a:t>Lodaya</a:t>
            </a:r>
            <a:endParaRPr lang="en-US" sz="1600" dirty="0"/>
          </a:p>
          <a:p>
            <a:r>
              <a:rPr lang="en-US" sz="1600" dirty="0"/>
              <a:t>Marguerite McGahay</a:t>
            </a:r>
          </a:p>
          <a:p>
            <a:endParaRPr lang="en-US" sz="1200"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7C9E3-7140-BD21-97B5-F4A2F22B356C}"/>
              </a:ext>
            </a:extLst>
          </p:cNvPr>
          <p:cNvSpPr>
            <a:spLocks noGrp="1"/>
          </p:cNvSpPr>
          <p:nvPr>
            <p:ph type="title"/>
          </p:nvPr>
        </p:nvSpPr>
        <p:spPr/>
        <p:txBody>
          <a:bodyPr/>
          <a:lstStyle/>
          <a:p>
            <a:r>
              <a:rPr lang="en-US" dirty="0"/>
              <a:t>Now to show you our Implementation</a:t>
            </a:r>
            <a:br>
              <a:rPr lang="en-US" dirty="0"/>
            </a:br>
            <a:endParaRPr lang="en-US" dirty="0"/>
          </a:p>
        </p:txBody>
      </p:sp>
      <p:sp>
        <p:nvSpPr>
          <p:cNvPr id="2" name="Slide Number Placeholder 1">
            <a:extLst>
              <a:ext uri="{FF2B5EF4-FFF2-40B4-BE49-F238E27FC236}">
                <a16:creationId xmlns:a16="http://schemas.microsoft.com/office/drawing/2014/main" id="{0E696E06-B25E-5C6F-0CA0-A330045DF13E}"/>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1904596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58DC3F-C905-5E0E-4980-2AA4CB719A2F}"/>
              </a:ext>
            </a:extLst>
          </p:cNvPr>
          <p:cNvSpPr>
            <a:spLocks noGrp="1"/>
          </p:cNvSpPr>
          <p:nvPr>
            <p:ph type="title"/>
          </p:nvPr>
        </p:nvSpPr>
        <p:spPr/>
        <p:txBody>
          <a:bodyPr/>
          <a:lstStyle/>
          <a:p>
            <a:r>
              <a:rPr lang="en-US" dirty="0"/>
              <a:t>Enhancements </a:t>
            </a:r>
          </a:p>
        </p:txBody>
      </p:sp>
      <p:sp>
        <p:nvSpPr>
          <p:cNvPr id="5" name="Content Placeholder 4">
            <a:extLst>
              <a:ext uri="{FF2B5EF4-FFF2-40B4-BE49-F238E27FC236}">
                <a16:creationId xmlns:a16="http://schemas.microsoft.com/office/drawing/2014/main" id="{2E836217-993E-655D-6AD9-40C14B202387}"/>
              </a:ext>
            </a:extLst>
          </p:cNvPr>
          <p:cNvSpPr>
            <a:spLocks noGrp="1"/>
          </p:cNvSpPr>
          <p:nvPr>
            <p:ph sz="half" idx="1"/>
          </p:nvPr>
        </p:nvSpPr>
        <p:spPr/>
        <p:txBody>
          <a:bodyPr/>
          <a:lstStyle/>
          <a:p>
            <a:r>
              <a:rPr lang="en-US" dirty="0"/>
              <a:t>In order to improve this project even more, a few things could be added: </a:t>
            </a:r>
          </a:p>
          <a:p>
            <a:r>
              <a:rPr lang="en-US" dirty="0"/>
              <a:t>User roles and access levels should be divided into a more comprehensive login system for user authentication and authorization. </a:t>
            </a:r>
          </a:p>
          <a:p>
            <a:r>
              <a:rPr lang="en-US" dirty="0"/>
              <a:t>Data validation is the process of applying extensive validation checks for user inputs in order to guarantee data confidentiality and accuracy. </a:t>
            </a:r>
          </a:p>
          <a:p>
            <a:r>
              <a:rPr lang="en-US" dirty="0"/>
              <a:t>Reporting and Analytics: Including a function for creating reports and examining patterns in data. </a:t>
            </a:r>
          </a:p>
          <a:p>
            <a:r>
              <a:rPr lang="en-US" dirty="0"/>
              <a:t>Including graphical data representations for enhanced comprehension and analysis is known as interactive visualization. </a:t>
            </a:r>
          </a:p>
          <a:p>
            <a:r>
              <a:rPr lang="en-US" dirty="0"/>
              <a:t>Real-time Updates: To allow for immediate data updates, enable real-time synchronization between the database and the GUI. </a:t>
            </a:r>
          </a:p>
          <a:p>
            <a:r>
              <a:rPr lang="en-US" dirty="0"/>
              <a:t>Mobile responsiveness: Making the graphical user interface (GUI) more accessible on mobile devices.</a:t>
            </a:r>
          </a:p>
          <a:p>
            <a:r>
              <a:rPr lang="en-US" dirty="0"/>
              <a:t>The program would become more adaptable, safe, and user-friendly by adding these features, meeting the needs and preferences of a larger spectrum of users.  </a:t>
            </a:r>
          </a:p>
        </p:txBody>
      </p:sp>
    </p:spTree>
    <p:extLst>
      <p:ext uri="{BB962C8B-B14F-4D97-AF65-F5344CB8AC3E}">
        <p14:creationId xmlns:p14="http://schemas.microsoft.com/office/powerpoint/2010/main" val="706085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2BF69E-C4BD-8492-B2AB-A2C6DD956DDA}"/>
              </a:ext>
            </a:extLst>
          </p:cNvPr>
          <p:cNvSpPr>
            <a:spLocks noGrp="1"/>
          </p:cNvSpPr>
          <p:nvPr>
            <p:ph type="title"/>
          </p:nvPr>
        </p:nvSpPr>
        <p:spPr>
          <a:xfrm>
            <a:off x="1508760" y="751215"/>
            <a:ext cx="6766560" cy="768096"/>
          </a:xfrm>
        </p:spPr>
        <p:txBody>
          <a:bodyPr/>
          <a:lstStyle/>
          <a:p>
            <a:r>
              <a:rPr lang="en-US" dirty="0"/>
              <a:t>Conclusion</a:t>
            </a:r>
          </a:p>
        </p:txBody>
      </p:sp>
      <p:sp>
        <p:nvSpPr>
          <p:cNvPr id="4" name="Content Placeholder 3">
            <a:extLst>
              <a:ext uri="{FF2B5EF4-FFF2-40B4-BE49-F238E27FC236}">
                <a16:creationId xmlns:a16="http://schemas.microsoft.com/office/drawing/2014/main" id="{F96AE0C0-CA9A-4223-C8B3-3E026625C06B}"/>
              </a:ext>
            </a:extLst>
          </p:cNvPr>
          <p:cNvSpPr>
            <a:spLocks noGrp="1"/>
          </p:cNvSpPr>
          <p:nvPr>
            <p:ph idx="1"/>
          </p:nvPr>
        </p:nvSpPr>
        <p:spPr>
          <a:xfrm>
            <a:off x="1508760" y="1543461"/>
            <a:ext cx="7166317" cy="2700528"/>
          </a:xfrm>
        </p:spPr>
        <p:txBody>
          <a:bodyPr/>
          <a:lstStyle/>
          <a:p>
            <a:r>
              <a:rPr lang="en-US" sz="1800" dirty="0"/>
              <a:t>We learned a lot about database design, application development, and the value of user experience while working on this project. SQL code taught us how to turn abstract ideas into actual structures, from building the Entity-Relationship models to implementing the database in MySQL. Assuring data integrity and improving system efficiency grew dependent on performance optimizations and normalization checks. Creating the graphical user interface (GUI) required careful planning and user-friendly design, which was an exciting challenge. The pages of the GUI, which included the login, main menu, search, insertion, modification, deletion, and data display, were linked together to offer the user smooth functioning and navigation. To demonstrate these views' functionality, links to the database, and the code behind each page's features, we used comprehensive design descriptions, visualizations, and source code in their implementation. </a:t>
            </a:r>
          </a:p>
        </p:txBody>
      </p:sp>
      <p:sp>
        <p:nvSpPr>
          <p:cNvPr id="2" name="Slide Number Placeholder 1">
            <a:extLst>
              <a:ext uri="{FF2B5EF4-FFF2-40B4-BE49-F238E27FC236}">
                <a16:creationId xmlns:a16="http://schemas.microsoft.com/office/drawing/2014/main" id="{958E03BE-6B6B-3579-3FDD-A00C40EBC2AB}"/>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238625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9EBBBA-73EE-EBC4-4A16-003E03E40D0C}"/>
              </a:ext>
            </a:extLst>
          </p:cNvPr>
          <p:cNvSpPr>
            <a:spLocks noGrp="1"/>
          </p:cNvSpPr>
          <p:nvPr>
            <p:ph type="ctrTitle"/>
          </p:nvPr>
        </p:nvSpPr>
        <p:spPr>
          <a:xfrm>
            <a:off x="1527047" y="1975104"/>
            <a:ext cx="4440615" cy="667512"/>
          </a:xfrm>
        </p:spPr>
        <p:txBody>
          <a:bodyPr/>
          <a:lstStyle/>
          <a:p>
            <a:r>
              <a:rPr lang="en-US" dirty="0"/>
              <a:t>References</a:t>
            </a:r>
          </a:p>
        </p:txBody>
      </p:sp>
      <p:sp>
        <p:nvSpPr>
          <p:cNvPr id="4" name="Subtitle 3">
            <a:extLst>
              <a:ext uri="{FF2B5EF4-FFF2-40B4-BE49-F238E27FC236}">
                <a16:creationId xmlns:a16="http://schemas.microsoft.com/office/drawing/2014/main" id="{26843C27-C4A1-CAEF-8182-D19B209ADD4D}"/>
              </a:ext>
            </a:extLst>
          </p:cNvPr>
          <p:cNvSpPr>
            <a:spLocks noGrp="1"/>
          </p:cNvSpPr>
          <p:nvPr>
            <p:ph type="subTitle" idx="1"/>
          </p:nvPr>
        </p:nvSpPr>
        <p:spPr>
          <a:xfrm>
            <a:off x="304800" y="2846832"/>
            <a:ext cx="11887200" cy="2176272"/>
          </a:xfrm>
        </p:spPr>
        <p:txBody>
          <a:bodyPr/>
          <a:lstStyle/>
          <a:p>
            <a:pPr algn="l" rtl="0" fontAlgn="base">
              <a:buFont typeface="+mj-lt"/>
              <a:buAutoNum type="arabicPeriod"/>
            </a:pPr>
            <a:r>
              <a:rPr lang="en-US" sz="1800" b="0" i="0" dirty="0">
                <a:solidFill>
                  <a:srgbClr val="000000"/>
                </a:solidFill>
                <a:effectLst/>
                <a:latin typeface="Calibri Light" panose="020F0302020204030204" pitchFamily="34" charset="0"/>
              </a:rPr>
              <a:t>Airline Suite. (n.d.). </a:t>
            </a:r>
            <a:r>
              <a:rPr lang="en-US" sz="1800" b="0" i="1" dirty="0">
                <a:solidFill>
                  <a:srgbClr val="000000"/>
                </a:solidFill>
                <a:effectLst/>
                <a:latin typeface="Calibri Light" panose="020F0302020204030204" pitchFamily="34" charset="0"/>
              </a:rPr>
              <a:t>Airline Suite Reviews - Pros &amp; Cons, Ratings &amp; More</a:t>
            </a:r>
            <a:r>
              <a:rPr lang="en-US" sz="1800" b="0" i="0" dirty="0">
                <a:solidFill>
                  <a:srgbClr val="000000"/>
                </a:solidFill>
                <a:effectLst/>
                <a:latin typeface="Calibri Light" panose="020F0302020204030204" pitchFamily="34" charset="0"/>
              </a:rPr>
              <a:t>. </a:t>
            </a:r>
            <a:r>
              <a:rPr lang="en-US" sz="1800" b="0" i="0" dirty="0" err="1">
                <a:solidFill>
                  <a:srgbClr val="000000"/>
                </a:solidFill>
                <a:effectLst/>
                <a:latin typeface="Calibri Light" panose="020F0302020204030204" pitchFamily="34" charset="0"/>
              </a:rPr>
              <a:t>GetApp</a:t>
            </a:r>
            <a:r>
              <a:rPr lang="en-US" sz="1800" b="0" i="0" dirty="0">
                <a:solidFill>
                  <a:srgbClr val="000000"/>
                </a:solidFill>
                <a:effectLst/>
                <a:latin typeface="Calibri Light" panose="020F0302020204030204" pitchFamily="34" charset="0"/>
              </a:rPr>
              <a:t>. </a:t>
            </a:r>
            <a:r>
              <a:rPr lang="en-US" sz="1800" b="0" i="0" u="sng" strike="noStrike" dirty="0">
                <a:solidFill>
                  <a:srgbClr val="0563C1"/>
                </a:solidFill>
                <a:effectLst/>
                <a:latin typeface="Calibri Light" panose="020F0302020204030204" pitchFamily="34" charset="0"/>
                <a:hlinkClick r:id="rId2"/>
              </a:rPr>
              <a:t>https://www.getapp.com/operations-management-software/a/airline-suite/reviews/</a:t>
            </a:r>
            <a:r>
              <a:rPr lang="en-US" sz="1800" b="0" i="0" dirty="0">
                <a:solidFill>
                  <a:srgbClr val="000000"/>
                </a:solidFill>
                <a:effectLst/>
                <a:latin typeface="Calibri Light" panose="020F0302020204030204" pitchFamily="34" charset="0"/>
              </a:rPr>
              <a:t>   </a:t>
            </a:r>
          </a:p>
          <a:p>
            <a:pPr algn="l" rtl="0" fontAlgn="base">
              <a:buFont typeface="+mj-lt"/>
              <a:buAutoNum type="arabicPeriod" startAt="2"/>
            </a:pPr>
            <a:r>
              <a:rPr lang="en-US" sz="1800" b="0" i="1" dirty="0">
                <a:solidFill>
                  <a:srgbClr val="000000"/>
                </a:solidFill>
                <a:effectLst/>
                <a:latin typeface="Calibri Light" panose="020F0302020204030204" pitchFamily="34" charset="0"/>
              </a:rPr>
              <a:t>Aviation Maintenance Operations &amp; Aircraft Management Software: RAMCO systems</a:t>
            </a:r>
            <a:r>
              <a:rPr lang="en-US" sz="1800" b="0" i="0" dirty="0">
                <a:solidFill>
                  <a:srgbClr val="000000"/>
                </a:solidFill>
                <a:effectLst/>
                <a:latin typeface="Calibri Light" panose="020F0302020204030204" pitchFamily="34" charset="0"/>
              </a:rPr>
              <a:t>. Aviation Maintenance Operations &amp; Aircraft Management Software | Ramco Systems. (n.d.). </a:t>
            </a:r>
            <a:r>
              <a:rPr lang="en-US" sz="1800" b="0" i="0" u="sng" strike="noStrike" dirty="0">
                <a:solidFill>
                  <a:srgbClr val="0563C1"/>
                </a:solidFill>
                <a:effectLst/>
                <a:latin typeface="Calibri Light" panose="020F0302020204030204" pitchFamily="34" charset="0"/>
                <a:hlinkClick r:id="rId3"/>
              </a:rPr>
              <a:t>https://www.ramco.com/products/aviation-software/?utm_source=capterra&amp;utm_medium=capterra_ppc&amp;utm_campaign=capterra_aviation&amp;utm_channel=capterra</a:t>
            </a:r>
            <a:r>
              <a:rPr lang="en-US" sz="1800" b="0" i="0" dirty="0">
                <a:solidFill>
                  <a:srgbClr val="000000"/>
                </a:solidFill>
                <a:effectLst/>
                <a:latin typeface="Calibri Light" panose="020F0302020204030204" pitchFamily="34" charset="0"/>
              </a:rPr>
              <a:t>   </a:t>
            </a:r>
          </a:p>
          <a:p>
            <a:pPr algn="l" rtl="0" fontAlgn="base">
              <a:buFont typeface="+mj-lt"/>
              <a:buAutoNum type="arabicPeriod" startAt="3"/>
            </a:pPr>
            <a:r>
              <a:rPr lang="en-US" sz="1800" b="0" i="0" dirty="0" err="1">
                <a:solidFill>
                  <a:srgbClr val="000000"/>
                </a:solidFill>
                <a:effectLst/>
                <a:latin typeface="Calibri Light" panose="020F0302020204030204" pitchFamily="34" charset="0"/>
              </a:rPr>
              <a:t>AvPro</a:t>
            </a:r>
            <a:r>
              <a:rPr lang="en-US" sz="1800" b="0" i="0" dirty="0">
                <a:solidFill>
                  <a:srgbClr val="000000"/>
                </a:solidFill>
                <a:effectLst/>
                <a:latin typeface="Calibri Light" panose="020F0302020204030204" pitchFamily="34" charset="0"/>
              </a:rPr>
              <a:t>. (n.d.-a). </a:t>
            </a:r>
            <a:r>
              <a:rPr lang="en-US" sz="1800" b="0" i="1" dirty="0">
                <a:solidFill>
                  <a:srgbClr val="000000"/>
                </a:solidFill>
                <a:effectLst/>
                <a:latin typeface="Calibri Light" panose="020F0302020204030204" pitchFamily="34" charset="0"/>
              </a:rPr>
              <a:t>Aircraft Maintenance Software: Wellington FL: </a:t>
            </a:r>
            <a:r>
              <a:rPr lang="en-US" sz="1800" b="0" i="1" dirty="0" err="1">
                <a:solidFill>
                  <a:srgbClr val="000000"/>
                </a:solidFill>
                <a:effectLst/>
                <a:latin typeface="Calibri Light" panose="020F0302020204030204" pitchFamily="34" charset="0"/>
              </a:rPr>
              <a:t>AvPro</a:t>
            </a:r>
            <a:r>
              <a:rPr lang="en-US" sz="1800" b="0" i="1" dirty="0">
                <a:solidFill>
                  <a:srgbClr val="000000"/>
                </a:solidFill>
                <a:effectLst/>
                <a:latin typeface="Calibri Light" panose="020F0302020204030204" pitchFamily="34" charset="0"/>
              </a:rPr>
              <a:t> software</a:t>
            </a:r>
            <a:r>
              <a:rPr lang="en-US" sz="1800" b="0" i="0" dirty="0">
                <a:solidFill>
                  <a:srgbClr val="000000"/>
                </a:solidFill>
                <a:effectLst/>
                <a:latin typeface="Calibri Light" panose="020F0302020204030204" pitchFamily="34" charset="0"/>
              </a:rPr>
              <a:t>. </a:t>
            </a:r>
            <a:r>
              <a:rPr lang="en-US" sz="1800" b="0" i="0" dirty="0" err="1">
                <a:solidFill>
                  <a:srgbClr val="000000"/>
                </a:solidFill>
                <a:effectLst/>
                <a:latin typeface="Calibri Light" panose="020F0302020204030204" pitchFamily="34" charset="0"/>
              </a:rPr>
              <a:t>avpro</a:t>
            </a:r>
            <a:r>
              <a:rPr lang="en-US" sz="1800" b="0" i="0" dirty="0">
                <a:solidFill>
                  <a:srgbClr val="000000"/>
                </a:solidFill>
                <a:effectLst/>
                <a:latin typeface="Calibri Light" panose="020F0302020204030204" pitchFamily="34" charset="0"/>
              </a:rPr>
              <a:t>. </a:t>
            </a:r>
            <a:r>
              <a:rPr lang="en-US" sz="1800" b="0" i="0" u="sng" strike="noStrike" dirty="0">
                <a:solidFill>
                  <a:srgbClr val="0563C1"/>
                </a:solidFill>
                <a:effectLst/>
                <a:latin typeface="Calibri Light" panose="020F0302020204030204" pitchFamily="34" charset="0"/>
                <a:hlinkClick r:id="rId4"/>
              </a:rPr>
              <a:t>https://www.avprosoftware.com/</a:t>
            </a:r>
            <a:r>
              <a:rPr lang="en-US" sz="1800" b="0" i="0" dirty="0">
                <a:solidFill>
                  <a:srgbClr val="000000"/>
                </a:solidFill>
                <a:effectLst/>
                <a:latin typeface="Calibri Light" panose="020F0302020204030204" pitchFamily="34" charset="0"/>
              </a:rPr>
              <a:t>   </a:t>
            </a:r>
          </a:p>
          <a:p>
            <a:pPr algn="l" rtl="0" fontAlgn="base">
              <a:buFont typeface="+mj-lt"/>
              <a:buAutoNum type="arabicPeriod" startAt="4"/>
            </a:pPr>
            <a:r>
              <a:rPr lang="en-US" sz="1800" b="0" i="0" dirty="0" err="1">
                <a:solidFill>
                  <a:srgbClr val="000000"/>
                </a:solidFill>
                <a:effectLst/>
                <a:latin typeface="Calibri Light" panose="020F0302020204030204" pitchFamily="34" charset="0"/>
              </a:rPr>
              <a:t>AvPro</a:t>
            </a:r>
            <a:r>
              <a:rPr lang="en-US" sz="1800" b="0" i="0" dirty="0">
                <a:solidFill>
                  <a:srgbClr val="000000"/>
                </a:solidFill>
                <a:effectLst/>
                <a:latin typeface="Calibri Light" panose="020F0302020204030204" pitchFamily="34" charset="0"/>
              </a:rPr>
              <a:t>. (n.d.). </a:t>
            </a:r>
            <a:r>
              <a:rPr lang="en-US" sz="1800" b="0" i="1" dirty="0">
                <a:solidFill>
                  <a:srgbClr val="000000"/>
                </a:solidFill>
                <a:effectLst/>
                <a:latin typeface="Calibri Light" panose="020F0302020204030204" pitchFamily="34" charset="0"/>
              </a:rPr>
              <a:t>Fly Safer. work smarter.</a:t>
            </a:r>
            <a:r>
              <a:rPr lang="en-US" sz="1800" b="0" i="0" dirty="0">
                <a:solidFill>
                  <a:srgbClr val="000000"/>
                </a:solidFill>
                <a:effectLst/>
                <a:latin typeface="Calibri Light" panose="020F0302020204030204" pitchFamily="34" charset="0"/>
              </a:rPr>
              <a:t> C.A.L.M. Systems | Airline Suite | Aviation Management Software. </a:t>
            </a:r>
            <a:r>
              <a:rPr lang="en-US" sz="1800" b="0" i="0" u="sng" strike="noStrike" dirty="0">
                <a:solidFill>
                  <a:srgbClr val="0563C1"/>
                </a:solidFill>
                <a:effectLst/>
                <a:latin typeface="Calibri Light" panose="020F0302020204030204" pitchFamily="34" charset="0"/>
                <a:hlinkClick r:id="rId5"/>
              </a:rPr>
              <a:t>https://info.gartnerdigitalmarkets.com/calm-systems-gdm-lp?utm_source=capterra</a:t>
            </a:r>
            <a:r>
              <a:rPr lang="en-US" sz="1800" b="0" i="0" dirty="0">
                <a:solidFill>
                  <a:srgbClr val="000000"/>
                </a:solidFill>
                <a:effectLst/>
                <a:latin typeface="Calibri Light" panose="020F0302020204030204" pitchFamily="34" charset="0"/>
              </a:rPr>
              <a:t>   </a:t>
            </a:r>
          </a:p>
          <a:p>
            <a:pPr algn="l" rtl="0" fontAlgn="base">
              <a:buFont typeface="+mj-lt"/>
              <a:buAutoNum type="arabicPeriod" startAt="5"/>
            </a:pPr>
            <a:r>
              <a:rPr lang="en-US" sz="1800" b="0" i="0" dirty="0" err="1">
                <a:solidFill>
                  <a:srgbClr val="000000"/>
                </a:solidFill>
                <a:effectLst/>
                <a:latin typeface="Calibri Light" panose="020F0302020204030204" pitchFamily="34" charset="0"/>
              </a:rPr>
              <a:t>Trustradius</a:t>
            </a:r>
            <a:r>
              <a:rPr lang="en-US" sz="1800" b="0" i="0" dirty="0">
                <a:solidFill>
                  <a:srgbClr val="000000"/>
                </a:solidFill>
                <a:effectLst/>
                <a:latin typeface="Calibri Light" panose="020F0302020204030204" pitchFamily="34" charset="0"/>
              </a:rPr>
              <a:t>. (2021, June 16). </a:t>
            </a:r>
            <a:r>
              <a:rPr lang="en-US" sz="1800" b="0" i="1" dirty="0">
                <a:solidFill>
                  <a:srgbClr val="000000"/>
                </a:solidFill>
                <a:effectLst/>
                <a:latin typeface="Calibri Light" panose="020F0302020204030204" pitchFamily="34" charset="0"/>
              </a:rPr>
              <a:t>Pros and cons of Ramco ERP 2023</a:t>
            </a:r>
            <a:r>
              <a:rPr lang="en-US" sz="1800" b="0" i="0" dirty="0">
                <a:solidFill>
                  <a:srgbClr val="000000"/>
                </a:solidFill>
                <a:effectLst/>
                <a:latin typeface="Calibri Light" panose="020F0302020204030204" pitchFamily="34" charset="0"/>
              </a:rPr>
              <a:t>. </a:t>
            </a:r>
            <a:r>
              <a:rPr lang="en-US" sz="1800" b="0" i="0" dirty="0" err="1">
                <a:solidFill>
                  <a:srgbClr val="000000"/>
                </a:solidFill>
                <a:effectLst/>
                <a:latin typeface="Calibri Light" panose="020F0302020204030204" pitchFamily="34" charset="0"/>
              </a:rPr>
              <a:t>TrustRadius</a:t>
            </a:r>
            <a:r>
              <a:rPr lang="en-US" sz="1800" b="0" i="0" dirty="0">
                <a:solidFill>
                  <a:srgbClr val="000000"/>
                </a:solidFill>
                <a:effectLst/>
                <a:latin typeface="Calibri Light" panose="020F0302020204030204" pitchFamily="34" charset="0"/>
              </a:rPr>
              <a:t>. </a:t>
            </a:r>
            <a:r>
              <a:rPr lang="en-US" sz="1800" b="0" i="0" u="sng" strike="noStrike" dirty="0">
                <a:solidFill>
                  <a:srgbClr val="0563C1"/>
                </a:solidFill>
                <a:effectLst/>
                <a:latin typeface="Calibri Light" panose="020F0302020204030204" pitchFamily="34" charset="0"/>
                <a:hlinkClick r:id="rId6"/>
              </a:rPr>
              <a:t>https://www.trustradius.com/products/ramco-erp/reviews?qs=pros-and-cons#reviews</a:t>
            </a:r>
            <a:r>
              <a:rPr lang="en-US" sz="1800" b="0" i="0" dirty="0">
                <a:solidFill>
                  <a:srgbClr val="000000"/>
                </a:solidFill>
                <a:effectLst/>
                <a:latin typeface="Calibri Light" panose="020F0302020204030204" pitchFamily="34" charset="0"/>
              </a:rPr>
              <a:t>  </a:t>
            </a:r>
          </a:p>
          <a:p>
            <a:endParaRPr lang="en-US" dirty="0"/>
          </a:p>
        </p:txBody>
      </p:sp>
      <p:sp>
        <p:nvSpPr>
          <p:cNvPr id="2" name="Slide Number Placeholder 1">
            <a:extLst>
              <a:ext uri="{FF2B5EF4-FFF2-40B4-BE49-F238E27FC236}">
                <a16:creationId xmlns:a16="http://schemas.microsoft.com/office/drawing/2014/main" id="{C0C7E6B6-B09D-DD0D-F9ED-5EB06A113925}"/>
              </a:ext>
            </a:extLst>
          </p:cNvPr>
          <p:cNvSpPr>
            <a:spLocks noGrp="1"/>
          </p:cNvSpPr>
          <p:nvPr>
            <p:ph type="sldNum" sz="quarter" idx="4294967295"/>
          </p:nvPr>
        </p:nvSpPr>
        <p:spPr>
          <a:xfrm>
            <a:off x="11204575" y="457200"/>
            <a:ext cx="987425" cy="274638"/>
          </a:xfrm>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107671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Meet the Team</a:t>
            </a:r>
          </a:p>
          <a:p>
            <a:r>
              <a:rPr lang="en-US" dirty="0"/>
              <a:t>​Areas of growth</a:t>
            </a:r>
          </a:p>
          <a:p>
            <a:r>
              <a:rPr lang="en-US" dirty="0"/>
              <a:t>Timeline</a:t>
            </a:r>
          </a:p>
          <a:p>
            <a:r>
              <a:rPr lang="en-US" dirty="0"/>
              <a:t>​Summary​</a:t>
            </a:r>
          </a:p>
          <a:p>
            <a:endParaRPr lang="en-US" dirty="0"/>
          </a:p>
        </p:txBody>
      </p:sp>
      <p:sp>
        <p:nvSpPr>
          <p:cNvPr id="5" name="TextBox 4">
            <a:extLst>
              <a:ext uri="{FF2B5EF4-FFF2-40B4-BE49-F238E27FC236}">
                <a16:creationId xmlns:a16="http://schemas.microsoft.com/office/drawing/2014/main" id="{CBF802FE-0414-82DD-666A-F4D2D5EA4349}"/>
              </a:ext>
            </a:extLst>
          </p:cNvPr>
          <p:cNvSpPr txBox="1"/>
          <p:nvPr/>
        </p:nvSpPr>
        <p:spPr>
          <a:xfrm>
            <a:off x="11810070" y="6488668"/>
            <a:ext cx="381930" cy="369332"/>
          </a:xfrm>
          <a:prstGeom prst="rect">
            <a:avLst/>
          </a:prstGeom>
          <a:noFill/>
        </p:spPr>
        <p:txBody>
          <a:bodyPr wrap="square">
            <a:spAutoFit/>
          </a:bodyPr>
          <a:lstStyle/>
          <a:p>
            <a:r>
              <a:rPr lang="en-US" dirty="0">
                <a:solidFill>
                  <a:srgbClr val="202C8F"/>
                </a:solidFill>
              </a:rPr>
              <a:t>1</a:t>
            </a:r>
            <a:r>
              <a:rPr lang="en-US" dirty="0"/>
              <a:t>​</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347472"/>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02587" y="1293614"/>
            <a:ext cx="6766560" cy="2700528"/>
          </a:xfrm>
        </p:spPr>
        <p:txBody>
          <a:bodyPr/>
          <a:lstStyle/>
          <a:p>
            <a:r>
              <a:rPr lang="en-US" dirty="0"/>
              <a:t>The primary objective of the </a:t>
            </a:r>
            <a:r>
              <a:rPr lang="en-US" dirty="0" err="1"/>
              <a:t>AeroManageX</a:t>
            </a:r>
            <a:r>
              <a:rPr lang="en-US" dirty="0"/>
              <a:t> project is to elevate your airline’s existing database infrastructure to be able to better compete with the world’s top airlines. Our company will help you condense the mass amount of information needed to be able to have thousands of planes arrive and depart each day. Our system operates to help your airline in multiple ways, including but not limited to managing flight bookings, optimizing the cost of flights, making sure planes are in the necessary airports based on place of departure and arrival, and efficiently assigning pilots to flights that make sense for your company and their schedules.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4" name="TextBox 3">
            <a:extLst>
              <a:ext uri="{FF2B5EF4-FFF2-40B4-BE49-F238E27FC236}">
                <a16:creationId xmlns:a16="http://schemas.microsoft.com/office/drawing/2014/main" id="{85D3356D-63DC-409C-46EF-4FB69E4A122C}"/>
              </a:ext>
            </a:extLst>
          </p:cNvPr>
          <p:cNvSpPr txBox="1"/>
          <p:nvPr/>
        </p:nvSpPr>
        <p:spPr>
          <a:xfrm>
            <a:off x="11810070" y="6488668"/>
            <a:ext cx="381930" cy="646331"/>
          </a:xfrm>
          <a:prstGeom prst="rect">
            <a:avLst/>
          </a:prstGeom>
          <a:noFill/>
        </p:spPr>
        <p:txBody>
          <a:bodyPr wrap="square">
            <a:spAutoFit/>
          </a:bodyPr>
          <a:lstStyle/>
          <a:p>
            <a:endParaRPr lang="en-US" dirty="0">
              <a:solidFill>
                <a:srgbClr val="202C8F"/>
              </a:solidFill>
            </a:endParaRPr>
          </a:p>
          <a:p>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2041292" y="2035640"/>
            <a:ext cx="2598737" cy="1108470"/>
          </a:xfrm>
          <a:solidFill>
            <a:srgbClr val="D4D593"/>
          </a:solidFill>
        </p:spPr>
        <p:txBody>
          <a:bodyPr/>
          <a:lstStyle/>
          <a:p>
            <a:r>
              <a:rPr lang="en-US" dirty="0"/>
              <a:t>Bashir </a:t>
            </a:r>
          </a:p>
          <a:p>
            <a:r>
              <a:rPr lang="en-US" dirty="0" err="1"/>
              <a:t>Dahir</a:t>
            </a:r>
            <a:endParaRPr lang="en-US" dirty="0"/>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4799134" y="2035044"/>
            <a:ext cx="2598737" cy="1109662"/>
          </a:xfrm>
          <a:solidFill>
            <a:srgbClr val="D4D593"/>
          </a:solidFill>
        </p:spPr>
        <p:txBody>
          <a:bodyPr/>
          <a:lstStyle/>
          <a:p>
            <a:r>
              <a:rPr lang="en-US" dirty="0"/>
              <a:t>Nihar </a:t>
            </a:r>
          </a:p>
          <a:p>
            <a:r>
              <a:rPr lang="en-US" dirty="0" err="1"/>
              <a:t>Lodaya</a:t>
            </a:r>
            <a:endParaRPr lang="en-US" dirty="0"/>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a:xfrm>
            <a:off x="7556976" y="2035640"/>
            <a:ext cx="2598737" cy="1109662"/>
          </a:xfrm>
          <a:solidFill>
            <a:srgbClr val="D4D593"/>
          </a:solidFill>
        </p:spPr>
        <p:txBody>
          <a:bodyPr/>
          <a:lstStyle/>
          <a:p>
            <a:r>
              <a:rPr lang="en-US" dirty="0"/>
              <a:t>Marguerite McGahay​</a:t>
            </a:r>
          </a:p>
        </p:txBody>
      </p:sp>
      <p:sp>
        <p:nvSpPr>
          <p:cNvPr id="33" name="Title 1">
            <a:extLst>
              <a:ext uri="{FF2B5EF4-FFF2-40B4-BE49-F238E27FC236}">
                <a16:creationId xmlns:a16="http://schemas.microsoft.com/office/drawing/2014/main" id="{12000F67-A59F-93CA-5D38-C299F8E8C198}"/>
              </a:ext>
            </a:extLst>
          </p:cNvPr>
          <p:cNvSpPr txBox="1">
            <a:spLocks/>
          </p:cNvSpPr>
          <p:nvPr/>
        </p:nvSpPr>
        <p:spPr>
          <a:xfrm>
            <a:off x="2041292" y="3562814"/>
            <a:ext cx="2598738" cy="3083313"/>
          </a:xfrm>
          <a:prstGeom prst="rect">
            <a:avLst/>
          </a:prstGeom>
          <a:solidFill>
            <a:srgbClr val="AAC4E9"/>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100" b="0" dirty="0">
                <a:latin typeface="Abadi Extra Light" panose="020F0502020204030204" pitchFamily="34" charset="0"/>
              </a:rPr>
              <a:t>I'm a Computer Science student at Marist College, Beacon, New York, in my fifth year, with just two semesters to go before graduation. My academic journey has sharpened my skills in programming and data structures, but my true passion lies in database management systems. Currently, I'm eagerly gearing up for a project focused on airline management systems, where I plan to apply my expertise in database management to create efficient and robust solutions for the aviation industry. Beyond academics, I enjoy problem-solving and community engagement. </a:t>
            </a:r>
          </a:p>
        </p:txBody>
      </p:sp>
      <p:sp>
        <p:nvSpPr>
          <p:cNvPr id="36" name="Title 1">
            <a:extLst>
              <a:ext uri="{FF2B5EF4-FFF2-40B4-BE49-F238E27FC236}">
                <a16:creationId xmlns:a16="http://schemas.microsoft.com/office/drawing/2014/main" id="{27692CED-B2CA-487C-B8BE-BC5D847B766F}"/>
              </a:ext>
            </a:extLst>
          </p:cNvPr>
          <p:cNvSpPr txBox="1">
            <a:spLocks/>
          </p:cNvSpPr>
          <p:nvPr/>
        </p:nvSpPr>
        <p:spPr>
          <a:xfrm>
            <a:off x="4792430" y="3562813"/>
            <a:ext cx="2598738" cy="3083313"/>
          </a:xfrm>
          <a:prstGeom prst="rect">
            <a:avLst/>
          </a:prstGeom>
          <a:solidFill>
            <a:srgbClr val="AAC4E9"/>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100" b="0" dirty="0">
                <a:latin typeface="Abadi Extra Light" panose="020F0502020204030204" pitchFamily="34" charset="0"/>
              </a:rPr>
              <a:t>Hey there, I'm Nihar </a:t>
            </a:r>
            <a:r>
              <a:rPr lang="en-US" sz="1100" b="0" dirty="0" err="1">
                <a:latin typeface="Abadi Extra Light" panose="020F0502020204030204" pitchFamily="34" charset="0"/>
              </a:rPr>
              <a:t>Lodaya</a:t>
            </a:r>
            <a:r>
              <a:rPr lang="en-US" sz="1100" b="0" dirty="0">
                <a:latin typeface="Abadi Extra Light" panose="020F0502020204030204" pitchFamily="34" charset="0"/>
              </a:rPr>
              <a:t>, and I come from India. I've got a bachelor's degree in computer science from back home, and right now, I'm in the middle of my master's program in Computer Science at Marist College. I'm stoked about working with this bunch of awesome folks on our current project. What really got me excited about my teammates Bashir &amp; Marguerite is how dedicated they are to making this project a success. </a:t>
            </a:r>
          </a:p>
        </p:txBody>
      </p:sp>
      <p:sp>
        <p:nvSpPr>
          <p:cNvPr id="37" name="Title 1">
            <a:extLst>
              <a:ext uri="{FF2B5EF4-FFF2-40B4-BE49-F238E27FC236}">
                <a16:creationId xmlns:a16="http://schemas.microsoft.com/office/drawing/2014/main" id="{2B48E172-468C-4B96-C377-29DD22340FF6}"/>
              </a:ext>
            </a:extLst>
          </p:cNvPr>
          <p:cNvSpPr txBox="1">
            <a:spLocks/>
          </p:cNvSpPr>
          <p:nvPr/>
        </p:nvSpPr>
        <p:spPr>
          <a:xfrm>
            <a:off x="7556976" y="3562812"/>
            <a:ext cx="2598738" cy="3083313"/>
          </a:xfrm>
          <a:prstGeom prst="rect">
            <a:avLst/>
          </a:prstGeom>
          <a:solidFill>
            <a:srgbClr val="AAC4E9"/>
          </a:solidFill>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100" b="0" dirty="0">
                <a:latin typeface="Abadi Extra Light" panose="020F0502020204030204" pitchFamily="34" charset="0"/>
              </a:rPr>
              <a:t>I grew up in Poughkeepsie and then attended the University of Delaware, where I graduated in 2021 with a BS in Mathematics and a Minor in Computer Science. While I was there, I was a TA for multiple computer science classes and was also on the Women’s Rowing Team! I currently work at Marist as the Assistant Women’s Rowing Coach. This is my first semester in the Computer Science – Software Development program, so I don’t know many people, but I was excited when Bashir and Nihar extended an invitation for me to be a member of this group</a:t>
            </a:r>
          </a:p>
        </p:txBody>
      </p:sp>
    </p:spTree>
    <p:extLst>
      <p:ext uri="{BB962C8B-B14F-4D97-AF65-F5344CB8AC3E}">
        <p14:creationId xmlns:p14="http://schemas.microsoft.com/office/powerpoint/2010/main" val="201193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C9777BAE-F94D-B807-D195-C6D163238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11" y="11723"/>
            <a:ext cx="109950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4039565" y="5135456"/>
            <a:ext cx="7893355" cy="768096"/>
          </a:xfrm>
        </p:spPr>
        <p:txBody>
          <a:bodyPr/>
          <a:lstStyle/>
          <a:p>
            <a:r>
              <a:rPr lang="en-US" dirty="0"/>
              <a:t>External ER Diagram: Manager Model</a:t>
            </a:r>
          </a:p>
        </p:txBody>
      </p:sp>
    </p:spTree>
    <p:extLst>
      <p:ext uri="{BB962C8B-B14F-4D97-AF65-F5344CB8AC3E}">
        <p14:creationId xmlns:p14="http://schemas.microsoft.com/office/powerpoint/2010/main" val="160049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AAEEF9CC-8948-0E91-38CE-A4EFF64DC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0"/>
            <a:ext cx="112379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796497" y="5135456"/>
            <a:ext cx="8136424" cy="768096"/>
          </a:xfrm>
        </p:spPr>
        <p:txBody>
          <a:bodyPr/>
          <a:lstStyle/>
          <a:p>
            <a:r>
              <a:rPr lang="en-US" dirty="0"/>
              <a:t>External ER Diagram: Booking Agent Model</a:t>
            </a:r>
          </a:p>
        </p:txBody>
      </p:sp>
    </p:spTree>
    <p:extLst>
      <p:ext uri="{BB962C8B-B14F-4D97-AF65-F5344CB8AC3E}">
        <p14:creationId xmlns:p14="http://schemas.microsoft.com/office/powerpoint/2010/main" val="201446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diagram of a company&#10;&#10;Description automatically generated">
            <a:extLst>
              <a:ext uri="{FF2B5EF4-FFF2-40B4-BE49-F238E27FC236}">
                <a16:creationId xmlns:a16="http://schemas.microsoft.com/office/drawing/2014/main" id="{69507CB7-B526-1EFE-387B-B050397E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432" y="0"/>
            <a:ext cx="11078306" cy="6858000"/>
          </a:xfrm>
          <a:prstGeom prst="rect">
            <a:avLst/>
          </a:prstGeom>
          <a:noFill/>
          <a:extLst>
            <a:ext uri="{909E8E84-426E-40DD-AFC4-6F175D3DCCD1}">
              <a14:hiddenFill xmlns:a14="http://schemas.microsoft.com/office/drawing/2010/main">
                <a:solidFill>
                  <a:srgbClr val="FFFFFF"/>
                </a:solidFill>
              </a14:hiddenFill>
            </a:ext>
          </a:extLst>
        </p:spPr>
      </p:pic>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6564922" y="4412755"/>
            <a:ext cx="5836921" cy="2023214"/>
          </a:xfrm>
        </p:spPr>
        <p:txBody>
          <a:bodyPr/>
          <a:lstStyle/>
          <a:p>
            <a:r>
              <a:rPr lang="en-US" sz="3200" dirty="0"/>
              <a:t>Entity Relationship Diagram</a:t>
            </a:r>
            <a:br>
              <a:rPr lang="en-US" sz="3200" dirty="0"/>
            </a:br>
            <a:endParaRPr lang="en-US" sz="3200" dirty="0"/>
          </a:p>
        </p:txBody>
      </p:sp>
    </p:spTree>
    <p:extLst>
      <p:ext uri="{BB962C8B-B14F-4D97-AF65-F5344CB8AC3E}">
        <p14:creationId xmlns:p14="http://schemas.microsoft.com/office/powerpoint/2010/main" val="3584136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4A5ED85-119A-3493-90FE-B43A2CA6B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972" y="64233"/>
            <a:ext cx="7870825" cy="6858000"/>
          </a:xfrm>
          <a:prstGeom prst="rect">
            <a:avLst/>
          </a:prstGeom>
          <a:noFill/>
          <a:extLst>
            <a:ext uri="{909E8E84-426E-40DD-AFC4-6F175D3DCCD1}">
              <a14:hiddenFill xmlns:a14="http://schemas.microsoft.com/office/drawing/2010/main">
                <a:solidFill>
                  <a:srgbClr val="FFFFFF"/>
                </a:solidFill>
              </a14:hiddenFill>
            </a:ext>
          </a:extLst>
        </p:spPr>
      </p:pic>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7" name="Title 6">
            <a:extLst>
              <a:ext uri="{FF2B5EF4-FFF2-40B4-BE49-F238E27FC236}">
                <a16:creationId xmlns:a16="http://schemas.microsoft.com/office/drawing/2014/main" id="{330A5BFC-C134-C072-C14D-9E51A94C8E7E}"/>
              </a:ext>
            </a:extLst>
          </p:cNvPr>
          <p:cNvSpPr>
            <a:spLocks noGrp="1"/>
          </p:cNvSpPr>
          <p:nvPr>
            <p:ph type="title" idx="4294967295"/>
          </p:nvPr>
        </p:nvSpPr>
        <p:spPr>
          <a:xfrm>
            <a:off x="4853354" y="5492017"/>
            <a:ext cx="7338646" cy="2022475"/>
          </a:xfrm>
        </p:spPr>
        <p:txBody>
          <a:bodyPr/>
          <a:lstStyle/>
          <a:p>
            <a:r>
              <a:rPr lang="en-US" sz="3200" dirty="0"/>
              <a:t>Enhanced entity relationship (EER) Diagram</a:t>
            </a:r>
          </a:p>
        </p:txBody>
      </p:sp>
    </p:spTree>
    <p:extLst>
      <p:ext uri="{BB962C8B-B14F-4D97-AF65-F5344CB8AC3E}">
        <p14:creationId xmlns:p14="http://schemas.microsoft.com/office/powerpoint/2010/main" val="21204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6E65B1-A403-9BDF-D94D-682739672671}"/>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3" name="TextBox 2">
            <a:extLst>
              <a:ext uri="{FF2B5EF4-FFF2-40B4-BE49-F238E27FC236}">
                <a16:creationId xmlns:a16="http://schemas.microsoft.com/office/drawing/2014/main" id="{45090D18-F016-E2A1-ECC8-FA2C26B65582}"/>
              </a:ext>
            </a:extLst>
          </p:cNvPr>
          <p:cNvSpPr txBox="1"/>
          <p:nvPr/>
        </p:nvSpPr>
        <p:spPr>
          <a:xfrm>
            <a:off x="175846" y="1559169"/>
            <a:ext cx="4736123" cy="3416320"/>
          </a:xfrm>
          <a:prstGeom prst="rect">
            <a:avLst/>
          </a:prstGeom>
          <a:noFill/>
        </p:spPr>
        <p:txBody>
          <a:bodyPr wrap="square" rtlCol="0">
            <a:spAutoFit/>
          </a:bodyPr>
          <a:lstStyle/>
          <a:p>
            <a:pPr algn="just" rtl="0" fontAlgn="base"/>
            <a:r>
              <a:rPr lang="en-US" sz="1800" b="0" i="0" dirty="0">
                <a:solidFill>
                  <a:srgbClr val="0070C0"/>
                </a:solidFill>
                <a:effectLst/>
                <a:latin typeface="Courier New" panose="02070309020205020404" pitchFamily="49" charset="0"/>
              </a:rPr>
              <a:t>-- Table </a:t>
            </a:r>
            <a:r>
              <a:rPr lang="en-US" sz="1800" b="0" i="0" dirty="0" err="1">
                <a:solidFill>
                  <a:srgbClr val="0070C0"/>
                </a:solidFill>
                <a:effectLst/>
                <a:latin typeface="Courier New" panose="02070309020205020404" pitchFamily="49" charset="0"/>
              </a:rPr>
              <a:t>mydb.Airline</a:t>
            </a:r>
            <a:r>
              <a:rPr lang="en-US" sz="1800" b="0" i="0" dirty="0">
                <a:solidFill>
                  <a:srgbClr val="0070C0"/>
                </a:solidFill>
                <a:effectLst/>
                <a:latin typeface="Courier New" panose="02070309020205020404" pitchFamily="49" charset="0"/>
              </a:rPr>
              <a:t>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DROP TABLE IF EXISTS </a:t>
            </a:r>
            <a:r>
              <a:rPr lang="en-US" sz="1800" b="0" i="0" dirty="0" err="1">
                <a:solidFill>
                  <a:srgbClr val="0070C0"/>
                </a:solidFill>
                <a:effectLst/>
                <a:latin typeface="Courier New" panose="02070309020205020404" pitchFamily="49" charset="0"/>
              </a:rPr>
              <a:t>mydb.Airline</a:t>
            </a:r>
            <a:r>
              <a:rPr lang="en-US" sz="1800" b="0" i="0" dirty="0">
                <a:solidFill>
                  <a:srgbClr val="0070C0"/>
                </a:solidFill>
                <a:effectLst/>
                <a:latin typeface="Courier New" panose="02070309020205020404" pitchFamily="49" charset="0"/>
              </a:rPr>
              <a:t>;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CREATE TABLE IF NOT EXISTS </a:t>
            </a:r>
            <a:r>
              <a:rPr lang="en-US" sz="1800" b="0" i="0" dirty="0" err="1">
                <a:solidFill>
                  <a:srgbClr val="0070C0"/>
                </a:solidFill>
                <a:effectLst/>
                <a:latin typeface="Courier New" panose="02070309020205020404" pitchFamily="49" charset="0"/>
              </a:rPr>
              <a:t>mydb.Airline</a:t>
            </a:r>
            <a:r>
              <a:rPr lang="en-US" sz="1800" b="0" i="0" dirty="0">
                <a:solidFill>
                  <a:srgbClr val="0070C0"/>
                </a:solidFill>
                <a:effectLst/>
                <a:latin typeface="Courier New" panose="02070309020205020404" pitchFamily="49" charset="0"/>
              </a:rPr>
              <a:t> (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  </a:t>
            </a:r>
            <a:r>
              <a:rPr lang="en-US" sz="1800" b="0" i="0" dirty="0" err="1">
                <a:solidFill>
                  <a:srgbClr val="0070C0"/>
                </a:solidFill>
                <a:effectLst/>
                <a:latin typeface="Courier New" panose="02070309020205020404" pitchFamily="49" charset="0"/>
              </a:rPr>
              <a:t>Airline_ID</a:t>
            </a:r>
            <a:r>
              <a:rPr lang="en-US" sz="1800" b="0" i="0" dirty="0">
                <a:solidFill>
                  <a:srgbClr val="0070C0"/>
                </a:solidFill>
                <a:effectLst/>
                <a:latin typeface="Courier New" panose="02070309020205020404" pitchFamily="49" charset="0"/>
              </a:rPr>
              <a:t> INT NOT NULL,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  </a:t>
            </a:r>
            <a:r>
              <a:rPr lang="en-US" sz="1800" b="0" i="0" dirty="0" err="1">
                <a:solidFill>
                  <a:srgbClr val="0070C0"/>
                </a:solidFill>
                <a:effectLst/>
                <a:latin typeface="Courier New" panose="02070309020205020404" pitchFamily="49" charset="0"/>
              </a:rPr>
              <a:t>No_Planes</a:t>
            </a:r>
            <a:r>
              <a:rPr lang="en-US" sz="1800" b="0" i="0" dirty="0">
                <a:solidFill>
                  <a:srgbClr val="0070C0"/>
                </a:solidFill>
                <a:effectLst/>
                <a:latin typeface="Courier New" panose="02070309020205020404" pitchFamily="49" charset="0"/>
              </a:rPr>
              <a:t> INT NULL,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  </a:t>
            </a:r>
            <a:r>
              <a:rPr lang="en-US" sz="1800" b="0" i="0" dirty="0" err="1">
                <a:solidFill>
                  <a:srgbClr val="0070C0"/>
                </a:solidFill>
                <a:effectLst/>
                <a:latin typeface="Courier New" panose="02070309020205020404" pitchFamily="49" charset="0"/>
              </a:rPr>
              <a:t>Plane_ID</a:t>
            </a:r>
            <a:r>
              <a:rPr lang="en-US" sz="1800" b="0" i="0" dirty="0">
                <a:solidFill>
                  <a:srgbClr val="0070C0"/>
                </a:solidFill>
                <a:effectLst/>
                <a:latin typeface="Courier New" panose="02070309020205020404" pitchFamily="49" charset="0"/>
              </a:rPr>
              <a:t> INT NULL,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  </a:t>
            </a:r>
            <a:r>
              <a:rPr lang="en-US" sz="1800" b="0" i="0" dirty="0" err="1">
                <a:solidFill>
                  <a:srgbClr val="0070C0"/>
                </a:solidFill>
                <a:effectLst/>
                <a:latin typeface="Courier New" panose="02070309020205020404" pitchFamily="49" charset="0"/>
              </a:rPr>
              <a:t>Airport_Gate</a:t>
            </a:r>
            <a:r>
              <a:rPr lang="en-US" sz="1800" b="0" i="0" dirty="0">
                <a:solidFill>
                  <a:srgbClr val="0070C0"/>
                </a:solidFill>
                <a:effectLst/>
                <a:latin typeface="Courier New" panose="02070309020205020404" pitchFamily="49" charset="0"/>
              </a:rPr>
              <a:t> VARCHAR(45) NULL,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  </a:t>
            </a:r>
            <a:r>
              <a:rPr lang="en-US" sz="1800" b="0" i="0" dirty="0" err="1">
                <a:solidFill>
                  <a:srgbClr val="0070C0"/>
                </a:solidFill>
                <a:effectLst/>
                <a:latin typeface="Courier New" panose="02070309020205020404" pitchFamily="49" charset="0"/>
              </a:rPr>
              <a:t>Num_Employees</a:t>
            </a:r>
            <a:r>
              <a:rPr lang="en-US" sz="1800" b="0" i="0" dirty="0">
                <a:solidFill>
                  <a:srgbClr val="0070C0"/>
                </a:solidFill>
                <a:effectLst/>
                <a:latin typeface="Courier New" panose="02070309020205020404" pitchFamily="49" charset="0"/>
              </a:rPr>
              <a:t> INT,  </a:t>
            </a:r>
            <a:endParaRPr lang="en-US" b="0" i="0" dirty="0">
              <a:solidFill>
                <a:srgbClr val="000000"/>
              </a:solidFill>
              <a:effectLst/>
              <a:latin typeface="Segoe UI" panose="020B0502040204020203" pitchFamily="34" charset="0"/>
            </a:endParaRPr>
          </a:p>
          <a:p>
            <a:pPr algn="just" rtl="0" fontAlgn="base"/>
            <a:r>
              <a:rPr lang="en-US" sz="1800" b="0" i="0" dirty="0">
                <a:solidFill>
                  <a:srgbClr val="0070C0"/>
                </a:solidFill>
                <a:effectLst/>
                <a:latin typeface="Courier New" panose="02070309020205020404" pitchFamily="49" charset="0"/>
              </a:rPr>
              <a:t>  PRIMARY KEY (</a:t>
            </a:r>
            <a:r>
              <a:rPr lang="en-US" sz="1800" b="0" i="0" dirty="0" err="1">
                <a:solidFill>
                  <a:srgbClr val="0070C0"/>
                </a:solidFill>
                <a:effectLst/>
                <a:latin typeface="Courier New" panose="02070309020205020404" pitchFamily="49" charset="0"/>
              </a:rPr>
              <a:t>Airline_ID</a:t>
            </a:r>
            <a:r>
              <a:rPr lang="en-US" sz="1800" b="0" i="0" dirty="0">
                <a:solidFill>
                  <a:srgbClr val="0070C0"/>
                </a:solidFill>
                <a:effectLst/>
                <a:latin typeface="Courier New" panose="02070309020205020404" pitchFamily="49" charset="0"/>
              </a:rPr>
              <a:t>)</a:t>
            </a:r>
          </a:p>
          <a:p>
            <a:pPr algn="just" rtl="0" fontAlgn="base"/>
            <a:r>
              <a:rPr lang="en-US" sz="1800" b="0" i="0" dirty="0">
                <a:solidFill>
                  <a:srgbClr val="0070C0"/>
                </a:solidFill>
                <a:effectLst/>
                <a:latin typeface="Courier New" panose="02070309020205020404" pitchFamily="49" charset="0"/>
              </a:rPr>
              <a:t>);  </a:t>
            </a:r>
            <a:endParaRPr lang="en-US" b="0" i="0" dirty="0">
              <a:solidFill>
                <a:srgbClr val="000000"/>
              </a:solidFill>
              <a:effectLst/>
              <a:latin typeface="Segoe UI" panose="020B0502040204020203" pitchFamily="34" charset="0"/>
            </a:endParaRPr>
          </a:p>
        </p:txBody>
      </p:sp>
      <p:graphicFrame>
        <p:nvGraphicFramePr>
          <p:cNvPr id="4" name="Table 3">
            <a:extLst>
              <a:ext uri="{FF2B5EF4-FFF2-40B4-BE49-F238E27FC236}">
                <a16:creationId xmlns:a16="http://schemas.microsoft.com/office/drawing/2014/main" id="{1E02B637-A056-2221-D0D1-55047F034741}"/>
              </a:ext>
            </a:extLst>
          </p:cNvPr>
          <p:cNvGraphicFramePr>
            <a:graphicFrameLocks noGrp="1"/>
          </p:cNvGraphicFramePr>
          <p:nvPr>
            <p:extLst>
              <p:ext uri="{D42A27DB-BD31-4B8C-83A1-F6EECF244321}">
                <p14:modId xmlns:p14="http://schemas.microsoft.com/office/powerpoint/2010/main" val="2490329473"/>
              </p:ext>
            </p:extLst>
          </p:nvPr>
        </p:nvGraphicFramePr>
        <p:xfrm>
          <a:off x="4911969" y="-1"/>
          <a:ext cx="7280030" cy="6874317"/>
        </p:xfrm>
        <a:graphic>
          <a:graphicData uri="http://schemas.openxmlformats.org/drawingml/2006/table">
            <a:tbl>
              <a:tblPr/>
              <a:tblGrid>
                <a:gridCol w="1328870">
                  <a:extLst>
                    <a:ext uri="{9D8B030D-6E8A-4147-A177-3AD203B41FA5}">
                      <a16:colId xmlns:a16="http://schemas.microsoft.com/office/drawing/2014/main" val="2947273310"/>
                    </a:ext>
                  </a:extLst>
                </a:gridCol>
                <a:gridCol w="1433560">
                  <a:extLst>
                    <a:ext uri="{9D8B030D-6E8A-4147-A177-3AD203B41FA5}">
                      <a16:colId xmlns:a16="http://schemas.microsoft.com/office/drawing/2014/main" val="3008874123"/>
                    </a:ext>
                  </a:extLst>
                </a:gridCol>
                <a:gridCol w="4517600">
                  <a:extLst>
                    <a:ext uri="{9D8B030D-6E8A-4147-A177-3AD203B41FA5}">
                      <a16:colId xmlns:a16="http://schemas.microsoft.com/office/drawing/2014/main" val="3551213677"/>
                    </a:ext>
                  </a:extLst>
                </a:gridCol>
              </a:tblGrid>
              <a:tr h="514279">
                <a:tc>
                  <a:txBody>
                    <a:bodyPr/>
                    <a:lstStyle/>
                    <a:p>
                      <a:pPr fontAlgn="b"/>
                      <a:endParaRPr lang="en-US" sz="2400" dirty="0">
                        <a:effectLst/>
                      </a:endParaRPr>
                    </a:p>
                    <a:p>
                      <a:pPr algn="ctr" rtl="0" fontAlgn="base"/>
                      <a:r>
                        <a:rPr lang="en-US" sz="1600" b="1" i="0" dirty="0">
                          <a:effectLst/>
                          <a:latin typeface="Calibri Light" panose="020F0302020204030204" pitchFamily="34" charset="0"/>
                        </a:rPr>
                        <a:t>Attribute</a:t>
                      </a:r>
                      <a:r>
                        <a:rPr lang="en-US" sz="1600" b="0" i="0" dirty="0">
                          <a:effectLst/>
                          <a:latin typeface="Calibri Light" panose="020F0302020204030204" pitchFamily="34" charset="0"/>
                        </a:rPr>
                        <a:t> </a:t>
                      </a:r>
                      <a:endParaRPr lang="en-US" sz="2400" b="0" i="0" dirty="0">
                        <a:effectLst/>
                      </a:endParaRPr>
                    </a:p>
                  </a:txBody>
                  <a:tcPr marL="38226" marR="38226" marT="19113" marB="1911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400" dirty="0">
                        <a:effectLst/>
                      </a:endParaRPr>
                    </a:p>
                    <a:p>
                      <a:pPr algn="ctr" rtl="0" fontAlgn="base"/>
                      <a:r>
                        <a:rPr lang="en-US" sz="1600" b="1" i="0" dirty="0">
                          <a:effectLst/>
                          <a:latin typeface="Calibri Light" panose="020F0302020204030204" pitchFamily="34" charset="0"/>
                        </a:rPr>
                        <a:t>Data Type</a:t>
                      </a:r>
                      <a:r>
                        <a:rPr lang="en-US" sz="1600" b="0" i="0" dirty="0">
                          <a:effectLst/>
                          <a:latin typeface="Calibri Light" panose="020F0302020204030204" pitchFamily="34" charset="0"/>
                        </a:rPr>
                        <a:t> </a:t>
                      </a:r>
                      <a:endParaRPr lang="en-US" sz="2400" b="0" i="0" dirty="0">
                        <a:effectLst/>
                      </a:endParaRPr>
                    </a:p>
                  </a:txBody>
                  <a:tcPr marL="38226" marR="38226" marT="19113" marB="1911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2400" dirty="0">
                        <a:effectLst/>
                      </a:endParaRPr>
                    </a:p>
                    <a:p>
                      <a:pPr algn="ctr" rtl="0" fontAlgn="base"/>
                      <a:r>
                        <a:rPr lang="en-US" sz="1600" b="1" i="0" dirty="0">
                          <a:effectLst/>
                          <a:latin typeface="Calibri Light" panose="020F0302020204030204" pitchFamily="34" charset="0"/>
                        </a:rPr>
                        <a:t>Description</a:t>
                      </a:r>
                      <a:r>
                        <a:rPr lang="en-US" sz="1600" b="0" i="0" dirty="0">
                          <a:effectLst/>
                          <a:latin typeface="Calibri Light" panose="020F0302020204030204" pitchFamily="34" charset="0"/>
                        </a:rPr>
                        <a:t> </a:t>
                      </a:r>
                      <a:endParaRPr lang="en-US" sz="2400" b="0" i="0" dirty="0">
                        <a:effectLst/>
                      </a:endParaRPr>
                    </a:p>
                  </a:txBody>
                  <a:tcPr marL="38226" marR="38226" marT="19113" marB="1911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024576"/>
                  </a:ext>
                </a:extLst>
              </a:tr>
              <a:tr h="1021398">
                <a:tc>
                  <a:txBody>
                    <a:bodyPr/>
                    <a:lstStyle/>
                    <a:p>
                      <a:pPr fontAlgn="t"/>
                      <a:endParaRPr lang="en-US" sz="2400" dirty="0">
                        <a:effectLst/>
                      </a:endParaRPr>
                    </a:p>
                    <a:p>
                      <a:pPr algn="l" rtl="0" fontAlgn="base"/>
                      <a:r>
                        <a:rPr lang="en-US" sz="1600" b="1" i="0" dirty="0" err="1">
                          <a:effectLst/>
                          <a:latin typeface="Calibri Light" panose="020F0302020204030204" pitchFamily="34" charset="0"/>
                        </a:rPr>
                        <a:t>Airline_ID</a:t>
                      </a:r>
                      <a:r>
                        <a:rPr lang="en-US" sz="1600" b="0" i="0" dirty="0">
                          <a:effectLst/>
                          <a:latin typeface="Calibri Light" panose="020F0302020204030204" pitchFamily="34" charset="0"/>
                        </a:rPr>
                        <a:t>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endParaRPr>
                    </a:p>
                    <a:p>
                      <a:pPr algn="l" rtl="0" fontAlgn="base"/>
                      <a:r>
                        <a:rPr lang="en-US" sz="1600" b="0" i="0" dirty="0">
                          <a:effectLst/>
                          <a:latin typeface="Calibri Light" panose="020F0302020204030204" pitchFamily="34" charset="0"/>
                        </a:rPr>
                        <a:t>INT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600" b="0" i="0" dirty="0">
                          <a:effectLst/>
                          <a:latin typeface="Calibri Light" panose="020F0302020204030204" pitchFamily="34" charset="0"/>
                        </a:rPr>
                        <a:t>This attribute serves as the primary key for the "Airline" table, uniquely identifying each airline record. It is an integer (INT) data type and is required, meaning it cannot be null.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8191830"/>
                  </a:ext>
                </a:extLst>
              </a:tr>
              <a:tr h="1190631">
                <a:tc>
                  <a:txBody>
                    <a:bodyPr/>
                    <a:lstStyle/>
                    <a:p>
                      <a:pPr fontAlgn="t"/>
                      <a:endParaRPr lang="en-US" sz="2400">
                        <a:effectLst/>
                      </a:endParaRPr>
                    </a:p>
                    <a:p>
                      <a:pPr algn="l" rtl="0" fontAlgn="base"/>
                      <a:r>
                        <a:rPr lang="en-US" sz="1600" b="1" i="0">
                          <a:effectLst/>
                          <a:latin typeface="Calibri Light" panose="020F0302020204030204" pitchFamily="34" charset="0"/>
                        </a:rPr>
                        <a:t>No_Planes</a:t>
                      </a:r>
                      <a:r>
                        <a:rPr lang="en-US" sz="1600" b="0" i="0">
                          <a:effectLst/>
                          <a:latin typeface="Calibri Light" panose="020F0302020204030204" pitchFamily="34" charset="0"/>
                        </a:rPr>
                        <a:t> </a:t>
                      </a:r>
                      <a:endParaRPr lang="en-US" sz="2400" b="0" i="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dirty="0">
                        <a:effectLst/>
                      </a:endParaRPr>
                    </a:p>
                    <a:p>
                      <a:pPr algn="l" rtl="0" fontAlgn="base"/>
                      <a:r>
                        <a:rPr lang="en-US" sz="1600" b="0" i="0" dirty="0">
                          <a:effectLst/>
                          <a:latin typeface="Calibri Light" panose="020F0302020204030204" pitchFamily="34" charset="0"/>
                        </a:rPr>
                        <a:t>INT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600" b="0" i="0" dirty="0">
                          <a:effectLst/>
                          <a:latin typeface="Calibri Light" panose="020F0302020204030204" pitchFamily="34" charset="0"/>
                        </a:rPr>
                        <a:t>The "</a:t>
                      </a:r>
                      <a:r>
                        <a:rPr lang="en-US" sz="1600" b="0" i="0" dirty="0" err="1">
                          <a:effectLst/>
                          <a:latin typeface="Calibri Light" panose="020F0302020204030204" pitchFamily="34" charset="0"/>
                        </a:rPr>
                        <a:t>No_Planes</a:t>
                      </a:r>
                      <a:r>
                        <a:rPr lang="en-US" sz="1600" b="0" i="0" dirty="0">
                          <a:effectLst/>
                          <a:latin typeface="Calibri Light" panose="020F0302020204030204" pitchFamily="34" charset="0"/>
                        </a:rPr>
                        <a:t>" attribute represents the number of planes associated with the airline. It is of integer (INT) data type and is not marked as required (nullable).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067931"/>
                  </a:ext>
                </a:extLst>
              </a:tr>
              <a:tr h="824185">
                <a:tc>
                  <a:txBody>
                    <a:bodyPr/>
                    <a:lstStyle/>
                    <a:p>
                      <a:pPr fontAlgn="t"/>
                      <a:endParaRPr lang="en-US" sz="2400">
                        <a:effectLst/>
                      </a:endParaRPr>
                    </a:p>
                    <a:p>
                      <a:pPr algn="l" rtl="0" fontAlgn="base"/>
                      <a:r>
                        <a:rPr lang="en-US" sz="1600" b="1" i="0">
                          <a:effectLst/>
                          <a:latin typeface="Calibri Light" panose="020F0302020204030204" pitchFamily="34" charset="0"/>
                        </a:rPr>
                        <a:t>Plane_ID</a:t>
                      </a:r>
                      <a:r>
                        <a:rPr lang="en-US" sz="1600" b="0" i="0">
                          <a:effectLst/>
                          <a:latin typeface="Calibri Light" panose="020F0302020204030204" pitchFamily="34" charset="0"/>
                        </a:rPr>
                        <a:t> </a:t>
                      </a:r>
                      <a:endParaRPr lang="en-US" sz="2400" b="0" i="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a:effectLst/>
                      </a:endParaRPr>
                    </a:p>
                    <a:p>
                      <a:pPr algn="l" rtl="0" fontAlgn="base"/>
                      <a:r>
                        <a:rPr lang="en-US" sz="1600" b="0" i="0">
                          <a:effectLst/>
                          <a:latin typeface="Calibri Light" panose="020F0302020204030204" pitchFamily="34" charset="0"/>
                        </a:rPr>
                        <a:t>INT </a:t>
                      </a:r>
                      <a:endParaRPr lang="en-US" sz="2400" b="0" i="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600" b="0" i="0" dirty="0">
                          <a:effectLst/>
                          <a:latin typeface="Calibri Light" panose="020F0302020204030204" pitchFamily="34" charset="0"/>
                        </a:rPr>
                        <a:t>This attribute is used to store the ID of a specific plane associated with the airline. It is of integer (INT) data type and is not marked as required (nullable).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93349412"/>
                  </a:ext>
                </a:extLst>
              </a:tr>
              <a:tr h="1632673">
                <a:tc>
                  <a:txBody>
                    <a:bodyPr/>
                    <a:lstStyle/>
                    <a:p>
                      <a:pPr fontAlgn="t"/>
                      <a:endParaRPr lang="en-US" sz="2400">
                        <a:effectLst/>
                      </a:endParaRPr>
                    </a:p>
                    <a:p>
                      <a:pPr algn="l" rtl="0" fontAlgn="base"/>
                      <a:r>
                        <a:rPr lang="en-US" sz="1600" b="1" i="0">
                          <a:effectLst/>
                          <a:latin typeface="Calibri Light" panose="020F0302020204030204" pitchFamily="34" charset="0"/>
                        </a:rPr>
                        <a:t>Airport_Gate</a:t>
                      </a:r>
                      <a:r>
                        <a:rPr lang="en-US" sz="1600" b="0" i="0">
                          <a:effectLst/>
                          <a:latin typeface="Calibri Light" panose="020F0302020204030204" pitchFamily="34" charset="0"/>
                        </a:rPr>
                        <a:t> </a:t>
                      </a:r>
                      <a:endParaRPr lang="en-US" sz="2400" b="0" i="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a:effectLst/>
                      </a:endParaRPr>
                    </a:p>
                    <a:p>
                      <a:pPr algn="l" rtl="0" fontAlgn="base"/>
                      <a:r>
                        <a:rPr lang="en-US" sz="1600" b="0" i="0">
                          <a:effectLst/>
                          <a:latin typeface="Calibri Light" panose="020F0302020204030204" pitchFamily="34" charset="0"/>
                        </a:rPr>
                        <a:t>VARCHAR </a:t>
                      </a:r>
                      <a:endParaRPr lang="en-US" sz="2400" b="0" i="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600" b="0" i="0" dirty="0">
                          <a:effectLst/>
                          <a:latin typeface="Calibri Light" panose="020F0302020204030204" pitchFamily="34" charset="0"/>
                        </a:rPr>
                        <a:t>The "</a:t>
                      </a:r>
                      <a:r>
                        <a:rPr lang="en-US" sz="1600" b="0" i="0" dirty="0" err="1">
                          <a:effectLst/>
                          <a:latin typeface="Calibri Light" panose="020F0302020204030204" pitchFamily="34" charset="0"/>
                        </a:rPr>
                        <a:t>Airport_Gate</a:t>
                      </a:r>
                      <a:r>
                        <a:rPr lang="en-US" sz="1600" b="0" i="0" dirty="0">
                          <a:effectLst/>
                          <a:latin typeface="Calibri Light" panose="020F0302020204030204" pitchFamily="34" charset="0"/>
                        </a:rPr>
                        <a:t>" attribute stores textual information related to the airport gate used by the airline. It is of VARCHAR(45) data type, allowing up to 45 characters, and is not marked as required (nullable).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0669775"/>
                  </a:ext>
                </a:extLst>
              </a:tr>
              <a:tr h="1557604">
                <a:tc>
                  <a:txBody>
                    <a:bodyPr/>
                    <a:lstStyle/>
                    <a:p>
                      <a:pPr fontAlgn="t"/>
                      <a:endParaRPr lang="en-US" sz="2400" dirty="0">
                        <a:effectLst/>
                      </a:endParaRPr>
                    </a:p>
                    <a:p>
                      <a:pPr algn="l" rtl="0" fontAlgn="base"/>
                      <a:r>
                        <a:rPr lang="en-US" sz="1600" b="1" i="0" dirty="0" err="1">
                          <a:effectLst/>
                          <a:latin typeface="Calibri Light" panose="020F0302020204030204" pitchFamily="34" charset="0"/>
                        </a:rPr>
                        <a:t>Num_Employees</a:t>
                      </a:r>
                      <a:r>
                        <a:rPr lang="en-US" sz="1600" b="0" i="0" dirty="0">
                          <a:effectLst/>
                          <a:latin typeface="Calibri Light" panose="020F0302020204030204" pitchFamily="34" charset="0"/>
                        </a:rPr>
                        <a:t>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fontAlgn="t"/>
                      <a:endParaRPr lang="en-US" sz="2400">
                        <a:effectLst/>
                      </a:endParaRPr>
                    </a:p>
                    <a:p>
                      <a:pPr algn="l" rtl="0" fontAlgn="base"/>
                      <a:r>
                        <a:rPr lang="en-US" sz="1600" b="0" i="0">
                          <a:effectLst/>
                          <a:latin typeface="Calibri Light" panose="020F0302020204030204" pitchFamily="34" charset="0"/>
                        </a:rPr>
                        <a:t>INT </a:t>
                      </a:r>
                      <a:endParaRPr lang="en-US" sz="2400" b="0" i="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ase"/>
                      <a:r>
                        <a:rPr lang="en-US" sz="1600" b="0" i="0" dirty="0">
                          <a:effectLst/>
                          <a:latin typeface="Calibri Light" panose="020F0302020204030204" pitchFamily="34" charset="0"/>
                        </a:rPr>
                        <a:t>This attribute represents the number of employees working for the airline. It is of integer (INT) data type and is required, meaning it cannot be null. </a:t>
                      </a:r>
                      <a:endParaRPr lang="en-US" sz="2400" b="0" i="0" dirty="0">
                        <a:effectLst/>
                      </a:endParaRPr>
                    </a:p>
                  </a:txBody>
                  <a:tcPr marL="38226" marR="38226" marT="19113" marB="19113">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59120823"/>
                  </a:ext>
                </a:extLst>
              </a:tr>
            </a:tbl>
          </a:graphicData>
        </a:graphic>
      </p:graphicFrame>
    </p:spTree>
    <p:extLst>
      <p:ext uri="{BB962C8B-B14F-4D97-AF65-F5344CB8AC3E}">
        <p14:creationId xmlns:p14="http://schemas.microsoft.com/office/powerpoint/2010/main" val="119003701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435416f-2fa5-4e7c-9e5f-7a905e87a31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1958CAAA14376419C3C01A2E1DD6C0F" ma:contentTypeVersion="13" ma:contentTypeDescription="Create a new document." ma:contentTypeScope="" ma:versionID="83d744914330021c2c6bb7f4170e7581">
  <xsd:schema xmlns:xsd="http://www.w3.org/2001/XMLSchema" xmlns:xs="http://www.w3.org/2001/XMLSchema" xmlns:p="http://schemas.microsoft.com/office/2006/metadata/properties" xmlns:ns3="0435416f-2fa5-4e7c-9e5f-7a905e87a311" xmlns:ns4="3e487856-dd89-4536-aae6-b92120d61ad3" targetNamespace="http://schemas.microsoft.com/office/2006/metadata/properties" ma:root="true" ma:fieldsID="edca36c157c4263b98b3cc7be703ede7" ns3:_="" ns4:_="">
    <xsd:import namespace="0435416f-2fa5-4e7c-9e5f-7a905e87a311"/>
    <xsd:import namespace="3e487856-dd89-4536-aae6-b92120d61ad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AutoTags" minOccurs="0"/>
                <xsd:element ref="ns3:MediaServiceGenerationTime" minOccurs="0"/>
                <xsd:element ref="ns3:MediaServiceEventHashCode" minOccurs="0"/>
                <xsd:element ref="ns3:MediaLengthInSeconds"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5416f-2fa5-4e7c-9e5f-7a905e87a3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487856-dd89-4536-aae6-b92120d61ad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purl.org/dc/terms/"/>
    <ds:schemaRef ds:uri="http://www.w3.org/XML/1998/namespace"/>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3e487856-dd89-4536-aae6-b92120d61ad3"/>
    <ds:schemaRef ds:uri="0435416f-2fa5-4e7c-9e5f-7a905e87a311"/>
  </ds:schemaRefs>
</ds:datastoreItem>
</file>

<file path=customXml/itemProps3.xml><?xml version="1.0" encoding="utf-8"?>
<ds:datastoreItem xmlns:ds="http://schemas.openxmlformats.org/officeDocument/2006/customXml" ds:itemID="{A95FAF07-6047-4AF2-A550-21AC73D547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35416f-2fa5-4e7c-9e5f-7a905e87a311"/>
    <ds:schemaRef ds:uri="3e487856-dd89-4536-aae6-b92120d61a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{BB034B5D-BB3D-4761-98C6-C65CCB952612}tf78438558_win32</Template>
  <TotalTime>951</TotalTime>
  <Words>1685</Words>
  <Application>Microsoft Office PowerPoint</Application>
  <PresentationFormat>Widescreen</PresentationFormat>
  <Paragraphs>100</Paragraphs>
  <Slides>13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Abadi Extra Light</vt:lpstr>
      <vt:lpstr>Arial</vt:lpstr>
      <vt:lpstr>Arial Black</vt:lpstr>
      <vt:lpstr>Calibri</vt:lpstr>
      <vt:lpstr>Calibri Light</vt:lpstr>
      <vt:lpstr>Courier New</vt:lpstr>
      <vt:lpstr>Sabon Next LT</vt:lpstr>
      <vt:lpstr>Segoe UI</vt:lpstr>
      <vt:lpstr>Office Theme</vt:lpstr>
      <vt:lpstr>AeroManageX </vt:lpstr>
      <vt:lpstr>AGENDA</vt:lpstr>
      <vt:lpstr>Introduction</vt:lpstr>
      <vt:lpstr>MEET OUR TEAM</vt:lpstr>
      <vt:lpstr>External ER Diagram: Manager Model</vt:lpstr>
      <vt:lpstr>External ER Diagram: Booking Agent Model</vt:lpstr>
      <vt:lpstr>Entity Relationship Diagram </vt:lpstr>
      <vt:lpstr>Enhanced entity relationship (EER) Diagram</vt:lpstr>
      <vt:lpstr>PowerPoint Presentation</vt:lpstr>
      <vt:lpstr>Now to show you our Implementation </vt:lpstr>
      <vt:lpstr>Enhancements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AeroManageX </dc:title>
  <dc:subject/>
  <dc:creator>Marguerite McGahay</dc:creator>
  <cp:lastModifiedBy>Marguerite McGahay</cp:lastModifiedBy>
  <cp:revision>2</cp:revision>
  <dcterms:created xsi:type="dcterms:W3CDTF">2023-12-06T01:18:10Z</dcterms:created>
  <dcterms:modified xsi:type="dcterms:W3CDTF">2023-12-06T22:52:19Z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0x010100E1958CAAA14376419C3C01A2E1DD6C0F</vt:lpwstr>
  </property>
  <property fmtid="{D5CDD505-2E9C-101B-9397-08002B2CF9AE}" pid="3" name="MediaServiceImageTags">
    <vt:lpwstr/>
  </property>
</Properties>
</file>