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7" r:id="rId18"/>
    <p:sldId id="269" r:id="rId19"/>
    <p:sldId id="278" r:id="rId20"/>
    <p:sldId id="279" r:id="rId21"/>
    <p:sldId id="280" r:id="rId22"/>
    <p:sldId id="270" r:id="rId23"/>
    <p:sldId id="271" r:id="rId24"/>
    <p:sldId id="281" r:id="rId25"/>
    <p:sldId id="276" r:id="rId26"/>
    <p:sldId id="274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ongwon Lee" initials="WL" lastIdx="1" clrIdx="0">
    <p:extLst>
      <p:ext uri="{19B8F6BF-5375-455C-9EA6-DF929625EA0E}">
        <p15:presenceInfo xmlns:p15="http://schemas.microsoft.com/office/powerpoint/2012/main" userId="46f8d17b8904fb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6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7T00:33:00.94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F1AA6-411F-49CB-A8B1-B5613A925A7E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DD84-A72D-453B-BF7D-2EA40A005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9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서울한강체 L" panose="02020603020101020101" pitchFamily="18" charset="-127"/>
                <a:ea typeface="서울한강체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07011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latin typeface="서울남산체 L" panose="02020603020101020101" pitchFamily="18" charset="-127"/>
                <a:ea typeface="서울남산체 L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8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0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9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3226"/>
          </a:xfrm>
        </p:spPr>
        <p:txBody>
          <a:bodyPr>
            <a:normAutofit/>
          </a:bodyPr>
          <a:lstStyle>
            <a:lvl1pPr>
              <a:defRPr sz="4000" b="0" i="0">
                <a:solidFill>
                  <a:srgbClr val="00B0F0"/>
                </a:solidFill>
                <a:latin typeface="서울한강체 L" panose="02020603020101020101" pitchFamily="18" charset="-127"/>
                <a:ea typeface="서울한강체 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2680"/>
            <a:ext cx="10515600" cy="5413670"/>
          </a:xfrm>
        </p:spPr>
        <p:txBody>
          <a:bodyPr/>
          <a:lstStyle>
            <a:lvl1pPr>
              <a:defRPr sz="2400" b="0" i="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>
              <a:lnSpc>
                <a:spcPct val="150000"/>
              </a:lnSpc>
              <a:defRPr sz="2000" b="0" i="0">
                <a:latin typeface="나눔명조" panose="02020603020101020101" pitchFamily="18" charset="-127"/>
                <a:ea typeface="나눔명조" panose="02020603020101020101" pitchFamily="18" charset="-127"/>
              </a:defRPr>
            </a:lvl2pPr>
            <a:lvl3pPr>
              <a:lnSpc>
                <a:spcPct val="150000"/>
              </a:lnSpc>
              <a:defRPr b="0" i="0">
                <a:latin typeface="나눔명조" panose="02020603020101020101" pitchFamily="18" charset="-127"/>
                <a:ea typeface="나눔명조" panose="02020603020101020101" pitchFamily="18" charset="-127"/>
              </a:defRPr>
            </a:lvl3pPr>
            <a:lvl4pPr>
              <a:lnSpc>
                <a:spcPct val="200000"/>
              </a:lnSpc>
              <a:defRPr b="0" i="0">
                <a:latin typeface="나눔명조" panose="02020603020101020101" pitchFamily="18" charset="-127"/>
                <a:ea typeface="나눔명조" panose="02020603020101020101" pitchFamily="18" charset="-127"/>
              </a:defRPr>
            </a:lvl4pPr>
            <a:lvl5pPr>
              <a:lnSpc>
                <a:spcPct val="150000"/>
              </a:lnSpc>
              <a:defRPr b="0" i="0">
                <a:latin typeface="나눔명조" panose="02020603020101020101" pitchFamily="18" charset="-127"/>
                <a:ea typeface="나눔명조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813226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6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134702"/>
            <a:ext cx="10515600" cy="2852737"/>
          </a:xfrm>
        </p:spPr>
        <p:txBody>
          <a:bodyPr anchor="b">
            <a:normAutofit/>
          </a:bodyPr>
          <a:lstStyle>
            <a:lvl1pPr algn="ctr">
              <a:defRPr sz="4400" b="0" i="0">
                <a:latin typeface="서울한강체 L" panose="02020603020101020101" pitchFamily="18" charset="-127"/>
                <a:ea typeface="서울한강체 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7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0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2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1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1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8E2-0348-48B0-8E93-E33F4693EE23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0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58E2-0348-48B0-8E93-E33F4693EE23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F0BD-E224-48D6-BB3D-A8BB86E00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Understanding </a:t>
            </a:r>
            <a:r>
              <a:rPr lang="en-US" altLang="ko-KR" dirty="0">
                <a:solidFill>
                  <a:srgbClr val="00B0F0"/>
                </a:solidFill>
              </a:rPr>
              <a:t>DQN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8453"/>
            <a:ext cx="9144000" cy="1655762"/>
          </a:xfrm>
        </p:spPr>
        <p:txBody>
          <a:bodyPr/>
          <a:lstStyle/>
          <a:p>
            <a:r>
              <a:rPr lang="en-US" altLang="ko-KR" dirty="0"/>
              <a:t>2017.04.05</a:t>
            </a:r>
          </a:p>
          <a:p>
            <a:r>
              <a:rPr lang="ko-KR" altLang="en-US" dirty="0" err="1"/>
              <a:t>이웅원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주찬웅</a:t>
            </a:r>
            <a:r>
              <a:rPr lang="en-US" altLang="ko-KR" dirty="0"/>
              <a:t>  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086" r="42" b="7079"/>
          <a:stretch/>
        </p:blipFill>
        <p:spPr>
          <a:xfrm>
            <a:off x="5385288" y="4917675"/>
            <a:ext cx="1421424" cy="14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4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2680"/>
                <a:ext cx="10515600" cy="5413670"/>
              </a:xfrm>
            </p:spPr>
            <p:txBody>
              <a:bodyPr/>
              <a:lstStyle/>
              <a:p>
                <a:r>
                  <a:rPr lang="ko-KR" altLang="en-US" dirty="0"/>
                  <a:t>무엇이 정답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이고 무엇이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인가</a:t>
                </a:r>
                <a:r>
                  <a:rPr lang="en-US" altLang="ko-KR" dirty="0"/>
                  <a:t>?</a:t>
                </a:r>
              </a:p>
              <a:p>
                <a:pPr lvl="1"/>
                <a:r>
                  <a:rPr lang="en-US" altLang="ko-KR" dirty="0"/>
                  <a:t>Q Learning</a:t>
                </a:r>
                <a:r>
                  <a:rPr lang="ko-KR" altLang="en-US" dirty="0"/>
                  <a:t>의 업데이트식과 </a:t>
                </a:r>
                <a:r>
                  <a:rPr lang="en-US" altLang="ko-KR" dirty="0"/>
                  <a:t>gradient descent</a:t>
                </a:r>
                <a:r>
                  <a:rPr lang="ko-KR" altLang="en-US" dirty="0"/>
                  <a:t>를 통한 업데이트식을 비교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ko-KR" altLang="en-US">
                        <a:latin typeface="Cambria Math" panose="02040503050406030204" pitchFamily="18" charset="0"/>
                      </a:rPr>
                      <m:t>γ</m:t>
                    </m:r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ko-KR" alt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ko-KR" alt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ko-KR" altLang="en-US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ko-KR" alt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정답으로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ko-KR" alt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ko-KR" alt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을 </a:t>
                </a:r>
                <a:r>
                  <a:rPr lang="en-US" altLang="ko-KR" dirty="0"/>
                  <a:t>NN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으로 변환가능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2680"/>
                <a:ext cx="10515600" cy="5413670"/>
              </a:xfrm>
              <a:blipFill>
                <a:blip r:embed="rId2"/>
                <a:stretch>
                  <a:fillRect l="-812" t="-1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Q-Network (3/5)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091025" y="3194078"/>
                <a:ext cx="8408264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 ←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lim>
                                  <m: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"/>
                                  <m:ctrlP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ko-KR" altLang="en-US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25" y="3194078"/>
                <a:ext cx="8408264" cy="766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03836" y="5265345"/>
                <a:ext cx="7852528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0" smtClean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                 −  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d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36" y="5265345"/>
                <a:ext cx="7852528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5948313" y="4006392"/>
            <a:ext cx="261122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12902" y="4110083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정답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9144154" y="4006392"/>
            <a:ext cx="88596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59538" y="4110085"/>
            <a:ext cx="214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NN output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1382" y="2721054"/>
            <a:ext cx="214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1. Q Learning 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0539" y="4896013"/>
            <a:ext cx="214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2. Gradient descent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9" name="연결선: 꺾임 18"/>
          <p:cNvCxnSpPr>
            <a:cxnSpLocks/>
            <a:stCxn id="4" idx="1"/>
            <a:endCxn id="6" idx="1"/>
          </p:cNvCxnSpPr>
          <p:nvPr/>
        </p:nvCxnSpPr>
        <p:spPr>
          <a:xfrm rot="10800000" flipH="1" flipV="1">
            <a:off x="2091024" y="3577131"/>
            <a:ext cx="312811" cy="2137695"/>
          </a:xfrm>
          <a:prstGeom prst="bentConnector3">
            <a:avLst>
              <a:gd name="adj1" fmla="val -730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2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488944" y="3167406"/>
            <a:ext cx="301045" cy="57503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45908" y="5493798"/>
            <a:ext cx="301045" cy="57503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Q-Network 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2680"/>
            <a:ext cx="10515600" cy="5413670"/>
          </a:xfrm>
        </p:spPr>
        <p:txBody>
          <a:bodyPr/>
          <a:lstStyle/>
          <a:p>
            <a:r>
              <a:rPr lang="en-US" altLang="ko-KR" dirty="0"/>
              <a:t>Q Function : NN</a:t>
            </a:r>
            <a:r>
              <a:rPr lang="ko-KR" altLang="en-US" dirty="0"/>
              <a:t>으로 근사</a:t>
            </a:r>
            <a:endParaRPr lang="en-US" altLang="ko-KR" dirty="0"/>
          </a:p>
          <a:p>
            <a:r>
              <a:rPr lang="en-US" altLang="ko-KR" dirty="0"/>
              <a:t>Q Learning </a:t>
            </a:r>
            <a:r>
              <a:rPr lang="ko-KR" altLang="en-US" dirty="0"/>
              <a:t>업데이트식 </a:t>
            </a:r>
            <a:r>
              <a:rPr lang="en-US" altLang="ko-KR" dirty="0">
                <a:sym typeface="Wingdings" panose="05000000000000000000" pitchFamily="2" charset="2"/>
              </a:rPr>
              <a:t> gradient descent</a:t>
            </a:r>
            <a:r>
              <a:rPr lang="ko-KR" altLang="en-US" dirty="0">
                <a:sym typeface="Wingdings" panose="05000000000000000000" pitchFamily="2" charset="2"/>
              </a:rPr>
              <a:t>를 위한 </a:t>
            </a:r>
            <a:r>
              <a:rPr lang="en-US" altLang="ko-KR" dirty="0">
                <a:sym typeface="Wingdings" panose="05000000000000000000" pitchFamily="2" charset="2"/>
              </a:rPr>
              <a:t>Loss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319338" y="2875576"/>
                <a:ext cx="7776424" cy="1076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ko-KR" alt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3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ko-KR" altLang="en-US" sz="32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ko-KR" alt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3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ko-KR" altLang="en-US" sz="32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3200" i="1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38" y="2875576"/>
                <a:ext cx="7776424" cy="1076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47068" y="5501750"/>
                <a:ext cx="359161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3200" i="0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68" y="5501750"/>
                <a:ext cx="359161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89989" y="2441517"/>
            <a:ext cx="730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1.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근사함수 형태의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Q Function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을 업데이트하기 위한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loss function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8943" y="5016059"/>
                <a:ext cx="7907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2. Loss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function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의 </a:t>
                </a:r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gradient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를 따라서 </a:t>
                </a:r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Q Function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의 </a:t>
                </a:r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parameter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를 업데이트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943" y="5016059"/>
                <a:ext cx="7907862" cy="369332"/>
              </a:xfrm>
              <a:prstGeom prst="rect">
                <a:avLst/>
              </a:prstGeom>
              <a:blipFill>
                <a:blip r:embed="rId4"/>
                <a:stretch>
                  <a:fillRect l="-61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/>
          <p:cNvCxnSpPr>
            <a:cxnSpLocks/>
          </p:cNvCxnSpPr>
          <p:nvPr/>
        </p:nvCxnSpPr>
        <p:spPr>
          <a:xfrm>
            <a:off x="3855562" y="3945817"/>
            <a:ext cx="343135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7922442" y="3952537"/>
            <a:ext cx="154206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3954" y="4044682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target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2453" y="3997820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prediction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6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Q-Network 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r>
              <a:rPr lang="ko-KR" altLang="en-US" dirty="0"/>
              <a:t>을 변형해봤지만 이대로는 학습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이제부터 본격적인 </a:t>
            </a:r>
            <a:r>
              <a:rPr lang="en-US" altLang="ko-KR" dirty="0"/>
              <a:t>DQN </a:t>
            </a:r>
            <a:r>
              <a:rPr lang="ko-KR" altLang="en-US" dirty="0"/>
              <a:t>이해하기</a:t>
            </a:r>
            <a:endParaRPr lang="en-US" altLang="ko-KR" dirty="0"/>
          </a:p>
          <a:p>
            <a:r>
              <a:rPr lang="en-US" altLang="ko-KR" dirty="0"/>
              <a:t>DQN</a:t>
            </a:r>
            <a:r>
              <a:rPr lang="ko-KR" altLang="en-US" dirty="0"/>
              <a:t>을 이해하려면 다음 </a:t>
            </a:r>
            <a:r>
              <a:rPr lang="en-US" altLang="ko-KR" dirty="0"/>
              <a:t>4 </a:t>
            </a:r>
            <a:r>
              <a:rPr lang="ko-KR" altLang="en-US" dirty="0"/>
              <a:t>가지가 중요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5050"/>
                </a:solidFill>
              </a:rPr>
              <a:t>Preprocessing</a:t>
            </a:r>
          </a:p>
          <a:p>
            <a:pPr lvl="1"/>
            <a:r>
              <a:rPr lang="en-US" altLang="ko-KR" dirty="0">
                <a:solidFill>
                  <a:srgbClr val="FF5050"/>
                </a:solidFill>
              </a:rPr>
              <a:t>CNN</a:t>
            </a:r>
          </a:p>
          <a:p>
            <a:pPr lvl="1"/>
            <a:r>
              <a:rPr lang="en-US" altLang="ko-KR" dirty="0">
                <a:solidFill>
                  <a:srgbClr val="FF5050"/>
                </a:solidFill>
              </a:rPr>
              <a:t>Replay Memory</a:t>
            </a:r>
          </a:p>
          <a:p>
            <a:pPr lvl="1"/>
            <a:r>
              <a:rPr lang="en-US" altLang="ko-KR" dirty="0">
                <a:solidFill>
                  <a:srgbClr val="FF5050"/>
                </a:solidFill>
              </a:rPr>
              <a:t>Target Q Network</a:t>
            </a:r>
            <a:endParaRPr lang="ko-KR" altLang="en-US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5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r>
              <a:rPr lang="ko-KR" altLang="en-US" dirty="0"/>
              <a:t>에서 </a:t>
            </a:r>
            <a:r>
              <a:rPr lang="en-US" altLang="ko-KR" dirty="0"/>
              <a:t>data Preprocessing</a:t>
            </a:r>
            <a:r>
              <a:rPr lang="ko-KR" altLang="en-US" dirty="0"/>
              <a:t>은 중요</a:t>
            </a:r>
            <a:endParaRPr lang="en-US" altLang="ko-KR" dirty="0"/>
          </a:p>
          <a:p>
            <a:r>
              <a:rPr lang="en-US" altLang="ko-KR" dirty="0"/>
              <a:t>DQN</a:t>
            </a:r>
            <a:r>
              <a:rPr lang="ko-KR" altLang="en-US" dirty="0"/>
              <a:t>으로 들어오는 </a:t>
            </a:r>
            <a:r>
              <a:rPr lang="en-US" altLang="ko-KR" dirty="0"/>
              <a:t>input data</a:t>
            </a:r>
            <a:r>
              <a:rPr lang="ko-KR" altLang="en-US" dirty="0"/>
              <a:t>는 게임 화면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 연속된 화면의 </a:t>
            </a:r>
            <a:r>
              <a:rPr lang="en-US" altLang="ko-KR" dirty="0"/>
              <a:t>pixel data</a:t>
            </a:r>
            <a:r>
              <a:rPr lang="ko-KR" altLang="en-US" dirty="0"/>
              <a:t>가 에이전트에게 </a:t>
            </a:r>
            <a:r>
              <a:rPr lang="en-US" altLang="ko-KR" dirty="0"/>
              <a:t>state</a:t>
            </a:r>
          </a:p>
          <a:p>
            <a:r>
              <a:rPr lang="ko-KR" altLang="en-US" dirty="0"/>
              <a:t>이미지가 </a:t>
            </a:r>
            <a:r>
              <a:rPr lang="en-US" altLang="ko-KR" dirty="0"/>
              <a:t>input data </a:t>
            </a:r>
            <a:r>
              <a:rPr lang="en-US" altLang="ko-KR" dirty="0">
                <a:sym typeface="Wingdings" panose="05000000000000000000" pitchFamily="2" charset="2"/>
              </a:rPr>
              <a:t> “CNN”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20185" y="3156976"/>
            <a:ext cx="7060676" cy="2998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79" y="3406391"/>
            <a:ext cx="5917235" cy="250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5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preprocessing </a:t>
            </a:r>
            <a:r>
              <a:rPr lang="ko-KR" altLang="en-US" dirty="0"/>
              <a:t>과정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화면의 위아래 자르기</a:t>
            </a:r>
            <a:r>
              <a:rPr lang="en-US" altLang="ko-KR" dirty="0"/>
              <a:t>(</a:t>
            </a:r>
            <a:r>
              <a:rPr lang="ko-KR" altLang="en-US" dirty="0"/>
              <a:t>점수 지우기</a:t>
            </a:r>
            <a:r>
              <a:rPr lang="en-US" altLang="ko-KR" dirty="0"/>
              <a:t>)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Resize : (210, 160) </a:t>
            </a:r>
            <a:r>
              <a:rPr lang="en-US" altLang="ko-KR" dirty="0">
                <a:sym typeface="Wingdings" panose="05000000000000000000" pitchFamily="2" charset="2"/>
              </a:rPr>
              <a:t> (84, 84)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Grey scale</a:t>
            </a:r>
          </a:p>
          <a:p>
            <a:pPr marL="457200" indent="-457200">
              <a:buAutoNum type="arabicPeriod"/>
            </a:pPr>
            <a:endParaRPr lang="ko-KR" altLang="en-US" dirty="0"/>
          </a:p>
        </p:txBody>
      </p:sp>
      <p:pic>
        <p:nvPicPr>
          <p:cNvPr id="1026" name="Picture 2" descr="preprocessing breakout에 대한 이미지 검색결과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33" y="3649515"/>
            <a:ext cx="1896142" cy="24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/>
          <p:cNvSpPr/>
          <p:nvPr/>
        </p:nvSpPr>
        <p:spPr>
          <a:xfrm>
            <a:off x="3463526" y="4703969"/>
            <a:ext cx="644165" cy="369708"/>
          </a:xfrm>
          <a:prstGeom prst="rightArrow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666" t="15756" r="5974" b="6019"/>
          <a:stretch/>
        </p:blipFill>
        <p:spPr>
          <a:xfrm>
            <a:off x="4312806" y="4076367"/>
            <a:ext cx="1720012" cy="19946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5666" t="15756" r="5974" b="6019"/>
          <a:stretch/>
        </p:blipFill>
        <p:spPr>
          <a:xfrm>
            <a:off x="7288120" y="4176882"/>
            <a:ext cx="1466412" cy="1411232"/>
          </a:xfrm>
          <a:prstGeom prst="rect">
            <a:avLst/>
          </a:prstGeom>
        </p:spPr>
      </p:pic>
      <p:sp>
        <p:nvSpPr>
          <p:cNvPr id="13" name="화살표: 오른쪽 12"/>
          <p:cNvSpPr/>
          <p:nvPr/>
        </p:nvSpPr>
        <p:spPr>
          <a:xfrm>
            <a:off x="6375491" y="4697644"/>
            <a:ext cx="644165" cy="369708"/>
          </a:xfrm>
          <a:prstGeom prst="rightArrow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/>
          <p:cNvSpPr/>
          <p:nvPr/>
        </p:nvSpPr>
        <p:spPr>
          <a:xfrm>
            <a:off x="9022996" y="4697644"/>
            <a:ext cx="644165" cy="369708"/>
          </a:xfrm>
          <a:prstGeom prst="rightArrow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666" t="15756" r="5974" b="6019"/>
          <a:stretch/>
        </p:blipFill>
        <p:spPr>
          <a:xfrm>
            <a:off x="9927250" y="4176882"/>
            <a:ext cx="1466412" cy="1411232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cxnSpLocks/>
          </p:cNvCxnSpPr>
          <p:nvPr/>
        </p:nvCxnSpPr>
        <p:spPr>
          <a:xfrm>
            <a:off x="1111577" y="3668271"/>
            <a:ext cx="0" cy="2459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3018" y="4698020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210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7" name="직선 화살표 연결선 16"/>
          <p:cNvCxnSpPr>
            <a:cxnSpLocks/>
          </p:cNvCxnSpPr>
          <p:nvPr/>
        </p:nvCxnSpPr>
        <p:spPr>
          <a:xfrm>
            <a:off x="1263733" y="6249971"/>
            <a:ext cx="18961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64024" y="6249971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160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9804661" y="4176882"/>
            <a:ext cx="0" cy="1411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9927250" y="5722070"/>
            <a:ext cx="1466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345078" y="5216801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84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92901" y="5749497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84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90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2680"/>
            <a:ext cx="10515600" cy="5413670"/>
          </a:xfrm>
        </p:spPr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preprocessing </a:t>
            </a:r>
            <a:r>
              <a:rPr lang="ko-KR" altLang="en-US" dirty="0"/>
              <a:t>과정</a:t>
            </a:r>
            <a:endParaRPr lang="en-US" altLang="ko-KR" dirty="0"/>
          </a:p>
          <a:p>
            <a:pPr marL="914400" lvl="1" indent="-457200">
              <a:buAutoNum type="arabicPeriod" startAt="4"/>
            </a:pPr>
            <a:r>
              <a:rPr lang="en-US" altLang="ko-KR" dirty="0"/>
              <a:t>Frame skipping</a:t>
            </a:r>
          </a:p>
          <a:p>
            <a:pPr lvl="2"/>
            <a:r>
              <a:rPr lang="en-US" altLang="ko-KR" dirty="0"/>
              <a:t>Breakout</a:t>
            </a:r>
            <a:r>
              <a:rPr lang="ko-KR" altLang="en-US" dirty="0"/>
              <a:t>에서 공이 움직이는 것과 같은 정보를 얻기 위해서는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여러 </a:t>
            </a:r>
            <a:r>
              <a:rPr lang="en-US" altLang="ko-KR" dirty="0">
                <a:sym typeface="Wingdings" panose="05000000000000000000" pitchFamily="2" charset="2"/>
              </a:rPr>
              <a:t>Frame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하지만 연속된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개의 프레임을 </a:t>
            </a:r>
            <a:r>
              <a:rPr lang="en-US" altLang="ko-KR" dirty="0">
                <a:sym typeface="Wingdings" panose="05000000000000000000" pitchFamily="2" charset="2"/>
              </a:rPr>
              <a:t>input data</a:t>
            </a:r>
            <a:r>
              <a:rPr lang="ko-KR" altLang="en-US" dirty="0">
                <a:sym typeface="Wingdings" panose="05000000000000000000" pitchFamily="2" charset="2"/>
              </a:rPr>
              <a:t>로 할 경우에 프레임끼리 차이가 별로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따라서 </a:t>
            </a:r>
            <a:r>
              <a:rPr lang="en-US" altLang="ko-KR" dirty="0">
                <a:sym typeface="Wingdings" panose="05000000000000000000" pitchFamily="2" charset="2"/>
              </a:rPr>
              <a:t>Frame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번을 </a:t>
            </a:r>
            <a:r>
              <a:rPr lang="en-US" altLang="ko-KR" dirty="0">
                <a:sym typeface="Wingdings" panose="05000000000000000000" pitchFamily="2" charset="2"/>
              </a:rPr>
              <a:t>skip</a:t>
            </a:r>
            <a:r>
              <a:rPr lang="ko-KR" altLang="en-US" dirty="0">
                <a:sym typeface="Wingdings" panose="05000000000000000000" pitchFamily="2" charset="2"/>
              </a:rPr>
              <a:t>하고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번에 한 번씩의 </a:t>
            </a:r>
            <a:r>
              <a:rPr lang="en-US" altLang="ko-KR" dirty="0">
                <a:sym typeface="Wingdings" panose="05000000000000000000" pitchFamily="2" charset="2"/>
              </a:rPr>
              <a:t>Frame</a:t>
            </a:r>
            <a:r>
              <a:rPr lang="ko-KR" altLang="en-US" dirty="0">
                <a:sym typeface="Wingdings" panose="05000000000000000000" pitchFamily="2" charset="2"/>
              </a:rPr>
              <a:t>을 사용</a:t>
            </a:r>
            <a:endParaRPr lang="ko-KR" altLang="en-US" dirty="0"/>
          </a:p>
        </p:txBody>
      </p:sp>
      <p:pic>
        <p:nvPicPr>
          <p:cNvPr id="4" name="Picture 2" descr="breakout_screenshots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679825"/>
            <a:ext cx="91249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4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2680"/>
            <a:ext cx="10515600" cy="5413670"/>
          </a:xfrm>
        </p:spPr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preprocessing </a:t>
            </a:r>
            <a:r>
              <a:rPr lang="ko-KR" altLang="en-US" dirty="0"/>
              <a:t>과정</a:t>
            </a:r>
            <a:endParaRPr lang="en-US" altLang="ko-KR" dirty="0"/>
          </a:p>
          <a:p>
            <a:pPr marL="914400" lvl="1" indent="-457200">
              <a:buAutoNum type="arabicPeriod" startAt="4"/>
            </a:pPr>
            <a:r>
              <a:rPr lang="en-US" altLang="ko-KR" dirty="0"/>
              <a:t>Frame skipping</a:t>
            </a:r>
          </a:p>
          <a:p>
            <a:pPr lvl="2"/>
            <a:r>
              <a:rPr lang="en-US" altLang="ko-KR" dirty="0"/>
              <a:t>State 1 = {f1, f2, f3, f4}</a:t>
            </a:r>
          </a:p>
          <a:p>
            <a:pPr lvl="2"/>
            <a:r>
              <a:rPr lang="en-US" altLang="ko-KR" dirty="0"/>
              <a:t>State 2 = {f2, f3, f4, f5}</a:t>
            </a:r>
            <a:endParaRPr lang="ko-KR" altLang="en-US" dirty="0"/>
          </a:p>
        </p:txBody>
      </p:sp>
      <p:pic>
        <p:nvPicPr>
          <p:cNvPr id="4" name="Picture 2" descr="breakout_screenshots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679825"/>
            <a:ext cx="91249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87159" y="3858934"/>
            <a:ext cx="77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3200" dirty="0">
              <a:solidFill>
                <a:srgbClr val="FF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2089" y="3858934"/>
            <a:ext cx="77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3200" dirty="0">
              <a:solidFill>
                <a:srgbClr val="FF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1273" y="4725699"/>
            <a:ext cx="77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3200" dirty="0">
              <a:solidFill>
                <a:srgbClr val="FF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6431" y="4725699"/>
            <a:ext cx="77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3200" dirty="0">
              <a:solidFill>
                <a:srgbClr val="FF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36748" y="4725699"/>
            <a:ext cx="77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3200" dirty="0">
              <a:solidFill>
                <a:srgbClr val="FF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" name="오른쪽 대괄호 24"/>
          <p:cNvSpPr/>
          <p:nvPr/>
        </p:nvSpPr>
        <p:spPr>
          <a:xfrm>
            <a:off x="4779392" y="2149312"/>
            <a:ext cx="490193" cy="56560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331202" y="2115724"/>
            <a:ext cx="2130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연속된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state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는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개의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frame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 겹침 </a:t>
            </a:r>
          </a:p>
        </p:txBody>
      </p:sp>
    </p:spTree>
    <p:extLst>
      <p:ext uri="{BB962C8B-B14F-4D97-AF65-F5344CB8AC3E}">
        <p14:creationId xmlns:p14="http://schemas.microsoft.com/office/powerpoint/2010/main" val="356714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2680"/>
            <a:ext cx="10515600" cy="5413670"/>
          </a:xfrm>
        </p:spPr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preprocessing </a:t>
            </a:r>
            <a:r>
              <a:rPr lang="ko-KR" altLang="en-US" dirty="0"/>
              <a:t>과정</a:t>
            </a:r>
            <a:endParaRPr lang="en-US" altLang="ko-KR" dirty="0"/>
          </a:p>
          <a:p>
            <a:pPr marL="914400" lvl="1" indent="-457200">
              <a:buAutoNum type="arabicPeriod" startAt="4"/>
            </a:pPr>
            <a:r>
              <a:rPr lang="en-US" altLang="ko-KR" dirty="0"/>
              <a:t>Frame skipping</a:t>
            </a:r>
          </a:p>
          <a:p>
            <a:pPr lvl="2"/>
            <a:r>
              <a:rPr lang="en-US" altLang="ko-KR" dirty="0"/>
              <a:t>State 1 = {f1, f2, f3, f4}</a:t>
            </a:r>
          </a:p>
          <a:p>
            <a:pPr lvl="2"/>
            <a:r>
              <a:rPr lang="en-US" altLang="ko-KR" dirty="0"/>
              <a:t>State 2 = {f2, f3, f4, f5}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97" y="4178286"/>
            <a:ext cx="1746340" cy="230516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4" y="4178286"/>
            <a:ext cx="1746340" cy="230516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18" y="4178286"/>
            <a:ext cx="1746340" cy="230516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58" y="4178286"/>
            <a:ext cx="1746340" cy="230516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098" y="4180636"/>
            <a:ext cx="1746340" cy="2305168"/>
          </a:xfrm>
          <a:prstGeom prst="rect">
            <a:avLst/>
          </a:prstGeom>
        </p:spPr>
      </p:pic>
      <p:cxnSp>
        <p:nvCxnSpPr>
          <p:cNvPr id="31" name="연결선: 꺾임 30"/>
          <p:cNvCxnSpPr>
            <a:stCxn id="12" idx="0"/>
            <a:endCxn id="23" idx="0"/>
          </p:cNvCxnSpPr>
          <p:nvPr/>
        </p:nvCxnSpPr>
        <p:spPr>
          <a:xfrm rot="5400000" flipH="1" flipV="1">
            <a:off x="5159447" y="1596806"/>
            <a:ext cx="12700" cy="5162961"/>
          </a:xfrm>
          <a:prstGeom prst="bentConnector3">
            <a:avLst>
              <a:gd name="adj1" fmla="val 58824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/>
          <p:cNvCxnSpPr/>
          <p:nvPr/>
        </p:nvCxnSpPr>
        <p:spPr>
          <a:xfrm rot="5400000" flipH="1" flipV="1">
            <a:off x="6867736" y="1588105"/>
            <a:ext cx="12700" cy="5162961"/>
          </a:xfrm>
          <a:prstGeom prst="bentConnector3">
            <a:avLst>
              <a:gd name="adj1" fmla="val 8035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75695" y="3450210"/>
            <a:ext cx="131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State 1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2035" y="2754198"/>
            <a:ext cx="131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State 2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342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(1/)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 = Convolutional Neural Network</a:t>
            </a:r>
          </a:p>
          <a:p>
            <a:pPr lvl="1"/>
            <a:r>
              <a:rPr lang="ko-KR" altLang="en-US" dirty="0"/>
              <a:t>이미지 처리에 특화된 </a:t>
            </a:r>
            <a:r>
              <a:rPr lang="en-US" altLang="ko-KR" dirty="0"/>
              <a:t>NN</a:t>
            </a:r>
          </a:p>
          <a:p>
            <a:pPr lvl="1"/>
            <a:r>
              <a:rPr lang="en-US" altLang="ko-KR" dirty="0"/>
              <a:t>DQN</a:t>
            </a:r>
            <a:r>
              <a:rPr lang="ko-KR" altLang="en-US" dirty="0"/>
              <a:t>은 화면을 입력으로 받아서 처리하므로 </a:t>
            </a:r>
            <a:r>
              <a:rPr lang="en-US" altLang="ko-KR" dirty="0"/>
              <a:t>CNN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lvl="1"/>
            <a:r>
              <a:rPr lang="ko-KR" altLang="en-US" dirty="0"/>
              <a:t>네트워크의 입력은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frame</a:t>
            </a:r>
          </a:p>
          <a:p>
            <a:pPr lvl="1"/>
            <a:r>
              <a:rPr lang="ko-KR" altLang="en-US" dirty="0"/>
              <a:t>네트워크의 출력은 행동 개수 만큼의 </a:t>
            </a:r>
            <a:r>
              <a:rPr lang="en-US" altLang="ko-KR" dirty="0"/>
              <a:t>Q function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512728"/>
            <a:ext cx="86487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28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(2/)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Layer : 3</a:t>
            </a:r>
            <a:r>
              <a:rPr lang="ko-KR" altLang="en-US" dirty="0"/>
              <a:t>개 층</a:t>
            </a:r>
            <a:endParaRPr lang="en-US" altLang="ko-KR" dirty="0"/>
          </a:p>
          <a:p>
            <a:r>
              <a:rPr lang="en-US" altLang="ko-KR" dirty="0"/>
              <a:t>Fully Connected Layer : 1</a:t>
            </a:r>
            <a:r>
              <a:rPr lang="ko-KR" altLang="en-US" dirty="0"/>
              <a:t>개 층 </a:t>
            </a:r>
            <a:endParaRPr lang="en-US" altLang="ko-KR" dirty="0"/>
          </a:p>
          <a:p>
            <a:r>
              <a:rPr lang="en-US" altLang="ko-KR" dirty="0"/>
              <a:t>Activation function :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1026" name="Picture 2" descr="DQN cNN에 대한 이미지 검색결과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77" y="2999065"/>
            <a:ext cx="7935845" cy="26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79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>
                <a:solidFill>
                  <a:srgbClr val="00B0F0"/>
                </a:solidFill>
              </a:rPr>
              <a:t>DQN</a:t>
            </a:r>
            <a:r>
              <a:rPr lang="en-US" altLang="ko-KR" dirty="0"/>
              <a:t> </a:t>
            </a:r>
            <a:r>
              <a:rPr lang="ko-KR" altLang="en-US" dirty="0"/>
              <a:t>이론 이해하기</a:t>
            </a:r>
          </a:p>
        </p:txBody>
      </p:sp>
    </p:spTree>
    <p:extLst>
      <p:ext uri="{BB962C8B-B14F-4D97-AF65-F5344CB8AC3E}">
        <p14:creationId xmlns:p14="http://schemas.microsoft.com/office/powerpoint/2010/main" val="3183539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(3/)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왜 </a:t>
                </a:r>
                <a:r>
                  <a:rPr lang="en-US" altLang="ko-KR" dirty="0"/>
                  <a:t>CNN</a:t>
                </a:r>
                <a:r>
                  <a:rPr lang="ko-KR" altLang="en-US" dirty="0"/>
                  <a:t>을 사용하지 않는가</a:t>
                </a:r>
                <a:r>
                  <a:rPr lang="en-US" altLang="ko-KR" dirty="0"/>
                  <a:t>?</a:t>
                </a:r>
              </a:p>
              <a:p>
                <a:pPr lvl="1"/>
                <a:r>
                  <a:rPr lang="ko-KR" altLang="en-US" dirty="0"/>
                  <a:t>이전까지는 사람이 문제를 이해해서 그 문제에 맞는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들을 추출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그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Neural Network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으로 넣음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OpenAI</a:t>
                </a:r>
                <a:r>
                  <a:rPr lang="en-US" altLang="ko-KR" dirty="0"/>
                  <a:t> Gym</a:t>
                </a:r>
                <a:r>
                  <a:rPr lang="ko-KR" altLang="en-US" dirty="0"/>
                  <a:t>의 가장 기본 예제인 </a:t>
                </a:r>
                <a:r>
                  <a:rPr lang="en-US" altLang="ko-KR" dirty="0" err="1"/>
                  <a:t>CartPole</a:t>
                </a:r>
                <a:r>
                  <a:rPr lang="ko-KR" altLang="en-US" dirty="0"/>
                  <a:t>의 경우 </a:t>
                </a:r>
                <a:r>
                  <a:rPr lang="en-US" altLang="ko-KR" dirty="0"/>
                  <a:t>feature( = state)</a:t>
                </a:r>
                <a:r>
                  <a:rPr lang="ko-KR" altLang="en-US" dirty="0"/>
                  <a:t>는 다음과 같음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: cart</a:t>
                </a:r>
                <a:r>
                  <a:rPr lang="ko-KR" altLang="en-US" dirty="0"/>
                  <a:t>의 위치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: pole</a:t>
                </a:r>
                <a:r>
                  <a:rPr lang="ko-KR" altLang="en-US" dirty="0"/>
                  <a:t>의 각도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/>
                  <a:t>: cart</a:t>
                </a:r>
                <a:r>
                  <a:rPr lang="ko-KR" altLang="en-US" dirty="0"/>
                  <a:t>의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속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도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dirty="0"/>
                  <a:t>: pole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각속도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문제에 대한 지식이 필요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문제마다 새로운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의 정의  필요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38" t="8328" r="978" b="23727"/>
          <a:stretch/>
        </p:blipFill>
        <p:spPr bwMode="auto">
          <a:xfrm>
            <a:off x="6391373" y="3242819"/>
            <a:ext cx="4085734" cy="286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4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(4/)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2012</a:t>
            </a:r>
            <a:r>
              <a:rPr lang="ko-KR" altLang="en-US" dirty="0"/>
              <a:t>년의 </a:t>
            </a:r>
            <a:r>
              <a:rPr lang="en-US" altLang="ko-KR" dirty="0" err="1"/>
              <a:t>Imagenet</a:t>
            </a:r>
            <a:r>
              <a:rPr lang="ko-KR" altLang="en-US" dirty="0"/>
              <a:t>을 휩쓴 </a:t>
            </a:r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en-US" altLang="ko-KR" dirty="0"/>
              <a:t>feature </a:t>
            </a:r>
            <a:r>
              <a:rPr lang="ko-KR" altLang="en-US" dirty="0"/>
              <a:t>추출을 사람이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NN</a:t>
            </a:r>
            <a:r>
              <a:rPr lang="ko-KR" altLang="en-US" dirty="0"/>
              <a:t>안의 </a:t>
            </a:r>
            <a:r>
              <a:rPr lang="en-US" altLang="ko-KR" dirty="0" err="1"/>
              <a:t>Convoluntion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일종의 필터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필터 자체도 학습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따라서 화면을 입력으로 넣을 경우 게임마다 </a:t>
            </a:r>
            <a:r>
              <a:rPr lang="en-US" altLang="ko-KR" dirty="0">
                <a:sym typeface="Wingdings" panose="05000000000000000000" pitchFamily="2" charset="2"/>
              </a:rPr>
              <a:t>feature </a:t>
            </a:r>
            <a:r>
              <a:rPr lang="ko-KR" altLang="en-US" dirty="0">
                <a:sym typeface="Wingdings" panose="05000000000000000000" pitchFamily="2" charset="2"/>
              </a:rPr>
              <a:t>정의 필요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</a:p>
          <a:p>
            <a:r>
              <a:rPr lang="en-US" altLang="ko-KR" dirty="0"/>
              <a:t>“End-to-End Learning”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198" y="3082564"/>
            <a:ext cx="1105278" cy="1458967"/>
          </a:xfrm>
          <a:prstGeom prst="rect">
            <a:avLst/>
          </a:prstGeom>
        </p:spPr>
      </p:pic>
      <p:sp>
        <p:nvSpPr>
          <p:cNvPr id="5" name="화살표: 오른쪽 4"/>
          <p:cNvSpPr/>
          <p:nvPr/>
        </p:nvSpPr>
        <p:spPr>
          <a:xfrm>
            <a:off x="3896855" y="3687864"/>
            <a:ext cx="310249" cy="24162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01700" y="3544980"/>
            <a:ext cx="1545792" cy="52739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Feature </a:t>
            </a:r>
            <a:r>
              <a:rPr lang="ko-KR" altLang="en-US" sz="14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추출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03373" y="3544980"/>
            <a:ext cx="1607918" cy="52739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Neural Network</a:t>
            </a:r>
            <a:endParaRPr lang="ko-KR" altLang="en-US" sz="1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화살표: 오른쪽 8"/>
          <p:cNvSpPr/>
          <p:nvPr/>
        </p:nvSpPr>
        <p:spPr>
          <a:xfrm>
            <a:off x="6129999" y="3687864"/>
            <a:ext cx="310249" cy="24162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/>
          <p:cNvSpPr/>
          <p:nvPr/>
        </p:nvSpPr>
        <p:spPr>
          <a:xfrm>
            <a:off x="8298529" y="3660675"/>
            <a:ext cx="310249" cy="24162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704047" y="3544980"/>
            <a:ext cx="1241231" cy="5273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Q-Value</a:t>
            </a:r>
            <a:endParaRPr lang="ko-KR" altLang="en-US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198" y="5139958"/>
            <a:ext cx="1105278" cy="1458967"/>
          </a:xfrm>
          <a:prstGeom prst="rect">
            <a:avLst/>
          </a:prstGeom>
        </p:spPr>
      </p:pic>
      <p:sp>
        <p:nvSpPr>
          <p:cNvPr id="13" name="화살표: 오른쪽 12"/>
          <p:cNvSpPr/>
          <p:nvPr/>
        </p:nvSpPr>
        <p:spPr>
          <a:xfrm>
            <a:off x="3896855" y="5745258"/>
            <a:ext cx="310249" cy="24162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16483" y="5602374"/>
            <a:ext cx="3794808" cy="52739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Neural Network</a:t>
            </a:r>
            <a:endParaRPr lang="ko-KR" altLang="en-US" sz="1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화살표: 오른쪽 16"/>
          <p:cNvSpPr/>
          <p:nvPr/>
        </p:nvSpPr>
        <p:spPr>
          <a:xfrm>
            <a:off x="8298529" y="5718069"/>
            <a:ext cx="310249" cy="24162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04047" y="5602374"/>
            <a:ext cx="1241231" cy="5273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Q-Value</a:t>
            </a:r>
            <a:endParaRPr lang="ko-KR" altLang="en-US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0474" y="2762054"/>
            <a:ext cx="240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기존 </a:t>
            </a:r>
            <a:r>
              <a:rPr lang="en-US" altLang="ko-KR" dirty="0"/>
              <a:t>NN </a:t>
            </a:r>
            <a:r>
              <a:rPr lang="ko-KR" altLang="en-US" dirty="0"/>
              <a:t>이용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11969" y="5072294"/>
            <a:ext cx="240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CNN </a:t>
            </a:r>
            <a:r>
              <a:rPr lang="ko-KR" altLang="en-US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42870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Replay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efficiency</a:t>
            </a:r>
          </a:p>
          <a:p>
            <a:r>
              <a:rPr lang="en-US" altLang="ko-KR" dirty="0"/>
              <a:t>Break correlation between samples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384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Q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15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42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>
                <a:solidFill>
                  <a:srgbClr val="00B0F0"/>
                </a:solidFill>
              </a:rPr>
              <a:t>DQN</a:t>
            </a:r>
            <a:r>
              <a:rPr lang="ko-KR" altLang="en-US" dirty="0"/>
              <a:t> 코드 이해하기</a:t>
            </a:r>
          </a:p>
        </p:txBody>
      </p:sp>
    </p:spTree>
    <p:extLst>
      <p:ext uri="{BB962C8B-B14F-4D97-AF65-F5344CB8AC3E}">
        <p14:creationId xmlns:p14="http://schemas.microsoft.com/office/powerpoint/2010/main" val="4240891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(5/)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Atari </a:t>
            </a:r>
            <a:r>
              <a:rPr lang="ko-KR" altLang="en-US" dirty="0"/>
              <a:t>환경 가져오기</a:t>
            </a:r>
            <a:endParaRPr lang="en-US" altLang="ko-KR" dirty="0"/>
          </a:p>
          <a:p>
            <a:pPr lvl="1"/>
            <a:r>
              <a:rPr lang="en-US" altLang="ko-KR" dirty="0" err="1"/>
              <a:t>Frameskip</a:t>
            </a:r>
            <a:r>
              <a:rPr lang="ko-KR" altLang="en-US" dirty="0"/>
              <a:t>이 설정되어 있는 환경을 가져와야 함 </a:t>
            </a:r>
            <a:r>
              <a:rPr lang="en-US" altLang="ko-KR" dirty="0">
                <a:sym typeface="Wingdings" panose="05000000000000000000" pitchFamily="2" charset="2"/>
              </a:rPr>
              <a:t> “Deterministic-v3”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67" y="2047154"/>
            <a:ext cx="8524875" cy="44386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29867" y="3469064"/>
            <a:ext cx="4868896" cy="1545996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61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install requirements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942680"/>
            <a:ext cx="10515600" cy="541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ym typeface="Wingdings" panose="05000000000000000000" pitchFamily="2" charset="2"/>
              </a:rPr>
              <a:t>Python 3.5 </a:t>
            </a:r>
            <a:r>
              <a:rPr lang="ko-KR" altLang="en-US" dirty="0">
                <a:sym typeface="Wingdings" panose="05000000000000000000" pitchFamily="2" charset="2"/>
              </a:rPr>
              <a:t>버전 사용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VirtualEnv</a:t>
            </a:r>
            <a:r>
              <a:rPr lang="ko-KR" altLang="en-US" dirty="0">
                <a:sym typeface="Wingdings" panose="05000000000000000000" pitchFamily="2" charset="2"/>
              </a:rPr>
              <a:t> 사용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Tensorflow</a:t>
            </a:r>
            <a:r>
              <a:rPr lang="en-US" altLang="ko-KR" dirty="0">
                <a:sym typeface="Wingdings" panose="05000000000000000000" pitchFamily="2" charset="2"/>
              </a:rPr>
              <a:t> 1.0.0</a:t>
            </a:r>
            <a:r>
              <a:rPr lang="ko-KR" altLang="en-US" dirty="0">
                <a:sym typeface="Wingdings" panose="05000000000000000000" pitchFamily="2" charset="2"/>
              </a:rPr>
              <a:t> 버전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pip install </a:t>
            </a:r>
            <a:r>
              <a:rPr lang="en-US" altLang="ko-KR" dirty="0" err="1">
                <a:sym typeface="Wingdings" panose="05000000000000000000" pitchFamily="2" charset="2"/>
              </a:rPr>
              <a:t>tensorflow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OpenAI</a:t>
            </a:r>
            <a:r>
              <a:rPr lang="en-US" altLang="ko-KR" dirty="0">
                <a:sym typeface="Wingdings" panose="05000000000000000000" pitchFamily="2" charset="2"/>
              </a:rPr>
              <a:t> Gym </a:t>
            </a:r>
            <a:r>
              <a:rPr lang="ko-KR" altLang="en-US" dirty="0">
                <a:sym typeface="Wingdings" panose="05000000000000000000" pitchFamily="2" charset="2"/>
              </a:rPr>
              <a:t>설치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pip install gym[all]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Keras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설치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pip install </a:t>
            </a:r>
            <a:r>
              <a:rPr lang="en-US" altLang="ko-KR" dirty="0" err="1">
                <a:sym typeface="Wingdings" panose="05000000000000000000" pitchFamily="2" charset="2"/>
              </a:rPr>
              <a:t>keras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196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2: import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gym: </a:t>
            </a:r>
            <a:r>
              <a:rPr lang="ko-KR" altLang="en-US" dirty="0"/>
              <a:t>게임 환경을 가져옴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en-US" altLang="ko-KR" dirty="0"/>
              <a:t>: array </a:t>
            </a:r>
            <a:r>
              <a:rPr lang="ko-KR" altLang="en-US" dirty="0"/>
              <a:t>관련 처리</a:t>
            </a:r>
            <a:endParaRPr lang="en-US" altLang="ko-KR" dirty="0"/>
          </a:p>
          <a:p>
            <a:r>
              <a:rPr lang="en-US" altLang="ko-KR" dirty="0" err="1"/>
              <a:t>keras</a:t>
            </a:r>
            <a:r>
              <a:rPr lang="ko-KR" altLang="en-US" dirty="0"/>
              <a:t>는 </a:t>
            </a:r>
            <a:r>
              <a:rPr lang="en-US" altLang="ko-KR" dirty="0" err="1"/>
              <a:t>Tensorflow</a:t>
            </a:r>
            <a:r>
              <a:rPr lang="ko-KR" altLang="en-US" dirty="0"/>
              <a:t>를 감싸고 있는 </a:t>
            </a:r>
            <a:r>
              <a:rPr lang="en-US" altLang="ko-KR" dirty="0"/>
              <a:t>Library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더 짧고 간결한 코드</a:t>
            </a:r>
            <a:endParaRPr lang="en-US" altLang="ko-KR" dirty="0"/>
          </a:p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사용법은 뒤에서 설명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2"/>
          <a:srcRect l="59652" t="17931" r="13982" b="63959"/>
          <a:stretch/>
        </p:blipFill>
        <p:spPr>
          <a:xfrm>
            <a:off x="1092723" y="3017918"/>
            <a:ext cx="5336358" cy="194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0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3: code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앞으로 짤 코드의 구조는 다음과 같음</a:t>
            </a:r>
            <a:endParaRPr lang="en-US" altLang="ko-KR" dirty="0"/>
          </a:p>
          <a:p>
            <a:r>
              <a:rPr lang="ko-KR" altLang="en-US" dirty="0"/>
              <a:t>두 가지로 큰</a:t>
            </a:r>
            <a:r>
              <a:rPr lang="en-US" altLang="ko-KR" dirty="0"/>
              <a:t> </a:t>
            </a:r>
            <a:r>
              <a:rPr lang="ko-KR" altLang="en-US" dirty="0"/>
              <a:t>가지</a:t>
            </a:r>
            <a:r>
              <a:rPr lang="en-US" altLang="ko-KR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DQNAgent</a:t>
            </a:r>
            <a:r>
              <a:rPr lang="ko-KR" altLang="en-US" dirty="0"/>
              <a:t>로 정의되는 강화학습 에이전트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DQNAgent</a:t>
            </a:r>
            <a:r>
              <a:rPr lang="ko-KR" altLang="en-US" dirty="0"/>
              <a:t>가 실행되며 학습할 </a:t>
            </a:r>
            <a:r>
              <a:rPr lang="en-US" altLang="ko-KR" dirty="0"/>
              <a:t>main loop </a:t>
            </a:r>
            <a:r>
              <a:rPr lang="en-US" altLang="ko-KR" dirty="0">
                <a:sym typeface="Wingdings" panose="05000000000000000000" pitchFamily="2" charset="2"/>
              </a:rPr>
              <a:t> BreakoutDeterministic-v3 </a:t>
            </a:r>
            <a:r>
              <a:rPr lang="ko-KR" altLang="en-US" dirty="0">
                <a:sym typeface="Wingdings" panose="05000000000000000000" pitchFamily="2" charset="2"/>
              </a:rPr>
              <a:t>환경 사용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2191" t="18017" r="51443" b="41813"/>
          <a:stretch/>
        </p:blipFill>
        <p:spPr>
          <a:xfrm>
            <a:off x="1809948" y="2945113"/>
            <a:ext cx="4619134" cy="37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5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Q-Network(DQN)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DeepMind 2013</a:t>
            </a:r>
            <a:r>
              <a:rPr lang="ko-KR" altLang="en-US" dirty="0"/>
              <a:t>년도 논문</a:t>
            </a:r>
            <a:endParaRPr lang="en-US" altLang="ko-KR" dirty="0"/>
          </a:p>
          <a:p>
            <a:pPr lvl="1"/>
            <a:r>
              <a:rPr lang="en-US" altLang="ko-KR" dirty="0"/>
              <a:t>“Playing</a:t>
            </a:r>
            <a:r>
              <a:rPr lang="ko-KR" altLang="en-US" dirty="0"/>
              <a:t> </a:t>
            </a:r>
            <a:r>
              <a:rPr lang="en-US" altLang="ko-KR" dirty="0"/>
              <a:t>Atari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deep reinforcement learning”</a:t>
            </a:r>
            <a:r>
              <a:rPr lang="ko-KR" altLang="en-US" dirty="0"/>
              <a:t>에서 소개</a:t>
            </a:r>
            <a:endParaRPr lang="en-US" altLang="ko-KR" dirty="0"/>
          </a:p>
          <a:p>
            <a:pPr lvl="1"/>
            <a:r>
              <a:rPr lang="en-US" altLang="ko-KR" dirty="0"/>
              <a:t>Atari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  <a:r>
              <a:rPr lang="ko-KR" altLang="en-US" dirty="0"/>
              <a:t>에 강화학습을 적용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Q-Learning + CNN</a:t>
            </a:r>
            <a:r>
              <a:rPr lang="ko-KR" altLang="en-US" dirty="0"/>
              <a:t>의 환상적인 조합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108" t="29223" r="21134" b="2806"/>
          <a:stretch/>
        </p:blipFill>
        <p:spPr>
          <a:xfrm>
            <a:off x="3692165" y="2480853"/>
            <a:ext cx="4807669" cy="30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04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4:</a:t>
            </a:r>
            <a:r>
              <a:rPr lang="ko-KR" altLang="en-US" dirty="0"/>
              <a:t> </a:t>
            </a:r>
            <a:r>
              <a:rPr lang="en-US" altLang="ko-KR" dirty="0" err="1"/>
              <a:t>DQNAgent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DQNAgent</a:t>
            </a:r>
            <a:r>
              <a:rPr lang="ko-KR" altLang="en-US" dirty="0"/>
              <a:t>는 다음과 같은 </a:t>
            </a:r>
            <a:r>
              <a:rPr lang="en-US" altLang="ko-KR" dirty="0"/>
              <a:t>method</a:t>
            </a:r>
            <a:r>
              <a:rPr lang="ko-KR" altLang="en-US" dirty="0"/>
              <a:t>들로 구성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build_network</a:t>
            </a:r>
            <a:endParaRPr lang="en-US" altLang="ko-KR" dirty="0"/>
          </a:p>
          <a:p>
            <a:pPr lvl="1"/>
            <a:r>
              <a:rPr lang="en-US" altLang="ko-KR" dirty="0" err="1"/>
              <a:t>keras</a:t>
            </a:r>
            <a:r>
              <a:rPr lang="ko-KR" altLang="en-US" dirty="0"/>
              <a:t>를 통해 </a:t>
            </a:r>
            <a:r>
              <a:rPr lang="en-US" altLang="ko-KR" dirty="0"/>
              <a:t>Deep Q-Network</a:t>
            </a:r>
            <a:r>
              <a:rPr lang="ko-KR" altLang="en-US" dirty="0"/>
              <a:t>를 형성</a:t>
            </a:r>
            <a:r>
              <a:rPr lang="en-US" altLang="ko-KR" dirty="0"/>
              <a:t>(</a:t>
            </a:r>
            <a:r>
              <a:rPr lang="ko-KR" altLang="en-US" dirty="0"/>
              <a:t>형태만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get_action</a:t>
            </a:r>
            <a:endParaRPr lang="en-US" altLang="ko-KR" dirty="0"/>
          </a:p>
          <a:p>
            <a:pPr lvl="1"/>
            <a:r>
              <a:rPr lang="en-US" altLang="ko-KR" dirty="0"/>
              <a:t>DQN</a:t>
            </a:r>
            <a:r>
              <a:rPr lang="ko-KR" altLang="en-US" dirty="0"/>
              <a:t>을 통해서 나온 </a:t>
            </a:r>
            <a:r>
              <a:rPr lang="en-US" altLang="ko-KR" dirty="0"/>
              <a:t>Q function </a:t>
            </a:r>
            <a:r>
              <a:rPr lang="ko-KR" altLang="en-US" dirty="0" err="1"/>
              <a:t>값으로부터</a:t>
            </a:r>
            <a:r>
              <a:rPr lang="ko-KR" altLang="en-US" dirty="0"/>
              <a:t> </a:t>
            </a:r>
            <a:r>
              <a:rPr lang="en-US" altLang="ko-KR" dirty="0"/>
              <a:t>action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replay_memory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s,a,r,s</a:t>
            </a:r>
            <a:r>
              <a:rPr lang="en-US" altLang="ko-KR" dirty="0"/>
              <a:t>’&gt;</a:t>
            </a:r>
            <a:r>
              <a:rPr lang="ko-KR" altLang="en-US" dirty="0"/>
              <a:t>인 하나의 </a:t>
            </a:r>
            <a:r>
              <a:rPr lang="en-US" altLang="ko-KR" dirty="0"/>
              <a:t>sample</a:t>
            </a:r>
            <a:r>
              <a:rPr lang="ko-KR" altLang="en-US" dirty="0"/>
              <a:t>을 </a:t>
            </a:r>
            <a:r>
              <a:rPr lang="en-US" altLang="ko-KR" dirty="0"/>
              <a:t>replay memory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train_replay</a:t>
            </a:r>
            <a:endParaRPr lang="en-US" altLang="ko-KR" dirty="0"/>
          </a:p>
          <a:p>
            <a:pPr lvl="1"/>
            <a:r>
              <a:rPr lang="en-US" altLang="ko-KR" dirty="0" err="1"/>
              <a:t>Replay_memory</a:t>
            </a:r>
            <a:r>
              <a:rPr lang="ko-KR" altLang="en-US" dirty="0"/>
              <a:t>에서 </a:t>
            </a:r>
            <a:r>
              <a:rPr lang="en-US" altLang="ko-KR" dirty="0" err="1"/>
              <a:t>mini_batch</a:t>
            </a:r>
            <a:r>
              <a:rPr lang="ko-KR" altLang="en-US" dirty="0"/>
              <a:t>만큼의 </a:t>
            </a:r>
            <a:r>
              <a:rPr lang="en-US" altLang="ko-KR" dirty="0"/>
              <a:t>sample</a:t>
            </a:r>
            <a:r>
              <a:rPr lang="ko-KR" altLang="en-US" dirty="0"/>
              <a:t>들을 꺼내서 학습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save_model</a:t>
            </a:r>
            <a:endParaRPr lang="ko-KR" altLang="en-US" dirty="0"/>
          </a:p>
          <a:p>
            <a:pPr lvl="1"/>
            <a:r>
              <a:rPr lang="en-US" altLang="ko-KR" dirty="0"/>
              <a:t>DQN </a:t>
            </a:r>
            <a:r>
              <a:rPr lang="ko-KR" altLang="en-US" dirty="0"/>
              <a:t>모델을 저장</a:t>
            </a:r>
            <a:r>
              <a:rPr lang="en-US" altLang="ko-KR" dirty="0"/>
              <a:t>(weight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를 저장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load_model</a:t>
            </a:r>
            <a:endParaRPr lang="en-US" altLang="ko-KR" dirty="0"/>
          </a:p>
          <a:p>
            <a:pPr lvl="1"/>
            <a:r>
              <a:rPr lang="ko-KR" altLang="en-US" dirty="0"/>
              <a:t>저장되어 있는 모델을 불러옴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268" t="17580" r="60026" b="21728"/>
          <a:stretch/>
        </p:blipFill>
        <p:spPr>
          <a:xfrm>
            <a:off x="8314441" y="1168922"/>
            <a:ext cx="2848730" cy="51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57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5: random play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본격적으로 코드를 짜기 전에 </a:t>
            </a:r>
            <a:r>
              <a:rPr lang="en-US" altLang="ko-KR" dirty="0"/>
              <a:t>random action</a:t>
            </a:r>
            <a:r>
              <a:rPr lang="ko-KR" altLang="en-US" dirty="0"/>
              <a:t>으로 플레이</a:t>
            </a:r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loop</a:t>
            </a:r>
            <a:r>
              <a:rPr lang="ko-KR" altLang="en-US" dirty="0"/>
              <a:t>의 구성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환경 불러오기</a:t>
            </a:r>
            <a:endParaRPr lang="en-US" altLang="ko-KR" dirty="0"/>
          </a:p>
          <a:p>
            <a:pPr lvl="2"/>
            <a:r>
              <a:rPr lang="en-US" altLang="ko-KR" dirty="0" err="1"/>
              <a:t>env</a:t>
            </a:r>
            <a:r>
              <a:rPr lang="en-US" altLang="ko-KR" dirty="0"/>
              <a:t> = </a:t>
            </a:r>
            <a:r>
              <a:rPr lang="en-US" altLang="ko-KR" dirty="0" err="1"/>
              <a:t>gym.make</a:t>
            </a:r>
            <a:r>
              <a:rPr lang="en-US" altLang="ko-KR" dirty="0"/>
              <a:t>(‘BreakoutDeterministic-v3’)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상태 초기화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env.reset</a:t>
            </a:r>
            <a:r>
              <a:rPr lang="en-US" altLang="ko-KR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DQNAgent</a:t>
            </a:r>
            <a:r>
              <a:rPr lang="en-US" altLang="ko-KR" dirty="0"/>
              <a:t>()</a:t>
            </a:r>
            <a:r>
              <a:rPr lang="ko-KR" altLang="en-US" dirty="0"/>
              <a:t>로부터 </a:t>
            </a:r>
            <a:r>
              <a:rPr lang="en-US" altLang="ko-KR" dirty="0"/>
              <a:t>agent </a:t>
            </a:r>
            <a:r>
              <a:rPr lang="ko-KR" altLang="en-US" dirty="0"/>
              <a:t>인스턴스 형성</a:t>
            </a:r>
            <a:endParaRPr lang="en-US" altLang="ko-KR" dirty="0"/>
          </a:p>
          <a:p>
            <a:pPr lvl="2"/>
            <a:r>
              <a:rPr lang="en-US" altLang="ko-KR" dirty="0"/>
              <a:t>Agent = </a:t>
            </a:r>
            <a:r>
              <a:rPr lang="en-US" altLang="ko-KR" dirty="0" err="1"/>
              <a:t>DQNAgent</a:t>
            </a:r>
            <a:r>
              <a:rPr lang="en-US" altLang="ko-KR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While True: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에피소드 제한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1237" t="31850" r="42783" b="38850"/>
          <a:stretch/>
        </p:blipFill>
        <p:spPr>
          <a:xfrm>
            <a:off x="6589336" y="3271265"/>
            <a:ext cx="5320614" cy="321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43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5: random play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 startAt="5"/>
            </a:pPr>
            <a:r>
              <a:rPr lang="ko-KR" altLang="en-US" dirty="0"/>
              <a:t>무작위 행동 선택</a:t>
            </a:r>
            <a:endParaRPr lang="en-US" altLang="ko-KR" dirty="0"/>
          </a:p>
          <a:p>
            <a:pPr lvl="2"/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env.action_space.sample</a:t>
            </a:r>
            <a:r>
              <a:rPr lang="en-US" altLang="ko-KR" dirty="0"/>
              <a:t>()</a:t>
            </a:r>
          </a:p>
          <a:p>
            <a:pPr marL="914400" lvl="1" indent="-457200">
              <a:buAutoNum type="arabicPeriod" startAt="6"/>
            </a:pPr>
            <a:r>
              <a:rPr lang="ko-KR" altLang="en-US" dirty="0"/>
              <a:t>선택한 행동으로 한 스텝 진행하기</a:t>
            </a:r>
            <a:endParaRPr lang="en-US" altLang="ko-KR" dirty="0"/>
          </a:p>
          <a:p>
            <a:pPr lvl="2"/>
            <a:r>
              <a:rPr lang="en-US" altLang="ko-KR" dirty="0"/>
              <a:t>state, reward, done, info = </a:t>
            </a:r>
            <a:r>
              <a:rPr lang="en-US" altLang="ko-KR" dirty="0" err="1"/>
              <a:t>env.step</a:t>
            </a:r>
            <a:r>
              <a:rPr lang="en-US" altLang="ko-KR" dirty="0"/>
              <a:t>(action)</a:t>
            </a:r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다음 상태</a:t>
            </a:r>
            <a:r>
              <a:rPr lang="en-US" altLang="ko-KR" dirty="0"/>
              <a:t>, reward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보상</a:t>
            </a:r>
            <a:r>
              <a:rPr lang="en-US" altLang="ko-KR" dirty="0"/>
              <a:t>, done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에피소드 끝의 여부</a:t>
            </a:r>
            <a:r>
              <a:rPr lang="en-US" altLang="ko-KR" dirty="0"/>
              <a:t>, info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남은 목숨</a:t>
            </a:r>
            <a:endParaRPr lang="en-US" altLang="ko-KR" dirty="0"/>
          </a:p>
          <a:p>
            <a:pPr marL="914400" lvl="1" indent="-457200">
              <a:buAutoNum type="arabicPeriod" startAt="7"/>
            </a:pPr>
            <a:r>
              <a:rPr lang="ko-KR" altLang="en-US" dirty="0"/>
              <a:t>에피소드가 끝나면 환경을 초기화</a:t>
            </a:r>
            <a:endParaRPr lang="en-US" altLang="ko-KR" dirty="0"/>
          </a:p>
          <a:p>
            <a:pPr lvl="2"/>
            <a:r>
              <a:rPr lang="en-US" altLang="ko-KR" dirty="0" err="1"/>
              <a:t>env.reset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1237" t="31850" r="42783" b="38850"/>
          <a:stretch/>
        </p:blipFill>
        <p:spPr>
          <a:xfrm>
            <a:off x="6895599" y="3582185"/>
            <a:ext cx="5118046" cy="30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36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5: random play (3/4)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33122" y="3156595"/>
            <a:ext cx="2640291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env.reset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state.shape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18" y="1733762"/>
            <a:ext cx="3155752" cy="4165592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200" y="942680"/>
            <a:ext cx="10515600" cy="541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/>
              <a:t>파일을 실행시키면 아래와 같은 창이 뜸</a:t>
            </a:r>
            <a:r>
              <a:rPr lang="en-US" altLang="ko-KR" dirty="0"/>
              <a:t>, </a:t>
            </a:r>
            <a:r>
              <a:rPr lang="ko-KR" altLang="en-US" dirty="0"/>
              <a:t>무작위 정책인지 확인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788" y="1826812"/>
            <a:ext cx="5769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환경과 에이전트는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state, action, reward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를 주고 받음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  <a:sym typeface="Wingdings" panose="05000000000000000000" pitchFamily="2" charset="2"/>
              </a:rPr>
              <a:t>state, action, reward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  <a:sym typeface="Wingdings" panose="05000000000000000000" pitchFamily="2" charset="2"/>
              </a:rPr>
              <a:t>shape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  <a:sym typeface="Wingdings" panose="05000000000000000000" pitchFamily="2" charset="2"/>
              </a:rPr>
              <a:t> 확인 필요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  <a:sym typeface="Wingdings" panose="05000000000000000000" pitchFamily="2" charset="2"/>
              </a:rPr>
              <a:t>shape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  <a:sym typeface="Wingdings" panose="05000000000000000000" pitchFamily="2" charset="2"/>
              </a:rPr>
              <a:t> 확인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  <a:sym typeface="Wingdings" panose="05000000000000000000" pitchFamily="2" charset="2"/>
              </a:rPr>
              <a:t>: (210, 160, 3)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6874" t="67629" r="61267" b="13176"/>
          <a:stretch/>
        </p:blipFill>
        <p:spPr>
          <a:xfrm>
            <a:off x="5335571" y="3993935"/>
            <a:ext cx="5903446" cy="19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0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5: random play 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action,</a:t>
            </a:r>
            <a:r>
              <a:rPr lang="ko-KR" altLang="en-US" dirty="0"/>
              <a:t> </a:t>
            </a:r>
            <a:r>
              <a:rPr lang="en-US" altLang="ko-KR" dirty="0"/>
              <a:t>reward</a:t>
            </a:r>
            <a:r>
              <a:rPr lang="ko-KR" altLang="en-US" dirty="0"/>
              <a:t> 형태 확인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                          (1) action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5</a:t>
            </a:r>
            <a:r>
              <a:rPr lang="ko-KR" altLang="en-US" dirty="0"/>
              <a:t>까지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action 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	    (2) reward</a:t>
            </a:r>
            <a:r>
              <a:rPr lang="ko-KR" altLang="en-US" dirty="0"/>
              <a:t>는 벽돌을 깨면 </a:t>
            </a:r>
            <a:r>
              <a:rPr lang="en-US" altLang="ko-KR" dirty="0"/>
              <a:t>1.0(float)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875" t="43397" r="79665" b="8541"/>
          <a:stretch/>
        </p:blipFill>
        <p:spPr>
          <a:xfrm>
            <a:off x="1186992" y="1468088"/>
            <a:ext cx="2555450" cy="488826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49451" y="2366624"/>
            <a:ext cx="606143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env.action_space.sample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reward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done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info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env.step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reward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reward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6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5: random play 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/>
              <a:t>action</a:t>
            </a:r>
            <a:r>
              <a:rPr lang="ko-KR" altLang="en-US" dirty="0"/>
              <a:t>이 무엇인가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48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Atari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  <a:r>
              <a:rPr lang="ko-KR" altLang="en-US" dirty="0"/>
              <a:t> </a:t>
            </a:r>
            <a:r>
              <a:rPr lang="en-US" altLang="ko-KR" dirty="0"/>
              <a:t>“Breakout”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2680"/>
            <a:ext cx="10515600" cy="5413670"/>
          </a:xfrm>
        </p:spPr>
        <p:txBody>
          <a:bodyPr/>
          <a:lstStyle/>
          <a:p>
            <a:r>
              <a:rPr lang="en-US" altLang="ko-KR" dirty="0"/>
              <a:t>Atari</a:t>
            </a:r>
            <a:r>
              <a:rPr lang="ko-KR" altLang="en-US" dirty="0"/>
              <a:t>는 비디오 게임 시절의 고전 게임</a:t>
            </a:r>
            <a:endParaRPr lang="en-US" altLang="ko-KR" dirty="0"/>
          </a:p>
          <a:p>
            <a:pPr lvl="1"/>
            <a:r>
              <a:rPr lang="ko-KR" altLang="en-US" dirty="0"/>
              <a:t>그 중에서 </a:t>
            </a:r>
            <a:r>
              <a:rPr lang="en-US" altLang="ko-KR" dirty="0"/>
              <a:t>Breakout</a:t>
            </a:r>
            <a:r>
              <a:rPr lang="ko-KR" altLang="en-US" dirty="0"/>
              <a:t>이라는 </a:t>
            </a:r>
            <a:r>
              <a:rPr lang="ko-KR" altLang="en-US" dirty="0" err="1"/>
              <a:t>벽돌깨기</a:t>
            </a:r>
            <a:r>
              <a:rPr lang="ko-KR" altLang="en-US" dirty="0"/>
              <a:t> 게임에 대해서 살펴볼 것</a:t>
            </a:r>
            <a:endParaRPr lang="en-US" altLang="ko-KR" dirty="0"/>
          </a:p>
          <a:p>
            <a:pPr lvl="1"/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[Left, Right, Fire, Down, Up, Stay] </a:t>
            </a:r>
            <a:r>
              <a:rPr lang="ko-KR" altLang="en-US" dirty="0"/>
              <a:t>여섯 가지</a:t>
            </a:r>
            <a:r>
              <a:rPr lang="en-US" altLang="ko-KR" dirty="0"/>
              <a:t>, </a:t>
            </a:r>
            <a:r>
              <a:rPr lang="ko-KR" altLang="en-US" dirty="0"/>
              <a:t> 벽돌을 깨면 </a:t>
            </a:r>
            <a:r>
              <a:rPr lang="en-US" altLang="ko-KR" dirty="0"/>
              <a:t>+1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openai breakou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902" y="2581929"/>
            <a:ext cx="5205167" cy="390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87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 </a:t>
            </a:r>
            <a:r>
              <a:rPr lang="en-US" altLang="ko-KR" dirty="0"/>
              <a:t>Learning (1/3)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강화학습의 가장 기본 알고리즘 중의 하나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Dynamic Programming</a:t>
                </a:r>
                <a:r>
                  <a:rPr lang="ko-KR" altLang="en-US" dirty="0"/>
                  <a:t>과 다르게 </a:t>
                </a:r>
                <a:r>
                  <a:rPr lang="en-US" altLang="ko-KR" dirty="0"/>
                  <a:t>sampling</a:t>
                </a:r>
                <a:r>
                  <a:rPr lang="ko-KR" altLang="en-US" dirty="0"/>
                  <a:t>을 통한 </a:t>
                </a:r>
                <a:r>
                  <a:rPr lang="en-US" altLang="ko-KR" dirty="0"/>
                  <a:t>Q function</a:t>
                </a:r>
                <a:r>
                  <a:rPr lang="ko-KR" altLang="en-US" dirty="0"/>
                  <a:t>의 업데이트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Q Learning</a:t>
                </a:r>
                <a:r>
                  <a:rPr lang="ko-KR" altLang="en-US" dirty="0"/>
                  <a:t>의 경우 하나의 </a:t>
                </a:r>
                <a:r>
                  <a:rPr lang="en-US" altLang="ko-KR" dirty="0"/>
                  <a:t>Sample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&lt;</a:t>
                </a:r>
                <a:r>
                  <a:rPr lang="en-US" altLang="ko-KR" dirty="0">
                    <a:solidFill>
                      <a:srgbClr val="FF5050"/>
                    </a:solidFill>
                  </a:rPr>
                  <a:t>s, a, r, s’</a:t>
                </a:r>
                <a:r>
                  <a:rPr lang="en-US" altLang="ko-KR" dirty="0"/>
                  <a:t>&gt;</a:t>
                </a:r>
              </a:p>
              <a:p>
                <a:pPr lvl="1"/>
                <a:r>
                  <a:rPr lang="ko-KR" altLang="en-US" dirty="0"/>
                  <a:t>현재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olidFill>
                      <a:srgbClr val="FF5050"/>
                    </a:solidFill>
                  </a:rPr>
                  <a:t>s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Q function</a:t>
                </a:r>
                <a:r>
                  <a:rPr lang="ko-KR" altLang="en-US" dirty="0"/>
                  <a:t>에 따라서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ko-KR" altLang="en-US" dirty="0"/>
                  <a:t>로</a:t>
                </a:r>
                <a:r>
                  <a:rPr lang="en-US" altLang="ko-KR" dirty="0"/>
                  <a:t> action </a:t>
                </a:r>
                <a:r>
                  <a:rPr lang="en-US" altLang="ko-KR" dirty="0">
                    <a:solidFill>
                      <a:srgbClr val="FF5050"/>
                    </a:solidFill>
                  </a:rPr>
                  <a:t>a</a:t>
                </a:r>
                <a:r>
                  <a:rPr lang="ko-KR" altLang="en-US" dirty="0"/>
                  <a:t>를 선택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Environment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/>
                  <a:t>agent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reward </a:t>
                </a:r>
                <a:r>
                  <a:rPr lang="en-US" altLang="ko-KR" dirty="0">
                    <a:solidFill>
                      <a:srgbClr val="FF5050"/>
                    </a:solidFill>
                  </a:rPr>
                  <a:t>r</a:t>
                </a:r>
                <a:r>
                  <a:rPr lang="ko-KR" altLang="en-US" dirty="0">
                    <a:solidFill>
                      <a:srgbClr val="FF5050"/>
                    </a:solidFill>
                  </a:rPr>
                  <a:t>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next state </a:t>
                </a:r>
                <a:r>
                  <a:rPr lang="en-US" altLang="ko-KR" dirty="0">
                    <a:solidFill>
                      <a:srgbClr val="FF5050"/>
                    </a:solidFill>
                  </a:rPr>
                  <a:t>s’</a:t>
                </a:r>
                <a:r>
                  <a:rPr lang="ko-KR" altLang="en-US" dirty="0">
                    <a:solidFill>
                      <a:srgbClr val="FF5050"/>
                    </a:solidFill>
                  </a:rPr>
                  <a:t> </a:t>
                </a:r>
                <a:endParaRPr lang="en-US" altLang="ko-KR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4013638" y="3766365"/>
            <a:ext cx="4644359" cy="2307180"/>
            <a:chOff x="1515534" y="2193053"/>
            <a:chExt cx="6612466" cy="3284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7"/>
                <p:cNvSpPr/>
                <p:nvPr/>
              </p:nvSpPr>
              <p:spPr>
                <a:xfrm>
                  <a:off x="1515534" y="2480731"/>
                  <a:ext cx="1041400" cy="1041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ea typeface="나눔명조" panose="02020603020101020101" pitchFamily="18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명조" panose="02020603020101020101" pitchFamily="18" charset="-127"/>
                        </a:rPr>
                        <m:t>𝑠</m:t>
                      </m:r>
                    </m:oMath>
                  </a14:m>
                  <a:endParaRPr lang="ko-KR" altLang="en-US" sz="2800" dirty="0">
                    <a:solidFill>
                      <a:schemeClr val="tx1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534" y="2480731"/>
                  <a:ext cx="1041400" cy="10414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타원 8"/>
                <p:cNvSpPr/>
                <p:nvPr/>
              </p:nvSpPr>
              <p:spPr>
                <a:xfrm>
                  <a:off x="4953000" y="2480732"/>
                  <a:ext cx="1041400" cy="1041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00" dirty="0">
                      <a:solidFill>
                        <a:schemeClr val="tx1"/>
                      </a:solidFill>
                      <a:ea typeface="나눔명조" panose="02020603020101020101" pitchFamily="18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명조" panose="02020603020101020101" pitchFamily="18" charset="-127"/>
                        </a:rPr>
                        <m:t>𝑠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  <a:latin typeface="나눔명조" panose="02020603020101020101" pitchFamily="18" charset="-127"/>
                      <a:ea typeface="나눔명조" panose="02020603020101020101" pitchFamily="18" charset="-127"/>
                    </a:rPr>
                    <a:t>’</a:t>
                  </a:r>
                  <a:endParaRPr lang="ko-KR" altLang="en-US" dirty="0">
                    <a:solidFill>
                      <a:schemeClr val="tx1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2480732"/>
                  <a:ext cx="1041400" cy="10414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오른쪽 화살표 5"/>
            <p:cNvSpPr/>
            <p:nvPr/>
          </p:nvSpPr>
          <p:spPr>
            <a:xfrm>
              <a:off x="2659468" y="2890641"/>
              <a:ext cx="2199580" cy="2540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3227825" y="2193053"/>
                  <a:ext cx="741016" cy="7449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𝑎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825" y="2193053"/>
                  <a:ext cx="741016" cy="7449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오른쪽 화살표 7"/>
            <p:cNvSpPr/>
            <p:nvPr/>
          </p:nvSpPr>
          <p:spPr>
            <a:xfrm rot="5400000">
              <a:off x="2961217" y="3769785"/>
              <a:ext cx="1312331" cy="258233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화살표 9"/>
            <p:cNvSpPr/>
            <p:nvPr/>
          </p:nvSpPr>
          <p:spPr>
            <a:xfrm rot="3153959">
              <a:off x="5519498" y="3973633"/>
              <a:ext cx="1377613" cy="29475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3055140" y="4698999"/>
                  <a:ext cx="1126067" cy="69426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ko-KR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Q</m:t>
                        </m:r>
                        <m:r>
                          <a:rPr lang="en-US" altLang="ko-KR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(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𝑠</m:t>
                        </m:r>
                        <m:r>
                          <a:rPr lang="en-US" altLang="ko-KR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a</m:t>
                        </m:r>
                        <m:r>
                          <a:rPr lang="en-US" altLang="ko-KR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)</m:t>
                        </m:r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 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140" y="4698999"/>
                  <a:ext cx="1126067" cy="694267"/>
                </a:xfrm>
                <a:prstGeom prst="rect">
                  <a:avLst/>
                </a:prstGeom>
                <a:blipFill>
                  <a:blip r:embed="rId6"/>
                  <a:stretch>
                    <a:fillRect l="-13846" r="-61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4799531" y="4698999"/>
                  <a:ext cx="3218402" cy="69426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r</m:t>
                            </m:r>
                            <m:r>
                              <a:rPr lang="en-US" altLang="ko-K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명조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명조" panose="02020603020101020101" pitchFamily="18" charset="-127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n-US" altLang="ko-KR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명조" panose="02020603020101020101" pitchFamily="18" charset="-127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ko-K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𝑠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′</m:t>
                            </m:r>
                            <m:r>
                              <a:rPr lang="en-US" altLang="ko-K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531" y="4698999"/>
                  <a:ext cx="3218402" cy="6942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직사각형 17"/>
            <p:cNvSpPr/>
            <p:nvPr/>
          </p:nvSpPr>
          <p:spPr>
            <a:xfrm>
              <a:off x="4584697" y="4614331"/>
              <a:ext cx="3543303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5"/>
            <p:cNvSpPr/>
            <p:nvPr/>
          </p:nvSpPr>
          <p:spPr>
            <a:xfrm rot="10800000">
              <a:off x="4429118" y="5015151"/>
              <a:ext cx="370413" cy="2116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위로 굽은 화살표 19"/>
            <p:cNvSpPr/>
            <p:nvPr/>
          </p:nvSpPr>
          <p:spPr>
            <a:xfrm rot="10800000" flipH="1">
              <a:off x="3674533" y="3945465"/>
              <a:ext cx="1634067" cy="627594"/>
            </a:xfrm>
            <a:prstGeom prst="bentUpArrow">
              <a:avLst>
                <a:gd name="adj1" fmla="val 19604"/>
                <a:gd name="adj2" fmla="val 25000"/>
                <a:gd name="adj3" fmla="val 25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63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r>
              <a:rPr lang="ko-KR" altLang="en-US" dirty="0"/>
              <a:t>의 업데이트 식</a:t>
            </a:r>
            <a:endParaRPr lang="en-US" altLang="ko-KR" dirty="0"/>
          </a:p>
          <a:p>
            <a:pPr lvl="1"/>
            <a:r>
              <a:rPr lang="ko-KR" altLang="en-US" dirty="0"/>
              <a:t>방문한 </a:t>
            </a:r>
            <a:r>
              <a:rPr lang="en-US" altLang="ko-KR" dirty="0"/>
              <a:t>state action pair</a:t>
            </a:r>
            <a:r>
              <a:rPr lang="ko-KR" altLang="en-US" dirty="0"/>
              <a:t>의 </a:t>
            </a:r>
            <a:r>
              <a:rPr lang="en-US" altLang="ko-KR" dirty="0"/>
              <a:t>Q function</a:t>
            </a:r>
            <a:r>
              <a:rPr lang="ko-KR" altLang="en-US" dirty="0"/>
              <a:t>을 업데이트</a:t>
            </a:r>
            <a:r>
              <a:rPr lang="en-US" altLang="ko-KR" dirty="0"/>
              <a:t>(Bellman Optimality Equation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SARSA</a:t>
            </a:r>
            <a:r>
              <a:rPr lang="ko-KR" altLang="en-US" dirty="0"/>
              <a:t>는 </a:t>
            </a:r>
            <a:r>
              <a:rPr lang="en-US" altLang="ko-KR" dirty="0"/>
              <a:t>&lt;s, a, r, s’,</a:t>
            </a:r>
            <a:r>
              <a:rPr lang="ko-KR" altLang="en-US" dirty="0"/>
              <a:t> </a:t>
            </a:r>
            <a:r>
              <a:rPr lang="en-US" altLang="ko-KR" dirty="0"/>
              <a:t>a’&gt; </a:t>
            </a:r>
            <a:r>
              <a:rPr lang="en-US" altLang="ko-KR" dirty="0">
                <a:sym typeface="Wingdings" panose="05000000000000000000" pitchFamily="2" charset="2"/>
              </a:rPr>
              <a:t> Q Learning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&lt;s, a, r, s’&gt;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455445" y="3482263"/>
                <a:ext cx="9592626" cy="862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 ←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lim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"/>
                                  <m:ctrlP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ko-KR" altLang="en-US" sz="32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445" y="3482263"/>
                <a:ext cx="9592626" cy="862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>
            <a:cxnSpLocks/>
          </p:cNvCxnSpPr>
          <p:nvPr/>
        </p:nvCxnSpPr>
        <p:spPr>
          <a:xfrm flipH="1" flipV="1">
            <a:off x="2304513" y="4192380"/>
            <a:ext cx="947736" cy="1256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</p:cNvCxnSpPr>
          <p:nvPr/>
        </p:nvCxnSpPr>
        <p:spPr>
          <a:xfrm flipV="1">
            <a:off x="3252249" y="4192380"/>
            <a:ext cx="849068" cy="1256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47655" y="5508437"/>
            <a:ext cx="280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현재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(s, a)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의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Q function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460349" y="2997729"/>
            <a:ext cx="0" cy="720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44378" y="2530879"/>
            <a:ext cx="153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Learning rate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5838992" y="4132295"/>
            <a:ext cx="0" cy="131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71438" y="5518871"/>
            <a:ext cx="168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Immediate reward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6532075" y="2997729"/>
            <a:ext cx="0" cy="720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80292" y="2545019"/>
            <a:ext cx="18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Discount Factor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27" name="연결선: 꺾임 26"/>
          <p:cNvCxnSpPr>
            <a:cxnSpLocks/>
            <a:stCxn id="12" idx="2"/>
          </p:cNvCxnSpPr>
          <p:nvPr/>
        </p:nvCxnSpPr>
        <p:spPr>
          <a:xfrm rot="5400000" flipH="1" flipV="1">
            <a:off x="5878948" y="1575768"/>
            <a:ext cx="1675301" cy="6928701"/>
          </a:xfrm>
          <a:prstGeom prst="bentConnector4">
            <a:avLst>
              <a:gd name="adj1" fmla="val -36153"/>
              <a:gd name="adj2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</p:cNvCxnSpPr>
          <p:nvPr/>
        </p:nvCxnSpPr>
        <p:spPr>
          <a:xfrm flipV="1">
            <a:off x="7659936" y="4202468"/>
            <a:ext cx="0" cy="131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47266" y="5508437"/>
            <a:ext cx="2336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Next state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의 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Q function 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중의 최대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385741" y="2530879"/>
            <a:ext cx="9662329" cy="421871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3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어디에 사용할 수 있나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그림과 같은 그리드월드에서는 학습 가능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하지만 </a:t>
            </a:r>
            <a:r>
              <a:rPr lang="en-US" altLang="ko-KR" dirty="0"/>
              <a:t>Atari game</a:t>
            </a:r>
            <a:r>
              <a:rPr lang="ko-KR" altLang="en-US" dirty="0"/>
              <a:t> 같은 것을 학습시키고 싶다면</a:t>
            </a:r>
            <a:r>
              <a:rPr lang="en-US" altLang="ko-KR" dirty="0"/>
              <a:t>?? Q Learning 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-283" b="1583"/>
          <a:stretch/>
        </p:blipFill>
        <p:spPr>
          <a:xfrm>
            <a:off x="4250402" y="2531259"/>
            <a:ext cx="3950918" cy="41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7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Q-Network (1/5)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DQN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Q Learning</a:t>
                </a:r>
                <a:r>
                  <a:rPr lang="ko-KR" altLang="en-US" dirty="0"/>
                  <a:t>을 큰 문제에 적용시키기 위해 </a:t>
                </a:r>
                <a:r>
                  <a:rPr lang="en-US" altLang="ko-KR" dirty="0"/>
                  <a:t>CNN</a:t>
                </a:r>
                <a:r>
                  <a:rPr lang="ko-KR" altLang="en-US" dirty="0"/>
                  <a:t>을 사용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CNN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Q Function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approximate</a:t>
                </a:r>
                <a:r>
                  <a:rPr lang="ko-KR" altLang="en-US" dirty="0"/>
                  <a:t>하는 </a:t>
                </a:r>
                <a:r>
                  <a:rPr lang="en-US" altLang="ko-KR" dirty="0"/>
                  <a:t>function</a:t>
                </a:r>
                <a:r>
                  <a:rPr lang="ko-KR" altLang="en-US" dirty="0"/>
                  <a:t>과 같이 사용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DQN</a:t>
                </a:r>
                <a:r>
                  <a:rPr lang="ko-KR" altLang="en-US" dirty="0"/>
                  <a:t>은 즉</a:t>
                </a:r>
                <a:r>
                  <a:rPr lang="en-US" altLang="ko-KR" dirty="0"/>
                  <a:t>, Q Function</a:t>
                </a:r>
                <a:r>
                  <a:rPr lang="ko-KR" altLang="en-US" dirty="0"/>
                  <a:t>을 근사하는 </a:t>
                </a:r>
                <a:r>
                  <a:rPr lang="en-US" altLang="ko-KR" dirty="0"/>
                  <a:t>Neural Network</a:t>
                </a:r>
                <a:r>
                  <a:rPr lang="ko-KR" altLang="en-US" dirty="0"/>
                  <a:t>를 말함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이제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;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/>
                  <a:t>로 표현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/>
                  <a:t>Neural Network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parameter(weight, bias)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2678784" y="3357460"/>
            <a:ext cx="7060676" cy="2998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78" y="3606875"/>
            <a:ext cx="5917235" cy="250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5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Q-Network (2/5)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지도학습의 </a:t>
                </a:r>
                <a:r>
                  <a:rPr lang="en-US" altLang="ko-KR" dirty="0"/>
                  <a:t>Loss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입력으로 넣어주는 데이터의 정답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NN(Neural Network)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output </a:t>
                </a:r>
                <a:r>
                  <a:rPr lang="ko-KR" altLang="en-US" dirty="0"/>
                  <a:t>값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Loss function</a:t>
                </a:r>
                <a:r>
                  <a:rPr lang="ko-KR" altLang="en-US" dirty="0"/>
                  <a:t>을 줄이기 위해 </a:t>
                </a:r>
                <a:r>
                  <a:rPr lang="en-US" altLang="ko-KR" dirty="0"/>
                  <a:t>gradient descent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5873" y="2191731"/>
                <a:ext cx="8003357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73" y="2191731"/>
                <a:ext cx="8003357" cy="921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0" y="6485804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서울한강체 L" panose="02020603020101020101" pitchFamily="18" charset="-127"/>
                <a:ea typeface="서울한강체 L" panose="02020603020101020101" pitchFamily="18" charset="-127"/>
              </a:rPr>
              <a:t>참고 </a:t>
            </a:r>
            <a:r>
              <a:rPr lang="en-US" altLang="ko-KR" sz="1600" dirty="0">
                <a:latin typeface="서울한강체 L" panose="02020603020101020101" pitchFamily="18" charset="-127"/>
                <a:ea typeface="서울한강체 L" panose="02020603020101020101" pitchFamily="18" charset="-127"/>
              </a:rPr>
              <a:t>: </a:t>
            </a:r>
            <a:r>
              <a:rPr lang="ko-KR" altLang="en-US" sz="1600" dirty="0">
                <a:latin typeface="서울한강체 L" panose="02020603020101020101" pitchFamily="18" charset="-127"/>
                <a:ea typeface="서울한강체 L" panose="02020603020101020101" pitchFamily="18" charset="-127"/>
              </a:rPr>
              <a:t>https://danieltakeshi.github.io/2016/12/01/going-deeper-into-reinforcement-learning-understanding-dqn/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5872" y="4908222"/>
                <a:ext cx="800335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3200" i="0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72" y="4908222"/>
                <a:ext cx="800335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54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1573</Words>
  <Application>Microsoft Office PowerPoint</Application>
  <PresentationFormat>와이드스크린</PresentationFormat>
  <Paragraphs>237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굴림체</vt:lpstr>
      <vt:lpstr>나눔명조</vt:lpstr>
      <vt:lpstr>맑은 고딕</vt:lpstr>
      <vt:lpstr>서울남산체 L</vt:lpstr>
      <vt:lpstr>서울한강체 L</vt:lpstr>
      <vt:lpstr>Arial</vt:lpstr>
      <vt:lpstr>Cambria Math</vt:lpstr>
      <vt:lpstr>Wingdings</vt:lpstr>
      <vt:lpstr>Office 테마</vt:lpstr>
      <vt:lpstr>Understanding DQN</vt:lpstr>
      <vt:lpstr>1. DQN 이론 이해하기</vt:lpstr>
      <vt:lpstr>Deep Q-Network(DQN)이란?</vt:lpstr>
      <vt:lpstr>Atari Game “Breakout”</vt:lpstr>
      <vt:lpstr>Q Learning (1/3)</vt:lpstr>
      <vt:lpstr>Q Learning (2/3)</vt:lpstr>
      <vt:lpstr>Q Learning (3/3)</vt:lpstr>
      <vt:lpstr>Deep Q-Network (1/5)</vt:lpstr>
      <vt:lpstr>Deep Q-Network (2/5)</vt:lpstr>
      <vt:lpstr>Deep Q-Network (3/5)</vt:lpstr>
      <vt:lpstr>Deep Q-Network (4/5)</vt:lpstr>
      <vt:lpstr>Deep Q-Network (5/5)</vt:lpstr>
      <vt:lpstr>Preprocessing (1/5)</vt:lpstr>
      <vt:lpstr>Preprocessing (2/5)</vt:lpstr>
      <vt:lpstr>Preprocessing (3/5)</vt:lpstr>
      <vt:lpstr>Preprocessing (4/5)</vt:lpstr>
      <vt:lpstr>Preprocessing (5/5)</vt:lpstr>
      <vt:lpstr>CNN (1/)</vt:lpstr>
      <vt:lpstr>CNN (2/)</vt:lpstr>
      <vt:lpstr>CNN (3/)</vt:lpstr>
      <vt:lpstr>CNN (4/)</vt:lpstr>
      <vt:lpstr>Replay Memory</vt:lpstr>
      <vt:lpstr>Target Q Network</vt:lpstr>
      <vt:lpstr>정리</vt:lpstr>
      <vt:lpstr>2. DQN 코드 이해하기</vt:lpstr>
      <vt:lpstr>Preprocessing (5/)</vt:lpstr>
      <vt:lpstr>Step 1: install requirements</vt:lpstr>
      <vt:lpstr>Step 2: import </vt:lpstr>
      <vt:lpstr>Step 3: code structure</vt:lpstr>
      <vt:lpstr>Step 4: DQNAgent</vt:lpstr>
      <vt:lpstr>Step 5: random play (1/4)</vt:lpstr>
      <vt:lpstr>Step 5: random play (2/4)</vt:lpstr>
      <vt:lpstr>Step 5: random play (3/4)</vt:lpstr>
      <vt:lpstr>Step 5: random play (4/5)</vt:lpstr>
      <vt:lpstr>Step 5: random play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Woongwon Lee</dc:creator>
  <cp:lastModifiedBy>Woongwon Lee</cp:lastModifiedBy>
  <cp:revision>44</cp:revision>
  <dcterms:created xsi:type="dcterms:W3CDTF">2017-04-05T12:04:05Z</dcterms:created>
  <dcterms:modified xsi:type="dcterms:W3CDTF">2017-04-15T04:44:49Z</dcterms:modified>
</cp:coreProperties>
</file>