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Josefin Slab"/>
      <p:regular r:id="rId20"/>
      <p:bold r:id="rId21"/>
      <p:italic r:id="rId22"/>
      <p:boldItalic r:id="rId23"/>
    </p:embeddedFont>
    <p:embeddedFont>
      <p:font typeface="Anton"/>
      <p:regular r:id="rId24"/>
    </p:embeddedFont>
    <p:embeddedFont>
      <p:font typeface="Anaheim"/>
      <p:regular r:id="rId25"/>
      <p:bold r:id="rId26"/>
    </p:embeddedFont>
    <p:embeddedFont>
      <p:font typeface="Abel"/>
      <p:regular r:id="rId27"/>
    </p:embeddedFont>
    <p:embeddedFont>
      <p:font typeface="Josefin Sans"/>
      <p:regular r:id="rId28"/>
      <p:bold r:id="rId29"/>
      <p:italic r:id="rId30"/>
      <p:boldItalic r:id="rId31"/>
    </p:embeddedFont>
    <p:embeddedFont>
      <p:font typeface="Unica One"/>
      <p:regular r:id="rId32"/>
    </p:embeddedFont>
    <p:embeddedFont>
      <p:font typeface="Ex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E03E66-DCFA-4EAC-919B-B63B86223DC7}">
  <a:tblStyle styleId="{93E03E66-DCFA-4EAC-919B-B63B86223D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regular.fntdata"/><Relationship Id="rId22" Type="http://schemas.openxmlformats.org/officeDocument/2006/relationships/font" Target="fonts/JosefinSlab-italic.fntdata"/><Relationship Id="rId21" Type="http://schemas.openxmlformats.org/officeDocument/2006/relationships/font" Target="fonts/JosefinSlab-bold.fntdata"/><Relationship Id="rId24" Type="http://schemas.openxmlformats.org/officeDocument/2006/relationships/font" Target="fonts/Anton-regular.fntdata"/><Relationship Id="rId23" Type="http://schemas.openxmlformats.org/officeDocument/2006/relationships/font" Target="fonts/JosefinSlab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naheim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JosefinSans-regular.fntdata"/><Relationship Id="rId27" Type="http://schemas.openxmlformats.org/officeDocument/2006/relationships/font" Target="fonts/Abe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efi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JosefinSans-boldItalic.fntdata"/><Relationship Id="rId30" Type="http://schemas.openxmlformats.org/officeDocument/2006/relationships/font" Target="fonts/JosefinSans-italic.fntdata"/><Relationship Id="rId11" Type="http://schemas.openxmlformats.org/officeDocument/2006/relationships/slide" Target="slides/slide5.xml"/><Relationship Id="rId33" Type="http://schemas.openxmlformats.org/officeDocument/2006/relationships/font" Target="fonts/ExoLight-regular.fntdata"/><Relationship Id="rId10" Type="http://schemas.openxmlformats.org/officeDocument/2006/relationships/slide" Target="slides/slide4.xml"/><Relationship Id="rId32" Type="http://schemas.openxmlformats.org/officeDocument/2006/relationships/font" Target="fonts/UnicaOne-regular.fntdata"/><Relationship Id="rId13" Type="http://schemas.openxmlformats.org/officeDocument/2006/relationships/slide" Target="slides/slide7.xml"/><Relationship Id="rId35" Type="http://schemas.openxmlformats.org/officeDocument/2006/relationships/font" Target="fonts/ExoLight-italic.fntdata"/><Relationship Id="rId12" Type="http://schemas.openxmlformats.org/officeDocument/2006/relationships/slide" Target="slides/slide6.xml"/><Relationship Id="rId34" Type="http://schemas.openxmlformats.org/officeDocument/2006/relationships/font" Target="fonts/Exo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Exo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411834e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1411834e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6eb15f3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6eb15f3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ca1b564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ca1b564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1411834e5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1411834e5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Abinav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1411834e5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1411834e5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Abinav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1411834e5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1411834e5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Umer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1411834e5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1411834e5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Umer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6eb15f3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6eb15f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6eb15f3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6eb15f3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Arno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6eb15f3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6eb15f3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Arno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6eb15f3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6eb15f3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Arno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6eb15f3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6eb15f3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Arno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6eb15f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6eb15f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Arno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6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6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S">
  <p:cSld name="CUSTOM_6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556825" y="1477450"/>
            <a:ext cx="2484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3"/>
          <p:cNvSpPr txBox="1"/>
          <p:nvPr>
            <p:ph idx="2" type="title"/>
          </p:nvPr>
        </p:nvSpPr>
        <p:spPr>
          <a:xfrm>
            <a:off x="5556825" y="896623"/>
            <a:ext cx="23547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3" type="subTitle"/>
          </p:nvPr>
        </p:nvSpPr>
        <p:spPr>
          <a:xfrm>
            <a:off x="5556825" y="2642050"/>
            <a:ext cx="2484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4" type="title"/>
          </p:nvPr>
        </p:nvSpPr>
        <p:spPr>
          <a:xfrm>
            <a:off x="5556825" y="2061223"/>
            <a:ext cx="23547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5556825" y="3806650"/>
            <a:ext cx="2484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3"/>
          <p:cNvSpPr txBox="1"/>
          <p:nvPr>
            <p:ph idx="6" type="title"/>
          </p:nvPr>
        </p:nvSpPr>
        <p:spPr>
          <a:xfrm>
            <a:off x="5556825" y="3225823"/>
            <a:ext cx="23547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ctrTitle"/>
          </p:nvPr>
        </p:nvSpPr>
        <p:spPr>
          <a:xfrm>
            <a:off x="1679800" y="1343792"/>
            <a:ext cx="2619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862275" y="2503988"/>
            <a:ext cx="22542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ctrTitle"/>
          </p:nvPr>
        </p:nvSpPr>
        <p:spPr>
          <a:xfrm>
            <a:off x="4844925" y="1337506"/>
            <a:ext cx="2619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4" type="subTitle"/>
          </p:nvPr>
        </p:nvSpPr>
        <p:spPr>
          <a:xfrm>
            <a:off x="5027445" y="2497004"/>
            <a:ext cx="22542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7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2" type="ctrTitle"/>
          </p:nvPr>
        </p:nvSpPr>
        <p:spPr>
          <a:xfrm>
            <a:off x="1679800" y="1343792"/>
            <a:ext cx="2619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862275" y="2503988"/>
            <a:ext cx="22542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47325" y="3695475"/>
            <a:ext cx="4214400" cy="1027800"/>
          </a:xfrm>
          <a:prstGeom prst="rect">
            <a:avLst/>
          </a:prstGeom>
          <a:solidFill>
            <a:srgbClr val="06294A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847680" y="1445325"/>
            <a:ext cx="26130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847675" y="2220275"/>
            <a:ext cx="34137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9" name="Google Shape;79;p16"/>
          <p:cNvSpPr txBox="1"/>
          <p:nvPr/>
        </p:nvSpPr>
        <p:spPr>
          <a:xfrm>
            <a:off x="847675" y="3863750"/>
            <a:ext cx="3413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b="0" i="0" lang="en" sz="900" u="none" cap="none" strike="noStrik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Slidesgo</a:t>
            </a:r>
            <a:r>
              <a:rPr b="0" i="0" lang="en" sz="900" u="none" cap="none" strike="noStrik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Flaticon</a:t>
            </a:r>
            <a:r>
              <a:rPr b="0" i="0" lang="en" sz="900" u="none" cap="none" strike="noStrik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Freepik</a:t>
            </a:r>
            <a:r>
              <a:rPr b="0" i="0" lang="en" sz="900" u="none" cap="none" strike="noStrik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b="0" i="0" sz="900" u="none" cap="none" strike="noStrike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b="1" i="0" sz="900" u="none" cap="none" strike="noStrike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 1">
  <p:cSld name="CUSTOM_1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728275" y="1073550"/>
            <a:ext cx="63033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 type="blank">
  <p:cSld name="BLANK">
    <p:bg>
      <p:bgPr>
        <a:solidFill>
          <a:srgbClr val="FDF3E5">
            <a:alpha val="29409"/>
          </a:srgbClr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 1">
  <p:cSld name="CUSTOM_7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subTitle"/>
          </p:nvPr>
        </p:nvSpPr>
        <p:spPr>
          <a:xfrm flipH="1">
            <a:off x="1163300" y="741075"/>
            <a:ext cx="50532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Josefin Slab SemiBold"/>
              <a:buAutoNum type="arabicPeriod"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3775200" y="1682975"/>
            <a:ext cx="23241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ctrTitle"/>
          </p:nvPr>
        </p:nvSpPr>
        <p:spPr>
          <a:xfrm>
            <a:off x="3775200" y="3219525"/>
            <a:ext cx="23241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3" type="ctrTitle"/>
          </p:nvPr>
        </p:nvSpPr>
        <p:spPr>
          <a:xfrm>
            <a:off x="6045900" y="1682975"/>
            <a:ext cx="23241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4" type="ctrTitle"/>
          </p:nvPr>
        </p:nvSpPr>
        <p:spPr>
          <a:xfrm>
            <a:off x="6045900" y="3219525"/>
            <a:ext cx="23241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775200" y="186255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5" type="subTitle"/>
          </p:nvPr>
        </p:nvSpPr>
        <p:spPr>
          <a:xfrm>
            <a:off x="3775200" y="3396868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6" type="subTitle"/>
          </p:nvPr>
        </p:nvSpPr>
        <p:spPr>
          <a:xfrm>
            <a:off x="6045900" y="186255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7" type="subTitle"/>
          </p:nvPr>
        </p:nvSpPr>
        <p:spPr>
          <a:xfrm>
            <a:off x="6045900" y="3396868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8"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ctrTitle"/>
          </p:nvPr>
        </p:nvSpPr>
        <p:spPr>
          <a:xfrm>
            <a:off x="2237395" y="2118925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2562675" y="2663160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ctrTitle"/>
          </p:nvPr>
        </p:nvSpPr>
        <p:spPr>
          <a:xfrm flipH="1">
            <a:off x="2732325" y="3046075"/>
            <a:ext cx="23643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 flipH="1">
            <a:off x="2732275" y="1906500"/>
            <a:ext cx="40365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ctrTitle"/>
          </p:nvPr>
        </p:nvSpPr>
        <p:spPr>
          <a:xfrm>
            <a:off x="5909550" y="1715300"/>
            <a:ext cx="1815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59095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73531" y="3094768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856025" y="3407350"/>
            <a:ext cx="22542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ctrTitle"/>
          </p:nvPr>
        </p:nvSpPr>
        <p:spPr>
          <a:xfrm>
            <a:off x="3262356" y="3094768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3" type="subTitle"/>
          </p:nvPr>
        </p:nvSpPr>
        <p:spPr>
          <a:xfrm>
            <a:off x="3444838" y="3407350"/>
            <a:ext cx="22542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4" type="ctrTitle"/>
          </p:nvPr>
        </p:nvSpPr>
        <p:spPr>
          <a:xfrm>
            <a:off x="5851306" y="3091717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5" type="subTitle"/>
          </p:nvPr>
        </p:nvSpPr>
        <p:spPr>
          <a:xfrm>
            <a:off x="6033825" y="3404300"/>
            <a:ext cx="22542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6"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ctrTitle"/>
          </p:nvPr>
        </p:nvSpPr>
        <p:spPr>
          <a:xfrm>
            <a:off x="1634900" y="1067978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1634850" y="1571850"/>
            <a:ext cx="2619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3" type="ctrTitle"/>
          </p:nvPr>
        </p:nvSpPr>
        <p:spPr>
          <a:xfrm>
            <a:off x="1634900" y="2811753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4" type="subTitle"/>
          </p:nvPr>
        </p:nvSpPr>
        <p:spPr>
          <a:xfrm>
            <a:off x="1634850" y="3315725"/>
            <a:ext cx="2619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5" type="ctrTitle"/>
          </p:nvPr>
        </p:nvSpPr>
        <p:spPr>
          <a:xfrm>
            <a:off x="5042800" y="1067978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6" type="subTitle"/>
          </p:nvPr>
        </p:nvSpPr>
        <p:spPr>
          <a:xfrm>
            <a:off x="5042750" y="1571850"/>
            <a:ext cx="2619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7" type="ctrTitle"/>
          </p:nvPr>
        </p:nvSpPr>
        <p:spPr>
          <a:xfrm>
            <a:off x="5042800" y="2811753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8" type="subTitle"/>
          </p:nvPr>
        </p:nvSpPr>
        <p:spPr>
          <a:xfrm>
            <a:off x="5042750" y="3315725"/>
            <a:ext cx="2619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4650725" y="1658275"/>
            <a:ext cx="35649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6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Unica One"/>
              <a:buNone/>
              <a:defRPr b="1" i="0" sz="2800" u="none" cap="none" strike="noStrik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b="0" i="0" sz="1200" u="none" cap="none" strike="noStrike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b="0" i="0" sz="1200" u="none" cap="none" strike="noStrike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b="0" i="0" sz="1200" u="none" cap="none" strike="noStrike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b="0" i="0" sz="1200" u="none" cap="none" strike="noStrike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b="0" i="0" sz="1200" u="none" cap="none" strike="noStrike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b="0" i="0" sz="1200" u="none" cap="none" strike="noStrike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b="0" i="0" sz="1200" u="none" cap="none" strike="noStrike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b="0" i="0" sz="1200" u="none" cap="none" strike="noStrike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 b="0" i="0" sz="1200" u="none" cap="none" strike="noStrike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jpg"/><Relationship Id="rId4" Type="http://schemas.openxmlformats.org/officeDocument/2006/relationships/hyperlink" Target="http://drive.google.com/file/d/1cl8LOd4i2bilf_bC4zIGbqlTTXPMX0Uv/view" TargetMode="External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g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jp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jp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jp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bel"/>
                <a:ea typeface="Abel"/>
                <a:cs typeface="Abel"/>
                <a:sym typeface="Abel"/>
              </a:rPr>
              <a:t>Exploring </a:t>
            </a:r>
            <a:r>
              <a:rPr lang="en" sz="1200">
                <a:latin typeface="Abel"/>
                <a:ea typeface="Abel"/>
                <a:cs typeface="Abel"/>
                <a:sym typeface="Abel"/>
              </a:rPr>
              <a:t>the Power of Evolutionary Computing</a:t>
            </a:r>
            <a:endParaRPr sz="12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" name="Google Shape;97;p22"/>
          <p:cNvSpPr txBox="1"/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video!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time lapse video of a genetic algorithm we created to solve a maze we created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video!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time lapse video of a genetic algorithm we created to solve a maze we created</a:t>
            </a:r>
            <a:endParaRPr/>
          </a:p>
        </p:txBody>
      </p:sp>
      <p:pic>
        <p:nvPicPr>
          <p:cNvPr id="165" name="Google Shape;165;p32" title="Main vi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3"/>
          <p:cNvGraphicFramePr/>
          <p:nvPr/>
        </p:nvGraphicFramePr>
        <p:xfrm>
          <a:off x="445200" y="85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{93E03E66-DCFA-4EAC-919B-B63B86223DC7}</a:tableStyleId>
              </a:tblPr>
              <a:tblGrid>
                <a:gridCol w="4246375"/>
                <a:gridCol w="4215600"/>
              </a:tblGrid>
              <a:tr h="4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Pros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cons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770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bel"/>
                        <a:buChar char="●"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Adaptability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: </a:t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Dynamically adjusts solutions for complex  problems.</a:t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bel"/>
                        <a:buChar char="●"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Parallel Processing: </a:t>
                      </a:r>
                      <a:endParaRPr b="1"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Efficiently explores multiple solutions simultaneously.</a:t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bel"/>
                        <a:buChar char="●"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Speed Efficiency: </a:t>
                      </a:r>
                      <a:endParaRPr b="1"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Demonstrates fast convergence, especially in large solution spaces.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bel"/>
                        <a:buChar char="●"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Limited Constraint Handling: </a:t>
                      </a:r>
                      <a:endParaRPr b="1"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Struggles with complex constraint management.</a:t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bel"/>
                        <a:buChar char="●"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Not Ideal for Simplicity: </a:t>
                      </a:r>
                      <a:endParaRPr b="1"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Overkill for straightforward optimization problems.</a:t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bel"/>
                        <a:buChar char="●"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Parameter Sensitivity: </a:t>
                      </a:r>
                      <a:endParaRPr b="1"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Requires careful tuning, sensitive to parameter choices.</a:t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2306950" y="1509225"/>
            <a:ext cx="34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46425" y="2179775"/>
            <a:ext cx="463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summary, Genetic Algorithms provide a practical lens through which we can address optimization complexities. This computational approach, grounded in evolutionary principles, offers valuable insights for problem solvers.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3108650" y="1118225"/>
            <a:ext cx="3414000" cy="655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721175" y="1774025"/>
            <a:ext cx="4494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Welcome to our exploration of Genetic Algorithms (GAs), a computational methodology inspired by the principles of natural selection. Today, we'll examine the practical applications and fundamental components that make GAs a valuable tool in optimization.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GeneTic Algorithms?</a:t>
            </a:r>
            <a:endParaRPr/>
          </a:p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 emulate natural selection processes to navigate solution spaces efficiently. Drawing inspiration from Darwinian evolution, GAs utilize selection, crossover, and mutation to iteratively refine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addressing complex problems, GAs offer a pragmatic alternative, excelling in scenarios where traditional algorithms encounter challenges. Their adaptability and efficiency make them particularly relevant in optimization tasks.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Applications for GA’s include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Optimization Problem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Combinatorial Optimization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Machine Learning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Financial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/>
              <a:t>AND MUCH MORE!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750" y="2765300"/>
            <a:ext cx="3035875" cy="1694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general layout of how a genetic algorithm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initial batch (</a:t>
            </a:r>
            <a:r>
              <a:rPr lang="en"/>
              <a:t>Initialization)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</a:t>
            </a:r>
            <a:r>
              <a:rPr lang="en"/>
              <a:t>the Batch in terms of performance (Selection)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Take the highest scorers and breed them to make new batch (Crossover)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Mutate </a:t>
            </a:r>
            <a:r>
              <a:rPr lang="en"/>
              <a:t>members of the Batch</a:t>
            </a:r>
            <a:r>
              <a:rPr lang="en" sz="1400"/>
              <a:t> (</a:t>
            </a:r>
            <a:r>
              <a:rPr lang="en"/>
              <a:t>Mutation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Compare the Batch to the task it is assigned to complete (Evaluation)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the Batch is not up to the standards repeat the Cycle (Replacement)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Repeat Until the Batch is proficient enough (Fittest Solution)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650" y="2888950"/>
            <a:ext cx="2873800" cy="16219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initial</a:t>
            </a:r>
            <a:r>
              <a:rPr lang="en"/>
              <a:t> batch</a:t>
            </a:r>
            <a:endParaRPr/>
          </a:p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Depending on what the task is this could look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different one example would be trying to make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an </a:t>
            </a:r>
            <a:r>
              <a:rPr lang="en" sz="1400"/>
              <a:t>algorithm</a:t>
            </a:r>
            <a:r>
              <a:rPr lang="en" sz="1400"/>
              <a:t> to finish a maze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start make </a:t>
            </a:r>
            <a:r>
              <a:rPr lang="en"/>
              <a:t>32</a:t>
            </a:r>
            <a:r>
              <a:rPr lang="en" sz="1400"/>
              <a:t> </a:t>
            </a:r>
            <a:r>
              <a:rPr lang="en" sz="1400"/>
              <a:t>characters make them do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 sz="1400"/>
              <a:t> moves which are each randomly assigned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(up, down, left or right)</a:t>
            </a:r>
            <a:endParaRPr sz="1400"/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650" y="1352250"/>
            <a:ext cx="3685575" cy="32419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scoring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400"/>
              <a:t>To test them</a:t>
            </a:r>
            <a:r>
              <a:rPr lang="en"/>
              <a:t>, run each member of the batch with 2 moves.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Depending on the results on their two moves, they will be punished or rewarded.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	Scoring System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i="1" lang="en"/>
              <a:t>Hitting a wall -1 Point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i="1" lang="en"/>
              <a:t>Going into an empty space is +1 point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i="1" lang="en"/>
              <a:t>Going up or right (the exit is up and to the right) +2 points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250" y="2522550"/>
            <a:ext cx="3277850" cy="18405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Breeding the best (Crossover)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ensure that the </a:t>
            </a:r>
            <a:r>
              <a:rPr lang="en"/>
              <a:t>algorithm</a:t>
            </a:r>
            <a:r>
              <a:rPr lang="en"/>
              <a:t> can solve the maze, we utilize the attributes of the best of each generation. We analyze which members have the highest points and use their moves to generate an offspring.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draws on the idea of </a:t>
            </a:r>
            <a:r>
              <a:rPr lang="en"/>
              <a:t>Survival</a:t>
            </a:r>
            <a:r>
              <a:rPr lang="en"/>
              <a:t> of the Fittest, where the best of each generation will live on an reproduce the best over and over again.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upper limit to the number of best parents,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many parents are tied for their points we simply use all of them!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000" y="2681050"/>
            <a:ext cx="3270925" cy="18317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example, half of a new generation will have mutations which will affect their direction.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it may initially be thought of as a hindrance, mutations are extremely useful for when a generation gets stuck on a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200" y="2271850"/>
            <a:ext cx="4100601" cy="21938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5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the good one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27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rinse and repeat all of the prior steps, until we reach a member that has finished the maze.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 member has </a:t>
            </a:r>
            <a:r>
              <a:rPr lang="en"/>
              <a:t>finished</a:t>
            </a:r>
            <a:r>
              <a:rPr lang="en"/>
              <a:t> the maze, we give it +1000 point to indicate that he was the most successful.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the </a:t>
            </a:r>
            <a:r>
              <a:rPr lang="en"/>
              <a:t>algorithm</a:t>
            </a:r>
            <a:r>
              <a:rPr lang="en"/>
              <a:t> is complete and we have a bot that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solve the maze!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4">
            <a:alphaModFix/>
          </a:blip>
          <a:srcRect b="3700" l="3321" r="3905" t="3328"/>
          <a:stretch/>
        </p:blipFill>
        <p:spPr>
          <a:xfrm>
            <a:off x="4258550" y="2488300"/>
            <a:ext cx="2798300" cy="207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ical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