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94" r:id="rId2"/>
    <p:sldId id="312" r:id="rId3"/>
    <p:sldId id="342" r:id="rId4"/>
    <p:sldId id="314" r:id="rId5"/>
    <p:sldId id="313" r:id="rId6"/>
    <p:sldId id="344" r:id="rId7"/>
    <p:sldId id="318" r:id="rId8"/>
    <p:sldId id="302" r:id="rId9"/>
    <p:sldId id="319" r:id="rId10"/>
    <p:sldId id="258" r:id="rId11"/>
    <p:sldId id="345" r:id="rId12"/>
    <p:sldId id="259" r:id="rId13"/>
    <p:sldId id="320" r:id="rId14"/>
    <p:sldId id="260" r:id="rId15"/>
    <p:sldId id="261" r:id="rId16"/>
    <p:sldId id="265" r:id="rId17"/>
    <p:sldId id="321" r:id="rId18"/>
    <p:sldId id="322" r:id="rId19"/>
    <p:sldId id="335" r:id="rId20"/>
    <p:sldId id="336" r:id="rId21"/>
    <p:sldId id="337" r:id="rId22"/>
    <p:sldId id="324" r:id="rId23"/>
    <p:sldId id="266" r:id="rId24"/>
    <p:sldId id="271" r:id="rId25"/>
    <p:sldId id="272" r:id="rId26"/>
    <p:sldId id="273" r:id="rId27"/>
    <p:sldId id="325" r:id="rId28"/>
    <p:sldId id="338" r:id="rId29"/>
    <p:sldId id="274" r:id="rId30"/>
    <p:sldId id="282" r:id="rId31"/>
    <p:sldId id="283" r:id="rId32"/>
    <p:sldId id="361" r:id="rId33"/>
    <p:sldId id="284" r:id="rId34"/>
    <p:sldId id="346" r:id="rId35"/>
    <p:sldId id="339" r:id="rId36"/>
    <p:sldId id="303" r:id="rId37"/>
    <p:sldId id="349" r:id="rId38"/>
    <p:sldId id="350" r:id="rId39"/>
    <p:sldId id="326" r:id="rId40"/>
    <p:sldId id="277" r:id="rId41"/>
    <p:sldId id="278" r:id="rId42"/>
    <p:sldId id="347" r:id="rId43"/>
    <p:sldId id="348" r:id="rId44"/>
    <p:sldId id="327" r:id="rId45"/>
    <p:sldId id="328" r:id="rId46"/>
    <p:sldId id="369" r:id="rId47"/>
    <p:sldId id="329" r:id="rId48"/>
    <p:sldId id="281" r:id="rId49"/>
    <p:sldId id="279" r:id="rId50"/>
    <p:sldId id="307" r:id="rId51"/>
    <p:sldId id="296" r:id="rId52"/>
    <p:sldId id="297" r:id="rId53"/>
    <p:sldId id="304" r:id="rId54"/>
    <p:sldId id="365" r:id="rId55"/>
    <p:sldId id="351" r:id="rId56"/>
    <p:sldId id="352" r:id="rId57"/>
    <p:sldId id="353" r:id="rId58"/>
    <p:sldId id="354" r:id="rId59"/>
    <p:sldId id="366" r:id="rId60"/>
    <p:sldId id="367" r:id="rId61"/>
    <p:sldId id="368" r:id="rId62"/>
    <p:sldId id="355" r:id="rId63"/>
    <p:sldId id="356" r:id="rId64"/>
    <p:sldId id="357" r:id="rId65"/>
    <p:sldId id="358" r:id="rId66"/>
    <p:sldId id="362" r:id="rId67"/>
    <p:sldId id="363" r:id="rId68"/>
    <p:sldId id="364" r:id="rId69"/>
    <p:sldId id="370" r:id="rId70"/>
    <p:sldId id="371" r:id="rId71"/>
    <p:sldId id="372" r:id="rId72"/>
    <p:sldId id="373" r:id="rId73"/>
    <p:sldId id="374" r:id="rId74"/>
    <p:sldId id="375" r:id="rId75"/>
    <p:sldId id="376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/>
  </p:normalViewPr>
  <p:slideViewPr>
    <p:cSldViewPr>
      <p:cViewPr varScale="1">
        <p:scale>
          <a:sx n="95" d="100"/>
          <a:sy n="95" d="100"/>
        </p:scale>
        <p:origin x="-1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8F69-FCB3-44B5-A3F1-7A86BAC692B0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8F594-73F1-44AB-8E47-72BEE55D0F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 = RF q can</a:t>
            </a:r>
            <a:r>
              <a:rPr lang="en-US" baseline="0" dirty="0" smtClean="0"/>
              <a:t> be anything…</a:t>
            </a:r>
          </a:p>
          <a:p>
            <a:r>
              <a:rPr lang="en-US" baseline="0" dirty="0" smtClean="0"/>
              <a:t>For a small size F q can not be large…</a:t>
            </a:r>
          </a:p>
          <a:p>
            <a:r>
              <a:rPr lang="en-US" baseline="0" dirty="0" smtClean="0"/>
              <a:t>Trade-off between performance and security..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82B54-7959-4B08-AEE1-A672A79E67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8F594-73F1-44AB-8E47-72BEE55D0FC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 = RF q can</a:t>
            </a:r>
            <a:r>
              <a:rPr lang="en-US" baseline="0" dirty="0" smtClean="0"/>
              <a:t> be anything…</a:t>
            </a:r>
          </a:p>
          <a:p>
            <a:r>
              <a:rPr lang="en-US" baseline="0" dirty="0" smtClean="0"/>
              <a:t>For a small size F q can not be large…</a:t>
            </a:r>
          </a:p>
          <a:p>
            <a:r>
              <a:rPr lang="en-US" baseline="0" dirty="0" smtClean="0"/>
              <a:t>Trade-off between performance and security..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82B54-7959-4B08-AEE1-A672A79E67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 = RF q can</a:t>
            </a:r>
            <a:r>
              <a:rPr lang="en-US" baseline="0" dirty="0" smtClean="0"/>
              <a:t> be anything…</a:t>
            </a:r>
          </a:p>
          <a:p>
            <a:r>
              <a:rPr lang="en-US" baseline="0" dirty="0" smtClean="0"/>
              <a:t>For a small size F q can not be large…</a:t>
            </a:r>
          </a:p>
          <a:p>
            <a:r>
              <a:rPr lang="en-US" baseline="0" dirty="0" smtClean="0"/>
              <a:t>Trade-off between performance and security..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82B54-7959-4B08-AEE1-A672A79E67B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 = RF q can</a:t>
            </a:r>
            <a:r>
              <a:rPr lang="en-US" baseline="0" dirty="0" smtClean="0"/>
              <a:t> be anything…</a:t>
            </a:r>
          </a:p>
          <a:p>
            <a:r>
              <a:rPr lang="en-US" baseline="0" dirty="0" smtClean="0"/>
              <a:t>For a small size F q can not be large…</a:t>
            </a:r>
          </a:p>
          <a:p>
            <a:r>
              <a:rPr lang="en-US" baseline="0" dirty="0" smtClean="0"/>
              <a:t>Trade-off between performance and security..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82B54-7959-4B08-AEE1-A672A79E67B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 = RF q can</a:t>
            </a:r>
            <a:r>
              <a:rPr lang="en-US" baseline="0" dirty="0" smtClean="0"/>
              <a:t> be anything…</a:t>
            </a:r>
          </a:p>
          <a:p>
            <a:r>
              <a:rPr lang="en-US" baseline="0" dirty="0" smtClean="0"/>
              <a:t>For a small size F q can not be large…</a:t>
            </a:r>
          </a:p>
          <a:p>
            <a:r>
              <a:rPr lang="en-US" baseline="0" dirty="0" smtClean="0"/>
              <a:t>Trade-off between performance and security..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82B54-7959-4B08-AEE1-A672A79E67B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 = RF q can</a:t>
            </a:r>
            <a:r>
              <a:rPr lang="en-US" baseline="0" dirty="0" smtClean="0"/>
              <a:t> be anything…</a:t>
            </a:r>
          </a:p>
          <a:p>
            <a:r>
              <a:rPr lang="en-US" baseline="0" dirty="0" smtClean="0"/>
              <a:t>For a small size F q can not be large…</a:t>
            </a:r>
          </a:p>
          <a:p>
            <a:r>
              <a:rPr lang="en-US" baseline="0" dirty="0" smtClean="0"/>
              <a:t>Trade-off between performance and security..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82B54-7959-4B08-AEE1-A672A79E67B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 = RF q can</a:t>
            </a:r>
            <a:r>
              <a:rPr lang="en-US" baseline="0" dirty="0" smtClean="0"/>
              <a:t> be anything…</a:t>
            </a:r>
          </a:p>
          <a:p>
            <a:r>
              <a:rPr lang="en-US" baseline="0" dirty="0" smtClean="0"/>
              <a:t>For a small size F q can not be large…</a:t>
            </a:r>
          </a:p>
          <a:p>
            <a:r>
              <a:rPr lang="en-US" baseline="0" dirty="0" smtClean="0"/>
              <a:t>Trade-off between performance and security..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82B54-7959-4B08-AEE1-A672A79E67B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 = RF q can</a:t>
            </a:r>
            <a:r>
              <a:rPr lang="en-US" baseline="0" dirty="0" smtClean="0"/>
              <a:t> be anything…</a:t>
            </a:r>
          </a:p>
          <a:p>
            <a:r>
              <a:rPr lang="en-US" baseline="0" dirty="0" smtClean="0"/>
              <a:t>For a small size F q can not be large…</a:t>
            </a:r>
          </a:p>
          <a:p>
            <a:r>
              <a:rPr lang="en-US" baseline="0" dirty="0" smtClean="0"/>
              <a:t>Trade-off between performance and security..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82B54-7959-4B08-AEE1-A672A79E67B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 = RF q can</a:t>
            </a:r>
            <a:r>
              <a:rPr lang="en-US" baseline="0" dirty="0" smtClean="0"/>
              <a:t> be anything…</a:t>
            </a:r>
          </a:p>
          <a:p>
            <a:r>
              <a:rPr lang="en-US" baseline="0" dirty="0" smtClean="0"/>
              <a:t>For a small size F q can not be large…</a:t>
            </a:r>
          </a:p>
          <a:p>
            <a:r>
              <a:rPr lang="en-US" baseline="0" dirty="0" smtClean="0"/>
              <a:t>Trade-off between performance and security..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82B54-7959-4B08-AEE1-A672A79E67B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581B-6664-4269-90EF-3CF50B391887}" type="datetimeFigureOut">
              <a:rPr lang="en-US" smtClean="0"/>
              <a:pPr/>
              <a:t>05/06/18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57B5-B601-45FE-9D5F-88651DDFD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4038600"/>
            <a:ext cx="7772400" cy="14700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2800" dirty="0">
              <a:latin typeface="Comic Sans MS" pitchFamily="66" charset="0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C00000"/>
                </a:solidFill>
                <a:latin typeface="Comic Sans MS" pitchFamily="66" charset="0"/>
                <a:ea typeface="+mj-ea"/>
                <a:cs typeface="+mj-cs"/>
              </a:rPr>
              <a:t>Mridul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  <a:ea typeface="+mj-ea"/>
                <a:cs typeface="+mj-cs"/>
              </a:rPr>
              <a:t> Nandi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  <a:ea typeface="+mj-ea"/>
                <a:cs typeface="+mj-cs"/>
              </a:rPr>
              <a:t>Indian Statistical Institute, Kolkata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rgbClr val="C00000"/>
              </a:solidFill>
              <a:latin typeface="Comic Sans MS" pitchFamily="66" charset="0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ea typeface="+mj-ea"/>
                <a:cs typeface="+mj-cs"/>
              </a:rPr>
              <a:t>ACM School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Comic Sans MS" pitchFamily="66" charset="0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2800" dirty="0" smtClean="0">
              <a:solidFill>
                <a:srgbClr val="C00000"/>
              </a:solidFill>
              <a:latin typeface="Comic Sans MS" pitchFamily="66" charset="0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 smtClean="0">
              <a:solidFill>
                <a:srgbClr val="C000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800" dirty="0">
              <a:latin typeface="Comic Sans MS" pitchFamily="66" charset="0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Design of Hash functions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and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Some Attacks</a:t>
            </a:r>
            <a:endParaRPr lang="en-US" sz="4800" dirty="0">
              <a:solidFill>
                <a:srgbClr val="002060"/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228600" y="10668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Un-keyed </a:t>
            </a:r>
            <a:r>
              <a:rPr kumimoji="1" lang="en-US" altLang="ko-KR" sz="2400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hash function: 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H :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M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 {0,1}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M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is called message space</a:t>
            </a:r>
            <a:r>
              <a:rPr kumimoji="1" lang="en-US" altLang="ko-KR" sz="2000" dirty="0">
                <a:latin typeface="Comic Sans MS" pitchFamily="66" charset="0"/>
                <a:sym typeface="Wingdings" pitchFamily="2" charset="2"/>
              </a:rPr>
              <a:t>,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 n is called the hash-size.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It may involve some pre-specified constants such as initial value IV.</a:t>
            </a:r>
          </a:p>
          <a:p>
            <a:pPr marL="1257300" lvl="3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Used for 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data integrity:  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send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(M, H(M)) where H(M)  plays role of check-sum.   </a:t>
            </a:r>
          </a:p>
          <a:p>
            <a:pPr marL="1257300" lvl="3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Used as a 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pre-processors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: e.g. 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Digital signature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1257300" lvl="3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endParaRPr kumimoji="1" lang="en-US" altLang="ko-KR" sz="1200" dirty="0" smtClean="0">
              <a:latin typeface="Comic Sans MS" pitchFamily="66" charset="0"/>
              <a:sym typeface="Wingdings" pitchFamily="2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228600" y="10668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Un-keyed</a:t>
            </a:r>
            <a:r>
              <a:rPr kumimoji="1" lang="en-US" altLang="ko-KR" sz="2400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  hash function: 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H :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M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 {0,1}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M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is called message space</a:t>
            </a:r>
            <a:r>
              <a:rPr kumimoji="1" lang="en-US" altLang="ko-KR" sz="2000" dirty="0">
                <a:latin typeface="Comic Sans MS" pitchFamily="66" charset="0"/>
                <a:sym typeface="Wingdings" pitchFamily="2" charset="2"/>
              </a:rPr>
              <a:t>,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 n is called the hash-size.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It may involve some pre-specified constants such as initial value IV.</a:t>
            </a:r>
          </a:p>
          <a:p>
            <a:pPr marL="1257300" lvl="3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Used for 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data integrity:  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send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(M, H(M)) where H(M)  plays role of check-sum.   </a:t>
            </a:r>
          </a:p>
          <a:p>
            <a:pPr marL="1257300" lvl="3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Used as a 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pre-processors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: e.g. 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Digital signature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1257300" lvl="3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endParaRPr kumimoji="1" lang="en-US" altLang="ko-KR" sz="12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Salted</a:t>
            </a:r>
            <a:r>
              <a:rPr kumimoji="1" lang="en-US" altLang="ko-KR" sz="2400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 Hash function: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 takes other special input, called </a:t>
            </a: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salt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  H :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M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x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S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 {0,1}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. 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b="1" dirty="0" smtClean="0">
                <a:latin typeface="Comic Sans MS" pitchFamily="66" charset="0"/>
                <a:sym typeface="Wingdings" pitchFamily="2" charset="2"/>
              </a:rPr>
              <a:t>Salt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is chosen at random from the salt space </a:t>
            </a:r>
            <a:r>
              <a:rPr kumimoji="1" lang="en-US" altLang="ko-KR" sz="2000" dirty="0" smtClean="0">
                <a:latin typeface="Monotype Corsiva" pitchFamily="66" charset="0"/>
                <a:sym typeface="Wingdings" pitchFamily="2" charset="2"/>
              </a:rPr>
              <a:t>S  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and then made it public (or attached with the hash value).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M is a message,  s  </a:t>
            </a:r>
            <a:r>
              <a:rPr kumimoji="1" lang="en-US" altLang="ko-KR" sz="2000" baseline="30000" dirty="0" smtClean="0">
                <a:latin typeface="Comic Sans MS" pitchFamily="66" charset="0"/>
                <a:sym typeface="Wingdings" pitchFamily="2" charset="2"/>
              </a:rPr>
              <a:t>$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 </a:t>
            </a:r>
            <a:r>
              <a:rPr kumimoji="1" lang="en-US" altLang="ko-KR" sz="20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S</a:t>
            </a:r>
            <a:r>
              <a:rPr kumimoji="1" lang="en-US" altLang="ko-KR" sz="2000" dirty="0" smtClean="0">
                <a:latin typeface="Monotype Corsiva" pitchFamily="66" charset="0"/>
                <a:sym typeface="Wingdings" pitchFamily="2" charset="2"/>
              </a:rPr>
              <a:t> 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,  compute  h = H(M, s) and send       (M, h, s) so that receiver can check 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data integrity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. 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0" y="990600"/>
            <a:ext cx="90678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Keyed</a:t>
            </a:r>
            <a:r>
              <a:rPr kumimoji="1" lang="en-US" altLang="ko-KR" sz="2400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  hash function: 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H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K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: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M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 {0,1}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 K </a:t>
            </a:r>
            <a:r>
              <a:rPr kumimoji="1" lang="en-US" altLang="ko-KR" sz="2400" dirty="0" smtClean="0">
                <a:latin typeface="Comic Sans MS" pitchFamily="66" charset="0"/>
                <a:sym typeface="Symbol"/>
              </a:rPr>
              <a:t></a:t>
            </a:r>
            <a:r>
              <a:rPr kumimoji="1" lang="en-US" altLang="ko-KR" sz="2400" dirty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K</a:t>
            </a:r>
            <a:r>
              <a:rPr kumimoji="1" lang="en-US" altLang="ko-KR" sz="2400" dirty="0" smtClean="0">
                <a:latin typeface="Monotype Corsiva" pitchFamily="66" charset="0"/>
                <a:sym typeface="Wingdings" pitchFamily="2" charset="2"/>
              </a:rPr>
              <a:t> </a:t>
            </a:r>
            <a:r>
              <a:rPr kumimoji="1" lang="en-US" altLang="ko-KR" sz="2400" dirty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(key-space) 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Used for authentications.  </a:t>
            </a:r>
            <a:r>
              <a:rPr kumimoji="1" lang="en-US" altLang="ko-KR" sz="2000" dirty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Alice and Bob have pre-shared key K.  Alice  wants to send a message M to Bob </a:t>
            </a:r>
            <a:r>
              <a:rPr kumimoji="1" lang="en-US" altLang="ko-KR" sz="20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correctly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(no </a:t>
            </a:r>
            <a:r>
              <a:rPr kumimoji="1" lang="en-US" altLang="ko-KR" sz="20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privacy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Alice sends (M, H</a:t>
            </a:r>
            <a:r>
              <a:rPr kumimoji="1" lang="en-US" altLang="ko-KR" sz="2000" baseline="-25000" dirty="0" smtClean="0">
                <a:latin typeface="Comic Sans MS" pitchFamily="66" charset="0"/>
                <a:sym typeface="Wingdings" pitchFamily="2" charset="2"/>
              </a:rPr>
              <a:t>K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(M))  to Bob, and Bob can verify it. A good keyed hash function  guarantees that the message must be M (</a:t>
            </a:r>
            <a:r>
              <a:rPr kumimoji="1" lang="en-US" altLang="ko-KR" sz="20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message authentication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)  and only Alice can send the message (</a:t>
            </a:r>
            <a:r>
              <a:rPr kumimoji="1" lang="en-US" altLang="ko-KR" sz="20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identity authentication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To make use of </a:t>
            </a:r>
            <a:r>
              <a:rPr kumimoji="1" lang="en-US" altLang="ko-KR" sz="2000" dirty="0" err="1" smtClean="0">
                <a:latin typeface="Comic Sans MS" pitchFamily="66" charset="0"/>
                <a:sym typeface="Wingdings" pitchFamily="2" charset="2"/>
              </a:rPr>
              <a:t>unkeyed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hash function:  Define </a:t>
            </a:r>
            <a:r>
              <a:rPr kumimoji="1" lang="en-US" altLang="ko-KR" sz="20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</a:t>
            </a:r>
            <a:r>
              <a:rPr kumimoji="1" lang="en-US" altLang="ko-KR" sz="2000" b="1" baseline="-25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K</a:t>
            </a:r>
            <a:r>
              <a:rPr kumimoji="1" lang="en-US" altLang="ko-KR" sz="20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(M) = H(K || M).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endParaRPr kumimoji="1" lang="en-US" altLang="ko-KR" sz="2000" b="1" dirty="0" smtClean="0">
              <a:solidFill>
                <a:srgbClr val="C00000"/>
              </a:solidFill>
              <a:latin typeface="Comic Sans MS" pitchFamily="66" charset="0"/>
              <a:sym typeface="Wingdings" pitchFamily="2" charset="2"/>
            </a:endParaRP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b="1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Popular approach 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but is NOT secure always: Later we see that for </a:t>
            </a:r>
            <a:r>
              <a:rPr kumimoji="1" lang="en-US" altLang="ko-KR" sz="2000" dirty="0" err="1" smtClean="0">
                <a:latin typeface="Comic Sans MS" pitchFamily="66" charset="0"/>
                <a:sym typeface="Wingdings" pitchFamily="2" charset="2"/>
              </a:rPr>
              <a:t>Markle-Damgard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H(), 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we have </a:t>
            </a:r>
            <a:r>
              <a:rPr kumimoji="1" lang="en-US" altLang="ko-KR" sz="2000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length-extension attack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200" dirty="0" smtClean="0">
                <a:latin typeface="Comic Sans MS" pitchFamily="66" charset="0"/>
                <a:sym typeface="Wingdings" pitchFamily="2" charset="2"/>
              </a:rPr>
              <a:t>Like salt, key is chosen at random. Unlike salt, key is kept secret.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Some</a:t>
            </a:r>
            <a:r>
              <a:rPr kumimoji="1" lang="en-US" altLang="ko-KR" sz="54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kumimoji="1" lang="en-US" altLang="ko-KR" sz="5400" dirty="0" smtClean="0">
                <a:solidFill>
                  <a:srgbClr val="C00000"/>
                </a:solidFill>
                <a:latin typeface="Comic Sans MS" pitchFamily="66" charset="0"/>
              </a:rPr>
              <a:t>Applications of Hash Function</a:t>
            </a:r>
            <a:endParaRPr kumimoji="1" lang="en-US" altLang="ko-KR" sz="5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685800" y="11430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1.  </a:t>
            </a:r>
            <a:r>
              <a:rPr kumimoji="1" lang="en-US" altLang="ko-KR" sz="2400" dirty="0" smtClean="0">
                <a:solidFill>
                  <a:srgbClr val="7030A0"/>
                </a:solidFill>
                <a:latin typeface="Comic Sans MS" pitchFamily="66" charset="0"/>
              </a:rPr>
              <a:t>Digital Signature </a:t>
            </a:r>
            <a:r>
              <a:rPr kumimoji="1" lang="en-US" altLang="ko-KR" sz="2400" dirty="0" smtClean="0">
                <a:latin typeface="Comic Sans MS" pitchFamily="66" charset="0"/>
              </a:rPr>
              <a:t>:     Let </a:t>
            </a:r>
            <a:r>
              <a:rPr kumimoji="1" lang="en-US" altLang="ko-KR" sz="2400" dirty="0" err="1" smtClean="0">
                <a:latin typeface="Comic Sans MS" pitchFamily="66" charset="0"/>
              </a:rPr>
              <a:t>sig</a:t>
            </a:r>
            <a:r>
              <a:rPr kumimoji="1" lang="en-US" altLang="ko-KR" sz="2400" baseline="-25000" dirty="0" err="1" smtClean="0">
                <a:latin typeface="Comic Sans MS" pitchFamily="66" charset="0"/>
              </a:rPr>
              <a:t>SK</a:t>
            </a:r>
            <a:r>
              <a:rPr kumimoji="1" lang="en-US" altLang="ko-KR" sz="2400" dirty="0" smtClean="0">
                <a:latin typeface="Comic Sans MS" pitchFamily="66" charset="0"/>
              </a:rPr>
              <a:t> be a signature algorithm over {0,1}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</a:rPr>
              <a:t>.  We define  SIG</a:t>
            </a:r>
            <a:r>
              <a:rPr kumimoji="1" lang="en-US" altLang="ko-KR" sz="2400" baseline="-25000" dirty="0" smtClean="0">
                <a:latin typeface="Comic Sans MS" pitchFamily="66" charset="0"/>
              </a:rPr>
              <a:t>SK</a:t>
            </a:r>
            <a:r>
              <a:rPr kumimoji="1" lang="en-US" altLang="ko-KR" sz="2400" dirty="0" smtClean="0">
                <a:latin typeface="Comic Sans MS" pitchFamily="66" charset="0"/>
              </a:rPr>
              <a:t> over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M</a:t>
            </a:r>
            <a:r>
              <a:rPr kumimoji="1" lang="en-US" altLang="ko-KR" sz="2400" dirty="0" smtClean="0">
                <a:latin typeface="Comic Sans MS" pitchFamily="66" charset="0"/>
              </a:rPr>
              <a:t> as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endParaRPr kumimoji="1" lang="en-US" altLang="ko-KR" sz="1000" dirty="0" smtClean="0">
              <a:latin typeface="Comic Sans MS" pitchFamily="66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kumimoji="1" lang="en-US" altLang="ko-KR" sz="2400" dirty="0" smtClean="0">
                <a:latin typeface="Comic Sans MS" pitchFamily="66" charset="0"/>
              </a:rPr>
              <a:t>   -- SIG</a:t>
            </a:r>
            <a:r>
              <a:rPr kumimoji="1" lang="en-US" altLang="ko-KR" sz="2400" baseline="-25000" dirty="0" smtClean="0">
                <a:latin typeface="Comic Sans MS" pitchFamily="66" charset="0"/>
              </a:rPr>
              <a:t>SK</a:t>
            </a:r>
            <a:r>
              <a:rPr kumimoji="1" lang="en-US" altLang="ko-KR" sz="2400" dirty="0" smtClean="0">
                <a:latin typeface="Comic Sans MS" pitchFamily="66" charset="0"/>
              </a:rPr>
              <a:t>(M) = </a:t>
            </a:r>
            <a:r>
              <a:rPr kumimoji="1" lang="en-US" altLang="ko-KR" sz="2400" dirty="0" err="1" smtClean="0">
                <a:latin typeface="Comic Sans MS" pitchFamily="66" charset="0"/>
              </a:rPr>
              <a:t>sig</a:t>
            </a:r>
            <a:r>
              <a:rPr kumimoji="1" lang="en-US" altLang="ko-KR" sz="2400" baseline="-25000" dirty="0" err="1" smtClean="0">
                <a:latin typeface="Comic Sans MS" pitchFamily="66" charset="0"/>
              </a:rPr>
              <a:t>SK</a:t>
            </a:r>
            <a:r>
              <a:rPr kumimoji="1" lang="en-US" altLang="ko-KR" sz="2400" dirty="0" smtClean="0">
                <a:latin typeface="Comic Sans MS" pitchFamily="66" charset="0"/>
              </a:rPr>
              <a:t>(H(M)).  </a:t>
            </a:r>
            <a:endParaRPr kumimoji="1" lang="en-US" altLang="ko-KR" sz="2000" dirty="0">
              <a:latin typeface="Comic Sans MS" pitchFamily="66" charset="0"/>
            </a:endParaRPr>
          </a:p>
        </p:txBody>
      </p:sp>
      <p:pic>
        <p:nvPicPr>
          <p:cNvPr id="233476" name="Picture 4" descr="Municipal%20Applic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2133600" cy="1746250"/>
          </a:xfrm>
          <a:prstGeom prst="rect">
            <a:avLst/>
          </a:prstGeom>
          <a:noFill/>
        </p:spPr>
      </p:pic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3657600" y="4427537"/>
            <a:ext cx="22098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2000" dirty="0">
                <a:latin typeface="Comic Sans MS" pitchFamily="66" charset="0"/>
                <a:ea typeface="휴먼매직체" pitchFamily="18" charset="-127"/>
              </a:rPr>
              <a:t>Digital Signature </a:t>
            </a:r>
          </a:p>
          <a:p>
            <a:pPr algn="ctr" eaLnBrk="1" latinLnBrk="1" hangingPunct="1"/>
            <a:r>
              <a:rPr kumimoji="1" lang="en-US" altLang="ko-KR" sz="2000" dirty="0" smtClean="0">
                <a:latin typeface="Comic Sans MS" pitchFamily="66" charset="0"/>
                <a:ea typeface="휴먼매직체" pitchFamily="18" charset="-127"/>
              </a:rPr>
              <a:t>Algorithm </a:t>
            </a:r>
            <a:r>
              <a:rPr kumimoji="1" lang="en-US" altLang="ko-KR" sz="2000" dirty="0" err="1" smtClean="0">
                <a:latin typeface="Comic Sans MS" pitchFamily="66" charset="0"/>
                <a:ea typeface="휴먼매직체" pitchFamily="18" charset="-127"/>
              </a:rPr>
              <a:t>sig</a:t>
            </a:r>
            <a:r>
              <a:rPr kumimoji="1" lang="en-US" altLang="ko-KR" sz="2000" baseline="-25000" dirty="0" err="1" smtClean="0">
                <a:latin typeface="Comic Sans MS" pitchFamily="66" charset="0"/>
                <a:ea typeface="휴먼매직체" pitchFamily="18" charset="-127"/>
              </a:rPr>
              <a:t>SK</a:t>
            </a:r>
            <a:endParaRPr kumimoji="1" lang="en-US" altLang="ko-KR" sz="2000" baseline="-25000" dirty="0">
              <a:latin typeface="Comic Sans MS" pitchFamily="66" charset="0"/>
              <a:ea typeface="휴먼매직체" pitchFamily="18" charset="-127"/>
            </a:endParaRP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6877050" y="4632325"/>
            <a:ext cx="2233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2000">
                <a:latin typeface="Comic Sans MS" pitchFamily="66" charset="0"/>
                <a:ea typeface="휴먼매직체" pitchFamily="18" charset="-127"/>
              </a:rPr>
              <a:t>Value of Digital Signature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2484438" y="4495800"/>
            <a:ext cx="89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>
                <a:latin typeface="Comic Sans MS" pitchFamily="66" charset="0"/>
                <a:ea typeface="휴먼매직체" pitchFamily="18" charset="-127"/>
              </a:rPr>
              <a:t>Hash</a:t>
            </a: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2514600" y="4960937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6134100" y="493553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762000" y="2667000"/>
            <a:ext cx="419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Hash Function should be 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Collision resistance:  </a:t>
            </a:r>
          </a:p>
          <a:p>
            <a:r>
              <a:rPr lang="en-US" sz="2000" dirty="0" smtClean="0">
                <a:latin typeface="Comic Sans MS" pitchFamily="66" charset="0"/>
              </a:rPr>
              <a:t>Hard to </a:t>
            </a:r>
            <a:r>
              <a:rPr kumimoji="1" lang="en-US" sz="2000" dirty="0" smtClean="0">
                <a:latin typeface="Comic Sans MS" pitchFamily="66" charset="0"/>
              </a:rPr>
              <a:t>f</a:t>
            </a:r>
            <a:r>
              <a:rPr kumimoji="1" lang="en-US" altLang="ko-KR" sz="2000" dirty="0" smtClean="0">
                <a:latin typeface="Comic Sans MS" pitchFamily="66" charset="0"/>
              </a:rPr>
              <a:t>ind  M </a:t>
            </a:r>
            <a:r>
              <a:rPr kumimoji="1" lang="en-US" altLang="ko-K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≠</a:t>
            </a:r>
            <a:r>
              <a:rPr kumimoji="1" lang="en-US" altLang="ko-KR" sz="2000" dirty="0" smtClean="0">
                <a:latin typeface="Comic Sans MS" pitchFamily="66" charset="0"/>
              </a:rPr>
              <a:t> M’ such that </a:t>
            </a:r>
            <a:r>
              <a:rPr lang="en-US" altLang="ko-KR" sz="2000" dirty="0" smtClean="0">
                <a:latin typeface="Comic Sans MS" pitchFamily="66" charset="0"/>
              </a:rPr>
              <a:t>H(M) </a:t>
            </a:r>
            <a:r>
              <a:rPr kumimoji="1" lang="en-US" altLang="ko-KR" sz="2000" dirty="0" smtClean="0">
                <a:latin typeface="Comic Sans MS" pitchFamily="66" charset="0"/>
              </a:rPr>
              <a:t>=</a:t>
            </a:r>
            <a:r>
              <a:rPr lang="en-US" altLang="ko-KR" sz="2000" dirty="0" smtClean="0">
                <a:latin typeface="Comic Sans MS" pitchFamily="66" charset="0"/>
              </a:rPr>
              <a:t> H(M’)</a:t>
            </a:r>
            <a:r>
              <a:rPr lang="en-US" sz="2000" dirty="0" smtClean="0">
                <a:latin typeface="Comic Sans MS" pitchFamily="66" charset="0"/>
              </a:rPr>
              <a:t>.</a:t>
            </a:r>
            <a:r>
              <a:rPr lang="en-US" sz="2000" b="1" dirty="0" smtClean="0">
                <a:latin typeface="Comic Sans MS" pitchFamily="66" charset="0"/>
              </a:rPr>
              <a:t>  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 rot="16200000">
            <a:off x="6003925" y="1508125"/>
            <a:ext cx="1831975" cy="3381375"/>
          </a:xfrm>
          <a:prstGeom prst="rect">
            <a:avLst/>
          </a:prstGeom>
          <a:solidFill>
            <a:srgbClr val="FFFF99"/>
          </a:solidFill>
          <a:ln w="0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en-US" dirty="0">
                <a:latin typeface="Comic Sans MS" pitchFamily="66" charset="0"/>
              </a:rPr>
              <a:t>1. Make message compatible with signature algorithm. 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2. Random looking hash output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3. Much faster algorithm 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6096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Application:  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2133600"/>
            <a:ext cx="3581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7850" y="6019800"/>
            <a:ext cx="770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If H is not CR then what is the problem??</a:t>
            </a:r>
            <a:endParaRPr lang="en-US" sz="28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685800" y="11430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2.  </a:t>
            </a:r>
            <a:r>
              <a:rPr kumimoji="1" lang="en-US" altLang="ko-KR" sz="2400" dirty="0" smtClean="0">
                <a:solidFill>
                  <a:srgbClr val="7030A0"/>
                </a:solidFill>
                <a:latin typeface="Comic Sans MS" pitchFamily="66" charset="0"/>
              </a:rPr>
              <a:t>Bit-commitment</a:t>
            </a:r>
            <a:r>
              <a:rPr kumimoji="1" lang="en-US" altLang="ko-KR" sz="2400" dirty="0" smtClean="0">
                <a:latin typeface="Comic Sans MS" pitchFamily="66" charset="0"/>
              </a:rPr>
              <a:t>: To commit a message M,  make    c = H(M) public.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b="1" dirty="0" smtClean="0">
                <a:latin typeface="Comic Sans MS" pitchFamily="66" charset="0"/>
              </a:rPr>
              <a:t>Hiding property</a:t>
            </a:r>
            <a:r>
              <a:rPr kumimoji="1" lang="en-US" altLang="ko-KR" sz="2000" dirty="0" smtClean="0">
                <a:latin typeface="Comic Sans MS" pitchFamily="66" charset="0"/>
              </a:rPr>
              <a:t>: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preimgae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resistance: </a:t>
            </a:r>
            <a:r>
              <a:rPr kumimoji="1" lang="en-US" altLang="ko-KR" sz="2000" dirty="0" smtClean="0">
                <a:latin typeface="Comic Sans MS" pitchFamily="66" charset="0"/>
              </a:rPr>
              <a:t>(given c, </a:t>
            </a:r>
            <a:r>
              <a:rPr lang="en-US" sz="2000" dirty="0" smtClean="0">
                <a:latin typeface="Comic Sans MS" pitchFamily="66" charset="0"/>
              </a:rPr>
              <a:t>hard to    </a:t>
            </a:r>
            <a:r>
              <a:rPr kumimoji="1" lang="en-US" sz="2000" dirty="0" smtClean="0">
                <a:latin typeface="Comic Sans MS" pitchFamily="66" charset="0"/>
              </a:rPr>
              <a:t>f</a:t>
            </a:r>
            <a:r>
              <a:rPr kumimoji="1" lang="en-US" altLang="ko-KR" sz="2000" dirty="0" smtClean="0">
                <a:latin typeface="Comic Sans MS" pitchFamily="66" charset="0"/>
              </a:rPr>
              <a:t>ind  M</a:t>
            </a:r>
            <a:r>
              <a:rPr lang="en-US" altLang="ko-KR" sz="2000" dirty="0" smtClean="0">
                <a:latin typeface="Comic Sans MS" pitchFamily="66" charset="0"/>
              </a:rPr>
              <a:t>)</a:t>
            </a:r>
            <a:r>
              <a:rPr lang="en-US" sz="2000" dirty="0" smtClean="0">
                <a:latin typeface="Comic Sans MS" pitchFamily="66" charset="0"/>
              </a:rPr>
              <a:t>.</a:t>
            </a:r>
            <a:r>
              <a:rPr lang="en-US" sz="2000" b="1" dirty="0" smtClean="0">
                <a:latin typeface="Comic Sans MS" pitchFamily="66" charset="0"/>
              </a:rPr>
              <a:t>  </a:t>
            </a:r>
          </a:p>
          <a:p>
            <a:pPr marL="800100" lvl="1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b="1" dirty="0" smtClean="0">
                <a:latin typeface="Comic Sans MS" pitchFamily="66" charset="0"/>
              </a:rPr>
              <a:t>Binding property: </a:t>
            </a:r>
            <a:r>
              <a:rPr lang="en-US" sz="2000" dirty="0" smtClean="0">
                <a:latin typeface="Comic Sans MS" pitchFamily="66" charset="0"/>
              </a:rPr>
              <a:t>hard to change the commitment i.e. to   find a message M’ such that H(M’) = c. </a:t>
            </a:r>
          </a:p>
          <a:p>
            <a:pPr marL="800100" lvl="1" indent="-342900" algn="just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latin typeface="Comic Sans MS" pitchFamily="66" charset="0"/>
              </a:rPr>
              <a:t>        - 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collision resistance,  2</a:t>
            </a:r>
            <a:r>
              <a:rPr lang="en-US" sz="2000" b="1" baseline="30000" dirty="0" smtClean="0">
                <a:solidFill>
                  <a:srgbClr val="00B050"/>
                </a:solidFill>
                <a:latin typeface="Comic Sans MS" pitchFamily="66" charset="0"/>
              </a:rPr>
              <a:t>nd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preimage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 </a:t>
            </a:r>
            <a:r>
              <a:rPr lang="en-US" sz="2000" dirty="0" smtClean="0">
                <a:latin typeface="Comic Sans MS" pitchFamily="66" charset="0"/>
              </a:rPr>
              <a:t>(given </a:t>
            </a:r>
            <a:r>
              <a:rPr lang="en-US" sz="2000" dirty="0" err="1" smtClean="0">
                <a:latin typeface="Comic Sans MS" pitchFamily="66" charset="0"/>
              </a:rPr>
              <a:t>Mhard</a:t>
            </a:r>
            <a:r>
              <a:rPr lang="en-US" sz="2000" dirty="0" smtClean="0">
                <a:latin typeface="Comic Sans MS" pitchFamily="66" charset="0"/>
              </a:rPr>
              <a:t> to </a:t>
            </a:r>
            <a:r>
              <a:rPr kumimoji="1" lang="en-US" sz="2000" dirty="0" smtClean="0">
                <a:latin typeface="Comic Sans MS" pitchFamily="66" charset="0"/>
              </a:rPr>
              <a:t>f</a:t>
            </a:r>
            <a:r>
              <a:rPr kumimoji="1" lang="en-US" altLang="ko-KR" sz="2000" dirty="0" smtClean="0">
                <a:latin typeface="Comic Sans MS" pitchFamily="66" charset="0"/>
              </a:rPr>
              <a:t>ind  M </a:t>
            </a:r>
            <a:r>
              <a:rPr kumimoji="1" lang="en-US" altLang="ko-K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≠</a:t>
            </a:r>
            <a:r>
              <a:rPr kumimoji="1" lang="en-US" altLang="ko-KR" sz="2000" dirty="0" smtClean="0">
                <a:latin typeface="Comic Sans MS" pitchFamily="66" charset="0"/>
              </a:rPr>
              <a:t> M’ such that </a:t>
            </a:r>
            <a:r>
              <a:rPr lang="en-US" altLang="ko-KR" sz="2000" dirty="0" smtClean="0">
                <a:latin typeface="Comic Sans MS" pitchFamily="66" charset="0"/>
              </a:rPr>
              <a:t>H(M) </a:t>
            </a:r>
            <a:r>
              <a:rPr kumimoji="1" lang="en-US" altLang="ko-KR" sz="2000" dirty="0" smtClean="0">
                <a:latin typeface="Comic Sans MS" pitchFamily="66" charset="0"/>
              </a:rPr>
              <a:t>=</a:t>
            </a:r>
            <a:r>
              <a:rPr lang="en-US" altLang="ko-KR" sz="2000" dirty="0" smtClean="0">
                <a:latin typeface="Comic Sans MS" pitchFamily="66" charset="0"/>
              </a:rPr>
              <a:t> H(M’) </a:t>
            </a:r>
            <a:r>
              <a:rPr lang="en-US" sz="2000" dirty="0" smtClean="0">
                <a:latin typeface="Comic Sans MS" pitchFamily="66" charset="0"/>
              </a:rPr>
              <a:t>)</a:t>
            </a:r>
            <a:r>
              <a:rPr lang="en-US" sz="2000" b="1" dirty="0" smtClean="0">
                <a:latin typeface="Comic Sans MS" pitchFamily="66" charset="0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solidFill>
                  <a:srgbClr val="FF0000"/>
                </a:solidFill>
                <a:latin typeface="Comic Sans MS" pitchFamily="66" charset="0"/>
              </a:rPr>
              <a:t>This works for long message.  How one can commit for a single bit b?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Choose a long random string r and commit b||r instead of b.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One can append the random string for M also.  </a:t>
            </a:r>
            <a:endParaRPr kumimoji="1" lang="en-US" altLang="ko-KR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6096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Application:  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533400" y="11430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solidFill>
                  <a:srgbClr val="7030A0"/>
                </a:solidFill>
                <a:latin typeface="Comic Sans MS" pitchFamily="66" charset="0"/>
              </a:rPr>
              <a:t>Message authentication</a:t>
            </a:r>
            <a:r>
              <a:rPr kumimoji="1" lang="en-US" altLang="ko-KR" sz="2400" dirty="0" smtClean="0">
                <a:latin typeface="Comic Sans MS" pitchFamily="66" charset="0"/>
              </a:rPr>
              <a:t>:  E.g. HMAC (</a:t>
            </a:r>
            <a:r>
              <a:rPr kumimoji="1" lang="en-US" altLang="ko-KR" sz="2400" dirty="0" err="1" smtClean="0">
                <a:latin typeface="Comic Sans MS" pitchFamily="66" charset="0"/>
              </a:rPr>
              <a:t>Bellare</a:t>
            </a:r>
            <a:r>
              <a:rPr kumimoji="1" lang="en-US" altLang="ko-KR" sz="2400" dirty="0" smtClean="0">
                <a:latin typeface="Comic Sans MS" pitchFamily="66" charset="0"/>
              </a:rPr>
              <a:t> et al.)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 </a:t>
            </a:r>
            <a:r>
              <a:rPr kumimoji="1" lang="en-US" altLang="ko-KR" sz="2400" dirty="0" smtClean="0">
                <a:solidFill>
                  <a:srgbClr val="7030A0"/>
                </a:solidFill>
                <a:latin typeface="Comic Sans MS" pitchFamily="66" charset="0"/>
              </a:rPr>
              <a:t>Public Key Encryption </a:t>
            </a:r>
            <a:r>
              <a:rPr kumimoji="1" lang="en-US" altLang="ko-KR" sz="2400" dirty="0" smtClean="0">
                <a:latin typeface="Comic Sans MS" pitchFamily="66" charset="0"/>
              </a:rPr>
              <a:t>(Kurosawa-</a:t>
            </a:r>
            <a:r>
              <a:rPr kumimoji="1" lang="en-US" altLang="ko-KR" sz="2400" dirty="0" err="1" smtClean="0">
                <a:latin typeface="Comic Sans MS" pitchFamily="66" charset="0"/>
              </a:rPr>
              <a:t>Desmedt</a:t>
            </a:r>
            <a:r>
              <a:rPr kumimoji="1" lang="en-US" altLang="ko-KR" sz="2400" dirty="0" smtClean="0">
                <a:latin typeface="Comic Sans MS" pitchFamily="66" charset="0"/>
              </a:rPr>
              <a:t>, Cramer-</a:t>
            </a:r>
            <a:r>
              <a:rPr kumimoji="1" lang="en-US" altLang="ko-KR" sz="2400" dirty="0" err="1" smtClean="0">
                <a:latin typeface="Comic Sans MS" pitchFamily="66" charset="0"/>
              </a:rPr>
              <a:t>Shoup</a:t>
            </a:r>
            <a:r>
              <a:rPr kumimoji="1" lang="en-US" altLang="ko-KR" sz="2400" dirty="0" smtClean="0">
                <a:latin typeface="Comic Sans MS" pitchFamily="66" charset="0"/>
              </a:rPr>
              <a:t>,  DHIES etc.).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solidFill>
                  <a:srgbClr val="7030A0"/>
                </a:solidFill>
                <a:latin typeface="Comic Sans MS" pitchFamily="66" charset="0"/>
              </a:rPr>
              <a:t>Identity based Public Key Encryption</a:t>
            </a:r>
            <a:r>
              <a:rPr kumimoji="1" lang="en-US" altLang="ko-KR" sz="2400" dirty="0" smtClean="0">
                <a:latin typeface="Comic Sans MS" pitchFamily="66" charset="0"/>
              </a:rPr>
              <a:t> (</a:t>
            </a:r>
            <a:r>
              <a:rPr kumimoji="1" lang="en-US" altLang="ko-KR" sz="2400" dirty="0" err="1" smtClean="0">
                <a:latin typeface="Comic Sans MS" pitchFamily="66" charset="0"/>
              </a:rPr>
              <a:t>Boneh</a:t>
            </a:r>
            <a:r>
              <a:rPr kumimoji="1" lang="en-US" altLang="ko-KR" sz="2400" dirty="0" smtClean="0">
                <a:latin typeface="Comic Sans MS" pitchFamily="66" charset="0"/>
              </a:rPr>
              <a:t> et al.) (public-key encryption with identity (e.g. </a:t>
            </a:r>
            <a:r>
              <a:rPr kumimoji="1" lang="en-US" altLang="ko-KR" sz="2400" dirty="0" err="1" smtClean="0">
                <a:latin typeface="Comic Sans MS" pitchFamily="66" charset="0"/>
              </a:rPr>
              <a:t>gmail</a:t>
            </a:r>
            <a:r>
              <a:rPr kumimoji="1" lang="en-US" altLang="ko-KR" sz="2400" dirty="0" smtClean="0">
                <a:latin typeface="Comic Sans MS" pitchFamily="66" charset="0"/>
              </a:rPr>
              <a:t>-id)  as a public key).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solidFill>
                  <a:srgbClr val="7030A0"/>
                </a:solidFill>
                <a:latin typeface="Comic Sans MS" pitchFamily="66" charset="0"/>
              </a:rPr>
              <a:t>Key extraction</a:t>
            </a:r>
            <a:r>
              <a:rPr kumimoji="1" lang="en-US" altLang="ko-KR" sz="2400" dirty="0" smtClean="0">
                <a:latin typeface="Comic Sans MS" pitchFamily="66" charset="0"/>
              </a:rPr>
              <a:t>: Given a long key-stream with less entropy how one can compute a smaller key-size with full entropy.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A possible solution is to apply a good hash function  to the long key-stream</a:t>
            </a:r>
            <a:r>
              <a:rPr kumimoji="1" lang="en-US" altLang="ko-KR" sz="2400" dirty="0" smtClean="0">
                <a:latin typeface="Comic Sans MS" pitchFamily="66" charset="0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dirty="0" smtClean="0">
              <a:latin typeface="Comic Sans MS" pitchFamily="66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dirty="0" smtClean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6096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Other Applications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/>
            <a:r>
              <a:rPr kumimoji="1" lang="en-US" altLang="ko-KR" sz="3200" b="1" dirty="0" smtClean="0">
                <a:solidFill>
                  <a:srgbClr val="FF0000"/>
                </a:solidFill>
                <a:latin typeface="Comic Sans MS" pitchFamily="66" charset="0"/>
              </a:rPr>
              <a:t>We have already heard some security requirements,  now </a:t>
            </a:r>
          </a:p>
          <a:p>
            <a:pPr algn="ctr" latinLnBrk="1"/>
            <a:r>
              <a:rPr kumimoji="1" lang="en-US" altLang="ko-KR" sz="5400" b="1" dirty="0" smtClean="0">
                <a:solidFill>
                  <a:srgbClr val="FF0000"/>
                </a:solidFill>
                <a:latin typeface="Comic Sans MS" pitchFamily="66" charset="0"/>
              </a:rPr>
              <a:t>we make a list…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6200" y="1524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Security Requirements:  Hash Function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685800" y="13716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latin typeface="Comic Sans MS" pitchFamily="66" charset="0"/>
              </a:rPr>
              <a:t>(The MOST POPULAR) 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(1) collision resistance.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(2)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Preimage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latin typeface="Comic Sans MS" pitchFamily="66" charset="0"/>
              </a:rPr>
              <a:t>The others 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(3) 2</a:t>
            </a:r>
            <a:r>
              <a:rPr lang="en-US" sz="2000" b="1" baseline="30000" dirty="0" smtClean="0">
                <a:solidFill>
                  <a:srgbClr val="00B050"/>
                </a:solidFill>
                <a:latin typeface="Comic Sans MS" pitchFamily="66" charset="0"/>
              </a:rPr>
              <a:t>nd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preimage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(4)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multicollision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(5) Target collision resistant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   or UOWHF.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(6) resistant against length-extension attack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(7) Herding attack.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(8)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indistinguishability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in outputs</a:t>
            </a:r>
            <a:r>
              <a:rPr lang="en-US" sz="2000" b="1" dirty="0" smtClean="0">
                <a:latin typeface="Comic Sans MS" pitchFamily="66" charset="0"/>
              </a:rPr>
              <a:t>.  PRF, PRO..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ETC…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ss_army_knif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838200"/>
            <a:ext cx="3886200" cy="3886200"/>
          </a:xfrm>
          <a:prstGeom prst="rect">
            <a:avLst/>
          </a:prstGeom>
        </p:spPr>
      </p:pic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685800" y="13716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latin typeface="Comic Sans MS" pitchFamily="66" charset="0"/>
              </a:rPr>
              <a:t>(The MOST POPULAR) 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(1) collision resistance.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(2)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Preimage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latin typeface="Comic Sans MS" pitchFamily="66" charset="0"/>
              </a:rPr>
              <a:t>The others 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(3) 2</a:t>
            </a:r>
            <a:r>
              <a:rPr lang="en-US" sz="2000" b="1" baseline="30000" dirty="0" smtClean="0">
                <a:solidFill>
                  <a:srgbClr val="00B050"/>
                </a:solidFill>
                <a:latin typeface="Comic Sans MS" pitchFamily="66" charset="0"/>
              </a:rPr>
              <a:t>nd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preimage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(4)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multicollision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(5) Target collision resistant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   or UOWHF.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(6) resistant against length-extension attack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(7) Herding attack.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(8)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indistinguishability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in outputs</a:t>
            </a:r>
            <a:r>
              <a:rPr lang="en-US" sz="2000" b="1" dirty="0" smtClean="0">
                <a:latin typeface="Comic Sans MS" pitchFamily="66" charset="0"/>
              </a:rPr>
              <a:t>.  PRF, PRO..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ETC…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6200" y="1524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Security Requirements:  Hash Function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5400" b="1" dirty="0" smtClean="0">
                <a:solidFill>
                  <a:srgbClr val="FF0000"/>
                </a:solidFill>
                <a:latin typeface="Comic Sans MS" pitchFamily="66" charset="0"/>
              </a:rPr>
              <a:t>What is a </a:t>
            </a:r>
          </a:p>
          <a:p>
            <a:pPr algn="ctr" eaLnBrk="1" latinLnBrk="1" hangingPunct="1"/>
            <a:r>
              <a:rPr kumimoji="1" lang="en-US" altLang="ko-KR" sz="5400" b="1" dirty="0" smtClean="0">
                <a:solidFill>
                  <a:srgbClr val="FF0000"/>
                </a:solidFill>
                <a:latin typeface="Comic Sans MS" pitchFamily="66" charset="0"/>
              </a:rPr>
              <a:t>hash function?</a:t>
            </a:r>
            <a:endParaRPr kumimoji="1" lang="en-US" altLang="ko-KR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iss_army_knif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838200"/>
            <a:ext cx="3886200" cy="3886200"/>
          </a:xfrm>
          <a:prstGeom prst="rect">
            <a:avLst/>
          </a:prstGeom>
        </p:spPr>
      </p:pic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685800" y="13716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latin typeface="Comic Sans MS" pitchFamily="66" charset="0"/>
              </a:rPr>
              <a:t>(The MOST POPULAR) 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(1) collision resistance.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(2)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Preimage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latin typeface="Comic Sans MS" pitchFamily="66" charset="0"/>
              </a:rPr>
              <a:t>The others 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(3) 2</a:t>
            </a:r>
            <a:r>
              <a:rPr lang="en-US" sz="2000" b="1" baseline="30000" dirty="0" smtClean="0">
                <a:solidFill>
                  <a:srgbClr val="00B050"/>
                </a:solidFill>
                <a:latin typeface="Comic Sans MS" pitchFamily="66" charset="0"/>
              </a:rPr>
              <a:t>nd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preimage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(4)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multicollision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(5) Target collision resistant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   or UOWHF.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(6) resistant against length-extension attack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(7) Herding attack.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(8)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indistinguishability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in outputs</a:t>
            </a:r>
            <a:r>
              <a:rPr lang="en-US" sz="2000" b="1" dirty="0" smtClean="0">
                <a:latin typeface="Comic Sans MS" pitchFamily="66" charset="0"/>
              </a:rPr>
              <a:t>.  PRF, PRO..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ETC…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5943600"/>
            <a:ext cx="495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SWISS ARMY KNIFE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6200" y="1524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Security Requirements:  Hash Function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6200" y="1524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Security Requirements:  Hash Function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5943600"/>
            <a:ext cx="495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SWISS ARMY KNIFE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6" name="Picture 5" descr="swiss-knife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990600"/>
            <a:ext cx="3581400" cy="3581400"/>
          </a:xfrm>
          <a:prstGeom prst="rect">
            <a:avLst/>
          </a:prstGeom>
        </p:spPr>
      </p:pic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685800" y="13716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latin typeface="Comic Sans MS" pitchFamily="66" charset="0"/>
              </a:rPr>
              <a:t>(The MOST POPULAR) 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(1) collision resistance.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(2)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Preimage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latin typeface="Comic Sans MS" pitchFamily="66" charset="0"/>
              </a:rPr>
              <a:t>The others 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(3) 2</a:t>
            </a:r>
            <a:r>
              <a:rPr lang="en-US" sz="2000" b="1" baseline="30000" dirty="0" smtClean="0">
                <a:solidFill>
                  <a:srgbClr val="00B050"/>
                </a:solidFill>
                <a:latin typeface="Comic Sans MS" pitchFamily="66" charset="0"/>
              </a:rPr>
              <a:t>nd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preimage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(4) </a:t>
            </a:r>
            <a:r>
              <a:rPr lang="en-US" sz="2000" b="1" dirty="0" err="1" smtClean="0">
                <a:solidFill>
                  <a:srgbClr val="00B050"/>
                </a:solidFill>
                <a:latin typeface="Comic Sans MS" pitchFamily="66" charset="0"/>
              </a:rPr>
              <a:t>multicollision</a:t>
            </a: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 resistant.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(5) Target collision resistant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   or UOWHF.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(6) resistant against length-extension attack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rgbClr val="00B050"/>
                </a:solidFill>
                <a:latin typeface="Comic Sans MS" pitchFamily="66" charset="0"/>
              </a:rPr>
              <a:t>(7) Herding attack. 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(8)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indistinguishability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in outputs.  PRF, PRO..</a:t>
            </a: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ETC…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57200" y="2590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200" dirty="0" smtClean="0">
                <a:solidFill>
                  <a:srgbClr val="FF0000"/>
                </a:solidFill>
                <a:latin typeface="Comic Sans MS" pitchFamily="66" charset="0"/>
              </a:rPr>
              <a:t>We still have a long list of security requirements for today, so let’s begin with</a:t>
            </a:r>
          </a:p>
          <a:p>
            <a:pPr algn="ctr" eaLnBrk="1" latinLnBrk="1" hangingPunct="1"/>
            <a:r>
              <a:rPr kumimoji="1" lang="en-US" altLang="ko-KR" sz="6600" b="1" dirty="0" smtClean="0">
                <a:solidFill>
                  <a:srgbClr val="FF0000"/>
                </a:solidFill>
                <a:latin typeface="Comic Sans MS" pitchFamily="66" charset="0"/>
              </a:rPr>
              <a:t>collision resistant</a:t>
            </a:r>
            <a:endParaRPr kumimoji="1" lang="en-US" altLang="ko-KR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09600" y="2544762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</a:pPr>
            <a:r>
              <a:rPr kumimoji="1" lang="en-US" altLang="ko-KR" sz="2400" dirty="0">
                <a:latin typeface="Comic Sans MS" pitchFamily="66" charset="0"/>
              </a:rPr>
              <a:t>	- </a:t>
            </a:r>
            <a:r>
              <a:rPr lang="en-US" altLang="ko-KR" sz="2400" dirty="0">
                <a:latin typeface="Comic Sans MS" pitchFamily="66" charset="0"/>
              </a:rPr>
              <a:t>Pad(M) = M || 10…00 || binary(|M|)</a:t>
            </a:r>
            <a:r>
              <a:rPr lang="en-US" altLang="ko-KR" sz="2400" baseline="-25000" dirty="0">
                <a:latin typeface="Comic Sans MS" pitchFamily="66" charset="0"/>
              </a:rPr>
              <a:t>64</a:t>
            </a:r>
            <a:r>
              <a:rPr lang="en-US" altLang="ko-KR" sz="2400" dirty="0">
                <a:latin typeface="Comic Sans MS" pitchFamily="66" charset="0"/>
              </a:rPr>
              <a:t> </a:t>
            </a:r>
            <a:r>
              <a:rPr lang="en-US" altLang="ko-KR" sz="2400" dirty="0" smtClean="0">
                <a:latin typeface="Comic Sans MS" pitchFamily="66" charset="0"/>
              </a:rPr>
              <a:t>= M</a:t>
            </a:r>
            <a:r>
              <a:rPr lang="en-US" altLang="ko-KR" sz="2400" baseline="-25000" dirty="0" smtClean="0">
                <a:latin typeface="Comic Sans MS" pitchFamily="66" charset="0"/>
              </a:rPr>
              <a:t>1</a:t>
            </a:r>
            <a:r>
              <a:rPr lang="en-US" altLang="ko-KR" sz="2400" dirty="0" smtClean="0">
                <a:latin typeface="Comic Sans MS" pitchFamily="66" charset="0"/>
              </a:rPr>
              <a:t> || … || M</a:t>
            </a:r>
            <a:r>
              <a:rPr lang="en-US" altLang="ko-KR" sz="2400" baseline="-25000" dirty="0" smtClean="0">
                <a:latin typeface="Comic Sans MS" pitchFamily="66" charset="0"/>
              </a:rPr>
              <a:t>t</a:t>
            </a:r>
            <a:endParaRPr lang="en-US" altLang="ko-KR" sz="3200" baseline="-25000" dirty="0">
              <a:latin typeface="Times New Roman" pitchFamily="18" charset="0"/>
            </a:endParaRPr>
          </a:p>
          <a:p>
            <a:pPr marL="342900" indent="-342900" eaLnBrk="1" latinLnBrk="1" hangingPunct="1">
              <a:spcBef>
                <a:spcPct val="20000"/>
              </a:spcBef>
            </a:pPr>
            <a:endParaRPr kumimoji="1" lang="en-US" altLang="ko-KR" sz="3200" dirty="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637" y="3824287"/>
            <a:ext cx="1055688" cy="906462"/>
            <a:chOff x="432" y="1776"/>
            <a:chExt cx="768" cy="79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15048" name="Line 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49" name="Line 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50" name="Line 1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51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052" name="Rectangle 1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15053" name="Line 1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54" name="Line 1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55" name="Line 1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600325" y="3824287"/>
            <a:ext cx="1054100" cy="787400"/>
            <a:chOff x="432" y="1776"/>
            <a:chExt cx="768" cy="68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15059" name="Line 1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60" name="Line 2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61" name="Line 2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62" name="Line 2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063" name="Rectangle 2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15064" name="Line 2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65" name="Line 2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66" name="Line 2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681537" y="3824287"/>
            <a:ext cx="1054100" cy="787400"/>
            <a:chOff x="432" y="1776"/>
            <a:chExt cx="768" cy="689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15070" name="Line 3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71" name="Line 3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72" name="Line 3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73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074" name="Rectangle 34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15075" name="Line 3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76" name="Line 3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77" name="Line 3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735637" y="3824287"/>
            <a:ext cx="1054100" cy="787400"/>
            <a:chOff x="432" y="1776"/>
            <a:chExt cx="768" cy="689"/>
          </a:xfrm>
        </p:grpSpPr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15081" name="Line 4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82" name="Line 42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83" name="Line 43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84" name="Line 44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085" name="Rectangle 45"/>
              <p:cNvSpPr>
                <a:spLocks noChangeArrowheads="1"/>
              </p:cNvSpPr>
              <p:nvPr/>
            </p:nvSpPr>
            <p:spPr bwMode="auto">
              <a:xfrm>
                <a:off x="891" y="2118"/>
                <a:ext cx="134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15086" name="Line 46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87" name="Line 47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88" name="Line 48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89" name="Rectangle 49"/>
          <p:cNvSpPr>
            <a:spLocks noChangeArrowheads="1"/>
          </p:cNvSpPr>
          <p:nvPr/>
        </p:nvSpPr>
        <p:spPr bwMode="auto">
          <a:xfrm>
            <a:off x="1042987" y="4214812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5090" name="Rectangle 50"/>
          <p:cNvSpPr>
            <a:spLocks noChangeArrowheads="1"/>
          </p:cNvSpPr>
          <p:nvPr/>
        </p:nvSpPr>
        <p:spPr bwMode="auto">
          <a:xfrm>
            <a:off x="2389187" y="3241674"/>
            <a:ext cx="608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endParaRPr lang="en-US" sz="2000" dirty="0"/>
          </a:p>
        </p:txBody>
      </p:sp>
      <p:sp>
        <p:nvSpPr>
          <p:cNvPr id="215091" name="Rectangle 51"/>
          <p:cNvSpPr>
            <a:spLocks noChangeArrowheads="1"/>
          </p:cNvSpPr>
          <p:nvPr/>
        </p:nvSpPr>
        <p:spPr bwMode="auto">
          <a:xfrm>
            <a:off x="4618037" y="3225799"/>
            <a:ext cx="76517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15092" name="Rectangle 52"/>
          <p:cNvSpPr>
            <a:spLocks noChangeArrowheads="1"/>
          </p:cNvSpPr>
          <p:nvPr/>
        </p:nvSpPr>
        <p:spPr bwMode="auto">
          <a:xfrm>
            <a:off x="5670550" y="3225799"/>
            <a:ext cx="577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15093" name="Rectangle 53"/>
          <p:cNvSpPr>
            <a:spLocks noChangeArrowheads="1"/>
          </p:cNvSpPr>
          <p:nvPr/>
        </p:nvSpPr>
        <p:spPr bwMode="auto">
          <a:xfrm>
            <a:off x="3481387" y="3154362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15094" name="Rectangle 54"/>
          <p:cNvSpPr>
            <a:spLocks noChangeArrowheads="1"/>
          </p:cNvSpPr>
          <p:nvPr/>
        </p:nvSpPr>
        <p:spPr bwMode="auto">
          <a:xfrm>
            <a:off x="7239000" y="4162424"/>
            <a:ext cx="177965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hash </a:t>
            </a:r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value</a:t>
            </a:r>
          </a:p>
          <a:p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MD</a:t>
            </a:r>
            <a:r>
              <a:rPr lang="en-US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(M)</a:t>
            </a:r>
            <a:endParaRPr lang="en-US" sz="2000" dirty="0"/>
          </a:p>
        </p:txBody>
      </p:sp>
      <p:sp>
        <p:nvSpPr>
          <p:cNvPr id="215095" name="Rectangle 55"/>
          <p:cNvSpPr>
            <a:spLocks noChangeArrowheads="1"/>
          </p:cNvSpPr>
          <p:nvPr/>
        </p:nvSpPr>
        <p:spPr bwMode="auto">
          <a:xfrm>
            <a:off x="2165350" y="4106862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5096" name="Rectangle 56"/>
          <p:cNvSpPr>
            <a:spLocks noChangeArrowheads="1"/>
          </p:cNvSpPr>
          <p:nvPr/>
        </p:nvSpPr>
        <p:spPr bwMode="auto">
          <a:xfrm>
            <a:off x="3203575" y="4089399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5097" name="Rectangle 57"/>
          <p:cNvSpPr>
            <a:spLocks noChangeArrowheads="1"/>
          </p:cNvSpPr>
          <p:nvPr/>
        </p:nvSpPr>
        <p:spPr bwMode="auto">
          <a:xfrm>
            <a:off x="5289550" y="4092574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5098" name="Rectangle 58"/>
          <p:cNvSpPr>
            <a:spLocks noChangeArrowheads="1"/>
          </p:cNvSpPr>
          <p:nvPr/>
        </p:nvSpPr>
        <p:spPr bwMode="auto">
          <a:xfrm>
            <a:off x="6345237" y="4092574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5099" name="Line 59"/>
          <p:cNvSpPr>
            <a:spLocks noChangeShapeType="1"/>
          </p:cNvSpPr>
          <p:nvPr/>
        </p:nvSpPr>
        <p:spPr bwMode="auto">
          <a:xfrm>
            <a:off x="6802437" y="4376737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0" name="Line 60"/>
          <p:cNvSpPr>
            <a:spLocks noChangeShapeType="1"/>
          </p:cNvSpPr>
          <p:nvPr/>
        </p:nvSpPr>
        <p:spPr bwMode="auto">
          <a:xfrm>
            <a:off x="3651250" y="4359274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1" name="Line 61"/>
          <p:cNvSpPr>
            <a:spLocks noChangeShapeType="1"/>
          </p:cNvSpPr>
          <p:nvPr/>
        </p:nvSpPr>
        <p:spPr bwMode="auto">
          <a:xfrm>
            <a:off x="2811462" y="4306887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2" name="Text Box 62"/>
          <p:cNvSpPr txBox="1">
            <a:spLocks noChangeArrowheads="1"/>
          </p:cNvSpPr>
          <p:nvPr/>
        </p:nvSpPr>
        <p:spPr bwMode="auto">
          <a:xfrm>
            <a:off x="2555875" y="4433887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03" name="Line 63"/>
          <p:cNvSpPr>
            <a:spLocks noChangeShapeType="1"/>
          </p:cNvSpPr>
          <p:nvPr/>
        </p:nvSpPr>
        <p:spPr bwMode="auto">
          <a:xfrm>
            <a:off x="4899025" y="4306887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4" name="Text Box 64"/>
          <p:cNvSpPr txBox="1">
            <a:spLocks noChangeArrowheads="1"/>
          </p:cNvSpPr>
          <p:nvPr/>
        </p:nvSpPr>
        <p:spPr bwMode="auto">
          <a:xfrm>
            <a:off x="4643437" y="4433887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05" name="Line 65"/>
          <p:cNvSpPr>
            <a:spLocks noChangeShapeType="1"/>
          </p:cNvSpPr>
          <p:nvPr/>
        </p:nvSpPr>
        <p:spPr bwMode="auto">
          <a:xfrm>
            <a:off x="5980112" y="4306887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6" name="Text Box 66"/>
          <p:cNvSpPr txBox="1">
            <a:spLocks noChangeArrowheads="1"/>
          </p:cNvSpPr>
          <p:nvPr/>
        </p:nvSpPr>
        <p:spPr bwMode="auto">
          <a:xfrm>
            <a:off x="5724525" y="4433887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07" name="Text Box 67"/>
          <p:cNvSpPr txBox="1">
            <a:spLocks noChangeArrowheads="1"/>
          </p:cNvSpPr>
          <p:nvPr/>
        </p:nvSpPr>
        <p:spPr bwMode="auto">
          <a:xfrm>
            <a:off x="2195512" y="3890962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08" name="Line 68"/>
          <p:cNvSpPr>
            <a:spLocks noChangeShapeType="1"/>
          </p:cNvSpPr>
          <p:nvPr/>
        </p:nvSpPr>
        <p:spPr bwMode="auto">
          <a:xfrm flipH="1">
            <a:off x="2795587" y="4059237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9" name="Text Box 69"/>
          <p:cNvSpPr txBox="1">
            <a:spLocks noChangeArrowheads="1"/>
          </p:cNvSpPr>
          <p:nvPr/>
        </p:nvSpPr>
        <p:spPr bwMode="auto">
          <a:xfrm>
            <a:off x="4300537" y="3875087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10" name="Line 70"/>
          <p:cNvSpPr>
            <a:spLocks noChangeShapeType="1"/>
          </p:cNvSpPr>
          <p:nvPr/>
        </p:nvSpPr>
        <p:spPr bwMode="auto">
          <a:xfrm flipH="1">
            <a:off x="4860925" y="4043362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1" name="Text Box 71"/>
          <p:cNvSpPr txBox="1">
            <a:spLocks noChangeArrowheads="1"/>
          </p:cNvSpPr>
          <p:nvPr/>
        </p:nvSpPr>
        <p:spPr bwMode="auto">
          <a:xfrm>
            <a:off x="5364162" y="3875087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12" name="Line 72"/>
          <p:cNvSpPr>
            <a:spLocks noChangeShapeType="1"/>
          </p:cNvSpPr>
          <p:nvPr/>
        </p:nvSpPr>
        <p:spPr bwMode="auto">
          <a:xfrm flipH="1">
            <a:off x="5924550" y="4043362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3" name="Rectangle 73"/>
          <p:cNvSpPr>
            <a:spLocks noChangeArrowheads="1"/>
          </p:cNvSpPr>
          <p:nvPr/>
        </p:nvSpPr>
        <p:spPr bwMode="auto">
          <a:xfrm>
            <a:off x="1398587" y="3244849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215114" name="Line 74"/>
          <p:cNvSpPr>
            <a:spLocks noChangeShapeType="1"/>
          </p:cNvSpPr>
          <p:nvPr/>
        </p:nvSpPr>
        <p:spPr bwMode="auto">
          <a:xfrm flipH="1">
            <a:off x="1836737" y="4089399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5" name="Text Box 75"/>
          <p:cNvSpPr txBox="1">
            <a:spLocks noChangeArrowheads="1"/>
          </p:cNvSpPr>
          <p:nvPr/>
        </p:nvSpPr>
        <p:spPr bwMode="auto">
          <a:xfrm>
            <a:off x="1116012" y="3946524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16" name="Text Box 76"/>
          <p:cNvSpPr txBox="1">
            <a:spLocks noChangeArrowheads="1"/>
          </p:cNvSpPr>
          <p:nvPr/>
        </p:nvSpPr>
        <p:spPr bwMode="auto">
          <a:xfrm>
            <a:off x="1547812" y="4449762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17" name="Line 77"/>
          <p:cNvSpPr>
            <a:spLocks noChangeShapeType="1"/>
          </p:cNvSpPr>
          <p:nvPr/>
        </p:nvSpPr>
        <p:spPr bwMode="auto">
          <a:xfrm>
            <a:off x="6946900" y="4305299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8" name="Line 78"/>
          <p:cNvSpPr>
            <a:spLocks noChangeShapeType="1"/>
          </p:cNvSpPr>
          <p:nvPr/>
        </p:nvSpPr>
        <p:spPr bwMode="auto">
          <a:xfrm>
            <a:off x="6804025" y="4378324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9" name="Text Box 79"/>
          <p:cNvSpPr txBox="1">
            <a:spLocks noChangeArrowheads="1"/>
          </p:cNvSpPr>
          <p:nvPr/>
        </p:nvSpPr>
        <p:spPr bwMode="auto">
          <a:xfrm>
            <a:off x="6911975" y="4433887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20" name="Rectangle 80"/>
          <p:cNvSpPr>
            <a:spLocks noChangeArrowheads="1"/>
          </p:cNvSpPr>
          <p:nvPr/>
        </p:nvSpPr>
        <p:spPr bwMode="auto">
          <a:xfrm>
            <a:off x="1295400" y="3225799"/>
            <a:ext cx="50403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1" name="Rectangle 81"/>
          <p:cNvSpPr>
            <a:spLocks noChangeArrowheads="1"/>
          </p:cNvSpPr>
          <p:nvPr/>
        </p:nvSpPr>
        <p:spPr bwMode="auto">
          <a:xfrm>
            <a:off x="4200525" y="4017962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15122" name="Line 82"/>
          <p:cNvSpPr>
            <a:spLocks noChangeShapeType="1"/>
          </p:cNvSpPr>
          <p:nvPr/>
        </p:nvSpPr>
        <p:spPr bwMode="auto">
          <a:xfrm>
            <a:off x="2159000" y="3225799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3" name="Line 83"/>
          <p:cNvSpPr>
            <a:spLocks noChangeShapeType="1"/>
          </p:cNvSpPr>
          <p:nvPr/>
        </p:nvSpPr>
        <p:spPr bwMode="auto">
          <a:xfrm>
            <a:off x="3167062" y="3225799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4" name="Line 84"/>
          <p:cNvSpPr>
            <a:spLocks noChangeShapeType="1"/>
          </p:cNvSpPr>
          <p:nvPr/>
        </p:nvSpPr>
        <p:spPr bwMode="auto">
          <a:xfrm>
            <a:off x="5472112" y="3225799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5" name="Line 85"/>
          <p:cNvSpPr>
            <a:spLocks noChangeShapeType="1"/>
          </p:cNvSpPr>
          <p:nvPr/>
        </p:nvSpPr>
        <p:spPr bwMode="auto">
          <a:xfrm>
            <a:off x="4535487" y="3225799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6" name="Rectangle 86"/>
          <p:cNvSpPr>
            <a:spLocks noChangeArrowheads="1"/>
          </p:cNvSpPr>
          <p:nvPr/>
        </p:nvSpPr>
        <p:spPr bwMode="auto">
          <a:xfrm>
            <a:off x="1219200" y="4954587"/>
            <a:ext cx="6255239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 is CR          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 </a:t>
            </a:r>
            <a:r>
              <a:rPr lang="en-US" altLang="ko-KR" sz="2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is CR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  <a:r>
              <a:rPr lang="en-US" altLang="ko-K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Merkle,Dam</a:t>
            </a:r>
            <a:r>
              <a:rPr kumimoji="1" lang="en-US" altLang="ko-KR" dirty="0" err="1" smtClean="0">
                <a:latin typeface="Comic Sans MS" pitchFamily="66" charset="0"/>
              </a:rPr>
              <a:t>gå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rd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1989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</a:t>
            </a:r>
          </a:p>
          <a:p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Can you prove this? (Exercise)</a:t>
            </a:r>
            <a:endParaRPr lang="en-US" altLang="ko-KR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15127" name="AutoShape 87"/>
          <p:cNvSpPr>
            <a:spLocks noChangeArrowheads="1"/>
          </p:cNvSpPr>
          <p:nvPr/>
        </p:nvSpPr>
        <p:spPr bwMode="auto">
          <a:xfrm>
            <a:off x="2590800" y="5154612"/>
            <a:ext cx="503238" cy="144462"/>
          </a:xfrm>
          <a:prstGeom prst="rightArrow">
            <a:avLst>
              <a:gd name="adj1" fmla="val 50000"/>
              <a:gd name="adj2" fmla="val 870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63"/>
          <p:cNvSpPr>
            <a:spLocks noChangeShapeType="1"/>
          </p:cNvSpPr>
          <p:nvPr/>
        </p:nvSpPr>
        <p:spPr bwMode="auto">
          <a:xfrm>
            <a:off x="1752600" y="4297362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Title 1"/>
          <p:cNvSpPr txBox="1">
            <a:spLocks/>
          </p:cNvSpPr>
          <p:nvPr/>
        </p:nvSpPr>
        <p:spPr>
          <a:xfrm>
            <a:off x="0" y="4572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solidFill>
                  <a:srgbClr val="0070C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1" lang="en-US" altLang="ko-KR" sz="4400" dirty="0" err="1" smtClean="0">
                <a:solidFill>
                  <a:srgbClr val="0070C0"/>
                </a:solidFill>
                <a:latin typeface="Comic Sans MS" pitchFamily="66" charset="0"/>
              </a:rPr>
              <a:t>Merkle-Damgård</a:t>
            </a:r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 (Crypto-89)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89" name="Rectangle 3"/>
          <p:cNvSpPr>
            <a:spLocks noChangeArrowheads="1"/>
          </p:cNvSpPr>
          <p:nvPr/>
        </p:nvSpPr>
        <p:spPr bwMode="auto">
          <a:xfrm>
            <a:off x="533400" y="12954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Let f: {0,1}</a:t>
            </a:r>
            <a:r>
              <a:rPr kumimoji="1" lang="en-US" altLang="ko-KR" sz="2400" baseline="30000" dirty="0" err="1" smtClean="0">
                <a:latin typeface="Comic Sans MS" pitchFamily="66" charset="0"/>
              </a:rPr>
              <a:t>n+d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 {0,1}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</a:rPr>
              <a:t> be a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</a:rPr>
              <a:t>compression function</a:t>
            </a:r>
            <a:r>
              <a:rPr kumimoji="1" lang="en-US" altLang="ko-KR" sz="2400" dirty="0" smtClean="0">
                <a:latin typeface="Comic Sans MS" pitchFamily="66" charset="0"/>
              </a:rPr>
              <a:t>. Given a message M find smallest r ≥ 0 such that </a:t>
            </a:r>
            <a:r>
              <a:rPr kumimoji="1" lang="en-US" altLang="ko-KR" sz="2400" dirty="0" smtClean="0">
                <a:solidFill>
                  <a:srgbClr val="FF0000"/>
                </a:solidFill>
                <a:latin typeface="Comic Sans MS" pitchFamily="66" charset="0"/>
              </a:rPr>
              <a:t>|M|+ 65 + r is multiple of d.</a:t>
            </a:r>
            <a:r>
              <a:rPr kumimoji="1" lang="en-US" altLang="ko-KR" sz="2400" dirty="0" smtClean="0">
                <a:latin typeface="Comic Sans MS" pitchFamily="66" charset="0"/>
              </a:rPr>
              <a:t>  Append 10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r</a:t>
            </a:r>
            <a:r>
              <a:rPr kumimoji="1" lang="en-US" altLang="ko-KR" sz="2400" dirty="0" smtClean="0">
                <a:latin typeface="Comic Sans MS" pitchFamily="66" charset="0"/>
              </a:rPr>
              <a:t> || </a:t>
            </a:r>
            <a:r>
              <a:rPr lang="en-US" altLang="ko-KR" sz="2400" dirty="0" smtClean="0">
                <a:latin typeface="Comic Sans MS" pitchFamily="66" charset="0"/>
              </a:rPr>
              <a:t>binary(|M|)</a:t>
            </a:r>
            <a:r>
              <a:rPr lang="en-US" altLang="ko-KR" sz="2400" baseline="-25000" dirty="0" smtClean="0">
                <a:latin typeface="Comic Sans MS" pitchFamily="66" charset="0"/>
              </a:rPr>
              <a:t>64</a:t>
            </a:r>
            <a:r>
              <a:rPr kumimoji="1" lang="en-US" altLang="ko-KR" sz="2400" dirty="0" smtClean="0">
                <a:latin typeface="Comic Sans MS" pitchFamily="66" charset="0"/>
              </a:rPr>
              <a:t> .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tx1"/>
              </a:buClr>
            </a:pPr>
            <a:endParaRPr kumimoji="1" lang="en-US" altLang="ko-KR" sz="2400" dirty="0" smtClean="0">
              <a:latin typeface="Comic Sans MS" pitchFamily="66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Merkle-Damgård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 preserves 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CR (Proof)</a:t>
            </a:r>
            <a:r>
              <a:rPr kumimoji="1" lang="en-US" altLang="ko-KR" sz="3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kumimoji="1" lang="en-US" altLang="ko-KR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86"/>
          <p:cNvSpPr>
            <a:spLocks noChangeArrowheads="1"/>
          </p:cNvSpPr>
          <p:nvPr/>
        </p:nvSpPr>
        <p:spPr bwMode="auto">
          <a:xfrm>
            <a:off x="381000" y="1143000"/>
            <a:ext cx="85344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600" dirty="0" smtClean="0">
                <a:latin typeface="Comic Sans MS" pitchFamily="66" charset="0"/>
              </a:rPr>
              <a:t>To prove this we need to  prove the following:</a:t>
            </a:r>
          </a:p>
          <a:p>
            <a:endParaRPr lang="en-US" altLang="ko-KR" sz="2600" dirty="0" smtClean="0">
              <a:latin typeface="Comic Sans MS" pitchFamily="66" charset="0"/>
            </a:endParaRPr>
          </a:p>
          <a:p>
            <a:r>
              <a:rPr lang="en-US" altLang="ko-KR" sz="2600" dirty="0" smtClean="0">
                <a:solidFill>
                  <a:srgbClr val="FF0000"/>
                </a:solidFill>
                <a:latin typeface="Comic Sans MS" pitchFamily="66" charset="0"/>
              </a:rPr>
              <a:t>           We can write down an algorithm for </a:t>
            </a:r>
          </a:p>
          <a:p>
            <a:r>
              <a:rPr lang="en-US" altLang="ko-KR" sz="2600" dirty="0" smtClean="0">
                <a:solidFill>
                  <a:srgbClr val="FF0000"/>
                </a:solidFill>
                <a:latin typeface="Comic Sans MS" pitchFamily="66" charset="0"/>
              </a:rPr>
              <a:t>       finding collision of f given a collision of H.</a:t>
            </a:r>
          </a:p>
          <a:p>
            <a:endParaRPr lang="en-US" altLang="ko-KR" sz="26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600" dirty="0" smtClean="0">
                <a:latin typeface="Comic Sans MS" pitchFamily="66" charset="0"/>
              </a:rPr>
              <a:t> So assume (M, N) is a collision of H and find out a collision for f.</a:t>
            </a:r>
          </a:p>
          <a:p>
            <a:pPr>
              <a:buFont typeface="Arial" pitchFamily="34" charset="0"/>
              <a:buChar char="•"/>
            </a:pPr>
            <a:endParaRPr lang="en-US" altLang="ko-KR" sz="26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905000"/>
            <a:ext cx="68580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79388" y="549275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Keyed </a:t>
            </a:r>
            <a:r>
              <a:rPr kumimoji="1" lang="en-US" altLang="ko-KR" sz="3600" dirty="0" err="1" smtClean="0">
                <a:solidFill>
                  <a:srgbClr val="0070C0"/>
                </a:solidFill>
                <a:latin typeface="Comic Sans MS" pitchFamily="66" charset="0"/>
              </a:rPr>
              <a:t>Merkle-Damgård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(‘89)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7388" y="16764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lphaLcPeriod"/>
            </a:pPr>
            <a:r>
              <a:rPr kumimoji="1" lang="en-US" altLang="ko-KR" sz="2000" dirty="0" smtClean="0">
                <a:latin typeface="Comic Sans MS" pitchFamily="66" charset="0"/>
              </a:rPr>
              <a:t>Use key as an initial value:  MD</a:t>
            </a:r>
            <a:r>
              <a:rPr kumimoji="1" lang="en-US" altLang="ko-KR" sz="2000" baseline="-25000" dirty="0" smtClean="0">
                <a:latin typeface="Comic Sans MS" pitchFamily="66" charset="0"/>
              </a:rPr>
              <a:t>K</a:t>
            </a:r>
            <a:r>
              <a:rPr kumimoji="1" lang="en-US" altLang="ko-KR" sz="2000" dirty="0" smtClean="0">
                <a:latin typeface="Comic Sans MS" pitchFamily="66" charset="0"/>
              </a:rPr>
              <a:t>(M).</a:t>
            </a:r>
          </a:p>
          <a:p>
            <a:pPr marL="457200" indent="-4572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lphaLcPeriod"/>
            </a:pPr>
            <a:r>
              <a:rPr kumimoji="1" lang="en-US" altLang="ko-KR" sz="2000" dirty="0" err="1" smtClean="0">
                <a:latin typeface="Comic Sans MS" pitchFamily="66" charset="0"/>
              </a:rPr>
              <a:t>Prepend</a:t>
            </a:r>
            <a:r>
              <a:rPr kumimoji="1" lang="en-US" altLang="ko-KR" sz="2000" dirty="0" smtClean="0">
                <a:latin typeface="Comic Sans MS" pitchFamily="66" charset="0"/>
              </a:rPr>
              <a:t> key to the message block:   MD</a:t>
            </a:r>
            <a:r>
              <a:rPr kumimoji="1" lang="en-US" altLang="ko-KR" sz="2000" baseline="-25000" dirty="0" smtClean="0">
                <a:latin typeface="Comic Sans MS" pitchFamily="66" charset="0"/>
              </a:rPr>
              <a:t>IV</a:t>
            </a:r>
            <a:r>
              <a:rPr kumimoji="1" lang="en-US" altLang="ko-KR" sz="2000" dirty="0" smtClean="0">
                <a:latin typeface="Comic Sans MS" pitchFamily="66" charset="0"/>
              </a:rPr>
              <a:t>(K||M)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5250" y="3538538"/>
            <a:ext cx="1055688" cy="906462"/>
            <a:chOff x="432" y="1776"/>
            <a:chExt cx="768" cy="79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3618" name="Line 7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19" name="Line 8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0" name="Line 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21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617" name="Rectangle 11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3613" name="Line 12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Line 13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14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420938" y="3538538"/>
            <a:ext cx="1054100" cy="787400"/>
            <a:chOff x="432" y="1776"/>
            <a:chExt cx="768" cy="689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3608" name="Line 1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9" name="Line 1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10" name="Line 2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11" name="Line 2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607" name="Rectangle 22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3603" name="Line 2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Line 2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Line 2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502150" y="3538538"/>
            <a:ext cx="1054100" cy="787400"/>
            <a:chOff x="432" y="1776"/>
            <a:chExt cx="768" cy="689"/>
          </a:xfrm>
        </p:grpSpPr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3598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9" name="Line 3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0" name="Line 3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1" name="Line 3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97" name="Rectangle 3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3593" name="Line 3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3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3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4000" name="Rectangle 48"/>
          <p:cNvSpPr>
            <a:spLocks noChangeArrowheads="1"/>
          </p:cNvSpPr>
          <p:nvPr/>
        </p:nvSpPr>
        <p:spPr bwMode="auto">
          <a:xfrm>
            <a:off x="863600" y="3929063"/>
            <a:ext cx="3889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</a:t>
            </a:r>
            <a:endParaRPr lang="en-US" sz="2000" dirty="0"/>
          </a:p>
        </p:txBody>
      </p:sp>
      <p:sp>
        <p:nvSpPr>
          <p:cNvPr id="254001" name="Rectangle 49"/>
          <p:cNvSpPr>
            <a:spLocks noChangeArrowheads="1"/>
          </p:cNvSpPr>
          <p:nvPr/>
        </p:nvSpPr>
        <p:spPr bwMode="auto">
          <a:xfrm>
            <a:off x="2338388" y="2955925"/>
            <a:ext cx="608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endParaRPr lang="en-US" sz="2000"/>
          </a:p>
        </p:txBody>
      </p:sp>
      <p:sp>
        <p:nvSpPr>
          <p:cNvPr id="254002" name="Rectangle 50"/>
          <p:cNvSpPr>
            <a:spLocks noChangeArrowheads="1"/>
          </p:cNvSpPr>
          <p:nvPr/>
        </p:nvSpPr>
        <p:spPr bwMode="auto">
          <a:xfrm>
            <a:off x="4438650" y="2940050"/>
            <a:ext cx="76517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54004" name="Rectangle 52"/>
          <p:cNvSpPr>
            <a:spLocks noChangeArrowheads="1"/>
          </p:cNvSpPr>
          <p:nvPr/>
        </p:nvSpPr>
        <p:spPr bwMode="auto">
          <a:xfrm>
            <a:off x="3302000" y="2868613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54005" name="Rectangle 53"/>
          <p:cNvSpPr>
            <a:spLocks noChangeArrowheads="1"/>
          </p:cNvSpPr>
          <p:nvPr/>
        </p:nvSpPr>
        <p:spPr bwMode="auto">
          <a:xfrm>
            <a:off x="6156325" y="3876675"/>
            <a:ext cx="8080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HV1</a:t>
            </a:r>
            <a:endParaRPr lang="en-US" sz="2000" dirty="0"/>
          </a:p>
        </p:txBody>
      </p:sp>
      <p:sp>
        <p:nvSpPr>
          <p:cNvPr id="254006" name="Rectangle 54"/>
          <p:cNvSpPr>
            <a:spLocks noChangeArrowheads="1"/>
          </p:cNvSpPr>
          <p:nvPr/>
        </p:nvSpPr>
        <p:spPr bwMode="auto">
          <a:xfrm>
            <a:off x="1985963" y="3821113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54007" name="Rectangle 55"/>
          <p:cNvSpPr>
            <a:spLocks noChangeArrowheads="1"/>
          </p:cNvSpPr>
          <p:nvPr/>
        </p:nvSpPr>
        <p:spPr bwMode="auto">
          <a:xfrm>
            <a:off x="3024188" y="380365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54008" name="Rectangle 56"/>
          <p:cNvSpPr>
            <a:spLocks noChangeArrowheads="1"/>
          </p:cNvSpPr>
          <p:nvPr/>
        </p:nvSpPr>
        <p:spPr bwMode="auto">
          <a:xfrm>
            <a:off x="5110163" y="38068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3567" name="Line 59"/>
          <p:cNvSpPr>
            <a:spLocks noChangeShapeType="1"/>
          </p:cNvSpPr>
          <p:nvPr/>
        </p:nvSpPr>
        <p:spPr bwMode="auto">
          <a:xfrm>
            <a:off x="3471863" y="4073525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Line 60"/>
          <p:cNvSpPr>
            <a:spLocks noChangeShapeType="1"/>
          </p:cNvSpPr>
          <p:nvPr/>
        </p:nvSpPr>
        <p:spPr bwMode="auto">
          <a:xfrm>
            <a:off x="2632075" y="402113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Text Box 61"/>
          <p:cNvSpPr txBox="1">
            <a:spLocks noChangeArrowheads="1"/>
          </p:cNvSpPr>
          <p:nvPr/>
        </p:nvSpPr>
        <p:spPr bwMode="auto">
          <a:xfrm>
            <a:off x="2376488" y="414813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3570" name="Line 62"/>
          <p:cNvSpPr>
            <a:spLocks noChangeShapeType="1"/>
          </p:cNvSpPr>
          <p:nvPr/>
        </p:nvSpPr>
        <p:spPr bwMode="auto">
          <a:xfrm>
            <a:off x="4719638" y="402113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Text Box 63"/>
          <p:cNvSpPr txBox="1">
            <a:spLocks noChangeArrowheads="1"/>
          </p:cNvSpPr>
          <p:nvPr/>
        </p:nvSpPr>
        <p:spPr bwMode="auto">
          <a:xfrm>
            <a:off x="4464050" y="41481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3572" name="Text Box 66"/>
          <p:cNvSpPr txBox="1">
            <a:spLocks noChangeArrowheads="1"/>
          </p:cNvSpPr>
          <p:nvPr/>
        </p:nvSpPr>
        <p:spPr bwMode="auto">
          <a:xfrm>
            <a:off x="2016125" y="36052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3573" name="Line 67"/>
          <p:cNvSpPr>
            <a:spLocks noChangeShapeType="1"/>
          </p:cNvSpPr>
          <p:nvPr/>
        </p:nvSpPr>
        <p:spPr bwMode="auto">
          <a:xfrm flipH="1">
            <a:off x="2616200" y="3773488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Text Box 68"/>
          <p:cNvSpPr txBox="1">
            <a:spLocks noChangeArrowheads="1"/>
          </p:cNvSpPr>
          <p:nvPr/>
        </p:nvSpPr>
        <p:spPr bwMode="auto">
          <a:xfrm>
            <a:off x="4121150" y="3589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3575" name="Line 69"/>
          <p:cNvSpPr>
            <a:spLocks noChangeShapeType="1"/>
          </p:cNvSpPr>
          <p:nvPr/>
        </p:nvSpPr>
        <p:spPr bwMode="auto">
          <a:xfrm flipH="1">
            <a:off x="4681538" y="3757613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Text Box 70"/>
          <p:cNvSpPr txBox="1">
            <a:spLocks noChangeArrowheads="1"/>
          </p:cNvSpPr>
          <p:nvPr/>
        </p:nvSpPr>
        <p:spPr bwMode="auto">
          <a:xfrm>
            <a:off x="5184775" y="3589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4" name="Rectangle 72"/>
          <p:cNvSpPr>
            <a:spLocks noChangeArrowheads="1"/>
          </p:cNvSpPr>
          <p:nvPr/>
        </p:nvSpPr>
        <p:spPr bwMode="auto">
          <a:xfrm>
            <a:off x="1296988" y="3011488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23578" name="Line 73"/>
          <p:cNvSpPr>
            <a:spLocks noChangeShapeType="1"/>
          </p:cNvSpPr>
          <p:nvPr/>
        </p:nvSpPr>
        <p:spPr bwMode="auto">
          <a:xfrm flipH="1">
            <a:off x="1657350" y="3803650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Text Box 74"/>
          <p:cNvSpPr txBox="1">
            <a:spLocks noChangeArrowheads="1"/>
          </p:cNvSpPr>
          <p:nvPr/>
        </p:nvSpPr>
        <p:spPr bwMode="auto">
          <a:xfrm>
            <a:off x="936625" y="366077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3580" name="Text Box 75"/>
          <p:cNvSpPr txBox="1">
            <a:spLocks noChangeArrowheads="1"/>
          </p:cNvSpPr>
          <p:nvPr/>
        </p:nvSpPr>
        <p:spPr bwMode="auto">
          <a:xfrm>
            <a:off x="1368425" y="41640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3581" name="Line 77"/>
          <p:cNvSpPr>
            <a:spLocks noChangeShapeType="1"/>
          </p:cNvSpPr>
          <p:nvPr/>
        </p:nvSpPr>
        <p:spPr bwMode="auto">
          <a:xfrm>
            <a:off x="5580063" y="4092575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82" name="Text Box 78"/>
          <p:cNvSpPr txBox="1">
            <a:spLocks noChangeArrowheads="1"/>
          </p:cNvSpPr>
          <p:nvPr/>
        </p:nvSpPr>
        <p:spPr bwMode="auto">
          <a:xfrm>
            <a:off x="5688013" y="414813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3583" name="Rectangle 79"/>
          <p:cNvSpPr>
            <a:spLocks noChangeArrowheads="1"/>
          </p:cNvSpPr>
          <p:nvPr/>
        </p:nvSpPr>
        <p:spPr bwMode="auto">
          <a:xfrm>
            <a:off x="1116013" y="2940050"/>
            <a:ext cx="41767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4032" name="Rectangle 80"/>
          <p:cNvSpPr>
            <a:spLocks noChangeArrowheads="1"/>
          </p:cNvSpPr>
          <p:nvPr/>
        </p:nvSpPr>
        <p:spPr bwMode="auto">
          <a:xfrm>
            <a:off x="4021138" y="3732213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3585" name="Line 81"/>
          <p:cNvSpPr>
            <a:spLocks noChangeShapeType="1"/>
          </p:cNvSpPr>
          <p:nvPr/>
        </p:nvSpPr>
        <p:spPr bwMode="auto">
          <a:xfrm>
            <a:off x="1979613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6" name="Line 82"/>
          <p:cNvSpPr>
            <a:spLocks noChangeShapeType="1"/>
          </p:cNvSpPr>
          <p:nvPr/>
        </p:nvSpPr>
        <p:spPr bwMode="auto">
          <a:xfrm>
            <a:off x="2987675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7" name="Line 83"/>
          <p:cNvSpPr>
            <a:spLocks noChangeShapeType="1"/>
          </p:cNvSpPr>
          <p:nvPr/>
        </p:nvSpPr>
        <p:spPr bwMode="auto">
          <a:xfrm>
            <a:off x="5292725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8" name="Line 84"/>
          <p:cNvSpPr>
            <a:spLocks noChangeShapeType="1"/>
          </p:cNvSpPr>
          <p:nvPr/>
        </p:nvSpPr>
        <p:spPr bwMode="auto">
          <a:xfrm>
            <a:off x="4356100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37" name="Rectangle 85"/>
          <p:cNvSpPr>
            <a:spLocks noChangeArrowheads="1"/>
          </p:cNvSpPr>
          <p:nvPr/>
        </p:nvSpPr>
        <p:spPr bwMode="auto">
          <a:xfrm>
            <a:off x="1454150" y="4740275"/>
            <a:ext cx="48418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 has length extension attack</a:t>
            </a:r>
            <a:endParaRPr lang="en-US" altLang="ko-KR" sz="26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3590" name="Rectangle 87"/>
          <p:cNvSpPr>
            <a:spLocks noChangeArrowheads="1"/>
          </p:cNvSpPr>
          <p:nvPr/>
        </p:nvSpPr>
        <p:spPr bwMode="auto">
          <a:xfrm>
            <a:off x="1403350" y="4652963"/>
            <a:ext cx="4897438" cy="720725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5250" y="3538538"/>
            <a:ext cx="1055688" cy="906462"/>
            <a:chOff x="432" y="1776"/>
            <a:chExt cx="768" cy="79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4660" name="Line 7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1" name="Line 8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2" name="Line 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63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59" name="Rectangle 11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4655" name="Line 12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Line 13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Line 14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420938" y="3538538"/>
            <a:ext cx="1054100" cy="787400"/>
            <a:chOff x="432" y="1776"/>
            <a:chExt cx="768" cy="689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4650" name="Line 1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1" name="Line 1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2" name="Line 2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53" name="Line 2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49" name="Rectangle 22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4645" name="Line 2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Line 2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Line 2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502150" y="3538538"/>
            <a:ext cx="1054100" cy="787400"/>
            <a:chOff x="432" y="1776"/>
            <a:chExt cx="768" cy="689"/>
          </a:xfrm>
        </p:grpSpPr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4640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1" name="Line 3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2" name="Line 3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43" name="Line 3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39" name="Rectangle 3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4635" name="Line 3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Line 3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Line 3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5556250" y="3538538"/>
            <a:ext cx="1054100" cy="787400"/>
            <a:chOff x="432" y="1776"/>
            <a:chExt cx="768" cy="689"/>
          </a:xfrm>
        </p:grpSpPr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3" name="Group 3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4630" name="Line 4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1" name="Line 4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2" name="Line 4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3" name="Line 4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29" name="Rectangle 44"/>
              <p:cNvSpPr>
                <a:spLocks noChangeArrowheads="1"/>
              </p:cNvSpPr>
              <p:nvPr/>
            </p:nvSpPr>
            <p:spPr bwMode="auto">
              <a:xfrm>
                <a:off x="891" y="2118"/>
                <a:ext cx="134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4625" name="Line 4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Line 4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4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4000" name="Rectangle 48"/>
          <p:cNvSpPr>
            <a:spLocks noChangeArrowheads="1"/>
          </p:cNvSpPr>
          <p:nvPr/>
        </p:nvSpPr>
        <p:spPr bwMode="auto">
          <a:xfrm>
            <a:off x="863600" y="3929063"/>
            <a:ext cx="3889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</a:t>
            </a:r>
            <a:endParaRPr lang="en-US" sz="2000" dirty="0"/>
          </a:p>
        </p:txBody>
      </p:sp>
      <p:sp>
        <p:nvSpPr>
          <p:cNvPr id="254001" name="Rectangle 49"/>
          <p:cNvSpPr>
            <a:spLocks noChangeArrowheads="1"/>
          </p:cNvSpPr>
          <p:nvPr/>
        </p:nvSpPr>
        <p:spPr bwMode="auto">
          <a:xfrm>
            <a:off x="2338388" y="2955925"/>
            <a:ext cx="608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endParaRPr lang="en-US" sz="2000"/>
          </a:p>
        </p:txBody>
      </p:sp>
      <p:sp>
        <p:nvSpPr>
          <p:cNvPr id="254002" name="Rectangle 50"/>
          <p:cNvSpPr>
            <a:spLocks noChangeArrowheads="1"/>
          </p:cNvSpPr>
          <p:nvPr/>
        </p:nvSpPr>
        <p:spPr bwMode="auto">
          <a:xfrm>
            <a:off x="4438650" y="2940050"/>
            <a:ext cx="76517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54003" name="Rectangle 51"/>
          <p:cNvSpPr>
            <a:spLocks noChangeArrowheads="1"/>
          </p:cNvSpPr>
          <p:nvPr/>
        </p:nvSpPr>
        <p:spPr bwMode="auto">
          <a:xfrm>
            <a:off x="5491163" y="2940050"/>
            <a:ext cx="577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54004" name="Rectangle 52"/>
          <p:cNvSpPr>
            <a:spLocks noChangeArrowheads="1"/>
          </p:cNvSpPr>
          <p:nvPr/>
        </p:nvSpPr>
        <p:spPr bwMode="auto">
          <a:xfrm>
            <a:off x="3302000" y="2868613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54005" name="Rectangle 53"/>
          <p:cNvSpPr>
            <a:spLocks noChangeArrowheads="1"/>
          </p:cNvSpPr>
          <p:nvPr/>
        </p:nvSpPr>
        <p:spPr bwMode="auto">
          <a:xfrm>
            <a:off x="7092950" y="3876675"/>
            <a:ext cx="2135188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HV2</a:t>
            </a:r>
          </a:p>
          <a:p>
            <a:pPr>
              <a:defRPr/>
            </a:pPr>
            <a:endParaRPr lang="en-US" sz="2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f(HV1, M</a:t>
            </a:r>
            <a:r>
              <a:rPr lang="en-US" sz="26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  <a:endParaRPr lang="en-US" sz="2000" dirty="0"/>
          </a:p>
        </p:txBody>
      </p:sp>
      <p:sp>
        <p:nvSpPr>
          <p:cNvPr id="254006" name="Rectangle 54"/>
          <p:cNvSpPr>
            <a:spLocks noChangeArrowheads="1"/>
          </p:cNvSpPr>
          <p:nvPr/>
        </p:nvSpPr>
        <p:spPr bwMode="auto">
          <a:xfrm>
            <a:off x="1985963" y="3821113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54007" name="Rectangle 55"/>
          <p:cNvSpPr>
            <a:spLocks noChangeArrowheads="1"/>
          </p:cNvSpPr>
          <p:nvPr/>
        </p:nvSpPr>
        <p:spPr bwMode="auto">
          <a:xfrm>
            <a:off x="3024188" y="380365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54008" name="Rectangle 56"/>
          <p:cNvSpPr>
            <a:spLocks noChangeArrowheads="1"/>
          </p:cNvSpPr>
          <p:nvPr/>
        </p:nvSpPr>
        <p:spPr bwMode="auto">
          <a:xfrm>
            <a:off x="5110163" y="38068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54009" name="Rectangle 57"/>
          <p:cNvSpPr>
            <a:spLocks noChangeArrowheads="1"/>
          </p:cNvSpPr>
          <p:nvPr/>
        </p:nvSpPr>
        <p:spPr bwMode="auto">
          <a:xfrm>
            <a:off x="6165850" y="38068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4594" name="Line 58"/>
          <p:cNvSpPr>
            <a:spLocks noChangeShapeType="1"/>
          </p:cNvSpPr>
          <p:nvPr/>
        </p:nvSpPr>
        <p:spPr bwMode="auto">
          <a:xfrm>
            <a:off x="6623050" y="4090988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59"/>
          <p:cNvSpPr>
            <a:spLocks noChangeShapeType="1"/>
          </p:cNvSpPr>
          <p:nvPr/>
        </p:nvSpPr>
        <p:spPr bwMode="auto">
          <a:xfrm>
            <a:off x="3471863" y="4073525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60"/>
          <p:cNvSpPr>
            <a:spLocks noChangeShapeType="1"/>
          </p:cNvSpPr>
          <p:nvPr/>
        </p:nvSpPr>
        <p:spPr bwMode="auto">
          <a:xfrm>
            <a:off x="2632075" y="402113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Text Box 61"/>
          <p:cNvSpPr txBox="1">
            <a:spLocks noChangeArrowheads="1"/>
          </p:cNvSpPr>
          <p:nvPr/>
        </p:nvSpPr>
        <p:spPr bwMode="auto">
          <a:xfrm>
            <a:off x="2376488" y="414813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4598" name="Line 62"/>
          <p:cNvSpPr>
            <a:spLocks noChangeShapeType="1"/>
          </p:cNvSpPr>
          <p:nvPr/>
        </p:nvSpPr>
        <p:spPr bwMode="auto">
          <a:xfrm>
            <a:off x="4719638" y="402113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Text Box 63"/>
          <p:cNvSpPr txBox="1">
            <a:spLocks noChangeArrowheads="1"/>
          </p:cNvSpPr>
          <p:nvPr/>
        </p:nvSpPr>
        <p:spPr bwMode="auto">
          <a:xfrm>
            <a:off x="4464050" y="41481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4600" name="Line 64"/>
          <p:cNvSpPr>
            <a:spLocks noChangeShapeType="1"/>
          </p:cNvSpPr>
          <p:nvPr/>
        </p:nvSpPr>
        <p:spPr bwMode="auto">
          <a:xfrm>
            <a:off x="5800725" y="402113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Text Box 65"/>
          <p:cNvSpPr txBox="1">
            <a:spLocks noChangeArrowheads="1"/>
          </p:cNvSpPr>
          <p:nvPr/>
        </p:nvSpPr>
        <p:spPr bwMode="auto">
          <a:xfrm>
            <a:off x="5545138" y="414813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4602" name="Text Box 66"/>
          <p:cNvSpPr txBox="1">
            <a:spLocks noChangeArrowheads="1"/>
          </p:cNvSpPr>
          <p:nvPr/>
        </p:nvSpPr>
        <p:spPr bwMode="auto">
          <a:xfrm>
            <a:off x="2016125" y="36052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4603" name="Line 67"/>
          <p:cNvSpPr>
            <a:spLocks noChangeShapeType="1"/>
          </p:cNvSpPr>
          <p:nvPr/>
        </p:nvSpPr>
        <p:spPr bwMode="auto">
          <a:xfrm flipH="1">
            <a:off x="2616200" y="3773488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Text Box 68"/>
          <p:cNvSpPr txBox="1">
            <a:spLocks noChangeArrowheads="1"/>
          </p:cNvSpPr>
          <p:nvPr/>
        </p:nvSpPr>
        <p:spPr bwMode="auto">
          <a:xfrm>
            <a:off x="4121150" y="3589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4605" name="Line 69"/>
          <p:cNvSpPr>
            <a:spLocks noChangeShapeType="1"/>
          </p:cNvSpPr>
          <p:nvPr/>
        </p:nvSpPr>
        <p:spPr bwMode="auto">
          <a:xfrm flipH="1">
            <a:off x="4681538" y="3757613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Text Box 70"/>
          <p:cNvSpPr txBox="1">
            <a:spLocks noChangeArrowheads="1"/>
          </p:cNvSpPr>
          <p:nvPr/>
        </p:nvSpPr>
        <p:spPr bwMode="auto">
          <a:xfrm>
            <a:off x="5184775" y="3589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4607" name="Line 71"/>
          <p:cNvSpPr>
            <a:spLocks noChangeShapeType="1"/>
          </p:cNvSpPr>
          <p:nvPr/>
        </p:nvSpPr>
        <p:spPr bwMode="auto">
          <a:xfrm flipH="1">
            <a:off x="5745163" y="3757613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24" name="Rectangle 72"/>
          <p:cNvSpPr>
            <a:spLocks noChangeArrowheads="1"/>
          </p:cNvSpPr>
          <p:nvPr/>
        </p:nvSpPr>
        <p:spPr bwMode="auto">
          <a:xfrm>
            <a:off x="1296988" y="3011488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24609" name="Line 73"/>
          <p:cNvSpPr>
            <a:spLocks noChangeShapeType="1"/>
          </p:cNvSpPr>
          <p:nvPr/>
        </p:nvSpPr>
        <p:spPr bwMode="auto">
          <a:xfrm flipH="1">
            <a:off x="1657350" y="3803650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Text Box 74"/>
          <p:cNvSpPr txBox="1">
            <a:spLocks noChangeArrowheads="1"/>
          </p:cNvSpPr>
          <p:nvPr/>
        </p:nvSpPr>
        <p:spPr bwMode="auto">
          <a:xfrm>
            <a:off x="936625" y="366077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4611" name="Text Box 75"/>
          <p:cNvSpPr txBox="1">
            <a:spLocks noChangeArrowheads="1"/>
          </p:cNvSpPr>
          <p:nvPr/>
        </p:nvSpPr>
        <p:spPr bwMode="auto">
          <a:xfrm>
            <a:off x="1368425" y="41640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4612" name="Line 76"/>
          <p:cNvSpPr>
            <a:spLocks noChangeShapeType="1"/>
          </p:cNvSpPr>
          <p:nvPr/>
        </p:nvSpPr>
        <p:spPr bwMode="auto">
          <a:xfrm>
            <a:off x="6767513" y="4019550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Line 77"/>
          <p:cNvSpPr>
            <a:spLocks noChangeShapeType="1"/>
          </p:cNvSpPr>
          <p:nvPr/>
        </p:nvSpPr>
        <p:spPr bwMode="auto">
          <a:xfrm>
            <a:off x="6624638" y="4092575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Text Box 78"/>
          <p:cNvSpPr txBox="1">
            <a:spLocks noChangeArrowheads="1"/>
          </p:cNvSpPr>
          <p:nvPr/>
        </p:nvSpPr>
        <p:spPr bwMode="auto">
          <a:xfrm>
            <a:off x="6732588" y="414813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4615" name="Rectangle 79"/>
          <p:cNvSpPr>
            <a:spLocks noChangeArrowheads="1"/>
          </p:cNvSpPr>
          <p:nvPr/>
        </p:nvSpPr>
        <p:spPr bwMode="auto">
          <a:xfrm>
            <a:off x="1116013" y="2940050"/>
            <a:ext cx="50403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4032" name="Rectangle 80"/>
          <p:cNvSpPr>
            <a:spLocks noChangeArrowheads="1"/>
          </p:cNvSpPr>
          <p:nvPr/>
        </p:nvSpPr>
        <p:spPr bwMode="auto">
          <a:xfrm>
            <a:off x="4021138" y="3732213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4617" name="Line 81"/>
          <p:cNvSpPr>
            <a:spLocks noChangeShapeType="1"/>
          </p:cNvSpPr>
          <p:nvPr/>
        </p:nvSpPr>
        <p:spPr bwMode="auto">
          <a:xfrm>
            <a:off x="1979613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Line 82"/>
          <p:cNvSpPr>
            <a:spLocks noChangeShapeType="1"/>
          </p:cNvSpPr>
          <p:nvPr/>
        </p:nvSpPr>
        <p:spPr bwMode="auto">
          <a:xfrm>
            <a:off x="2987675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9" name="Line 83"/>
          <p:cNvSpPr>
            <a:spLocks noChangeShapeType="1"/>
          </p:cNvSpPr>
          <p:nvPr/>
        </p:nvSpPr>
        <p:spPr bwMode="auto">
          <a:xfrm>
            <a:off x="5292725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Line 84"/>
          <p:cNvSpPr>
            <a:spLocks noChangeShapeType="1"/>
          </p:cNvSpPr>
          <p:nvPr/>
        </p:nvSpPr>
        <p:spPr bwMode="auto">
          <a:xfrm>
            <a:off x="4356100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037" name="Rectangle 85"/>
          <p:cNvSpPr>
            <a:spLocks noChangeArrowheads="1"/>
          </p:cNvSpPr>
          <p:nvPr/>
        </p:nvSpPr>
        <p:spPr bwMode="auto">
          <a:xfrm>
            <a:off x="1454150" y="4740275"/>
            <a:ext cx="48418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 has length extension attack</a:t>
            </a:r>
            <a:endParaRPr lang="en-US" altLang="ko-KR" sz="26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4622" name="Rectangle 87"/>
          <p:cNvSpPr>
            <a:spLocks noChangeArrowheads="1"/>
          </p:cNvSpPr>
          <p:nvPr/>
        </p:nvSpPr>
        <p:spPr bwMode="auto">
          <a:xfrm>
            <a:off x="1403350" y="4652963"/>
            <a:ext cx="4897438" cy="720725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TextBox 87"/>
          <p:cNvSpPr txBox="1">
            <a:spLocks noChangeArrowheads="1"/>
          </p:cNvSpPr>
          <p:nvPr/>
        </p:nvSpPr>
        <p:spPr bwMode="auto">
          <a:xfrm>
            <a:off x="152400" y="5589588"/>
            <a:ext cx="8839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  Hash </a:t>
            </a:r>
            <a:r>
              <a:rPr lang="en-US" dirty="0">
                <a:latin typeface="Comic Sans MS" pitchFamily="66" charset="0"/>
              </a:rPr>
              <a:t>based Password authentication is vulnerable to Length </a:t>
            </a:r>
            <a:r>
              <a:rPr lang="en-US" dirty="0" smtClean="0">
                <a:latin typeface="Comic Sans MS" pitchFamily="66" charset="0"/>
              </a:rPr>
              <a:t>extension attack.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  Similar attack can be obtained for MD</a:t>
            </a:r>
            <a:r>
              <a:rPr lang="en-US" baseline="-25000" dirty="0" smtClean="0">
                <a:latin typeface="Comic Sans MS" pitchFamily="66" charset="0"/>
              </a:rPr>
              <a:t>IV</a:t>
            </a:r>
            <a:r>
              <a:rPr lang="en-US" dirty="0" smtClean="0">
                <a:latin typeface="Comic Sans MS" pitchFamily="66" charset="0"/>
              </a:rPr>
              <a:t>(K || M).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687388" y="16764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lphaLcPeriod"/>
            </a:pPr>
            <a:r>
              <a:rPr kumimoji="1" lang="en-US" altLang="ko-KR" sz="2000" dirty="0" smtClean="0">
                <a:latin typeface="Comic Sans MS" pitchFamily="66" charset="0"/>
              </a:rPr>
              <a:t>Use key as an initial value:  MD</a:t>
            </a:r>
            <a:r>
              <a:rPr kumimoji="1" lang="en-US" altLang="ko-KR" sz="2000" baseline="-25000" dirty="0" smtClean="0">
                <a:latin typeface="Comic Sans MS" pitchFamily="66" charset="0"/>
              </a:rPr>
              <a:t>K</a:t>
            </a:r>
            <a:r>
              <a:rPr kumimoji="1" lang="en-US" altLang="ko-KR" sz="2000" dirty="0" smtClean="0">
                <a:latin typeface="Comic Sans MS" pitchFamily="66" charset="0"/>
              </a:rPr>
              <a:t>(M).</a:t>
            </a:r>
          </a:p>
          <a:p>
            <a:pPr marL="457200" indent="-4572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lphaLcPeriod"/>
            </a:pPr>
            <a:r>
              <a:rPr kumimoji="1" lang="en-US" altLang="ko-KR" sz="2000" dirty="0" err="1" smtClean="0">
                <a:latin typeface="Comic Sans MS" pitchFamily="66" charset="0"/>
              </a:rPr>
              <a:t>Prepend</a:t>
            </a:r>
            <a:r>
              <a:rPr kumimoji="1" lang="en-US" altLang="ko-KR" sz="2000" dirty="0" smtClean="0">
                <a:latin typeface="Comic Sans MS" pitchFamily="66" charset="0"/>
              </a:rPr>
              <a:t> key to the message block:   MD</a:t>
            </a:r>
            <a:r>
              <a:rPr kumimoji="1" lang="en-US" altLang="ko-KR" sz="2000" baseline="-25000" dirty="0" smtClean="0">
                <a:latin typeface="Comic Sans MS" pitchFamily="66" charset="0"/>
              </a:rPr>
              <a:t>IV</a:t>
            </a:r>
            <a:r>
              <a:rPr kumimoji="1" lang="en-US" altLang="ko-KR" sz="2000" dirty="0" smtClean="0">
                <a:latin typeface="Comic Sans MS" pitchFamily="66" charset="0"/>
              </a:rPr>
              <a:t>(K||M)</a:t>
            </a:r>
          </a:p>
        </p:txBody>
      </p: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179388" y="549275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Keyed </a:t>
            </a:r>
            <a:r>
              <a:rPr kumimoji="1" lang="en-US" altLang="ko-KR" sz="3600" dirty="0" err="1" smtClean="0">
                <a:solidFill>
                  <a:srgbClr val="0070C0"/>
                </a:solidFill>
                <a:latin typeface="Comic Sans MS" pitchFamily="66" charset="0"/>
              </a:rPr>
              <a:t>Merkle-Damgård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(‘89)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200" b="1" dirty="0" smtClean="0">
                <a:solidFill>
                  <a:srgbClr val="FF0000"/>
                </a:solidFill>
                <a:latin typeface="Comic Sans MS" pitchFamily="66" charset="0"/>
              </a:rPr>
              <a:t>MD is good and bad both… </a:t>
            </a:r>
          </a:p>
          <a:p>
            <a:pPr algn="ctr" eaLnBrk="1" latinLnBrk="1" hangingPunct="1"/>
            <a:r>
              <a:rPr kumimoji="1" lang="en-US" altLang="ko-KR" sz="5400" b="1" dirty="0" smtClean="0">
                <a:solidFill>
                  <a:srgbClr val="FF0000"/>
                </a:solidFill>
                <a:latin typeface="Comic Sans MS" pitchFamily="66" charset="0"/>
              </a:rPr>
              <a:t>Are there any other examples?</a:t>
            </a:r>
            <a:endParaRPr kumimoji="1" lang="en-US" altLang="ko-KR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200" b="1" dirty="0" smtClean="0">
                <a:solidFill>
                  <a:srgbClr val="FF0000"/>
                </a:solidFill>
                <a:latin typeface="Comic Sans MS" pitchFamily="66" charset="0"/>
              </a:rPr>
              <a:t>MD is good and bad both… </a:t>
            </a:r>
          </a:p>
          <a:p>
            <a:pPr algn="ctr" eaLnBrk="1" latinLnBrk="1" hangingPunct="1"/>
            <a:r>
              <a:rPr kumimoji="1" lang="en-US" altLang="ko-KR" sz="5400" b="1" dirty="0" smtClean="0">
                <a:solidFill>
                  <a:srgbClr val="FF0000"/>
                </a:solidFill>
                <a:latin typeface="Comic Sans MS" pitchFamily="66" charset="0"/>
              </a:rPr>
              <a:t>Are there any other examples?</a:t>
            </a:r>
            <a:endParaRPr kumimoji="1" lang="en-US" altLang="ko-KR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42672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5400" b="1" dirty="0" smtClean="0">
                <a:solidFill>
                  <a:srgbClr val="00B050"/>
                </a:solidFill>
                <a:latin typeface="Comic Sans MS" pitchFamily="66" charset="0"/>
              </a:rPr>
              <a:t>YES</a:t>
            </a:r>
            <a:endParaRPr kumimoji="1" lang="en-US" altLang="ko-KR" sz="5400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Designs of 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152400" y="1171575"/>
            <a:ext cx="86868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We design hash function from a smaller domain function called base function (e.g. compression function). </a:t>
            </a: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E.g. 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Merkle-Damg</a:t>
            </a:r>
            <a:r>
              <a:rPr kumimoji="1" lang="en-US" altLang="ko-KR" sz="2400" dirty="0" err="1" smtClean="0">
                <a:latin typeface="Comic Sans MS" pitchFamily="66" charset="0"/>
              </a:rPr>
              <a:t>å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rd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There are other variants of MD.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Chop-MD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  MD with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post-processor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Haifa.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Concatenated MD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Doubly iterated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Zipper hash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Generalized MD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A sequential design based on non-compressing function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b="1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Sponge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Hash function.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Now we study the above design of hash functions one by one. </a:t>
            </a:r>
            <a:endParaRPr kumimoji="1" lang="en-US" altLang="ko-KR" sz="2000" b="1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0" y="1066800"/>
            <a:ext cx="906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Algebraic hash function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algebraic objects such as group, ring , field etc.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Keyed - e.g. H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K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(M) = K . M where K 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$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F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2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and M </a:t>
            </a:r>
            <a:r>
              <a:rPr kumimoji="1" lang="en-US" altLang="ko-KR" sz="2400" dirty="0" smtClean="0">
                <a:latin typeface="Comic Sans MS" pitchFamily="66" charset="0"/>
                <a:sym typeface="Symbol"/>
              </a:rPr>
              <a:t>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F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2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endParaRPr kumimoji="1" lang="en-US" altLang="ko-KR" sz="24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Cryptographic hash function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It uses some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atmoic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operations, e.g.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bit-wise rotation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  </a:t>
            </a:r>
            <a:r>
              <a:rPr kumimoji="1" lang="en-US" altLang="ko-KR" sz="2400" dirty="0" err="1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xor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 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shift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modular addition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multiplication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S-box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etc.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endParaRPr kumimoji="1" lang="en-US" altLang="ko-KR" sz="2400" dirty="0" smtClean="0">
              <a:latin typeface="Comic Sans MS" pitchFamily="66" charset="0"/>
              <a:sym typeface="Wingdings" pitchFamily="2" charset="2"/>
            </a:endParaRP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H :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M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 {0,1}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  A public function (anybody can compute)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endParaRPr kumimoji="1" lang="en-US" altLang="ko-KR" sz="2000" b="1" dirty="0" smtClean="0">
              <a:solidFill>
                <a:srgbClr val="C00000"/>
              </a:solidFill>
              <a:latin typeface="Monotype Corsiva" pitchFamily="66" charset="0"/>
              <a:sym typeface="Wingdings" pitchFamily="2" charset="2"/>
            </a:endParaRP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b="1" dirty="0" smtClean="0">
                <a:solidFill>
                  <a:srgbClr val="C00000"/>
                </a:solidFill>
                <a:latin typeface="Monotype Corsiva" pitchFamily="66" charset="0"/>
                <a:sym typeface="Wingdings" pitchFamily="2" charset="2"/>
              </a:rPr>
              <a:t>M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is called </a:t>
            </a:r>
            <a:r>
              <a:rPr kumimoji="1" lang="en-US" altLang="ko-KR" sz="2000" dirty="0" smtClean="0">
                <a:solidFill>
                  <a:srgbClr val="7030A0"/>
                </a:solidFill>
                <a:latin typeface="Comic Sans MS" pitchFamily="66" charset="0"/>
                <a:sym typeface="Wingdings" pitchFamily="2" charset="2"/>
              </a:rPr>
              <a:t>message space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,  n is called the </a:t>
            </a:r>
            <a:r>
              <a:rPr kumimoji="1" lang="en-US" altLang="ko-KR" sz="2000" dirty="0" smtClean="0">
                <a:solidFill>
                  <a:srgbClr val="7030A0"/>
                </a:solidFill>
                <a:latin typeface="Comic Sans MS" pitchFamily="66" charset="0"/>
                <a:sym typeface="Wingdings" pitchFamily="2" charset="2"/>
              </a:rPr>
              <a:t>hash-size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Message space:  {0,1}*, {0,1}  ,  ({0,1}</a:t>
            </a:r>
            <a:r>
              <a:rPr kumimoji="1" lang="en-US" altLang="ko-KR" sz="2000" baseline="30000" dirty="0" smtClean="0">
                <a:latin typeface="Comic Sans MS" pitchFamily="66" charset="0"/>
                <a:sym typeface="Wingdings" pitchFamily="2" charset="2"/>
              </a:rPr>
              <a:t>w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)* where w is word-size.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Hash size: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 n = 128,  160, 224, 256, 384, 512 etc.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</a:pPr>
            <a:endParaRPr kumimoji="1" lang="en-US" altLang="ko-KR" sz="2400" dirty="0" smtClean="0"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5588" y="560504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2</a:t>
            </a:r>
            <a:r>
              <a:rPr lang="en-US" sz="1600" baseline="30000" dirty="0" smtClean="0">
                <a:latin typeface="Comic Sans MS" pitchFamily="66" charset="0"/>
              </a:rPr>
              <a:t>64</a:t>
            </a:r>
            <a:endParaRPr lang="en-US" sz="16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1.  Chop-MD </a:t>
            </a:r>
            <a:r>
              <a:rPr lang="en-US" altLang="ko-KR" sz="2800" dirty="0" smtClean="0">
                <a:latin typeface="Comic Sans MS" pitchFamily="66" charset="0"/>
              </a:rPr>
              <a:t>(</a:t>
            </a:r>
            <a:r>
              <a:rPr lang="en-US" altLang="ko-KR" sz="2800" dirty="0" err="1" smtClean="0">
                <a:latin typeface="Comic Sans MS" pitchFamily="66" charset="0"/>
              </a:rPr>
              <a:t>Coron</a:t>
            </a:r>
            <a:r>
              <a:rPr lang="en-US" altLang="ko-KR" sz="2800" dirty="0" smtClean="0">
                <a:latin typeface="Comic Sans MS" pitchFamily="66" charset="0"/>
              </a:rPr>
              <a:t> et al. Crypto 2005)</a:t>
            </a:r>
            <a:endParaRPr lang="en-US" altLang="ko-KR" sz="28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ko-KR" sz="2400" dirty="0">
              <a:latin typeface="Comic Sans MS" pitchFamily="66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1981200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ko-KR" sz="2400" dirty="0">
                <a:latin typeface="Comic Sans MS" pitchFamily="66" charset="0"/>
              </a:rPr>
              <a:t>	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884062"/>
            <a:ext cx="7781925" cy="1216450"/>
            <a:chOff x="96" y="1859"/>
            <a:chExt cx="5669" cy="106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62" y="2154"/>
              <a:ext cx="768" cy="753"/>
              <a:chOff x="432" y="1776"/>
              <a:chExt cx="768" cy="75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609"/>
                <a:chOff x="816" y="1920"/>
                <a:chExt cx="384" cy="609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384" cy="528"/>
                  <a:chOff x="768" y="1632"/>
                  <a:chExt cx="576" cy="912"/>
                </a:xfrm>
              </p:grpSpPr>
              <p:sp>
                <p:nvSpPr>
                  <p:cNvPr id="1127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0" cy="9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7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54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7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576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7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1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77" name="Rectangle 13"/>
                <p:cNvSpPr>
                  <a:spLocks noChangeArrowheads="1"/>
                </p:cNvSpPr>
                <p:nvPr/>
              </p:nvSpPr>
              <p:spPr bwMode="auto">
                <a:xfrm>
                  <a:off x="894" y="2222"/>
                  <a:ext cx="134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endParaRPr kumimoji="0" lang="en-US" sz="2600" baseline="-25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278" name="Line 14"/>
              <p:cNvSpPr>
                <a:spLocks noChangeShapeType="1"/>
              </p:cNvSpPr>
              <p:nvPr/>
            </p:nvSpPr>
            <p:spPr bwMode="auto">
              <a:xfrm>
                <a:off x="432" y="22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9" name="Line 15"/>
              <p:cNvSpPr>
                <a:spLocks noChangeShapeType="1"/>
              </p:cNvSpPr>
              <p:nvPr/>
            </p:nvSpPr>
            <p:spPr bwMode="auto">
              <a:xfrm>
                <a:off x="555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>
                <a:off x="555" y="201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5070" y="2634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230" y="2154"/>
              <a:ext cx="768" cy="770"/>
              <a:chOff x="432" y="1776"/>
              <a:chExt cx="768" cy="770"/>
            </a:xfrm>
          </p:grpSpPr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626"/>
                <a:chOff x="816" y="1920"/>
                <a:chExt cx="384" cy="626"/>
              </a:xfrm>
            </p:grpSpPr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384" cy="528"/>
                  <a:chOff x="768" y="1632"/>
                  <a:chExt cx="576" cy="912"/>
                </a:xfrm>
              </p:grpSpPr>
              <p:sp>
                <p:nvSpPr>
                  <p:cNvPr id="1128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0" cy="9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54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576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1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89" name="Rectangle 25"/>
                <p:cNvSpPr>
                  <a:spLocks noChangeArrowheads="1"/>
                </p:cNvSpPr>
                <p:nvPr/>
              </p:nvSpPr>
              <p:spPr bwMode="auto">
                <a:xfrm>
                  <a:off x="894" y="2118"/>
                  <a:ext cx="134" cy="4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endParaRPr kumimoji="0" lang="en-US" sz="26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290" name="Line 26"/>
              <p:cNvSpPr>
                <a:spLocks noChangeShapeType="1"/>
              </p:cNvSpPr>
              <p:nvPr/>
            </p:nvSpPr>
            <p:spPr bwMode="auto">
              <a:xfrm>
                <a:off x="432" y="22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1" name="Line 27"/>
              <p:cNvSpPr>
                <a:spLocks noChangeShapeType="1"/>
              </p:cNvSpPr>
              <p:nvPr/>
            </p:nvSpPr>
            <p:spPr bwMode="auto">
              <a:xfrm>
                <a:off x="555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2" name="Line 28"/>
              <p:cNvSpPr>
                <a:spLocks noChangeShapeType="1"/>
              </p:cNvSpPr>
              <p:nvPr/>
            </p:nvSpPr>
            <p:spPr bwMode="auto">
              <a:xfrm>
                <a:off x="555" y="201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998" y="2154"/>
              <a:ext cx="768" cy="770"/>
              <a:chOff x="432" y="1776"/>
              <a:chExt cx="768" cy="770"/>
            </a:xfrm>
          </p:grpSpPr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626"/>
                <a:chOff x="816" y="1920"/>
                <a:chExt cx="384" cy="626"/>
              </a:xfrm>
            </p:grpSpPr>
            <p:grpSp>
              <p:nvGrpSpPr>
                <p:cNvPr id="11" name="Group 31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384" cy="528"/>
                  <a:chOff x="768" y="1632"/>
                  <a:chExt cx="576" cy="912"/>
                </a:xfrm>
              </p:grpSpPr>
              <p:sp>
                <p:nvSpPr>
                  <p:cNvPr id="1129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0" cy="9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54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576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1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00" name="Rectangle 36"/>
                <p:cNvSpPr>
                  <a:spLocks noChangeArrowheads="1"/>
                </p:cNvSpPr>
                <p:nvPr/>
              </p:nvSpPr>
              <p:spPr bwMode="auto">
                <a:xfrm>
                  <a:off x="894" y="2118"/>
                  <a:ext cx="134" cy="4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endParaRPr kumimoji="0" lang="en-US" sz="26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301" name="Line 37"/>
              <p:cNvSpPr>
                <a:spLocks noChangeShapeType="1"/>
              </p:cNvSpPr>
              <p:nvPr/>
            </p:nvSpPr>
            <p:spPr bwMode="auto">
              <a:xfrm>
                <a:off x="432" y="22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555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>
                <a:off x="555" y="201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3534" y="2154"/>
              <a:ext cx="768" cy="770"/>
              <a:chOff x="432" y="1776"/>
              <a:chExt cx="768" cy="770"/>
            </a:xfrm>
          </p:grpSpPr>
          <p:grpSp>
            <p:nvGrpSpPr>
              <p:cNvPr id="13" name="Group 41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626"/>
                <a:chOff x="816" y="1920"/>
                <a:chExt cx="384" cy="626"/>
              </a:xfrm>
            </p:grpSpPr>
            <p:grpSp>
              <p:nvGrpSpPr>
                <p:cNvPr id="14" name="Group 42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384" cy="528"/>
                  <a:chOff x="768" y="1632"/>
                  <a:chExt cx="576" cy="912"/>
                </a:xfrm>
              </p:grpSpPr>
              <p:sp>
                <p:nvSpPr>
                  <p:cNvPr id="1130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0" cy="9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0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54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0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576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1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1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11" name="Rectangle 47"/>
                <p:cNvSpPr>
                  <a:spLocks noChangeArrowheads="1"/>
                </p:cNvSpPr>
                <p:nvPr/>
              </p:nvSpPr>
              <p:spPr bwMode="auto">
                <a:xfrm>
                  <a:off x="894" y="2118"/>
                  <a:ext cx="134" cy="4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endParaRPr kumimoji="0" lang="en-US" sz="26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312" name="Line 48"/>
              <p:cNvSpPr>
                <a:spLocks noChangeShapeType="1"/>
              </p:cNvSpPr>
              <p:nvPr/>
            </p:nvSpPr>
            <p:spPr bwMode="auto">
              <a:xfrm>
                <a:off x="432" y="22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3" name="Line 49"/>
              <p:cNvSpPr>
                <a:spLocks noChangeShapeType="1"/>
              </p:cNvSpPr>
              <p:nvPr/>
            </p:nvSpPr>
            <p:spPr bwMode="auto">
              <a:xfrm>
                <a:off x="555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4" name="Line 50"/>
              <p:cNvSpPr>
                <a:spLocks noChangeShapeType="1"/>
              </p:cNvSpPr>
              <p:nvPr/>
            </p:nvSpPr>
            <p:spPr bwMode="auto">
              <a:xfrm>
                <a:off x="555" y="201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51"/>
            <p:cNvGrpSpPr>
              <a:grpSpLocks/>
            </p:cNvGrpSpPr>
            <p:nvPr/>
          </p:nvGrpSpPr>
          <p:grpSpPr bwMode="auto">
            <a:xfrm>
              <a:off x="4302" y="2154"/>
              <a:ext cx="768" cy="770"/>
              <a:chOff x="432" y="1776"/>
              <a:chExt cx="768" cy="770"/>
            </a:xfrm>
          </p:grpSpPr>
          <p:grpSp>
            <p:nvGrpSpPr>
              <p:cNvPr id="16" name="Group 52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626"/>
                <a:chOff x="816" y="1920"/>
                <a:chExt cx="384" cy="626"/>
              </a:xfrm>
            </p:grpSpPr>
            <p:grpSp>
              <p:nvGrpSpPr>
                <p:cNvPr id="17" name="Group 53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384" cy="528"/>
                  <a:chOff x="768" y="1632"/>
                  <a:chExt cx="576" cy="912"/>
                </a:xfrm>
              </p:grpSpPr>
              <p:sp>
                <p:nvSpPr>
                  <p:cNvPr id="1131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0" cy="9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19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54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576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1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22" name="Rectangle 58"/>
                <p:cNvSpPr>
                  <a:spLocks noChangeArrowheads="1"/>
                </p:cNvSpPr>
                <p:nvPr/>
              </p:nvSpPr>
              <p:spPr bwMode="auto">
                <a:xfrm>
                  <a:off x="891" y="2118"/>
                  <a:ext cx="134" cy="4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endParaRPr kumimoji="0" lang="en-US" sz="26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323" name="Line 59"/>
              <p:cNvSpPr>
                <a:spLocks noChangeShapeType="1"/>
              </p:cNvSpPr>
              <p:nvPr/>
            </p:nvSpPr>
            <p:spPr bwMode="auto">
              <a:xfrm>
                <a:off x="432" y="22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4" name="Line 60"/>
              <p:cNvSpPr>
                <a:spLocks noChangeShapeType="1"/>
              </p:cNvSpPr>
              <p:nvPr/>
            </p:nvSpPr>
            <p:spPr bwMode="auto">
              <a:xfrm>
                <a:off x="555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Line 61"/>
              <p:cNvSpPr>
                <a:spLocks noChangeShapeType="1"/>
              </p:cNvSpPr>
              <p:nvPr/>
            </p:nvSpPr>
            <p:spPr bwMode="auto">
              <a:xfrm>
                <a:off x="555" y="201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96" y="2496"/>
              <a:ext cx="422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IV</a:t>
              </a:r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405" y="1891"/>
              <a:ext cx="417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kumimoji="0" lang="en-US" altLang="ko-KR" sz="26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1170" y="1888"/>
              <a:ext cx="443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kumimoji="0" lang="en-US" altLang="ko-KR" sz="26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1952" y="1899"/>
              <a:ext cx="44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kumimoji="0" lang="en-US" altLang="ko-KR" sz="26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3488" y="1910"/>
              <a:ext cx="557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kumimoji="0" lang="en-US" altLang="ko-KR" sz="26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t-1</a:t>
              </a:r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4255" y="1899"/>
              <a:ext cx="421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r>
                <a:rPr kumimoji="0" lang="en-US" altLang="ko-KR" sz="26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t</a:t>
              </a:r>
            </a:p>
          </p:txBody>
        </p:sp>
        <p:sp>
          <p:nvSpPr>
            <p:cNvPr id="11332" name="Line 68"/>
            <p:cNvSpPr>
              <a:spLocks noChangeShapeType="1"/>
            </p:cNvSpPr>
            <p:nvPr/>
          </p:nvSpPr>
          <p:spPr bwMode="auto">
            <a:xfrm>
              <a:off x="2775" y="2640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2586" y="1859"/>
              <a:ext cx="763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… … …</a:t>
              </a:r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5418" y="2475"/>
              <a:ext cx="347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h</a:t>
              </a:r>
              <a:r>
                <a:rPr kumimoji="0" lang="en-US" altLang="ko-KR" sz="26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t</a:t>
              </a:r>
            </a:p>
          </p:txBody>
        </p:sp>
      </p:grp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1731962" y="3503612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kumimoji="0" lang="en-US" altLang="ko-KR" sz="26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2801937" y="34893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kumimoji="0" lang="en-US" altLang="ko-KR" sz="26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3846512" y="34893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kumimoji="0" lang="en-US" altLang="ko-KR" sz="26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338" name="Rectangle 74"/>
          <p:cNvSpPr>
            <a:spLocks noChangeArrowheads="1"/>
          </p:cNvSpPr>
          <p:nvPr/>
        </p:nvSpPr>
        <p:spPr bwMode="auto">
          <a:xfrm>
            <a:off x="5937250" y="34893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kumimoji="0" lang="en-US" altLang="ko-KR" sz="26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339" name="Rectangle 75"/>
          <p:cNvSpPr>
            <a:spLocks noChangeArrowheads="1"/>
          </p:cNvSpPr>
          <p:nvPr/>
        </p:nvSpPr>
        <p:spPr bwMode="auto">
          <a:xfrm>
            <a:off x="6992937" y="34893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kumimoji="0" lang="en-US" altLang="ko-KR" sz="26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346" name="Line 82"/>
          <p:cNvSpPr>
            <a:spLocks noChangeShapeType="1"/>
          </p:cNvSpPr>
          <p:nvPr/>
        </p:nvSpPr>
        <p:spPr bwMode="auto">
          <a:xfrm>
            <a:off x="1328737" y="3687762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1073150" y="3814762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n-bit</a:t>
            </a:r>
            <a:r>
              <a:rPr lang="en-US" altLang="ko-KR" sz="1400"/>
              <a:t> </a:t>
            </a: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376487" y="3687762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9" name="Text Box 85"/>
          <p:cNvSpPr txBox="1">
            <a:spLocks noChangeArrowheads="1"/>
          </p:cNvSpPr>
          <p:nvPr/>
        </p:nvSpPr>
        <p:spPr bwMode="auto">
          <a:xfrm>
            <a:off x="2120900" y="3814762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n-bit</a:t>
            </a:r>
            <a:r>
              <a:rPr lang="en-US" altLang="ko-KR" sz="1400"/>
              <a:t> </a:t>
            </a:r>
          </a:p>
        </p:txBody>
      </p:sp>
      <p:sp>
        <p:nvSpPr>
          <p:cNvPr id="11350" name="Line 86"/>
          <p:cNvSpPr>
            <a:spLocks noChangeShapeType="1"/>
          </p:cNvSpPr>
          <p:nvPr/>
        </p:nvSpPr>
        <p:spPr bwMode="auto">
          <a:xfrm>
            <a:off x="3457575" y="3687762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1" name="Text Box 87"/>
          <p:cNvSpPr txBox="1">
            <a:spLocks noChangeArrowheads="1"/>
          </p:cNvSpPr>
          <p:nvPr/>
        </p:nvSpPr>
        <p:spPr bwMode="auto">
          <a:xfrm>
            <a:off x="3201987" y="3814762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n-bit</a:t>
            </a:r>
            <a:r>
              <a:rPr lang="en-US" altLang="ko-KR" sz="1400"/>
              <a:t> </a:t>
            </a:r>
          </a:p>
        </p:txBody>
      </p:sp>
      <p:sp>
        <p:nvSpPr>
          <p:cNvPr id="11352" name="Line 88"/>
          <p:cNvSpPr>
            <a:spLocks noChangeShapeType="1"/>
          </p:cNvSpPr>
          <p:nvPr/>
        </p:nvSpPr>
        <p:spPr bwMode="auto">
          <a:xfrm>
            <a:off x="6624637" y="3687762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3" name="Text Box 89"/>
          <p:cNvSpPr txBox="1">
            <a:spLocks noChangeArrowheads="1"/>
          </p:cNvSpPr>
          <p:nvPr/>
        </p:nvSpPr>
        <p:spPr bwMode="auto">
          <a:xfrm>
            <a:off x="6369050" y="3814762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n-bit</a:t>
            </a:r>
            <a:r>
              <a:rPr lang="en-US" altLang="ko-KR" sz="1400"/>
              <a:t> </a:t>
            </a:r>
          </a:p>
        </p:txBody>
      </p:sp>
      <p:sp>
        <p:nvSpPr>
          <p:cNvPr id="11354" name="Line 90"/>
          <p:cNvSpPr>
            <a:spLocks noChangeShapeType="1"/>
          </p:cNvSpPr>
          <p:nvPr/>
        </p:nvSpPr>
        <p:spPr bwMode="auto">
          <a:xfrm>
            <a:off x="7705725" y="3687762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7378700" y="3886200"/>
            <a:ext cx="935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n-s bits</a:t>
            </a:r>
            <a:endParaRPr lang="en-US" altLang="ko-KR" sz="1400"/>
          </a:p>
        </p:txBody>
      </p:sp>
      <p:cxnSp>
        <p:nvCxnSpPr>
          <p:cNvPr id="89" name="Straight Arrow Connector 88"/>
          <p:cNvCxnSpPr/>
          <p:nvPr/>
        </p:nvCxnSpPr>
        <p:spPr>
          <a:xfrm rot="16200000" flipV="1">
            <a:off x="7748587" y="3335337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96087" y="276383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Chopping s bits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79388" y="22860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2.  MD  </a:t>
            </a:r>
            <a:r>
              <a:rPr kumimoji="1" lang="en-US" altLang="ko-KR" sz="4400" dirty="0">
                <a:solidFill>
                  <a:srgbClr val="0070C0"/>
                </a:solidFill>
                <a:latin typeface="Comic Sans MS" pitchFamily="66" charset="0"/>
              </a:rPr>
              <a:t>with Post Processor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87388" y="1752600"/>
            <a:ext cx="82280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g: {0,1}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</a:rPr>
              <a:t>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 {0,1}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m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be any function, m </a:t>
            </a:r>
            <a:r>
              <a:rPr kumimoji="1" lang="en-US" altLang="ko-KR" sz="2400" dirty="0" smtClean="0">
                <a:latin typeface="Comic Sans MS" pitchFamily="66" charset="0"/>
                <a:sym typeface="Symbol"/>
              </a:rPr>
              <a:t>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n , called      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post-processor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(chop is one example).</a:t>
            </a:r>
            <a:endParaRPr kumimoji="1" lang="en-US" altLang="ko-KR" sz="2400" dirty="0">
              <a:latin typeface="Comic Sans MS" pitchFamily="66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558800" y="2133600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latinLnBrk="1" hangingPunct="1">
              <a:spcBef>
                <a:spcPct val="20000"/>
              </a:spcBef>
            </a:pPr>
            <a:r>
              <a:rPr kumimoji="1" lang="en-US" altLang="ko-KR" sz="2400" dirty="0">
                <a:latin typeface="Comic Sans MS" pitchFamily="66" charset="0"/>
              </a:rPr>
              <a:t>	</a:t>
            </a:r>
            <a:endParaRPr lang="en-US" altLang="ko-KR" sz="3200" baseline="-25000" dirty="0">
              <a:latin typeface="Times New Roman" pitchFamily="18" charset="0"/>
            </a:endParaRPr>
          </a:p>
          <a:p>
            <a:pPr marL="342900" indent="-342900" algn="l" eaLnBrk="1" latinLnBrk="1" hangingPunct="1">
              <a:spcBef>
                <a:spcPct val="20000"/>
              </a:spcBef>
            </a:pPr>
            <a:endParaRPr kumimoji="1" lang="en-US" altLang="ko-KR" sz="3200" dirty="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1250" y="4098925"/>
            <a:ext cx="1055688" cy="906462"/>
            <a:chOff x="432" y="1776"/>
            <a:chExt cx="768" cy="79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74760" name="Line 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61" name="Line 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62" name="Line 1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63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764" name="Rectangle 1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endParaRPr lang="en-US"/>
              </a:p>
            </p:txBody>
          </p:sp>
        </p:grp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166938" y="4098925"/>
            <a:ext cx="1054100" cy="787400"/>
            <a:chOff x="432" y="1776"/>
            <a:chExt cx="768" cy="68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74771" name="Line 1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72" name="Line 2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73" name="Line 2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74" name="Line 2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775" name="Rectangle 2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endParaRPr lang="en-US"/>
              </a:p>
            </p:txBody>
          </p:sp>
        </p:grp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248150" y="4098925"/>
            <a:ext cx="1054100" cy="787400"/>
            <a:chOff x="432" y="1776"/>
            <a:chExt cx="768" cy="689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74782" name="Line 3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8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84" name="Line 3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85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786" name="Rectangle 34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endParaRPr lang="en-US"/>
              </a:p>
            </p:txBody>
          </p:sp>
        </p:grp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302250" y="4098925"/>
            <a:ext cx="1054100" cy="787400"/>
            <a:chOff x="432" y="1776"/>
            <a:chExt cx="768" cy="689"/>
          </a:xfrm>
        </p:grpSpPr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74793" name="Line 4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4" name="Line 42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5" name="Line 43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96" name="Line 44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797" name="Rectangle 45"/>
              <p:cNvSpPr>
                <a:spLocks noChangeArrowheads="1"/>
              </p:cNvSpPr>
              <p:nvPr/>
            </p:nvSpPr>
            <p:spPr bwMode="auto">
              <a:xfrm>
                <a:off x="891" y="2118"/>
                <a:ext cx="134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endParaRPr lang="en-US"/>
              </a:p>
            </p:txBody>
          </p:sp>
        </p:grp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801" name="Rectangle 49"/>
          <p:cNvSpPr>
            <a:spLocks noChangeArrowheads="1"/>
          </p:cNvSpPr>
          <p:nvPr/>
        </p:nvSpPr>
        <p:spPr bwMode="auto">
          <a:xfrm>
            <a:off x="609600" y="4489450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/>
          </a:p>
        </p:txBody>
      </p:sp>
      <p:sp>
        <p:nvSpPr>
          <p:cNvPr id="74802" name="Rectangle 50"/>
          <p:cNvSpPr>
            <a:spLocks noChangeArrowheads="1"/>
          </p:cNvSpPr>
          <p:nvPr/>
        </p:nvSpPr>
        <p:spPr bwMode="auto">
          <a:xfrm>
            <a:off x="2084388" y="3516312"/>
            <a:ext cx="608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endParaRPr lang="en-US"/>
          </a:p>
        </p:txBody>
      </p:sp>
      <p:sp>
        <p:nvSpPr>
          <p:cNvPr id="74803" name="Rectangle 51"/>
          <p:cNvSpPr>
            <a:spLocks noChangeArrowheads="1"/>
          </p:cNvSpPr>
          <p:nvPr/>
        </p:nvSpPr>
        <p:spPr bwMode="auto">
          <a:xfrm>
            <a:off x="4184650" y="3500437"/>
            <a:ext cx="76517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/>
          </a:p>
        </p:txBody>
      </p:sp>
      <p:sp>
        <p:nvSpPr>
          <p:cNvPr id="74804" name="Rectangle 52"/>
          <p:cNvSpPr>
            <a:spLocks noChangeArrowheads="1"/>
          </p:cNvSpPr>
          <p:nvPr/>
        </p:nvSpPr>
        <p:spPr bwMode="auto">
          <a:xfrm>
            <a:off x="5237163" y="3500437"/>
            <a:ext cx="577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/>
          </a:p>
        </p:txBody>
      </p:sp>
      <p:sp>
        <p:nvSpPr>
          <p:cNvPr id="74805" name="Rectangle 53"/>
          <p:cNvSpPr>
            <a:spLocks noChangeArrowheads="1"/>
          </p:cNvSpPr>
          <p:nvPr/>
        </p:nvSpPr>
        <p:spPr bwMode="auto">
          <a:xfrm>
            <a:off x="3048000" y="3429000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/>
          </a:p>
        </p:txBody>
      </p:sp>
      <p:sp>
        <p:nvSpPr>
          <p:cNvPr id="74806" name="Rectangle 54"/>
          <p:cNvSpPr>
            <a:spLocks noChangeArrowheads="1"/>
          </p:cNvSpPr>
          <p:nvPr/>
        </p:nvSpPr>
        <p:spPr bwMode="auto">
          <a:xfrm>
            <a:off x="1731963" y="438150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/>
          </a:p>
        </p:txBody>
      </p: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2770188" y="4364037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/>
          </a:p>
        </p:txBody>
      </p:sp>
      <p:sp>
        <p:nvSpPr>
          <p:cNvPr id="74808" name="Rectangle 56"/>
          <p:cNvSpPr>
            <a:spLocks noChangeArrowheads="1"/>
          </p:cNvSpPr>
          <p:nvPr/>
        </p:nvSpPr>
        <p:spPr bwMode="auto">
          <a:xfrm>
            <a:off x="4856163" y="4367212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/>
          </a:p>
        </p:txBody>
      </p:sp>
      <p:sp>
        <p:nvSpPr>
          <p:cNvPr id="74809" name="Rectangle 57"/>
          <p:cNvSpPr>
            <a:spLocks noChangeArrowheads="1"/>
          </p:cNvSpPr>
          <p:nvPr/>
        </p:nvSpPr>
        <p:spPr bwMode="auto">
          <a:xfrm>
            <a:off x="5911850" y="4367212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/>
          </a:p>
        </p:txBody>
      </p:sp>
      <p:sp>
        <p:nvSpPr>
          <p:cNvPr id="74810" name="Line 58"/>
          <p:cNvSpPr>
            <a:spLocks noChangeShapeType="1"/>
          </p:cNvSpPr>
          <p:nvPr/>
        </p:nvSpPr>
        <p:spPr bwMode="auto">
          <a:xfrm>
            <a:off x="6369050" y="4651375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11" name="Line 59"/>
          <p:cNvSpPr>
            <a:spLocks noChangeShapeType="1"/>
          </p:cNvSpPr>
          <p:nvPr/>
        </p:nvSpPr>
        <p:spPr bwMode="auto">
          <a:xfrm>
            <a:off x="3217863" y="4633912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12" name="Line 60"/>
          <p:cNvSpPr>
            <a:spLocks noChangeShapeType="1"/>
          </p:cNvSpPr>
          <p:nvPr/>
        </p:nvSpPr>
        <p:spPr bwMode="auto">
          <a:xfrm>
            <a:off x="2378075" y="4581525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13" name="Text Box 61"/>
          <p:cNvSpPr txBox="1">
            <a:spLocks noChangeArrowheads="1"/>
          </p:cNvSpPr>
          <p:nvPr/>
        </p:nvSpPr>
        <p:spPr bwMode="auto">
          <a:xfrm>
            <a:off x="2122488" y="4708525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/>
          </a:p>
        </p:txBody>
      </p:sp>
      <p:sp>
        <p:nvSpPr>
          <p:cNvPr id="74814" name="Line 62"/>
          <p:cNvSpPr>
            <a:spLocks noChangeShapeType="1"/>
          </p:cNvSpPr>
          <p:nvPr/>
        </p:nvSpPr>
        <p:spPr bwMode="auto">
          <a:xfrm>
            <a:off x="4465638" y="4581525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15" name="Text Box 63"/>
          <p:cNvSpPr txBox="1">
            <a:spLocks noChangeArrowheads="1"/>
          </p:cNvSpPr>
          <p:nvPr/>
        </p:nvSpPr>
        <p:spPr bwMode="auto">
          <a:xfrm>
            <a:off x="4210050" y="470852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/>
          </a:p>
        </p:txBody>
      </p:sp>
      <p:sp>
        <p:nvSpPr>
          <p:cNvPr id="74816" name="Line 64"/>
          <p:cNvSpPr>
            <a:spLocks noChangeShapeType="1"/>
          </p:cNvSpPr>
          <p:nvPr/>
        </p:nvSpPr>
        <p:spPr bwMode="auto">
          <a:xfrm>
            <a:off x="5546725" y="4581525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17" name="Text Box 65"/>
          <p:cNvSpPr txBox="1">
            <a:spLocks noChangeArrowheads="1"/>
          </p:cNvSpPr>
          <p:nvPr/>
        </p:nvSpPr>
        <p:spPr bwMode="auto">
          <a:xfrm>
            <a:off x="5291138" y="4708525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/>
          </a:p>
        </p:txBody>
      </p:sp>
      <p:sp>
        <p:nvSpPr>
          <p:cNvPr id="74818" name="Text Box 66"/>
          <p:cNvSpPr txBox="1">
            <a:spLocks noChangeArrowheads="1"/>
          </p:cNvSpPr>
          <p:nvPr/>
        </p:nvSpPr>
        <p:spPr bwMode="auto">
          <a:xfrm>
            <a:off x="1762125" y="41656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/>
          </a:p>
        </p:txBody>
      </p:sp>
      <p:sp>
        <p:nvSpPr>
          <p:cNvPr id="74819" name="Line 67"/>
          <p:cNvSpPr>
            <a:spLocks noChangeShapeType="1"/>
          </p:cNvSpPr>
          <p:nvPr/>
        </p:nvSpPr>
        <p:spPr bwMode="auto">
          <a:xfrm flipH="1">
            <a:off x="2362200" y="4333875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20" name="Text Box 68"/>
          <p:cNvSpPr txBox="1">
            <a:spLocks noChangeArrowheads="1"/>
          </p:cNvSpPr>
          <p:nvPr/>
        </p:nvSpPr>
        <p:spPr bwMode="auto">
          <a:xfrm>
            <a:off x="3867150" y="414972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/>
          </a:p>
        </p:txBody>
      </p:sp>
      <p:sp>
        <p:nvSpPr>
          <p:cNvPr id="74821" name="Line 69"/>
          <p:cNvSpPr>
            <a:spLocks noChangeShapeType="1"/>
          </p:cNvSpPr>
          <p:nvPr/>
        </p:nvSpPr>
        <p:spPr bwMode="auto">
          <a:xfrm flipH="1">
            <a:off x="4427538" y="4318000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22" name="Text Box 70"/>
          <p:cNvSpPr txBox="1">
            <a:spLocks noChangeArrowheads="1"/>
          </p:cNvSpPr>
          <p:nvPr/>
        </p:nvSpPr>
        <p:spPr bwMode="auto">
          <a:xfrm>
            <a:off x="4930775" y="414972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/>
          </a:p>
        </p:txBody>
      </p:sp>
      <p:sp>
        <p:nvSpPr>
          <p:cNvPr id="74823" name="Line 71"/>
          <p:cNvSpPr>
            <a:spLocks noChangeShapeType="1"/>
          </p:cNvSpPr>
          <p:nvPr/>
        </p:nvSpPr>
        <p:spPr bwMode="auto">
          <a:xfrm flipH="1">
            <a:off x="5491163" y="4318000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24" name="Rectangle 72"/>
          <p:cNvSpPr>
            <a:spLocks noChangeArrowheads="1"/>
          </p:cNvSpPr>
          <p:nvPr/>
        </p:nvSpPr>
        <p:spPr bwMode="auto">
          <a:xfrm>
            <a:off x="1042988" y="3571875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/>
          </a:p>
        </p:txBody>
      </p:sp>
      <p:sp>
        <p:nvSpPr>
          <p:cNvPr id="74825" name="Line 73"/>
          <p:cNvSpPr>
            <a:spLocks noChangeShapeType="1"/>
          </p:cNvSpPr>
          <p:nvPr/>
        </p:nvSpPr>
        <p:spPr bwMode="auto">
          <a:xfrm flipH="1">
            <a:off x="1403350" y="4364037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26" name="Text Box 74"/>
          <p:cNvSpPr txBox="1">
            <a:spLocks noChangeArrowheads="1"/>
          </p:cNvSpPr>
          <p:nvPr/>
        </p:nvSpPr>
        <p:spPr bwMode="auto">
          <a:xfrm>
            <a:off x="682625" y="4221162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/>
          </a:p>
        </p:txBody>
      </p:sp>
      <p:sp>
        <p:nvSpPr>
          <p:cNvPr id="74827" name="Text Box 75"/>
          <p:cNvSpPr txBox="1">
            <a:spLocks noChangeArrowheads="1"/>
          </p:cNvSpPr>
          <p:nvPr/>
        </p:nvSpPr>
        <p:spPr bwMode="auto">
          <a:xfrm>
            <a:off x="1114425" y="47244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/>
          </a:p>
        </p:txBody>
      </p:sp>
      <p:sp>
        <p:nvSpPr>
          <p:cNvPr id="74828" name="Line 76"/>
          <p:cNvSpPr>
            <a:spLocks noChangeShapeType="1"/>
          </p:cNvSpPr>
          <p:nvPr/>
        </p:nvSpPr>
        <p:spPr bwMode="auto">
          <a:xfrm>
            <a:off x="6513513" y="4579937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29" name="Line 77"/>
          <p:cNvSpPr>
            <a:spLocks noChangeShapeType="1"/>
          </p:cNvSpPr>
          <p:nvPr/>
        </p:nvSpPr>
        <p:spPr bwMode="auto">
          <a:xfrm>
            <a:off x="6370638" y="4652962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30" name="Text Box 78"/>
          <p:cNvSpPr txBox="1">
            <a:spLocks noChangeArrowheads="1"/>
          </p:cNvSpPr>
          <p:nvPr/>
        </p:nvSpPr>
        <p:spPr bwMode="auto">
          <a:xfrm>
            <a:off x="6334125" y="470852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/>
          </a:p>
        </p:txBody>
      </p:sp>
      <p:sp>
        <p:nvSpPr>
          <p:cNvPr id="74831" name="Rectangle 79"/>
          <p:cNvSpPr>
            <a:spLocks noChangeArrowheads="1"/>
          </p:cNvSpPr>
          <p:nvPr/>
        </p:nvSpPr>
        <p:spPr bwMode="auto">
          <a:xfrm>
            <a:off x="862013" y="3500437"/>
            <a:ext cx="50403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32" name="Rectangle 80"/>
          <p:cNvSpPr>
            <a:spLocks noChangeArrowheads="1"/>
          </p:cNvSpPr>
          <p:nvPr/>
        </p:nvSpPr>
        <p:spPr bwMode="auto">
          <a:xfrm>
            <a:off x="3767138" y="4292600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/>
          </a:p>
        </p:txBody>
      </p:sp>
      <p:sp>
        <p:nvSpPr>
          <p:cNvPr id="74833" name="Line 81"/>
          <p:cNvSpPr>
            <a:spLocks noChangeShapeType="1"/>
          </p:cNvSpPr>
          <p:nvPr/>
        </p:nvSpPr>
        <p:spPr bwMode="auto">
          <a:xfrm>
            <a:off x="1725613" y="3500437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34" name="Line 82"/>
          <p:cNvSpPr>
            <a:spLocks noChangeShapeType="1"/>
          </p:cNvSpPr>
          <p:nvPr/>
        </p:nvSpPr>
        <p:spPr bwMode="auto">
          <a:xfrm>
            <a:off x="2733675" y="3500437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35" name="Line 83"/>
          <p:cNvSpPr>
            <a:spLocks noChangeShapeType="1"/>
          </p:cNvSpPr>
          <p:nvPr/>
        </p:nvSpPr>
        <p:spPr bwMode="auto">
          <a:xfrm>
            <a:off x="5038725" y="3500437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36" name="Line 84"/>
          <p:cNvSpPr>
            <a:spLocks noChangeShapeType="1"/>
          </p:cNvSpPr>
          <p:nvPr/>
        </p:nvSpPr>
        <p:spPr bwMode="auto">
          <a:xfrm>
            <a:off x="4102100" y="3500437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6910388" y="4232275"/>
            <a:ext cx="527050" cy="622300"/>
            <a:chOff x="816" y="1920"/>
            <a:chExt cx="384" cy="545"/>
          </a:xfrm>
        </p:grpSpPr>
        <p:grpSp>
          <p:nvGrpSpPr>
            <p:cNvPr id="15" name="Group 87"/>
            <p:cNvGrpSpPr>
              <a:grpSpLocks/>
            </p:cNvGrpSpPr>
            <p:nvPr/>
          </p:nvGrpSpPr>
          <p:grpSpPr bwMode="auto">
            <a:xfrm>
              <a:off x="816" y="1920"/>
              <a:ext cx="384" cy="528"/>
              <a:chOff x="768" y="1632"/>
              <a:chExt cx="576" cy="912"/>
            </a:xfrm>
          </p:grpSpPr>
          <p:sp>
            <p:nvSpPr>
              <p:cNvPr id="74840" name="Line 88"/>
              <p:cNvSpPr>
                <a:spLocks noChangeShapeType="1"/>
              </p:cNvSpPr>
              <p:nvPr/>
            </p:nvSpPr>
            <p:spPr bwMode="auto">
              <a:xfrm>
                <a:off x="768" y="1632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41" name="Line 89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42" name="Line 90"/>
              <p:cNvSpPr>
                <a:spLocks noChangeShapeType="1"/>
              </p:cNvSpPr>
              <p:nvPr/>
            </p:nvSpPr>
            <p:spPr bwMode="auto">
              <a:xfrm>
                <a:off x="768" y="1632"/>
                <a:ext cx="576" cy="38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43" name="Line 91"/>
              <p:cNvSpPr>
                <a:spLocks noChangeShapeType="1"/>
              </p:cNvSpPr>
              <p:nvPr/>
            </p:nvSpPr>
            <p:spPr bwMode="auto">
              <a:xfrm>
                <a:off x="1344" y="2016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44" name="Rectangle 92"/>
            <p:cNvSpPr>
              <a:spLocks noChangeArrowheads="1"/>
            </p:cNvSpPr>
            <p:nvPr/>
          </p:nvSpPr>
          <p:spPr bwMode="auto">
            <a:xfrm>
              <a:off x="891" y="2118"/>
              <a:ext cx="13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endParaRPr lang="en-US"/>
            </a:p>
          </p:txBody>
        </p:sp>
      </p:grpSp>
      <p:sp>
        <p:nvSpPr>
          <p:cNvPr id="74845" name="Rectangle 93"/>
          <p:cNvSpPr>
            <a:spLocks noChangeArrowheads="1"/>
          </p:cNvSpPr>
          <p:nvPr/>
        </p:nvSpPr>
        <p:spPr bwMode="auto">
          <a:xfrm>
            <a:off x="6983413" y="4278312"/>
            <a:ext cx="3587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</a:t>
            </a:r>
            <a:endParaRPr lang="en-US"/>
          </a:p>
        </p:txBody>
      </p:sp>
      <p:sp>
        <p:nvSpPr>
          <p:cNvPr id="74846" name="Line 94"/>
          <p:cNvSpPr>
            <a:spLocks noChangeShapeType="1"/>
          </p:cNvSpPr>
          <p:nvPr/>
        </p:nvSpPr>
        <p:spPr bwMode="auto">
          <a:xfrm>
            <a:off x="7461250" y="4638675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47" name="Line 95"/>
          <p:cNvSpPr>
            <a:spLocks noChangeShapeType="1"/>
          </p:cNvSpPr>
          <p:nvPr/>
        </p:nvSpPr>
        <p:spPr bwMode="auto">
          <a:xfrm>
            <a:off x="7605713" y="4567237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48" name="Line 96"/>
          <p:cNvSpPr>
            <a:spLocks noChangeShapeType="1"/>
          </p:cNvSpPr>
          <p:nvPr/>
        </p:nvSpPr>
        <p:spPr bwMode="auto">
          <a:xfrm>
            <a:off x="7462838" y="4640262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849" name="Text Box 97"/>
          <p:cNvSpPr txBox="1">
            <a:spLocks noChangeArrowheads="1"/>
          </p:cNvSpPr>
          <p:nvPr/>
        </p:nvSpPr>
        <p:spPr bwMode="auto">
          <a:xfrm>
            <a:off x="7486650" y="469265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>
                <a:latin typeface="Comic Sans MS" pitchFamily="66" charset="0"/>
              </a:rPr>
              <a:t>m-bit</a:t>
            </a:r>
            <a:r>
              <a:rPr lang="en-US" sz="1400">
                <a:latin typeface="굴림" pitchFamily="34" charset="-127"/>
              </a:rPr>
              <a:t> </a:t>
            </a:r>
            <a:endParaRPr lang="en-US"/>
          </a:p>
        </p:txBody>
      </p:sp>
      <p:sp>
        <p:nvSpPr>
          <p:cNvPr id="74850" name="Rectangle 98"/>
          <p:cNvSpPr>
            <a:spLocks noChangeArrowheads="1"/>
          </p:cNvSpPr>
          <p:nvPr/>
        </p:nvSpPr>
        <p:spPr bwMode="auto">
          <a:xfrm>
            <a:off x="7997825" y="4349750"/>
            <a:ext cx="817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H.V.</a:t>
            </a:r>
            <a:endParaRPr lang="en-US" altLang="ko-KR" sz="1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3.  HAIFA</a:t>
            </a:r>
            <a:r>
              <a:rPr lang="en-US" altLang="ko-KR" sz="4400" dirty="0" smtClean="0">
                <a:latin typeface="Comic Sans MS" pitchFamily="66" charset="0"/>
              </a:rPr>
              <a:t> </a:t>
            </a:r>
            <a:r>
              <a:rPr lang="en-US" altLang="ko-KR" sz="3600" dirty="0" smtClean="0">
                <a:latin typeface="Comic Sans MS" pitchFamily="66" charset="0"/>
              </a:rPr>
              <a:t>(</a:t>
            </a:r>
            <a:r>
              <a:rPr lang="en-US" altLang="ko-KR" sz="3600" dirty="0" err="1" smtClean="0">
                <a:latin typeface="Comic Sans MS" pitchFamily="66" charset="0"/>
              </a:rPr>
              <a:t>Biham</a:t>
            </a:r>
            <a:r>
              <a:rPr lang="en-US" altLang="ko-KR" sz="3600" dirty="0" smtClean="0">
                <a:latin typeface="Comic Sans MS" pitchFamily="66" charset="0"/>
              </a:rPr>
              <a:t> et al.)</a:t>
            </a:r>
            <a:r>
              <a:rPr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endParaRPr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1981200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ko-KR" sz="2400" dirty="0">
                <a:latin typeface="Comic Sans MS" pitchFamily="66" charset="0"/>
              </a:rPr>
              <a:t>	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007337"/>
            <a:ext cx="7781925" cy="1336382"/>
            <a:chOff x="96" y="1754"/>
            <a:chExt cx="5669" cy="117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62" y="2154"/>
              <a:ext cx="768" cy="753"/>
              <a:chOff x="432" y="1776"/>
              <a:chExt cx="768" cy="75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609"/>
                <a:chOff x="816" y="1920"/>
                <a:chExt cx="384" cy="609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384" cy="528"/>
                  <a:chOff x="768" y="1632"/>
                  <a:chExt cx="576" cy="912"/>
                </a:xfrm>
              </p:grpSpPr>
              <p:sp>
                <p:nvSpPr>
                  <p:cNvPr id="1127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0" cy="9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7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54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7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576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7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1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77" name="Rectangle 13"/>
                <p:cNvSpPr>
                  <a:spLocks noChangeArrowheads="1"/>
                </p:cNvSpPr>
                <p:nvPr/>
              </p:nvSpPr>
              <p:spPr bwMode="auto">
                <a:xfrm>
                  <a:off x="894" y="2222"/>
                  <a:ext cx="134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endParaRPr kumimoji="0" lang="en-US" sz="2600" baseline="-25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278" name="Line 14"/>
              <p:cNvSpPr>
                <a:spLocks noChangeShapeType="1"/>
              </p:cNvSpPr>
              <p:nvPr/>
            </p:nvSpPr>
            <p:spPr bwMode="auto">
              <a:xfrm>
                <a:off x="432" y="22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9" name="Line 15"/>
              <p:cNvSpPr>
                <a:spLocks noChangeShapeType="1"/>
              </p:cNvSpPr>
              <p:nvPr/>
            </p:nvSpPr>
            <p:spPr bwMode="auto">
              <a:xfrm>
                <a:off x="555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>
                <a:off x="555" y="201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5070" y="2634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230" y="2154"/>
              <a:ext cx="768" cy="770"/>
              <a:chOff x="432" y="1776"/>
              <a:chExt cx="768" cy="770"/>
            </a:xfrm>
          </p:grpSpPr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626"/>
                <a:chOff x="816" y="1920"/>
                <a:chExt cx="384" cy="626"/>
              </a:xfrm>
            </p:grpSpPr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384" cy="528"/>
                  <a:chOff x="768" y="1632"/>
                  <a:chExt cx="576" cy="912"/>
                </a:xfrm>
              </p:grpSpPr>
              <p:sp>
                <p:nvSpPr>
                  <p:cNvPr id="1128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0" cy="9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54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576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1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89" name="Rectangle 25"/>
                <p:cNvSpPr>
                  <a:spLocks noChangeArrowheads="1"/>
                </p:cNvSpPr>
                <p:nvPr/>
              </p:nvSpPr>
              <p:spPr bwMode="auto">
                <a:xfrm>
                  <a:off x="894" y="2118"/>
                  <a:ext cx="134" cy="4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endParaRPr kumimoji="0" lang="en-US" sz="26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290" name="Line 26"/>
              <p:cNvSpPr>
                <a:spLocks noChangeShapeType="1"/>
              </p:cNvSpPr>
              <p:nvPr/>
            </p:nvSpPr>
            <p:spPr bwMode="auto">
              <a:xfrm>
                <a:off x="432" y="22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1" name="Line 27"/>
              <p:cNvSpPr>
                <a:spLocks noChangeShapeType="1"/>
              </p:cNvSpPr>
              <p:nvPr/>
            </p:nvSpPr>
            <p:spPr bwMode="auto">
              <a:xfrm>
                <a:off x="555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2" name="Line 28"/>
              <p:cNvSpPr>
                <a:spLocks noChangeShapeType="1"/>
              </p:cNvSpPr>
              <p:nvPr/>
            </p:nvSpPr>
            <p:spPr bwMode="auto">
              <a:xfrm>
                <a:off x="555" y="201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998" y="2154"/>
              <a:ext cx="768" cy="770"/>
              <a:chOff x="432" y="1776"/>
              <a:chExt cx="768" cy="770"/>
            </a:xfrm>
          </p:grpSpPr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626"/>
                <a:chOff x="816" y="1920"/>
                <a:chExt cx="384" cy="626"/>
              </a:xfrm>
            </p:grpSpPr>
            <p:grpSp>
              <p:nvGrpSpPr>
                <p:cNvPr id="11" name="Group 31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384" cy="528"/>
                  <a:chOff x="768" y="1632"/>
                  <a:chExt cx="576" cy="912"/>
                </a:xfrm>
              </p:grpSpPr>
              <p:sp>
                <p:nvSpPr>
                  <p:cNvPr id="1129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0" cy="9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54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576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9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1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00" name="Rectangle 36"/>
                <p:cNvSpPr>
                  <a:spLocks noChangeArrowheads="1"/>
                </p:cNvSpPr>
                <p:nvPr/>
              </p:nvSpPr>
              <p:spPr bwMode="auto">
                <a:xfrm>
                  <a:off x="894" y="2118"/>
                  <a:ext cx="134" cy="4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endParaRPr kumimoji="0" lang="en-US" sz="26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301" name="Line 37"/>
              <p:cNvSpPr>
                <a:spLocks noChangeShapeType="1"/>
              </p:cNvSpPr>
              <p:nvPr/>
            </p:nvSpPr>
            <p:spPr bwMode="auto">
              <a:xfrm>
                <a:off x="432" y="22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555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>
                <a:off x="555" y="201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3534" y="2154"/>
              <a:ext cx="768" cy="770"/>
              <a:chOff x="432" y="1776"/>
              <a:chExt cx="768" cy="770"/>
            </a:xfrm>
          </p:grpSpPr>
          <p:grpSp>
            <p:nvGrpSpPr>
              <p:cNvPr id="13" name="Group 41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626"/>
                <a:chOff x="816" y="1920"/>
                <a:chExt cx="384" cy="626"/>
              </a:xfrm>
            </p:grpSpPr>
            <p:grpSp>
              <p:nvGrpSpPr>
                <p:cNvPr id="14" name="Group 42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384" cy="528"/>
                  <a:chOff x="768" y="1632"/>
                  <a:chExt cx="576" cy="912"/>
                </a:xfrm>
              </p:grpSpPr>
              <p:sp>
                <p:nvSpPr>
                  <p:cNvPr id="1130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0" cy="9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0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54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0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576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1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1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11" name="Rectangle 47"/>
                <p:cNvSpPr>
                  <a:spLocks noChangeArrowheads="1"/>
                </p:cNvSpPr>
                <p:nvPr/>
              </p:nvSpPr>
              <p:spPr bwMode="auto">
                <a:xfrm>
                  <a:off x="894" y="2118"/>
                  <a:ext cx="134" cy="4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endParaRPr kumimoji="0" lang="en-US" sz="26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312" name="Line 48"/>
              <p:cNvSpPr>
                <a:spLocks noChangeShapeType="1"/>
              </p:cNvSpPr>
              <p:nvPr/>
            </p:nvSpPr>
            <p:spPr bwMode="auto">
              <a:xfrm>
                <a:off x="432" y="22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3" name="Line 49"/>
              <p:cNvSpPr>
                <a:spLocks noChangeShapeType="1"/>
              </p:cNvSpPr>
              <p:nvPr/>
            </p:nvSpPr>
            <p:spPr bwMode="auto">
              <a:xfrm>
                <a:off x="555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4" name="Line 50"/>
              <p:cNvSpPr>
                <a:spLocks noChangeShapeType="1"/>
              </p:cNvSpPr>
              <p:nvPr/>
            </p:nvSpPr>
            <p:spPr bwMode="auto">
              <a:xfrm>
                <a:off x="555" y="201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51"/>
            <p:cNvGrpSpPr>
              <a:grpSpLocks/>
            </p:cNvGrpSpPr>
            <p:nvPr/>
          </p:nvGrpSpPr>
          <p:grpSpPr bwMode="auto">
            <a:xfrm>
              <a:off x="4302" y="2154"/>
              <a:ext cx="768" cy="770"/>
              <a:chOff x="432" y="1776"/>
              <a:chExt cx="768" cy="770"/>
            </a:xfrm>
          </p:grpSpPr>
          <p:grpSp>
            <p:nvGrpSpPr>
              <p:cNvPr id="16" name="Group 52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626"/>
                <a:chOff x="816" y="1920"/>
                <a:chExt cx="384" cy="626"/>
              </a:xfrm>
            </p:grpSpPr>
            <p:grpSp>
              <p:nvGrpSpPr>
                <p:cNvPr id="17" name="Group 53"/>
                <p:cNvGrpSpPr>
                  <a:grpSpLocks/>
                </p:cNvGrpSpPr>
                <p:nvPr/>
              </p:nvGrpSpPr>
              <p:grpSpPr bwMode="auto">
                <a:xfrm>
                  <a:off x="816" y="1920"/>
                  <a:ext cx="384" cy="528"/>
                  <a:chOff x="768" y="1632"/>
                  <a:chExt cx="576" cy="912"/>
                </a:xfrm>
              </p:grpSpPr>
              <p:sp>
                <p:nvSpPr>
                  <p:cNvPr id="1131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0" cy="9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19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54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32"/>
                    <a:ext cx="576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16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22" name="Rectangle 58"/>
                <p:cNvSpPr>
                  <a:spLocks noChangeArrowheads="1"/>
                </p:cNvSpPr>
                <p:nvPr/>
              </p:nvSpPr>
              <p:spPr bwMode="auto">
                <a:xfrm>
                  <a:off x="891" y="2118"/>
                  <a:ext cx="134" cy="4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endParaRPr kumimoji="0" lang="en-US" sz="26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11323" name="Line 59"/>
              <p:cNvSpPr>
                <a:spLocks noChangeShapeType="1"/>
              </p:cNvSpPr>
              <p:nvPr/>
            </p:nvSpPr>
            <p:spPr bwMode="auto">
              <a:xfrm>
                <a:off x="432" y="22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4" name="Line 60"/>
              <p:cNvSpPr>
                <a:spLocks noChangeShapeType="1"/>
              </p:cNvSpPr>
              <p:nvPr/>
            </p:nvSpPr>
            <p:spPr bwMode="auto">
              <a:xfrm>
                <a:off x="555" y="177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Line 61"/>
              <p:cNvSpPr>
                <a:spLocks noChangeShapeType="1"/>
              </p:cNvSpPr>
              <p:nvPr/>
            </p:nvSpPr>
            <p:spPr bwMode="auto">
              <a:xfrm>
                <a:off x="555" y="201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96" y="2496"/>
              <a:ext cx="422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IV</a:t>
              </a:r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106" y="1754"/>
              <a:ext cx="777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(1,M</a:t>
              </a:r>
              <a:r>
                <a:rPr kumimoji="0" lang="en-US" altLang="ko-KR" sz="2600" baseline="-250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r>
                <a:rPr lang="en-US" altLang="ko-KR" sz="26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)</a:t>
              </a:r>
              <a:endParaRPr kumimoji="0" lang="en-US" altLang="ko-KR" sz="2600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332" name="Line 68"/>
            <p:cNvSpPr>
              <a:spLocks noChangeShapeType="1"/>
            </p:cNvSpPr>
            <p:nvPr/>
          </p:nvSpPr>
          <p:spPr bwMode="auto">
            <a:xfrm>
              <a:off x="2775" y="2640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3139" y="2257"/>
              <a:ext cx="298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…</a:t>
              </a:r>
              <a:endParaRPr kumimoji="0" lang="en-US" altLang="ko-KR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5418" y="2475"/>
              <a:ext cx="347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kumimoji="0" lang="en-US" altLang="ko-KR" sz="2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h</a:t>
              </a:r>
              <a:r>
                <a:rPr kumimoji="0" lang="en-US" altLang="ko-KR" sz="2600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t</a:t>
              </a:r>
            </a:p>
          </p:txBody>
        </p:sp>
      </p:grp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1731962" y="374681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kumimoji="0" lang="en-US" altLang="ko-KR" sz="26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2801937" y="3732531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kumimoji="0" lang="en-US" altLang="ko-KR" sz="26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3846512" y="3732531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kumimoji="0" lang="en-US" altLang="ko-KR" sz="26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338" name="Rectangle 74"/>
          <p:cNvSpPr>
            <a:spLocks noChangeArrowheads="1"/>
          </p:cNvSpPr>
          <p:nvPr/>
        </p:nvSpPr>
        <p:spPr bwMode="auto">
          <a:xfrm>
            <a:off x="5937250" y="3732531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kumimoji="0" lang="en-US" altLang="ko-KR" sz="26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339" name="Rectangle 75"/>
          <p:cNvSpPr>
            <a:spLocks noChangeArrowheads="1"/>
          </p:cNvSpPr>
          <p:nvPr/>
        </p:nvSpPr>
        <p:spPr bwMode="auto">
          <a:xfrm>
            <a:off x="6992937" y="3732531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kumimoji="0" lang="en-US" altLang="ko-KR" sz="2600" baseline="-25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228600" y="1600200"/>
            <a:ext cx="844671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latinLnBrk="0" hangingPunct="0"/>
            <a:r>
              <a:rPr kumimoji="0" lang="en-US" altLang="ko-KR" sz="2600" dirty="0" smtClean="0">
                <a:latin typeface="Comic Sans MS" pitchFamily="66" charset="0"/>
              </a:rPr>
              <a:t>Compression function can take counter along with message block and chaining value.</a:t>
            </a:r>
          </a:p>
          <a:p>
            <a:pPr eaLnBrk="0" latinLnBrk="0" hangingPunct="0"/>
            <a:endParaRPr lang="en-US" altLang="ko-KR" sz="2600" dirty="0" smtClean="0">
              <a:latin typeface="Comic Sans MS" pitchFamily="66" charset="0"/>
            </a:endParaRPr>
          </a:p>
          <a:p>
            <a:pPr eaLnBrk="0" latinLnBrk="0" hangingPunct="0"/>
            <a:endParaRPr kumimoji="0" lang="en-US" altLang="ko-KR" sz="2600" dirty="0" smtClean="0">
              <a:latin typeface="Comic Sans MS" pitchFamily="66" charset="0"/>
            </a:endParaRPr>
          </a:p>
          <a:p>
            <a:pPr eaLnBrk="0" latinLnBrk="0" hangingPunct="0"/>
            <a:endParaRPr lang="en-US" altLang="ko-KR" sz="2600" dirty="0" smtClean="0">
              <a:latin typeface="Comic Sans MS" pitchFamily="66" charset="0"/>
            </a:endParaRPr>
          </a:p>
          <a:p>
            <a:pPr eaLnBrk="0" latinLnBrk="0" hangingPunct="0"/>
            <a:endParaRPr kumimoji="0" lang="en-US" altLang="ko-KR" sz="2600" dirty="0" smtClean="0">
              <a:latin typeface="Comic Sans MS" pitchFamily="66" charset="0"/>
            </a:endParaRPr>
          </a:p>
          <a:p>
            <a:pPr eaLnBrk="0" latinLnBrk="0" hangingPunct="0"/>
            <a:endParaRPr lang="en-US" altLang="ko-KR" sz="2600" dirty="0" smtClean="0">
              <a:latin typeface="Comic Sans MS" pitchFamily="66" charset="0"/>
            </a:endParaRPr>
          </a:p>
          <a:p>
            <a:pPr eaLnBrk="0" latinLnBrk="0" hangingPunct="0"/>
            <a:endParaRPr kumimoji="0" lang="en-US" altLang="ko-KR" sz="2600" dirty="0" smtClean="0">
              <a:latin typeface="Comic Sans MS" pitchFamily="66" charset="0"/>
            </a:endParaRPr>
          </a:p>
          <a:p>
            <a:pPr eaLnBrk="0" latinLnBrk="0" hangingPunct="0"/>
            <a:r>
              <a:rPr lang="en-US" altLang="ko-KR" sz="2600" dirty="0" smtClean="0">
                <a:latin typeface="Comic Sans MS" pitchFamily="66" charset="0"/>
              </a:rPr>
              <a:t>It protects from length extension attack (recall it for MD) and long-message 2</a:t>
            </a:r>
            <a:r>
              <a:rPr lang="en-US" altLang="ko-KR" sz="2600" baseline="30000" dirty="0" smtClean="0">
                <a:latin typeface="Comic Sans MS" pitchFamily="66" charset="0"/>
              </a:rPr>
              <a:t>nd</a:t>
            </a:r>
            <a:r>
              <a:rPr lang="en-US" altLang="ko-KR" sz="2600" dirty="0" smtClean="0">
                <a:latin typeface="Comic Sans MS" pitchFamily="66" charset="0"/>
              </a:rPr>
              <a:t> </a:t>
            </a:r>
            <a:r>
              <a:rPr lang="en-US" altLang="ko-KR" sz="2600" dirty="0" err="1" smtClean="0">
                <a:latin typeface="Comic Sans MS" pitchFamily="66" charset="0"/>
              </a:rPr>
              <a:t>preimage</a:t>
            </a:r>
            <a:r>
              <a:rPr lang="en-US" altLang="ko-KR" sz="2600" dirty="0" smtClean="0">
                <a:latin typeface="Comic Sans MS" pitchFamily="66" charset="0"/>
              </a:rPr>
              <a:t> attack (we describe later).</a:t>
            </a:r>
            <a:endParaRPr kumimoji="0" lang="en-US" altLang="ko-KR" sz="2600" dirty="0">
              <a:latin typeface="Comic Sans MS" pitchFamily="66" charset="0"/>
            </a:endParaRPr>
          </a:p>
        </p:txBody>
      </p:sp>
      <p:sp>
        <p:nvSpPr>
          <p:cNvPr id="11346" name="Line 82"/>
          <p:cNvSpPr>
            <a:spLocks noChangeShapeType="1"/>
          </p:cNvSpPr>
          <p:nvPr/>
        </p:nvSpPr>
        <p:spPr bwMode="auto">
          <a:xfrm>
            <a:off x="1328737" y="393096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1073150" y="405796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n-bit</a:t>
            </a:r>
            <a:r>
              <a:rPr lang="en-US" altLang="ko-KR" sz="1400"/>
              <a:t> </a:t>
            </a: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376487" y="393096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9" name="Text Box 85"/>
          <p:cNvSpPr txBox="1">
            <a:spLocks noChangeArrowheads="1"/>
          </p:cNvSpPr>
          <p:nvPr/>
        </p:nvSpPr>
        <p:spPr bwMode="auto">
          <a:xfrm>
            <a:off x="2120900" y="405796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n-bit</a:t>
            </a:r>
            <a:r>
              <a:rPr lang="en-US" altLang="ko-KR" sz="1400"/>
              <a:t> </a:t>
            </a:r>
          </a:p>
        </p:txBody>
      </p:sp>
      <p:sp>
        <p:nvSpPr>
          <p:cNvPr id="11350" name="Line 86"/>
          <p:cNvSpPr>
            <a:spLocks noChangeShapeType="1"/>
          </p:cNvSpPr>
          <p:nvPr/>
        </p:nvSpPr>
        <p:spPr bwMode="auto">
          <a:xfrm>
            <a:off x="3457575" y="393096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1" name="Text Box 87"/>
          <p:cNvSpPr txBox="1">
            <a:spLocks noChangeArrowheads="1"/>
          </p:cNvSpPr>
          <p:nvPr/>
        </p:nvSpPr>
        <p:spPr bwMode="auto">
          <a:xfrm>
            <a:off x="3201987" y="405796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n-bit</a:t>
            </a:r>
            <a:r>
              <a:rPr lang="en-US" altLang="ko-KR" sz="1400"/>
              <a:t> </a:t>
            </a:r>
          </a:p>
        </p:txBody>
      </p:sp>
      <p:sp>
        <p:nvSpPr>
          <p:cNvPr id="11352" name="Line 88"/>
          <p:cNvSpPr>
            <a:spLocks noChangeShapeType="1"/>
          </p:cNvSpPr>
          <p:nvPr/>
        </p:nvSpPr>
        <p:spPr bwMode="auto">
          <a:xfrm>
            <a:off x="6624637" y="393096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3" name="Text Box 89"/>
          <p:cNvSpPr txBox="1">
            <a:spLocks noChangeArrowheads="1"/>
          </p:cNvSpPr>
          <p:nvPr/>
        </p:nvSpPr>
        <p:spPr bwMode="auto">
          <a:xfrm>
            <a:off x="6369050" y="405796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n-bit</a:t>
            </a:r>
            <a:r>
              <a:rPr lang="en-US" altLang="ko-KR" sz="1400"/>
              <a:t> </a:t>
            </a:r>
          </a:p>
        </p:txBody>
      </p:sp>
      <p:sp>
        <p:nvSpPr>
          <p:cNvPr id="11354" name="Line 90"/>
          <p:cNvSpPr>
            <a:spLocks noChangeShapeType="1"/>
          </p:cNvSpPr>
          <p:nvPr/>
        </p:nvSpPr>
        <p:spPr bwMode="auto">
          <a:xfrm>
            <a:off x="7705725" y="393096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Rectangle 63"/>
          <p:cNvSpPr>
            <a:spLocks noChangeArrowheads="1"/>
          </p:cNvSpPr>
          <p:nvPr/>
        </p:nvSpPr>
        <p:spPr bwMode="auto">
          <a:xfrm>
            <a:off x="1843569" y="2971800"/>
            <a:ext cx="11560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(2,M</a:t>
            </a:r>
            <a:r>
              <a:rPr kumimoji="0" lang="en-US" altLang="ko-KR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r>
              <a:rPr lang="en-US" altLang="ko-K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  <a:endParaRPr kumimoji="0" lang="en-US" altLang="ko-KR" sz="2600" baseline="30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92" name="Rectangle 63"/>
          <p:cNvSpPr>
            <a:spLocks noChangeArrowheads="1"/>
          </p:cNvSpPr>
          <p:nvPr/>
        </p:nvSpPr>
        <p:spPr bwMode="auto">
          <a:xfrm>
            <a:off x="3062769" y="3007043"/>
            <a:ext cx="11560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(3,M</a:t>
            </a:r>
            <a:r>
              <a:rPr kumimoji="0" lang="en-US" altLang="ko-KR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3</a:t>
            </a:r>
            <a:r>
              <a:rPr lang="en-US" altLang="ko-K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  <a:endParaRPr kumimoji="0" lang="en-US" altLang="ko-KR" sz="2600" baseline="30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93" name="Rectangle 63"/>
          <p:cNvSpPr>
            <a:spLocks noChangeArrowheads="1"/>
          </p:cNvSpPr>
          <p:nvPr/>
        </p:nvSpPr>
        <p:spPr bwMode="auto">
          <a:xfrm>
            <a:off x="4281487" y="3007043"/>
            <a:ext cx="15600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(t-1,M</a:t>
            </a:r>
            <a:r>
              <a:rPr kumimoji="0" lang="en-US" altLang="ko-KR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r>
              <a:rPr lang="en-US" altLang="ko-K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  <a:endParaRPr kumimoji="0" lang="en-US" altLang="ko-KR" sz="2600" baseline="30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94" name="Rectangle 63"/>
          <p:cNvSpPr>
            <a:spLocks noChangeArrowheads="1"/>
          </p:cNvSpPr>
          <p:nvPr/>
        </p:nvSpPr>
        <p:spPr bwMode="auto">
          <a:xfrm>
            <a:off x="5881687" y="3007043"/>
            <a:ext cx="111921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(0,M</a:t>
            </a:r>
            <a:r>
              <a:rPr kumimoji="0" lang="en-US" altLang="ko-KR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r>
              <a:rPr lang="en-US" altLang="ko-KR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  <a:endParaRPr kumimoji="0" lang="en-US" altLang="ko-KR" sz="2600" baseline="30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90523" y="30832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In some application we need </a:t>
            </a:r>
            <a:r>
              <a:rPr kumimoji="1" lang="en-US" altLang="ko-KR" sz="2400" b="1" u="sng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larger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hash size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52400" y="2286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4. Concatenated 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In some application we need </a:t>
            </a:r>
            <a:r>
              <a:rPr kumimoji="1" lang="en-US" altLang="ko-KR" sz="2400" u="sng" dirty="0" smtClean="0">
                <a:latin typeface="Comic Sans MS" pitchFamily="66" charset="0"/>
                <a:sym typeface="Wingdings" pitchFamily="2" charset="2"/>
              </a:rPr>
              <a:t>larger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hash size.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One solution: Design a compression function with large n.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Double block length hash function: From n-bit compression function how to design 2n-bit hash function.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000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Range extension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000" dirty="0" err="1" smtClean="0">
                <a:latin typeface="Comic Sans MS" pitchFamily="66" charset="0"/>
                <a:sym typeface="Wingdings" pitchFamily="2" charset="2"/>
              </a:rPr>
              <a:t>vs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000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Domain Extension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.</a:t>
            </a:r>
            <a:endParaRPr kumimoji="1" lang="en-US" altLang="ko-KR" sz="24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endParaRPr kumimoji="1" lang="en-US" altLang="ko-KR" sz="24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H and G n-bit hash function then 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H(M) || G(M) 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is a 2n-bit hash function.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Widely used in many industries. </a:t>
            </a:r>
            <a:endParaRPr kumimoji="1" lang="en-US" altLang="ko-KR" sz="2400" dirty="0" smtClean="0">
              <a:latin typeface="Comic Sans MS" pitchFamily="66" charset="0"/>
              <a:sym typeface="Wingdings" pitchFamily="2" charset="2"/>
            </a:endParaRP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Common belief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: If H and G are good hash functions and independently designed then H || G has strength like an ideal 2n-bit hash function.     -  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NOT TRUE ALWAYS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… (we will see later)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200" dirty="0" smtClean="0">
                <a:solidFill>
                  <a:srgbClr val="FF0000"/>
                </a:solidFill>
                <a:latin typeface="Comic Sans MS" pitchFamily="66" charset="0"/>
              </a:rPr>
              <a:t>We know some hash designs ... </a:t>
            </a:r>
          </a:p>
          <a:p>
            <a:pPr algn="ctr" eaLnBrk="1" latinLnBrk="1" hangingPunct="1"/>
            <a:r>
              <a:rPr kumimoji="1" lang="en-US" altLang="ko-KR" sz="4400" b="1" dirty="0" smtClean="0">
                <a:solidFill>
                  <a:srgbClr val="FF0000"/>
                </a:solidFill>
                <a:latin typeface="Comic Sans MS" pitchFamily="66" charset="0"/>
              </a:rPr>
              <a:t>Which designs SHA-3 finalists use?</a:t>
            </a:r>
            <a:endParaRPr kumimoji="1" lang="en-US" altLang="ko-KR" sz="115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990600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Blake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:  HAIFA  MD design.</a:t>
            </a: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f(h, m, </a:t>
            </a:r>
            <a:r>
              <a:rPr kumimoji="1" lang="en-US" altLang="ko-KR" sz="2000" dirty="0" err="1" smtClean="0">
                <a:latin typeface="Comic Sans MS" pitchFamily="66" charset="0"/>
                <a:sym typeface="Wingdings" pitchFamily="2" charset="2"/>
              </a:rPr>
              <a:t>ctr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) = h’.  We increase counter one by one in MD chain.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Salt can be incorporated.</a:t>
            </a:r>
            <a:r>
              <a:rPr kumimoji="1" lang="en-US" altLang="ko-KR" sz="2000" b="1" dirty="0" smtClean="0">
                <a:latin typeface="Comic Sans MS" pitchFamily="66" charset="0"/>
                <a:sym typeface="Wingdings" pitchFamily="2" charset="2"/>
              </a:rPr>
              <a:t>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000" b="1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err="1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Grostl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: MD with non-trivial post processor .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Chain size: 2n.  Post-processor: 2n  n.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JH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: chop-MD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Chain size: 2n.  chop: 2n  n.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err="1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Keccak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:  Sponge mode.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16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Skein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:   MD with post-processor.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SHA-3 Five finalists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990600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800" dirty="0" err="1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Keccak</a:t>
            </a:r>
            <a:r>
              <a:rPr kumimoji="1" lang="en-US" altLang="ko-KR" sz="2800" dirty="0" smtClean="0">
                <a:latin typeface="Comic Sans MS" pitchFamily="66" charset="0"/>
                <a:sym typeface="Wingdings" pitchFamily="2" charset="2"/>
              </a:rPr>
              <a:t>:  Sponge mode. 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8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800" dirty="0" smtClean="0">
                <a:latin typeface="Comic Sans MS" pitchFamily="66" charset="0"/>
                <a:sym typeface="Wingdings" pitchFamily="2" charset="2"/>
              </a:rPr>
              <a:t>Designed by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800" dirty="0" smtClean="0">
                <a:latin typeface="Comic Sans MS" pitchFamily="66" charset="0"/>
                <a:sym typeface="Wingdings" pitchFamily="2" charset="2"/>
              </a:rPr>
              <a:t>Guido </a:t>
            </a:r>
            <a:r>
              <a:rPr kumimoji="1" lang="en-US" altLang="ko-KR" sz="2800" dirty="0" err="1" smtClean="0">
                <a:latin typeface="Comic Sans MS" pitchFamily="66" charset="0"/>
                <a:sym typeface="Wingdings" pitchFamily="2" charset="2"/>
              </a:rPr>
              <a:t>Bertoni</a:t>
            </a:r>
            <a:r>
              <a:rPr kumimoji="1" lang="en-US" altLang="ko-KR" sz="2800" dirty="0" smtClean="0">
                <a:latin typeface="Comic Sans MS" pitchFamily="66" charset="0"/>
                <a:sym typeface="Wingdings" pitchFamily="2" charset="2"/>
              </a:rPr>
              <a:t>,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800" dirty="0" smtClean="0">
                <a:latin typeface="Comic Sans MS" pitchFamily="66" charset="0"/>
                <a:sym typeface="Wingdings" pitchFamily="2" charset="2"/>
              </a:rPr>
              <a:t>Joan </a:t>
            </a:r>
            <a:r>
              <a:rPr kumimoji="1" lang="en-US" altLang="ko-KR" sz="2800" dirty="0" err="1" smtClean="0">
                <a:latin typeface="Comic Sans MS" pitchFamily="66" charset="0"/>
                <a:sym typeface="Wingdings" pitchFamily="2" charset="2"/>
              </a:rPr>
              <a:t>Daemen</a:t>
            </a:r>
            <a:r>
              <a:rPr kumimoji="1" lang="en-US" altLang="ko-KR" sz="2800" dirty="0" smtClean="0">
                <a:latin typeface="Comic Sans MS" pitchFamily="66" charset="0"/>
                <a:sym typeface="Wingdings" pitchFamily="2" charset="2"/>
              </a:rPr>
              <a:t>,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800" dirty="0" err="1" smtClean="0">
                <a:latin typeface="Comic Sans MS" pitchFamily="66" charset="0"/>
                <a:sym typeface="Wingdings" pitchFamily="2" charset="2"/>
              </a:rPr>
              <a:t>Michaël</a:t>
            </a:r>
            <a:r>
              <a:rPr kumimoji="1" lang="en-US" altLang="ko-KR" sz="28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800" dirty="0" err="1" smtClean="0">
                <a:latin typeface="Comic Sans MS" pitchFamily="66" charset="0"/>
                <a:sym typeface="Wingdings" pitchFamily="2" charset="2"/>
              </a:rPr>
              <a:t>Peeters</a:t>
            </a:r>
            <a:r>
              <a:rPr kumimoji="1" lang="en-US" altLang="ko-KR" sz="2800" dirty="0" smtClean="0">
                <a:latin typeface="Comic Sans MS" pitchFamily="66" charset="0"/>
                <a:sym typeface="Wingdings" pitchFamily="2" charset="2"/>
              </a:rPr>
              <a:t>, and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800" dirty="0" smtClean="0">
                <a:latin typeface="Comic Sans MS" pitchFamily="66" charset="0"/>
                <a:sym typeface="Wingdings" pitchFamily="2" charset="2"/>
              </a:rPr>
              <a:t>Gilles Van </a:t>
            </a:r>
            <a:r>
              <a:rPr kumimoji="1" lang="en-US" altLang="ko-KR" sz="2800" dirty="0" err="1" smtClean="0">
                <a:latin typeface="Comic Sans MS" pitchFamily="66" charset="0"/>
                <a:sym typeface="Wingdings" pitchFamily="2" charset="2"/>
              </a:rPr>
              <a:t>Assche</a:t>
            </a:r>
            <a:r>
              <a:rPr kumimoji="1" lang="en-US" altLang="ko-KR" sz="2800" dirty="0" smtClean="0">
                <a:latin typeface="Comic Sans MS" pitchFamily="66" charset="0"/>
                <a:sym typeface="Wingdings" pitchFamily="2" charset="2"/>
              </a:rPr>
              <a:t> </a:t>
            </a:r>
          </a:p>
          <a:p>
            <a:endParaRPr kumimoji="1" lang="en-US" sz="2800" dirty="0" smtClean="0">
              <a:latin typeface="Comic Sans MS" pitchFamily="66" charset="0"/>
              <a:sym typeface="Wingdings" pitchFamily="2" charset="2"/>
            </a:endParaRPr>
          </a:p>
          <a:p>
            <a:endParaRPr lang="en-IN" sz="2800" baseline="30000" dirty="0" smtClean="0"/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endParaRPr kumimoji="1" lang="en-US" altLang="ko-KR" sz="36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endParaRPr kumimoji="1" lang="en-US" altLang="ko-KR" sz="1600" dirty="0" smtClean="0"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and SHA-3 is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905000"/>
            <a:ext cx="533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3000" y="2743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5"/>
          <p:cNvGrpSpPr/>
          <p:nvPr/>
        </p:nvGrpSpPr>
        <p:grpSpPr>
          <a:xfrm>
            <a:off x="1371600" y="1922462"/>
            <a:ext cx="288925" cy="287338"/>
            <a:chOff x="3590925" y="2743200"/>
            <a:chExt cx="288925" cy="287338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3590925" y="2743200"/>
              <a:ext cx="288925" cy="2873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590925" y="2887663"/>
              <a:ext cx="2873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733800" y="2743200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1066800" y="207486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76400" y="207486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408906" y="1807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131286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1916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IV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" y="26024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IV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endParaRPr lang="en-US" baseline="-25000" dirty="0">
              <a:latin typeface="Comic Sans MS" pitchFamily="66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14600" y="27416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8"/>
          <p:cNvGrpSpPr/>
          <p:nvPr/>
        </p:nvGrpSpPr>
        <p:grpSpPr>
          <a:xfrm>
            <a:off x="2819400" y="1905000"/>
            <a:ext cx="288925" cy="287338"/>
            <a:chOff x="3590925" y="2743200"/>
            <a:chExt cx="288925" cy="287338"/>
          </a:xfrm>
        </p:grpSpPr>
        <p:sp>
          <p:nvSpPr>
            <p:cNvPr id="40" name="Oval 19"/>
            <p:cNvSpPr>
              <a:spLocks noChangeArrowheads="1"/>
            </p:cNvSpPr>
            <p:nvPr/>
          </p:nvSpPr>
          <p:spPr bwMode="auto">
            <a:xfrm>
              <a:off x="3590925" y="2743200"/>
              <a:ext cx="288925" cy="2873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3590925" y="2887663"/>
              <a:ext cx="2873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3733800" y="2743200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25146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242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2856706" y="178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19400" y="1295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05200" y="1905000"/>
            <a:ext cx="533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38600" y="2725738"/>
            <a:ext cx="914400" cy="1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50"/>
          <p:cNvGrpSpPr/>
          <p:nvPr/>
        </p:nvGrpSpPr>
        <p:grpSpPr>
          <a:xfrm>
            <a:off x="4343400" y="1905000"/>
            <a:ext cx="288925" cy="287338"/>
            <a:chOff x="3590925" y="2743200"/>
            <a:chExt cx="288925" cy="287338"/>
          </a:xfrm>
        </p:grpSpPr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3590925" y="2743200"/>
              <a:ext cx="288925" cy="2873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3590925" y="2887663"/>
              <a:ext cx="2873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3733800" y="2743200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40386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482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4380706" y="178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43400" y="1295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M3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10400" y="1905000"/>
            <a:ext cx="533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19800" y="27416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75"/>
          <p:cNvGrpSpPr/>
          <p:nvPr/>
        </p:nvGrpSpPr>
        <p:grpSpPr>
          <a:xfrm>
            <a:off x="6324600" y="1905000"/>
            <a:ext cx="288925" cy="287338"/>
            <a:chOff x="3590925" y="2743200"/>
            <a:chExt cx="288925" cy="287338"/>
          </a:xfrm>
        </p:grpSpPr>
        <p:sp>
          <p:nvSpPr>
            <p:cNvPr id="77" name="Oval 19"/>
            <p:cNvSpPr>
              <a:spLocks noChangeArrowheads="1"/>
            </p:cNvSpPr>
            <p:nvPr/>
          </p:nvSpPr>
          <p:spPr bwMode="auto">
            <a:xfrm>
              <a:off x="3590925" y="2743200"/>
              <a:ext cx="288925" cy="2873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3590925" y="2887663"/>
              <a:ext cx="2873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3733800" y="2743200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60198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294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6361906" y="178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324600" y="1295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Mk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543800" y="27416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5438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52688" y="184046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Hash value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200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drop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57400" y="21906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P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41478" y="21906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P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146678" y="21906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P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831850" y="3276600"/>
            <a:ext cx="7702550" cy="3429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P: {0,1}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 </a:t>
            </a:r>
            <a:r>
              <a:rPr kumimoji="1" lang="en-US" altLang="ko-KR" sz="2400" baseline="30000" dirty="0" err="1" smtClean="0">
                <a:latin typeface="Comic Sans MS" pitchFamily="66" charset="0"/>
              </a:rPr>
              <a:t>r+c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kumimoji="1" lang="en-US" altLang="ko-KR" sz="2400" dirty="0" smtClean="0">
                <a:latin typeface="Comic Sans MS" pitchFamily="66" charset="0"/>
              </a:rPr>
              <a:t>{0,1}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 </a:t>
            </a:r>
            <a:r>
              <a:rPr kumimoji="1" lang="en-US" altLang="ko-KR" sz="2400" baseline="30000" dirty="0" err="1" smtClean="0">
                <a:latin typeface="Comic Sans MS" pitchFamily="66" charset="0"/>
              </a:rPr>
              <a:t>r+c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be a function (permutation).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|IV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| = r  (bit-rate or hash rate)  and |IV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2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| =c (capacity measure security guarantee).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Can be used for </a:t>
            </a: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Arbitrary length hash outputs.</a:t>
            </a: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stream-cipher. </a:t>
            </a: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2"/>
              </a:buBlip>
            </a:pPr>
            <a:endParaRPr kumimoji="1" lang="en-US" altLang="ko-KR" sz="2400" dirty="0">
              <a:latin typeface="Comic Sans MS" pitchFamily="66" charset="0"/>
            </a:endParaRPr>
          </a:p>
        </p:txBody>
      </p:sp>
      <p:sp>
        <p:nvSpPr>
          <p:cNvPr id="103" name="Rectangle 36"/>
          <p:cNvSpPr>
            <a:spLocks noChangeArrowheads="1"/>
          </p:cNvSpPr>
          <p:nvPr/>
        </p:nvSpPr>
        <p:spPr bwMode="auto">
          <a:xfrm>
            <a:off x="0" y="22860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Sponge Mode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200" dirty="0" smtClean="0">
                <a:solidFill>
                  <a:srgbClr val="FF0000"/>
                </a:solidFill>
                <a:latin typeface="Comic Sans MS" pitchFamily="66" charset="0"/>
              </a:rPr>
              <a:t>We talked about a lot of designs.  Let’s go back to security… rather </a:t>
            </a:r>
          </a:p>
          <a:p>
            <a:pPr algn="ctr" eaLnBrk="1" latinLnBrk="1" hangingPunct="1"/>
            <a:r>
              <a:rPr kumimoji="1" lang="en-US" altLang="ko-KR" sz="4800" b="1" dirty="0" smtClean="0">
                <a:solidFill>
                  <a:srgbClr val="FF0000"/>
                </a:solidFill>
                <a:latin typeface="Comic Sans MS" pitchFamily="66" charset="0"/>
              </a:rPr>
              <a:t>some generic attacks… </a:t>
            </a:r>
            <a:endParaRPr kumimoji="1" lang="en-US" altLang="ko-KR" sz="8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5400" b="1" dirty="0" smtClean="0">
                <a:solidFill>
                  <a:srgbClr val="FF0000"/>
                </a:solidFill>
                <a:latin typeface="Comic Sans MS" pitchFamily="66" charset="0"/>
              </a:rPr>
              <a:t>What we demand from a good hash function?</a:t>
            </a:r>
            <a:endParaRPr kumimoji="1" lang="en-US" altLang="ko-KR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smtClean="0">
                <a:latin typeface="Comic Sans MS" pitchFamily="66" charset="0"/>
                <a:cs typeface="Times New Roman" pitchFamily="18" charset="0"/>
              </a:rPr>
              <a:t>Fact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 : If z</a:t>
            </a:r>
            <a:r>
              <a:rPr kumimoji="1" lang="en-US" altLang="ko-KR" sz="24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, …, </a:t>
            </a:r>
            <a:r>
              <a:rPr kumimoji="1" lang="en-US" altLang="ko-KR" sz="2400" dirty="0" err="1" smtClean="0">
                <a:latin typeface="Comic Sans MS" pitchFamily="66" charset="0"/>
                <a:cs typeface="Times New Roman" pitchFamily="18" charset="0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 are chosen “</a:t>
            </a:r>
            <a:r>
              <a:rPr kumimoji="1" lang="en-US" altLang="ko-KR" sz="2400" i="1" dirty="0" smtClean="0">
                <a:latin typeface="Comic Sans MS" pitchFamily="66" charset="0"/>
                <a:cs typeface="Times New Roman" pitchFamily="18" charset="0"/>
              </a:rPr>
              <a:t>randomly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”  (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uniformly and independently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) from  a set A with |A| = N  then 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         </a:t>
            </a:r>
            <a:r>
              <a:rPr kumimoji="1" lang="en-US" altLang="ko-KR" sz="2400" dirty="0" smtClean="0">
                <a:solidFill>
                  <a:srgbClr val="00B050"/>
                </a:solidFill>
                <a:latin typeface="Comic Sans MS" pitchFamily="66" charset="0"/>
                <a:cs typeface="Times New Roman" pitchFamily="18" charset="0"/>
              </a:rPr>
              <a:t>probability of collision  (i.e.  </a:t>
            </a:r>
            <a:r>
              <a:rPr kumimoji="1" lang="en-US" altLang="ko-KR" sz="2400" dirty="0" err="1" smtClean="0">
                <a:solidFill>
                  <a:srgbClr val="00B050"/>
                </a:solidFill>
                <a:latin typeface="Comic Sans MS" pitchFamily="66" charset="0"/>
                <a:cs typeface="Times New Roman" pitchFamily="18" charset="0"/>
              </a:rPr>
              <a:t>z</a:t>
            </a:r>
            <a:r>
              <a:rPr kumimoji="1" lang="en-US" altLang="ko-KR" sz="2400" baseline="-25000" dirty="0" err="1" smtClean="0">
                <a:solidFill>
                  <a:srgbClr val="00B050"/>
                </a:solidFill>
                <a:latin typeface="Comic Sans MS" pitchFamily="66" charset="0"/>
                <a:cs typeface="Times New Roman" pitchFamily="18" charset="0"/>
              </a:rPr>
              <a:t>i</a:t>
            </a:r>
            <a:r>
              <a:rPr kumimoji="1" lang="en-US" altLang="ko-KR" sz="2400" dirty="0" smtClean="0">
                <a:solidFill>
                  <a:srgbClr val="00B050"/>
                </a:solidFill>
                <a:latin typeface="Comic Sans MS" pitchFamily="66" charset="0"/>
                <a:cs typeface="Times New Roman" pitchFamily="18" charset="0"/>
              </a:rPr>
              <a:t> = </a:t>
            </a:r>
            <a:r>
              <a:rPr kumimoji="1" lang="en-US" altLang="ko-KR" sz="2400" dirty="0" err="1" smtClean="0">
                <a:solidFill>
                  <a:srgbClr val="00B050"/>
                </a:solidFill>
                <a:latin typeface="Comic Sans MS" pitchFamily="66" charset="0"/>
                <a:cs typeface="Times New Roman" pitchFamily="18" charset="0"/>
              </a:rPr>
              <a:t>z</a:t>
            </a:r>
            <a:r>
              <a:rPr kumimoji="1" lang="en-US" altLang="ko-KR" sz="2400" baseline="-25000" dirty="0" err="1" smtClean="0">
                <a:solidFill>
                  <a:srgbClr val="00B050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kumimoji="1" lang="en-US" altLang="ko-KR" sz="2400" dirty="0" smtClean="0">
                <a:solidFill>
                  <a:srgbClr val="00B050"/>
                </a:solidFill>
                <a:latin typeface="Comic Sans MS" pitchFamily="66" charset="0"/>
                <a:cs typeface="Times New Roman" pitchFamily="18" charset="0"/>
              </a:rPr>
              <a:t>) is roughly  q</a:t>
            </a:r>
            <a:r>
              <a:rPr kumimoji="1" lang="en-US" altLang="ko-KR" sz="2400" baseline="30000" dirty="0" smtClean="0">
                <a:solidFill>
                  <a:srgbClr val="00B050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kumimoji="1" lang="en-US" altLang="ko-KR" sz="2400" dirty="0" smtClean="0">
                <a:solidFill>
                  <a:srgbClr val="00B050"/>
                </a:solidFill>
                <a:latin typeface="Comic Sans MS" pitchFamily="66" charset="0"/>
                <a:cs typeface="Times New Roman" pitchFamily="18" charset="0"/>
              </a:rPr>
              <a:t>/N. 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dirty="0" smtClean="0">
              <a:latin typeface="Comic Sans MS" pitchFamily="66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9600" y="2743200"/>
            <a:ext cx="800100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kumimoji="1" lang="en-US" altLang="ko-KR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1" lang="en-US" altLang="ko-KR" sz="2000" dirty="0">
                <a:latin typeface="Comic Sans MS" pitchFamily="66" charset="0"/>
                <a:cs typeface="Times New Roman" pitchFamily="18" charset="0"/>
              </a:rPr>
              <a:t>N=365</a:t>
            </a:r>
            <a:r>
              <a:rPr kumimoji="1" lang="en-US" altLang="ko-KR" sz="2000" dirty="0" smtClean="0">
                <a:latin typeface="Comic Sans MS" pitchFamily="66" charset="0"/>
                <a:cs typeface="Times New Roman" pitchFamily="18" charset="0"/>
              </a:rPr>
              <a:t>,  </a:t>
            </a:r>
            <a:r>
              <a:rPr kumimoji="1" lang="en-US" altLang="ko-KR" sz="2000" dirty="0">
                <a:latin typeface="Comic Sans MS" pitchFamily="66" charset="0"/>
                <a:cs typeface="Times New Roman" pitchFamily="18" charset="0"/>
              </a:rPr>
              <a:t>q=23 then collision probability is </a:t>
            </a:r>
            <a:r>
              <a:rPr kumimoji="1" lang="en-US" altLang="ko-KR" sz="2000" dirty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more than ½. </a:t>
            </a:r>
            <a:r>
              <a:rPr kumimoji="1" lang="en-US" altLang="ko-KR" sz="2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1" lang="en-US" altLang="ko-KR" sz="2000" dirty="0" smtClean="0">
                <a:latin typeface="Comic Sans MS" pitchFamily="66" charset="0"/>
                <a:cs typeface="Times New Roman" pitchFamily="18" charset="0"/>
              </a:rPr>
              <a:t>In other words,  it is more likely that among 23 person, two share same birthday.</a:t>
            </a:r>
            <a:endParaRPr kumimoji="1" lang="en-US" altLang="ko-KR" sz="2000" dirty="0">
              <a:latin typeface="Comic Sans MS" pitchFamily="66" charset="0"/>
              <a:cs typeface="Times New Roman" pitchFamily="18" charset="0"/>
            </a:endParaRPr>
          </a:p>
          <a:p>
            <a:pPr marL="609600" indent="-6096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kumimoji="1" lang="en-US" altLang="ko-KR" sz="2000" dirty="0" smtClean="0">
                <a:latin typeface="Comic Sans MS" pitchFamily="66" charset="0"/>
                <a:cs typeface="Times New Roman" pitchFamily="18" charset="0"/>
              </a:rPr>
              <a:t>If </a:t>
            </a:r>
            <a:r>
              <a:rPr kumimoji="1" lang="en-US" altLang="ko-KR" sz="2000" dirty="0" err="1">
                <a:latin typeface="Comic Sans MS" pitchFamily="66" charset="0"/>
                <a:cs typeface="Times New Roman" pitchFamily="18" charset="0"/>
              </a:rPr>
              <a:t>z</a:t>
            </a:r>
            <a:r>
              <a:rPr kumimoji="1" lang="en-US" altLang="ko-KR" sz="2000" baseline="-25000" dirty="0" err="1">
                <a:latin typeface="Comic Sans MS" pitchFamily="66" charset="0"/>
                <a:cs typeface="Times New Roman" pitchFamily="18" charset="0"/>
              </a:rPr>
              <a:t>i</a:t>
            </a:r>
            <a:r>
              <a:rPr kumimoji="1" lang="en-US" altLang="ko-KR" sz="2000" dirty="0">
                <a:latin typeface="Comic Sans MS" pitchFamily="66" charset="0"/>
                <a:cs typeface="Times New Roman" pitchFamily="18" charset="0"/>
              </a:rPr>
              <a:t> = f(x</a:t>
            </a:r>
            <a:r>
              <a:rPr kumimoji="1" lang="en-US" altLang="ko-KR" sz="2000" baseline="-25000" dirty="0">
                <a:latin typeface="Comic Sans MS" pitchFamily="66" charset="0"/>
                <a:cs typeface="Times New Roman" pitchFamily="18" charset="0"/>
              </a:rPr>
              <a:t>i</a:t>
            </a:r>
            <a:r>
              <a:rPr kumimoji="1" lang="en-US" altLang="ko-KR" sz="2000" dirty="0">
                <a:latin typeface="Comic Sans MS" pitchFamily="66" charset="0"/>
                <a:cs typeface="Times New Roman" pitchFamily="18" charset="0"/>
              </a:rPr>
              <a:t>), </a:t>
            </a:r>
            <a:r>
              <a:rPr kumimoji="1" lang="en-US" altLang="ko-KR" sz="2000" dirty="0" smtClean="0">
                <a:latin typeface="Comic Sans MS" pitchFamily="66" charset="0"/>
                <a:cs typeface="Times New Roman" pitchFamily="18" charset="0"/>
              </a:rPr>
              <a:t> 1 </a:t>
            </a:r>
            <a:r>
              <a:rPr kumimoji="1" lang="en-US" altLang="ko-KR" sz="20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 </a:t>
            </a:r>
            <a:r>
              <a:rPr kumimoji="1" lang="en-US" altLang="ko-KR" sz="2000" dirty="0" err="1">
                <a:latin typeface="Comic Sans MS" pitchFamily="66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ko-KR" sz="20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  q</a:t>
            </a:r>
            <a:r>
              <a:rPr kumimoji="1" lang="en-US" altLang="ko-KR" sz="2000" dirty="0">
                <a:latin typeface="Comic Sans MS" pitchFamily="66" charset="0"/>
                <a:cs typeface="Times New Roman" pitchFamily="18" charset="0"/>
              </a:rPr>
              <a:t> where x</a:t>
            </a:r>
            <a:r>
              <a:rPr kumimoji="1" lang="en-US" altLang="ko-KR" sz="2000" baseline="-25000" dirty="0">
                <a:latin typeface="Comic Sans MS" pitchFamily="66" charset="0"/>
                <a:cs typeface="Times New Roman" pitchFamily="18" charset="0"/>
              </a:rPr>
              <a:t>i </a:t>
            </a:r>
            <a:r>
              <a:rPr kumimoji="1" lang="en-US" altLang="ko-KR" sz="2000" dirty="0">
                <a:latin typeface="Comic Sans MS" pitchFamily="66" charset="0"/>
                <a:cs typeface="Times New Roman" pitchFamily="18" charset="0"/>
              </a:rPr>
              <a:t>is chosen randomly from X and </a:t>
            </a:r>
            <a:r>
              <a:rPr kumimoji="1" lang="en-US" altLang="ko-KR" sz="2000" dirty="0" smtClean="0">
                <a:latin typeface="Comic Sans MS" pitchFamily="66" charset="0"/>
                <a:cs typeface="Times New Roman" pitchFamily="18" charset="0"/>
              </a:rPr>
              <a:t>any  </a:t>
            </a:r>
            <a:r>
              <a:rPr kumimoji="1" lang="en-US" altLang="ko-KR" sz="2000" dirty="0">
                <a:latin typeface="Comic Sans MS" pitchFamily="66" charset="0"/>
                <a:cs typeface="Times New Roman" pitchFamily="18" charset="0"/>
              </a:rPr>
              <a:t>f : X </a:t>
            </a:r>
            <a:r>
              <a:rPr kumimoji="1" lang="en-US" altLang="ko-KR" sz="2000" dirty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A with |X| &gt; |A| then collision probability is no less than the birthday collision </a:t>
            </a:r>
            <a:r>
              <a:rPr kumimoji="1" lang="en-US" altLang="ko-KR" sz="2000" dirty="0" smtClean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probability.</a:t>
            </a:r>
            <a:endParaRPr kumimoji="1" lang="en-US" altLang="ko-KR" sz="2000" dirty="0">
              <a:latin typeface="Comic Sans MS" pitchFamily="66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Birthday Attacks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981200"/>
            <a:ext cx="7696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Suppose H is a hash function with hash size n. </a:t>
            </a: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Collision Attack: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Choose 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,…,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q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at random and compute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= H(M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Find collision on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’s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(i.e. 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≠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j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but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=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j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On the average we expect at least one collision in 2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n/2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tries.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Birthday </a:t>
            </a:r>
            <a:r>
              <a:rPr kumimoji="1" lang="en-US" altLang="ko-KR" sz="4400" dirty="0" err="1" smtClean="0">
                <a:solidFill>
                  <a:srgbClr val="0070C0"/>
                </a:solidFill>
                <a:latin typeface="Comic Sans MS" pitchFamily="66" charset="0"/>
              </a:rPr>
              <a:t>Attcks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Suppose H is a hash function with hash size n. </a:t>
            </a: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Collision Attack: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Choose 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,…,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q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at random and compute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= H(M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Find collision on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’s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(i.e. 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≠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j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but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=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j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On the average we expect at least one collision in 2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n/2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tries.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err="1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Preimage</a:t>
            </a:r>
            <a:r>
              <a:rPr kumimoji="1" lang="en-US" altLang="ko-KR" sz="2400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Attack: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given z, choose 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,…,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q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at random until we get z= H(M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) for some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  </a:t>
            </a:r>
            <a:endParaRPr kumimoji="1" lang="en-US" altLang="ko-KR" sz="2400" b="1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b="1" dirty="0" smtClean="0"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Birthday </a:t>
            </a:r>
            <a:r>
              <a:rPr kumimoji="1" lang="en-US" altLang="ko-KR" sz="4400" dirty="0" err="1" smtClean="0">
                <a:solidFill>
                  <a:srgbClr val="0070C0"/>
                </a:solidFill>
                <a:latin typeface="Comic Sans MS" pitchFamily="66" charset="0"/>
              </a:rPr>
              <a:t>Attcks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Suppose H is a hash function with hash size n. </a:t>
            </a: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Collision Attack: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Choose 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,…,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q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at random and compute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= H(M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Find collision on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’s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(i.e. 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≠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j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but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=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z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j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On the average we expect at least one collision in 2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n/2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tries.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err="1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Preimage</a:t>
            </a:r>
            <a:r>
              <a:rPr kumimoji="1" lang="en-US" altLang="ko-KR" sz="2400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Attack: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given z, choose 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,…,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q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at random until we get z= H(M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) for some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  </a:t>
            </a:r>
            <a:endParaRPr kumimoji="1" lang="en-US" altLang="ko-KR" sz="2400" b="1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2</a:t>
            </a:r>
            <a:r>
              <a:rPr kumimoji="1" lang="en-US" altLang="ko-KR" sz="2400" b="1" baseline="30000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nd</a:t>
            </a:r>
            <a:r>
              <a:rPr kumimoji="1" lang="en-US" altLang="ko-KR" sz="2400" b="1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-Preimage Attack: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given M first compute z = H(M) then choose 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,…,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sym typeface="Wingdings" pitchFamily="2" charset="2"/>
              </a:rPr>
              <a:t>q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at random until we get z= H(M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) for some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and M </a:t>
            </a:r>
            <a:r>
              <a:rPr kumimoji="1" lang="en-US" altLang="ko-K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≠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M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i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  Complexity of the birthday (2</a:t>
            </a:r>
            <a:r>
              <a:rPr kumimoji="1" lang="en-US" altLang="ko-KR" sz="2400" b="1" baseline="30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nd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-) </a:t>
            </a:r>
            <a:r>
              <a:rPr kumimoji="1" lang="en-US" altLang="ko-KR" sz="2400" b="1" dirty="0" err="1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preimage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attack?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   -  2</a:t>
            </a:r>
            <a:r>
              <a:rPr kumimoji="1" lang="en-US" altLang="ko-KR" sz="2400" b="1" baseline="30000" dirty="0" smtClean="0"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 hash outputs are required to succeed.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Birthday </a:t>
            </a:r>
            <a:r>
              <a:rPr kumimoji="1" lang="en-US" altLang="ko-KR" sz="4400" dirty="0" err="1" smtClean="0">
                <a:solidFill>
                  <a:srgbClr val="0070C0"/>
                </a:solidFill>
                <a:latin typeface="Comic Sans MS" pitchFamily="66" charset="0"/>
              </a:rPr>
              <a:t>Attcks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68312" y="1219200"/>
            <a:ext cx="8142288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400" dirty="0">
                <a:latin typeface="Comic Sans MS" pitchFamily="66" charset="0"/>
              </a:rPr>
              <a:t>Generalization of collision :  (distinct) x</a:t>
            </a:r>
            <a:r>
              <a:rPr kumimoji="1" lang="en-US" altLang="ko-KR" sz="2400" baseline="-25000" dirty="0">
                <a:latin typeface="Comic Sans MS" pitchFamily="66" charset="0"/>
              </a:rPr>
              <a:t>1</a:t>
            </a:r>
            <a:r>
              <a:rPr kumimoji="1" lang="en-US" altLang="ko-KR" sz="2400" dirty="0">
                <a:latin typeface="Comic Sans MS" pitchFamily="66" charset="0"/>
              </a:rPr>
              <a:t>,…, </a:t>
            </a:r>
            <a:r>
              <a:rPr kumimoji="1" lang="en-US" altLang="ko-KR" sz="2400" dirty="0" err="1">
                <a:latin typeface="Comic Sans MS" pitchFamily="66" charset="0"/>
              </a:rPr>
              <a:t>x</a:t>
            </a:r>
            <a:r>
              <a:rPr kumimoji="1" lang="en-US" altLang="ko-KR" sz="2400" baseline="-25000" dirty="0" err="1">
                <a:latin typeface="Comic Sans MS" pitchFamily="66" charset="0"/>
              </a:rPr>
              <a:t>k</a:t>
            </a:r>
            <a:r>
              <a:rPr kumimoji="1" lang="en-US" altLang="ko-KR" sz="2400" dirty="0">
                <a:latin typeface="Comic Sans MS" pitchFamily="66" charset="0"/>
              </a:rPr>
              <a:t> </a:t>
            </a:r>
            <a:r>
              <a:rPr kumimoji="1" lang="en-US" altLang="ko-KR" sz="2400" dirty="0">
                <a:latin typeface="Comic Sans MS" pitchFamily="66" charset="0"/>
                <a:sym typeface="Symbol" pitchFamily="18" charset="2"/>
              </a:rPr>
              <a:t></a:t>
            </a:r>
            <a:r>
              <a:rPr kumimoji="1" lang="en-US" altLang="ko-KR" sz="2400" dirty="0">
                <a:latin typeface="Comic Sans MS" pitchFamily="66" charset="0"/>
              </a:rPr>
              <a:t> X are said to be k-</a:t>
            </a:r>
            <a:r>
              <a:rPr kumimoji="1" lang="en-US" altLang="ko-KR" sz="2400" dirty="0" err="1">
                <a:latin typeface="Comic Sans MS" pitchFamily="66" charset="0"/>
              </a:rPr>
              <a:t>multicollision</a:t>
            </a:r>
            <a:r>
              <a:rPr kumimoji="1" lang="en-US" altLang="ko-KR" sz="2400" dirty="0">
                <a:latin typeface="Comic Sans MS" pitchFamily="66" charset="0"/>
              </a:rPr>
              <a:t> </a:t>
            </a:r>
            <a:r>
              <a:rPr kumimoji="1" lang="en-US" altLang="ko-KR" sz="2400" dirty="0" err="1">
                <a:latin typeface="Comic Sans MS" pitchFamily="66" charset="0"/>
              </a:rPr>
              <a:t>tuple</a:t>
            </a:r>
            <a:r>
              <a:rPr kumimoji="1" lang="en-US" altLang="ko-KR" sz="2400" dirty="0">
                <a:latin typeface="Comic Sans MS" pitchFamily="66" charset="0"/>
              </a:rPr>
              <a:t> of </a:t>
            </a:r>
            <a:r>
              <a:rPr kumimoji="1" lang="en-US" altLang="ko-KR" sz="2400" dirty="0" smtClean="0">
                <a:latin typeface="Comic Sans MS" pitchFamily="66" charset="0"/>
              </a:rPr>
              <a:t>f </a:t>
            </a:r>
            <a:r>
              <a:rPr kumimoji="1" lang="en-US" altLang="ko-KR" sz="2400" dirty="0">
                <a:latin typeface="Comic Sans MS" pitchFamily="66" charset="0"/>
              </a:rPr>
              <a:t>: X </a:t>
            </a:r>
            <a:r>
              <a:rPr kumimoji="1" lang="en-US" altLang="ko-KR" sz="2400" dirty="0">
                <a:latin typeface="Comic Sans MS" pitchFamily="66" charset="0"/>
                <a:sym typeface="Wingdings" pitchFamily="2" charset="2"/>
              </a:rPr>
              <a:t> {0,1}</a:t>
            </a:r>
            <a:r>
              <a:rPr kumimoji="1" lang="en-US" altLang="ko-KR" sz="2400" baseline="30000" dirty="0"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dirty="0">
                <a:latin typeface="Comic Sans MS" pitchFamily="66" charset="0"/>
                <a:sym typeface="Wingdings" pitchFamily="2" charset="2"/>
              </a:rPr>
              <a:t> if</a:t>
            </a:r>
            <a:r>
              <a:rPr kumimoji="1" lang="en-US" altLang="ko-KR" sz="2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endParaRPr kumimoji="1" lang="en-US" altLang="ko-KR" sz="2400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ko-KR" sz="24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               f(x</a:t>
            </a:r>
            <a:r>
              <a:rPr kumimoji="1" lang="en-US" altLang="ko-KR" sz="2400" baseline="-25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) = … = f(</a:t>
            </a:r>
            <a:r>
              <a:rPr kumimoji="1" lang="en-US" altLang="ko-KR" sz="2400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x</a:t>
            </a:r>
            <a:r>
              <a:rPr kumimoji="1" lang="en-US" altLang="ko-KR" sz="2400" baseline="-25000" dirty="0" err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k</a:t>
            </a:r>
            <a:r>
              <a:rPr kumimoji="1" lang="en-US" altLang="ko-KR" sz="24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).</a:t>
            </a:r>
            <a:endParaRPr kumimoji="1" lang="en-US" altLang="ko-KR" sz="2400" dirty="0">
              <a:latin typeface="Comic Sans MS" pitchFamily="66" charset="0"/>
              <a:sym typeface="Wingdings" pitchFamily="2" charset="2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400" dirty="0" smtClean="0">
                <a:solidFill>
                  <a:srgbClr val="00B050"/>
                </a:solidFill>
                <a:latin typeface="Comic Sans MS" pitchFamily="66" charset="0"/>
              </a:rPr>
              <a:t>Birthday attack</a:t>
            </a:r>
            <a:r>
              <a:rPr kumimoji="1" lang="en-US" altLang="ko-KR" sz="2400" dirty="0" smtClean="0">
                <a:latin typeface="Comic Sans MS" pitchFamily="66" charset="0"/>
              </a:rPr>
              <a:t>:  If </a:t>
            </a:r>
            <a:r>
              <a:rPr kumimoji="1" lang="en-US" altLang="ko-KR" sz="2400" dirty="0">
                <a:latin typeface="Comic Sans MS" pitchFamily="66" charset="0"/>
              </a:rPr>
              <a:t>f is RO then for any x</a:t>
            </a:r>
            <a:r>
              <a:rPr kumimoji="1" lang="en-US" altLang="ko-KR" sz="2400" baseline="-25000" dirty="0">
                <a:latin typeface="Comic Sans MS" pitchFamily="66" charset="0"/>
              </a:rPr>
              <a:t>1</a:t>
            </a:r>
            <a:r>
              <a:rPr kumimoji="1" lang="en-US" altLang="ko-KR" sz="2400" dirty="0">
                <a:latin typeface="Comic Sans MS" pitchFamily="66" charset="0"/>
              </a:rPr>
              <a:t>, …, </a:t>
            </a:r>
            <a:r>
              <a:rPr kumimoji="1" lang="en-US" altLang="ko-KR" sz="2400" dirty="0" err="1">
                <a:latin typeface="Comic Sans MS" pitchFamily="66" charset="0"/>
              </a:rPr>
              <a:t>x</a:t>
            </a:r>
            <a:r>
              <a:rPr kumimoji="1" lang="en-US" altLang="ko-KR" sz="2400" baseline="-25000" dirty="0" err="1">
                <a:latin typeface="Comic Sans MS" pitchFamily="66" charset="0"/>
              </a:rPr>
              <a:t>q</a:t>
            </a:r>
            <a:r>
              <a:rPr kumimoji="1" lang="en-US" altLang="ko-KR" sz="2400" dirty="0">
                <a:latin typeface="Comic Sans MS" pitchFamily="66" charset="0"/>
              </a:rPr>
              <a:t> there is </a:t>
            </a:r>
            <a:r>
              <a:rPr kumimoji="1" lang="en-US" altLang="ko-KR" sz="2400" dirty="0" smtClean="0">
                <a:latin typeface="Comic Sans MS" pitchFamily="66" charset="0"/>
              </a:rPr>
              <a:t>a k-</a:t>
            </a:r>
            <a:r>
              <a:rPr kumimoji="1" lang="en-US" altLang="ko-KR" sz="2400" dirty="0" err="1" smtClean="0">
                <a:latin typeface="Comic Sans MS" pitchFamily="66" charset="0"/>
              </a:rPr>
              <a:t>multicollision</a:t>
            </a:r>
            <a:r>
              <a:rPr kumimoji="1" lang="en-US" altLang="ko-KR" sz="2400" dirty="0" smtClean="0">
                <a:latin typeface="Comic Sans MS" pitchFamily="66" charset="0"/>
              </a:rPr>
              <a:t> </a:t>
            </a:r>
            <a:r>
              <a:rPr kumimoji="1" lang="en-US" altLang="ko-KR" sz="2400" dirty="0">
                <a:latin typeface="Comic Sans MS" pitchFamily="66" charset="0"/>
              </a:rPr>
              <a:t>of f with probability O(</a:t>
            </a:r>
            <a:r>
              <a:rPr kumimoji="1" lang="en-US" altLang="ko-KR" sz="2400" dirty="0" err="1">
                <a:latin typeface="Comic Sans MS" pitchFamily="66" charset="0"/>
              </a:rPr>
              <a:t>q</a:t>
            </a:r>
            <a:r>
              <a:rPr kumimoji="1" lang="en-US" altLang="ko-KR" sz="2400" baseline="30000" dirty="0" err="1">
                <a:latin typeface="Comic Sans MS" pitchFamily="66" charset="0"/>
              </a:rPr>
              <a:t>k</a:t>
            </a:r>
            <a:r>
              <a:rPr kumimoji="1" lang="en-US" altLang="ko-KR" sz="2400" dirty="0">
                <a:latin typeface="Comic Sans MS" pitchFamily="66" charset="0"/>
              </a:rPr>
              <a:t>/2</a:t>
            </a:r>
            <a:r>
              <a:rPr kumimoji="1" lang="en-US" altLang="ko-KR" sz="2400" baseline="30000" dirty="0">
                <a:latin typeface="Comic Sans MS" pitchFamily="66" charset="0"/>
              </a:rPr>
              <a:t>n(k-1)</a:t>
            </a:r>
            <a:r>
              <a:rPr kumimoji="1" lang="en-US" altLang="ko-KR" sz="2400" dirty="0">
                <a:latin typeface="Comic Sans MS" pitchFamily="66" charset="0"/>
              </a:rPr>
              <a:t>).  In other words, </a:t>
            </a:r>
            <a:r>
              <a:rPr kumimoji="1" lang="en-US" altLang="ko-KR" sz="2400" dirty="0">
                <a:solidFill>
                  <a:srgbClr val="C00000"/>
                </a:solidFill>
                <a:latin typeface="Comic Sans MS" pitchFamily="66" charset="0"/>
              </a:rPr>
              <a:t>we need at least </a:t>
            </a:r>
            <a:r>
              <a:rPr kumimoji="1" lang="en-US" altLang="ko-KR" sz="2400" b="1" dirty="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kumimoji="1" lang="en-US" altLang="ko-KR" sz="2400" b="1" baseline="30000" dirty="0">
                <a:solidFill>
                  <a:srgbClr val="C00000"/>
                </a:solidFill>
                <a:latin typeface="Comic Sans MS" pitchFamily="66" charset="0"/>
              </a:rPr>
              <a:t>n(k-1)/k</a:t>
            </a:r>
            <a:r>
              <a:rPr kumimoji="1" lang="en-US" altLang="ko-KR" sz="2400" b="1" dirty="0">
                <a:solidFill>
                  <a:srgbClr val="C00000"/>
                </a:solidFill>
                <a:latin typeface="Comic Sans MS" pitchFamily="66" charset="0"/>
              </a:rPr>
              <a:t> queries</a:t>
            </a:r>
            <a:r>
              <a:rPr kumimoji="1" lang="en-US" altLang="ko-KR" sz="2400" dirty="0">
                <a:solidFill>
                  <a:srgbClr val="C00000"/>
                </a:solidFill>
                <a:latin typeface="Comic Sans MS" pitchFamily="66" charset="0"/>
              </a:rPr>
              <a:t> to get a </a:t>
            </a:r>
            <a:r>
              <a:rPr kumimoji="1" lang="en-US" altLang="ko-KR" sz="2400" dirty="0" err="1">
                <a:solidFill>
                  <a:srgbClr val="C00000"/>
                </a:solidFill>
                <a:latin typeface="Comic Sans MS" pitchFamily="66" charset="0"/>
              </a:rPr>
              <a:t>multicollision</a:t>
            </a:r>
            <a:r>
              <a:rPr kumimoji="1" lang="en-US" altLang="ko-KR" sz="2400" dirty="0">
                <a:latin typeface="Comic Sans MS" pitchFamily="66" charset="0"/>
              </a:rPr>
              <a:t>.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b="1" u="sng" dirty="0" err="1">
                <a:solidFill>
                  <a:srgbClr val="00B0F0"/>
                </a:solidFill>
                <a:latin typeface="Comic Sans MS" pitchFamily="66" charset="0"/>
              </a:rPr>
              <a:t>Multicollision</a:t>
            </a:r>
            <a:endParaRPr kumimoji="1" lang="en-US" altLang="ko-KR" sz="4400" b="1" u="sng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6172200" y="2667000"/>
            <a:ext cx="2087562" cy="6413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k=2, simply called collision.</a:t>
            </a:r>
            <a:endParaRPr lang="en-GB" baseline="-25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Commit  h</a:t>
            </a: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Given any M, find r such that H(M, r) = h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Finding r:  a kind of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preimage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?  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Not exactly, in case of MD (we will see later).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Generic attack: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choose r at random until we find    H(M, r)  = h. complexity: 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2</a:t>
            </a:r>
            <a:r>
              <a:rPr kumimoji="1" lang="en-US" altLang="ko-KR" sz="2400" b="1" baseline="30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b="1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Why it is called Nostradamus attack?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b="1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Nostradamus Attack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Commit  h</a:t>
            </a: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Given any M, find r such that H(M, r) = h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Finding r:  a kind of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preimage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?  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Not exactly, in case of MD (we will see later).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Generic attack: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choose r at random until we find    H(M, r)  = h. complexity: 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2</a:t>
            </a:r>
            <a:r>
              <a:rPr kumimoji="1" lang="en-US" altLang="ko-KR" sz="2400" b="1" baseline="30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b="1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Why it is called </a:t>
            </a:r>
            <a:r>
              <a:rPr kumimoji="1" lang="en-US" altLang="ko-KR" sz="2400" b="1" dirty="0" err="1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Nosterdamus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attack?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b="1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Commit for future event and reveal once we reach that future time point.  - used for Prediction.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err="1" smtClean="0">
                <a:solidFill>
                  <a:srgbClr val="0070C0"/>
                </a:solidFill>
                <a:latin typeface="Comic Sans MS" pitchFamily="66" charset="0"/>
              </a:rPr>
              <a:t>Nosterdamus</a:t>
            </a:r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 Attack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6" name="Picture 2" descr="http://1.bp.blogspot.com/--oFYp98LLOQ/UNTL-w7jwgI/AAAAAAAAAOo/hBUQXgas12c/s1600/Nostradamus_by_Lemu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04800"/>
            <a:ext cx="3048000" cy="44196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algn="ctr" eaLnBrk="1" latinLnBrk="1" hangingPunct="1"/>
            <a:r>
              <a:rPr kumimoji="1" lang="en-US" altLang="ko-KR" sz="4800" b="1" dirty="0" smtClean="0">
                <a:solidFill>
                  <a:srgbClr val="FF0000"/>
                </a:solidFill>
                <a:latin typeface="Comic Sans MS" pitchFamily="66" charset="0"/>
              </a:rPr>
              <a:t>Can we have attacks better than generic attacks ??</a:t>
            </a:r>
            <a:endParaRPr kumimoji="1" lang="en-US" altLang="ko-KR" sz="8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rc 7"/>
          <p:cNvSpPr>
            <a:spLocks/>
          </p:cNvSpPr>
          <p:nvPr/>
        </p:nvSpPr>
        <p:spPr bwMode="auto">
          <a:xfrm>
            <a:off x="1836738" y="2565400"/>
            <a:ext cx="863600" cy="293688"/>
          </a:xfrm>
          <a:custGeom>
            <a:avLst/>
            <a:gdLst>
              <a:gd name="T0" fmla="*/ 0 w 43126"/>
              <a:gd name="T1" fmla="*/ 2147483647 h 21600"/>
              <a:gd name="T2" fmla="*/ 2147483647 w 43126"/>
              <a:gd name="T3" fmla="*/ 2147483647 h 21600"/>
              <a:gd name="T4" fmla="*/ 2147483647 w 43126"/>
              <a:gd name="T5" fmla="*/ 2147483647 h 21600"/>
              <a:gd name="T6" fmla="*/ 0 60000 65536"/>
              <a:gd name="T7" fmla="*/ 0 60000 65536"/>
              <a:gd name="T8" fmla="*/ 0 60000 65536"/>
              <a:gd name="T9" fmla="*/ 0 w 43126"/>
              <a:gd name="T10" fmla="*/ 0 h 21600"/>
              <a:gd name="T11" fmla="*/ 43126 w 431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26" h="21600" fill="none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</a:path>
              <a:path w="43126" h="21600" stroke="0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  <a:lnTo>
                  <a:pt x="21526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Arc 9"/>
          <p:cNvSpPr>
            <a:spLocks/>
          </p:cNvSpPr>
          <p:nvPr/>
        </p:nvSpPr>
        <p:spPr bwMode="auto">
          <a:xfrm>
            <a:off x="3060700" y="2560638"/>
            <a:ext cx="863600" cy="293687"/>
          </a:xfrm>
          <a:custGeom>
            <a:avLst/>
            <a:gdLst>
              <a:gd name="T0" fmla="*/ 0 w 43126"/>
              <a:gd name="T1" fmla="*/ 2147483647 h 21600"/>
              <a:gd name="T2" fmla="*/ 2147483647 w 43126"/>
              <a:gd name="T3" fmla="*/ 2147483647 h 21600"/>
              <a:gd name="T4" fmla="*/ 2147483647 w 43126"/>
              <a:gd name="T5" fmla="*/ 2147483647 h 21600"/>
              <a:gd name="T6" fmla="*/ 0 60000 65536"/>
              <a:gd name="T7" fmla="*/ 0 60000 65536"/>
              <a:gd name="T8" fmla="*/ 0 60000 65536"/>
              <a:gd name="T9" fmla="*/ 0 w 43126"/>
              <a:gd name="T10" fmla="*/ 0 h 21600"/>
              <a:gd name="T11" fmla="*/ 43126 w 431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26" h="21600" fill="none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</a:path>
              <a:path w="43126" h="21600" stroke="0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  <a:lnTo>
                  <a:pt x="21526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Arc 10"/>
          <p:cNvSpPr>
            <a:spLocks/>
          </p:cNvSpPr>
          <p:nvPr/>
        </p:nvSpPr>
        <p:spPr bwMode="auto">
          <a:xfrm rot="10800000">
            <a:off x="1836738" y="2919413"/>
            <a:ext cx="863600" cy="293687"/>
          </a:xfrm>
          <a:custGeom>
            <a:avLst/>
            <a:gdLst>
              <a:gd name="T0" fmla="*/ 0 w 43126"/>
              <a:gd name="T1" fmla="*/ 2147483647 h 21600"/>
              <a:gd name="T2" fmla="*/ 2147483647 w 43126"/>
              <a:gd name="T3" fmla="*/ 2147483647 h 21600"/>
              <a:gd name="T4" fmla="*/ 2147483647 w 43126"/>
              <a:gd name="T5" fmla="*/ 2147483647 h 21600"/>
              <a:gd name="T6" fmla="*/ 0 60000 65536"/>
              <a:gd name="T7" fmla="*/ 0 60000 65536"/>
              <a:gd name="T8" fmla="*/ 0 60000 65536"/>
              <a:gd name="T9" fmla="*/ 0 w 43126"/>
              <a:gd name="T10" fmla="*/ 0 h 21600"/>
              <a:gd name="T11" fmla="*/ 43126 w 431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26" h="21600" fill="none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</a:path>
              <a:path w="43126" h="21600" stroke="0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  <a:lnTo>
                  <a:pt x="21526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Arc 11"/>
          <p:cNvSpPr>
            <a:spLocks/>
          </p:cNvSpPr>
          <p:nvPr/>
        </p:nvSpPr>
        <p:spPr bwMode="auto">
          <a:xfrm rot="10800000">
            <a:off x="3060700" y="2919413"/>
            <a:ext cx="863600" cy="293687"/>
          </a:xfrm>
          <a:custGeom>
            <a:avLst/>
            <a:gdLst>
              <a:gd name="T0" fmla="*/ 0 w 43126"/>
              <a:gd name="T1" fmla="*/ 2147483647 h 21600"/>
              <a:gd name="T2" fmla="*/ 2147483647 w 43126"/>
              <a:gd name="T3" fmla="*/ 2147483647 h 21600"/>
              <a:gd name="T4" fmla="*/ 2147483647 w 43126"/>
              <a:gd name="T5" fmla="*/ 2147483647 h 21600"/>
              <a:gd name="T6" fmla="*/ 0 60000 65536"/>
              <a:gd name="T7" fmla="*/ 0 60000 65536"/>
              <a:gd name="T8" fmla="*/ 0 60000 65536"/>
              <a:gd name="T9" fmla="*/ 0 w 43126"/>
              <a:gd name="T10" fmla="*/ 0 h 21600"/>
              <a:gd name="T11" fmla="*/ 43126 w 431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26" h="21600" fill="none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</a:path>
              <a:path w="43126" h="21600" stroke="0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  <a:lnTo>
                  <a:pt x="21526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12"/>
          <p:cNvSpPr txBox="1">
            <a:spLocks noChangeArrowheads="1"/>
          </p:cNvSpPr>
          <p:nvPr/>
        </p:nvSpPr>
        <p:spPr bwMode="auto">
          <a:xfrm>
            <a:off x="2736850" y="2709863"/>
            <a:ext cx="3952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1</a:t>
            </a:r>
            <a:endParaRPr lang="en-GB" baseline="-25000"/>
          </a:p>
        </p:txBody>
      </p:sp>
      <p:sp>
        <p:nvSpPr>
          <p:cNvPr id="22535" name="Text Box 13"/>
          <p:cNvSpPr txBox="1">
            <a:spLocks noChangeArrowheads="1"/>
          </p:cNvSpPr>
          <p:nvPr/>
        </p:nvSpPr>
        <p:spPr bwMode="auto">
          <a:xfrm>
            <a:off x="963613" y="2638425"/>
            <a:ext cx="871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IV = h</a:t>
            </a:r>
            <a:r>
              <a:rPr lang="en-US" baseline="-25000"/>
              <a:t>0</a:t>
            </a:r>
            <a:endParaRPr lang="en-GB" baseline="-25000"/>
          </a:p>
        </p:txBody>
      </p:sp>
      <p:sp>
        <p:nvSpPr>
          <p:cNvPr id="22536" name="Text Box 14"/>
          <p:cNvSpPr txBox="1">
            <a:spLocks noChangeArrowheads="1"/>
          </p:cNvSpPr>
          <p:nvPr/>
        </p:nvSpPr>
        <p:spPr bwMode="auto">
          <a:xfrm>
            <a:off x="4033838" y="2703513"/>
            <a:ext cx="395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2</a:t>
            </a:r>
            <a:endParaRPr lang="en-GB" baseline="-25000"/>
          </a:p>
        </p:txBody>
      </p:sp>
      <p:sp>
        <p:nvSpPr>
          <p:cNvPr id="22537" name="Text Box 15"/>
          <p:cNvSpPr txBox="1">
            <a:spLocks noChangeArrowheads="1"/>
          </p:cNvSpPr>
          <p:nvPr/>
        </p:nvSpPr>
        <p:spPr bwMode="auto">
          <a:xfrm>
            <a:off x="2124075" y="2133600"/>
            <a:ext cx="4587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GB" baseline="-25000"/>
          </a:p>
        </p:txBody>
      </p:sp>
      <p:sp>
        <p:nvSpPr>
          <p:cNvPr id="22538" name="Text Box 16"/>
          <p:cNvSpPr txBox="1">
            <a:spLocks noChangeArrowheads="1"/>
          </p:cNvSpPr>
          <p:nvPr/>
        </p:nvSpPr>
        <p:spPr bwMode="auto">
          <a:xfrm>
            <a:off x="3322638" y="2127250"/>
            <a:ext cx="4587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2</a:t>
            </a:r>
            <a:endParaRPr lang="en-GB" baseline="-25000"/>
          </a:p>
        </p:txBody>
      </p:sp>
      <p:sp>
        <p:nvSpPr>
          <p:cNvPr id="22539" name="Arc 17"/>
          <p:cNvSpPr>
            <a:spLocks/>
          </p:cNvSpPr>
          <p:nvPr/>
        </p:nvSpPr>
        <p:spPr bwMode="auto">
          <a:xfrm>
            <a:off x="5797550" y="2566988"/>
            <a:ext cx="863600" cy="293687"/>
          </a:xfrm>
          <a:custGeom>
            <a:avLst/>
            <a:gdLst>
              <a:gd name="T0" fmla="*/ 0 w 43126"/>
              <a:gd name="T1" fmla="*/ 2147483647 h 21600"/>
              <a:gd name="T2" fmla="*/ 2147483647 w 43126"/>
              <a:gd name="T3" fmla="*/ 2147483647 h 21600"/>
              <a:gd name="T4" fmla="*/ 2147483647 w 43126"/>
              <a:gd name="T5" fmla="*/ 2147483647 h 21600"/>
              <a:gd name="T6" fmla="*/ 0 60000 65536"/>
              <a:gd name="T7" fmla="*/ 0 60000 65536"/>
              <a:gd name="T8" fmla="*/ 0 60000 65536"/>
              <a:gd name="T9" fmla="*/ 0 w 43126"/>
              <a:gd name="T10" fmla="*/ 0 h 21600"/>
              <a:gd name="T11" fmla="*/ 43126 w 431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26" h="21600" fill="none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</a:path>
              <a:path w="43126" h="21600" stroke="0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  <a:lnTo>
                  <a:pt x="21526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Arc 18"/>
          <p:cNvSpPr>
            <a:spLocks/>
          </p:cNvSpPr>
          <p:nvPr/>
        </p:nvSpPr>
        <p:spPr bwMode="auto">
          <a:xfrm rot="10800000">
            <a:off x="5797550" y="2925763"/>
            <a:ext cx="863600" cy="293687"/>
          </a:xfrm>
          <a:custGeom>
            <a:avLst/>
            <a:gdLst>
              <a:gd name="T0" fmla="*/ 0 w 43126"/>
              <a:gd name="T1" fmla="*/ 2147483647 h 21600"/>
              <a:gd name="T2" fmla="*/ 2147483647 w 43126"/>
              <a:gd name="T3" fmla="*/ 2147483647 h 21600"/>
              <a:gd name="T4" fmla="*/ 2147483647 w 43126"/>
              <a:gd name="T5" fmla="*/ 2147483647 h 21600"/>
              <a:gd name="T6" fmla="*/ 0 60000 65536"/>
              <a:gd name="T7" fmla="*/ 0 60000 65536"/>
              <a:gd name="T8" fmla="*/ 0 60000 65536"/>
              <a:gd name="T9" fmla="*/ 0 w 43126"/>
              <a:gd name="T10" fmla="*/ 0 h 21600"/>
              <a:gd name="T11" fmla="*/ 43126 w 431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26" h="21600" fill="none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</a:path>
              <a:path w="43126" h="21600" stroke="0" extrusionOk="0">
                <a:moveTo>
                  <a:pt x="-1" y="19816"/>
                </a:moveTo>
                <a:cubicBezTo>
                  <a:pt x="927" y="8617"/>
                  <a:pt x="10287" y="-1"/>
                  <a:pt x="21526" y="0"/>
                </a:cubicBezTo>
                <a:cubicBezTo>
                  <a:pt x="33455" y="0"/>
                  <a:pt x="43126" y="9670"/>
                  <a:pt x="43126" y="21600"/>
                </a:cubicBezTo>
                <a:lnTo>
                  <a:pt x="21526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9"/>
          <p:cNvSpPr txBox="1">
            <a:spLocks noChangeArrowheads="1"/>
          </p:cNvSpPr>
          <p:nvPr/>
        </p:nvSpPr>
        <p:spPr bwMode="auto">
          <a:xfrm>
            <a:off x="5292725" y="2703513"/>
            <a:ext cx="5222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k-1</a:t>
            </a:r>
            <a:endParaRPr lang="en-GB" baseline="-25000"/>
          </a:p>
        </p:txBody>
      </p:sp>
      <p:sp>
        <p:nvSpPr>
          <p:cNvPr id="22542" name="Text Box 20"/>
          <p:cNvSpPr txBox="1">
            <a:spLocks noChangeArrowheads="1"/>
          </p:cNvSpPr>
          <p:nvPr/>
        </p:nvSpPr>
        <p:spPr bwMode="auto">
          <a:xfrm>
            <a:off x="6805613" y="2709863"/>
            <a:ext cx="4302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k </a:t>
            </a:r>
            <a:endParaRPr lang="en-GB" baseline="-25000"/>
          </a:p>
        </p:txBody>
      </p:sp>
      <p:sp>
        <p:nvSpPr>
          <p:cNvPr id="22543" name="Text Box 21"/>
          <p:cNvSpPr txBox="1">
            <a:spLocks noChangeArrowheads="1"/>
          </p:cNvSpPr>
          <p:nvPr/>
        </p:nvSpPr>
        <p:spPr bwMode="auto">
          <a:xfrm>
            <a:off x="6059488" y="2133600"/>
            <a:ext cx="450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k</a:t>
            </a:r>
            <a:endParaRPr lang="en-GB" baseline="-25000"/>
          </a:p>
        </p:txBody>
      </p:sp>
      <p:sp>
        <p:nvSpPr>
          <p:cNvPr id="22544" name="Text Box 22"/>
          <p:cNvSpPr txBox="1">
            <a:spLocks noChangeArrowheads="1"/>
          </p:cNvSpPr>
          <p:nvPr/>
        </p:nvSpPr>
        <p:spPr bwMode="auto">
          <a:xfrm>
            <a:off x="2130425" y="3206750"/>
            <a:ext cx="3952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  <a:endParaRPr lang="en-GB" baseline="-25000"/>
          </a:p>
        </p:txBody>
      </p:sp>
      <p:sp>
        <p:nvSpPr>
          <p:cNvPr id="22545" name="Text Box 23"/>
          <p:cNvSpPr txBox="1">
            <a:spLocks noChangeArrowheads="1"/>
          </p:cNvSpPr>
          <p:nvPr/>
        </p:nvSpPr>
        <p:spPr bwMode="auto">
          <a:xfrm>
            <a:off x="3328988" y="3200400"/>
            <a:ext cx="523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n</a:t>
            </a:r>
            <a:r>
              <a:rPr lang="en-US" baseline="-25000"/>
              <a:t>2</a:t>
            </a:r>
            <a:endParaRPr lang="en-GB" baseline="-25000"/>
          </a:p>
        </p:txBody>
      </p:sp>
      <p:sp>
        <p:nvSpPr>
          <p:cNvPr id="22546" name="Text Box 24"/>
          <p:cNvSpPr txBox="1">
            <a:spLocks noChangeArrowheads="1"/>
          </p:cNvSpPr>
          <p:nvPr/>
        </p:nvSpPr>
        <p:spPr bwMode="auto">
          <a:xfrm>
            <a:off x="6065838" y="3206750"/>
            <a:ext cx="450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k</a:t>
            </a:r>
            <a:endParaRPr lang="en-GB" baseline="-25000"/>
          </a:p>
        </p:txBody>
      </p:sp>
      <p:sp>
        <p:nvSpPr>
          <p:cNvPr id="22547" name="Oval 26"/>
          <p:cNvSpPr>
            <a:spLocks noChangeArrowheads="1"/>
          </p:cNvSpPr>
          <p:nvPr/>
        </p:nvSpPr>
        <p:spPr bwMode="auto">
          <a:xfrm>
            <a:off x="4573588" y="2854325"/>
            <a:ext cx="71437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2548" name="Oval 27"/>
          <p:cNvSpPr>
            <a:spLocks noChangeArrowheads="1"/>
          </p:cNvSpPr>
          <p:nvPr/>
        </p:nvSpPr>
        <p:spPr bwMode="auto">
          <a:xfrm>
            <a:off x="4789488" y="2854325"/>
            <a:ext cx="71437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8"/>
          <p:cNvSpPr>
            <a:spLocks noChangeArrowheads="1"/>
          </p:cNvSpPr>
          <p:nvPr/>
        </p:nvSpPr>
        <p:spPr bwMode="auto">
          <a:xfrm>
            <a:off x="5005388" y="2854325"/>
            <a:ext cx="71437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Rectangle 34"/>
          <p:cNvSpPr>
            <a:spLocks noChangeArrowheads="1"/>
          </p:cNvSpPr>
          <p:nvPr/>
        </p:nvSpPr>
        <p:spPr bwMode="auto">
          <a:xfrm>
            <a:off x="827088" y="3789363"/>
            <a:ext cx="7416800" cy="16557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>
                <a:latin typeface="Comic Sans MS" pitchFamily="66" charset="0"/>
              </a:rPr>
              <a:t>k successive birthday attacks.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>
                <a:latin typeface="Comic Sans MS" pitchFamily="66" charset="0"/>
              </a:rPr>
              <a:t>H(M) = h</a:t>
            </a:r>
            <a:r>
              <a:rPr kumimoji="1" lang="en-US" altLang="ko-KR" sz="2000" baseline="-25000">
                <a:latin typeface="Comic Sans MS" pitchFamily="66" charset="0"/>
              </a:rPr>
              <a:t>k </a:t>
            </a:r>
            <a:r>
              <a:rPr kumimoji="1" lang="en-US" altLang="ko-KR" sz="2000">
                <a:latin typeface="Comic Sans MS" pitchFamily="66" charset="0"/>
              </a:rPr>
              <a:t>for any M = x</a:t>
            </a:r>
            <a:r>
              <a:rPr kumimoji="1" lang="en-US" altLang="ko-KR" sz="2000" baseline="-25000">
                <a:latin typeface="Comic Sans MS" pitchFamily="66" charset="0"/>
              </a:rPr>
              <a:t>1</a:t>
            </a:r>
            <a:r>
              <a:rPr kumimoji="1" lang="en-US" altLang="ko-KR" sz="2000">
                <a:latin typeface="Comic Sans MS" pitchFamily="66" charset="0"/>
              </a:rPr>
              <a:t>x</a:t>
            </a:r>
            <a:r>
              <a:rPr kumimoji="1" lang="en-US" altLang="ko-KR" sz="2000" baseline="-25000">
                <a:latin typeface="Comic Sans MS" pitchFamily="66" charset="0"/>
              </a:rPr>
              <a:t>2</a:t>
            </a:r>
            <a:r>
              <a:rPr kumimoji="1" lang="en-US" altLang="ko-KR" sz="2000">
                <a:latin typeface="Comic Sans MS" pitchFamily="66" charset="0"/>
              </a:rPr>
              <a:t>…x</a:t>
            </a:r>
            <a:r>
              <a:rPr kumimoji="1" lang="en-US" altLang="ko-KR" sz="2000" baseline="-25000">
                <a:latin typeface="Comic Sans MS" pitchFamily="66" charset="0"/>
              </a:rPr>
              <a:t>k</a:t>
            </a:r>
            <a:r>
              <a:rPr kumimoji="1" lang="en-US" altLang="ko-KR" sz="2000">
                <a:latin typeface="Comic Sans MS" pitchFamily="66" charset="0"/>
              </a:rPr>
              <a:t> where x</a:t>
            </a:r>
            <a:r>
              <a:rPr kumimoji="1" lang="en-US" altLang="ko-KR" sz="2000" baseline="-25000">
                <a:latin typeface="Comic Sans MS" pitchFamily="66" charset="0"/>
              </a:rPr>
              <a:t>i</a:t>
            </a:r>
            <a:r>
              <a:rPr kumimoji="1" lang="en-US" altLang="ko-KR" sz="2000">
                <a:latin typeface="Comic Sans MS" pitchFamily="66" charset="0"/>
              </a:rPr>
              <a:t> = m</a:t>
            </a:r>
            <a:r>
              <a:rPr kumimoji="1" lang="en-US" altLang="ko-KR" sz="2000" baseline="-25000">
                <a:latin typeface="Comic Sans MS" pitchFamily="66" charset="0"/>
              </a:rPr>
              <a:t>i</a:t>
            </a:r>
            <a:r>
              <a:rPr kumimoji="1" lang="en-US" altLang="ko-KR" sz="2000">
                <a:latin typeface="Comic Sans MS" pitchFamily="66" charset="0"/>
              </a:rPr>
              <a:t> or n</a:t>
            </a:r>
            <a:r>
              <a:rPr kumimoji="1" lang="en-US" altLang="ko-KR" sz="2000" baseline="-25000">
                <a:latin typeface="Comic Sans MS" pitchFamily="66" charset="0"/>
              </a:rPr>
              <a:t>i</a:t>
            </a:r>
            <a:r>
              <a:rPr kumimoji="1" lang="en-US" altLang="ko-KR" sz="2000">
                <a:latin typeface="Comic Sans MS" pitchFamily="66" charset="0"/>
              </a:rPr>
              <a:t>.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>
                <a:latin typeface="Comic Sans MS" pitchFamily="66" charset="0"/>
              </a:rPr>
              <a:t>2</a:t>
            </a:r>
            <a:r>
              <a:rPr kumimoji="1" lang="en-US" altLang="ko-KR" sz="2000" baseline="30000">
                <a:latin typeface="Comic Sans MS" pitchFamily="66" charset="0"/>
              </a:rPr>
              <a:t>k</a:t>
            </a:r>
            <a:r>
              <a:rPr kumimoji="1" lang="en-US" altLang="ko-KR" sz="2000">
                <a:latin typeface="Comic Sans MS" pitchFamily="66" charset="0"/>
              </a:rPr>
              <a:t>-multicollision based on k2</a:t>
            </a:r>
            <a:r>
              <a:rPr kumimoji="1" lang="en-US" altLang="ko-KR" sz="2000" baseline="30000">
                <a:latin typeface="Comic Sans MS" pitchFamily="66" charset="0"/>
              </a:rPr>
              <a:t>n/2</a:t>
            </a:r>
            <a:r>
              <a:rPr kumimoji="1" lang="en-US" altLang="ko-KR" sz="2000">
                <a:latin typeface="Comic Sans MS" pitchFamily="66" charset="0"/>
              </a:rPr>
              <a:t> queries.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400">
              <a:latin typeface="Comic Sans MS" pitchFamily="66" charset="0"/>
            </a:endParaRPr>
          </a:p>
          <a:p>
            <a:pPr marL="742950" lvl="1" indent="-2857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000">
                <a:latin typeface="Comic Sans MS" pitchFamily="66" charset="0"/>
              </a:rPr>
              <a:t> 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403350" y="1406525"/>
            <a:ext cx="5157788" cy="582613"/>
            <a:chOff x="975" y="704"/>
            <a:chExt cx="3249" cy="367"/>
          </a:xfrm>
        </p:grpSpPr>
        <p:sp>
          <p:nvSpPr>
            <p:cNvPr id="22553" name="Line 29"/>
            <p:cNvSpPr>
              <a:spLocks noChangeShapeType="1"/>
            </p:cNvSpPr>
            <p:nvPr/>
          </p:nvSpPr>
          <p:spPr bwMode="auto">
            <a:xfrm>
              <a:off x="2291" y="976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Text Box 30"/>
            <p:cNvSpPr txBox="1">
              <a:spLocks noChangeArrowheads="1"/>
            </p:cNvSpPr>
            <p:nvPr/>
          </p:nvSpPr>
          <p:spPr bwMode="auto">
            <a:xfrm>
              <a:off x="2064" y="840"/>
              <a:ext cx="24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r>
                <a:rPr lang="en-US" baseline="-25000"/>
                <a:t>0</a:t>
              </a:r>
              <a:endParaRPr lang="en-GB" baseline="-25000"/>
            </a:p>
          </p:txBody>
        </p:sp>
        <p:sp>
          <p:nvSpPr>
            <p:cNvPr id="22555" name="Text Box 31"/>
            <p:cNvSpPr txBox="1">
              <a:spLocks noChangeArrowheads="1"/>
            </p:cNvSpPr>
            <p:nvPr/>
          </p:nvSpPr>
          <p:spPr bwMode="auto">
            <a:xfrm>
              <a:off x="2336" y="704"/>
              <a:ext cx="28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  <a:endParaRPr lang="en-GB" baseline="-25000"/>
            </a:p>
          </p:txBody>
        </p:sp>
        <p:sp>
          <p:nvSpPr>
            <p:cNvPr id="22556" name="Text Box 32"/>
            <p:cNvSpPr txBox="1">
              <a:spLocks noChangeArrowheads="1"/>
            </p:cNvSpPr>
            <p:nvPr/>
          </p:nvSpPr>
          <p:spPr bwMode="auto">
            <a:xfrm>
              <a:off x="2790" y="840"/>
              <a:ext cx="24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r>
                <a:rPr lang="en-US" baseline="-25000"/>
                <a:t>1</a:t>
              </a:r>
              <a:endParaRPr lang="en-GB" baseline="-25000"/>
            </a:p>
          </p:txBody>
        </p:sp>
        <p:sp>
          <p:nvSpPr>
            <p:cNvPr id="22557" name="Text Box 33"/>
            <p:cNvSpPr txBox="1">
              <a:spLocks noChangeArrowheads="1"/>
            </p:cNvSpPr>
            <p:nvPr/>
          </p:nvSpPr>
          <p:spPr bwMode="auto">
            <a:xfrm>
              <a:off x="3289" y="840"/>
              <a:ext cx="93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f(h</a:t>
              </a:r>
              <a:r>
                <a:rPr lang="en-US" baseline="-25000"/>
                <a:t>0</a:t>
              </a:r>
              <a:r>
                <a:rPr lang="en-US"/>
                <a:t>, m</a:t>
              </a:r>
              <a:r>
                <a:rPr lang="en-US" baseline="-25000"/>
                <a:t>1</a:t>
              </a:r>
              <a:r>
                <a:rPr lang="en-US"/>
                <a:t>) = h</a:t>
              </a:r>
              <a:r>
                <a:rPr lang="en-US" baseline="-25000"/>
                <a:t>1</a:t>
              </a:r>
              <a:endParaRPr lang="en-GB" baseline="-25000"/>
            </a:p>
          </p:txBody>
        </p:sp>
        <p:sp>
          <p:nvSpPr>
            <p:cNvPr id="22558" name="Text Box 35"/>
            <p:cNvSpPr txBox="1">
              <a:spLocks noChangeArrowheads="1"/>
            </p:cNvSpPr>
            <p:nvPr/>
          </p:nvSpPr>
          <p:spPr bwMode="auto">
            <a:xfrm>
              <a:off x="975" y="799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Notation :</a:t>
              </a:r>
              <a:r>
                <a:rPr lang="en-US"/>
                <a:t> </a:t>
              </a:r>
              <a:endParaRPr lang="en-GB"/>
            </a:p>
          </p:txBody>
        </p:sp>
      </p:grpSp>
      <p:sp>
        <p:nvSpPr>
          <p:cNvPr id="22552" name="Rectangle 36"/>
          <p:cNvSpPr>
            <a:spLocks noChangeArrowheads="1"/>
          </p:cNvSpPr>
          <p:nvPr/>
        </p:nvSpPr>
        <p:spPr bwMode="auto">
          <a:xfrm>
            <a:off x="179388" y="404813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Joux’s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Multicollision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558800" y="3490913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</a:pPr>
            <a:endParaRPr lang="en-US" altLang="ko-KR" sz="3200">
              <a:latin typeface="Times New Roman" pitchFamily="18" charset="0"/>
            </a:endParaRPr>
          </a:p>
          <a:p>
            <a:pPr marL="342900" indent="-342900" eaLnBrk="1" latinLnBrk="1" hangingPunct="1">
              <a:spcBef>
                <a:spcPct val="20000"/>
              </a:spcBef>
            </a:pPr>
            <a:endParaRPr kumimoji="1" lang="en-US" altLang="ko-KR" sz="3200">
              <a:latin typeface="Times New Roman" pitchFamily="18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831850" y="1628775"/>
            <a:ext cx="7196138" cy="4248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400" dirty="0">
                <a:latin typeface="Comic Sans MS" pitchFamily="66" charset="0"/>
              </a:rPr>
              <a:t>Collision for concatenated DBL Hash H || G : </a:t>
            </a:r>
          </a:p>
          <a:p>
            <a:pPr marL="742950" lvl="1" indent="-2857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>
                <a:latin typeface="Comic Sans MS" pitchFamily="66" charset="0"/>
              </a:rPr>
              <a:t>2</a:t>
            </a:r>
            <a:r>
              <a:rPr kumimoji="1" lang="en-US" altLang="ko-KR" sz="2000" baseline="30000" dirty="0">
                <a:latin typeface="Comic Sans MS" pitchFamily="66" charset="0"/>
              </a:rPr>
              <a:t>n/2</a:t>
            </a:r>
            <a:r>
              <a:rPr kumimoji="1" lang="en-US" altLang="ko-KR" sz="2000" dirty="0">
                <a:latin typeface="Comic Sans MS" pitchFamily="66" charset="0"/>
              </a:rPr>
              <a:t> –way </a:t>
            </a:r>
            <a:r>
              <a:rPr kumimoji="1" lang="en-US" altLang="ko-KR" sz="2000" dirty="0" err="1">
                <a:latin typeface="Comic Sans MS" pitchFamily="66" charset="0"/>
              </a:rPr>
              <a:t>multicollision</a:t>
            </a:r>
            <a:r>
              <a:rPr kumimoji="1" lang="en-US" altLang="ko-KR" sz="2000" dirty="0">
                <a:latin typeface="Comic Sans MS" pitchFamily="66" charset="0"/>
              </a:rPr>
              <a:t> for H in O(n2</a:t>
            </a:r>
            <a:r>
              <a:rPr kumimoji="1" lang="en-US" altLang="ko-KR" sz="2000" baseline="30000" dirty="0">
                <a:latin typeface="Comic Sans MS" pitchFamily="66" charset="0"/>
              </a:rPr>
              <a:t>n/2 </a:t>
            </a:r>
            <a:r>
              <a:rPr kumimoji="1" lang="en-US" altLang="ko-KR" sz="2000" dirty="0">
                <a:latin typeface="Comic Sans MS" pitchFamily="66" charset="0"/>
              </a:rPr>
              <a:t>) complexity. </a:t>
            </a:r>
          </a:p>
          <a:p>
            <a:pPr marL="742950" lvl="1" indent="-2857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>
                <a:latin typeface="Comic Sans MS" pitchFamily="66" charset="0"/>
              </a:rPr>
              <a:t>Assume G as RO. We expect a collision pair (M, M’) for G.  So,</a:t>
            </a:r>
          </a:p>
          <a:p>
            <a:pPr marL="1143000" lvl="2" indent="-2286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dirty="0">
                <a:latin typeface="Comic Sans MS" pitchFamily="66" charset="0"/>
              </a:rPr>
              <a:t>                 H(M) || G (M)  =  H(M’) || G (M’).</a:t>
            </a:r>
          </a:p>
          <a:p>
            <a:pPr marL="742950" lvl="1" indent="-2857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>
                <a:latin typeface="Comic Sans MS" pitchFamily="66" charset="0"/>
              </a:rPr>
              <a:t>n2</a:t>
            </a:r>
            <a:r>
              <a:rPr kumimoji="1" lang="en-US" altLang="ko-KR" sz="2000" baseline="30000" dirty="0">
                <a:latin typeface="Comic Sans MS" pitchFamily="66" charset="0"/>
              </a:rPr>
              <a:t>n/2</a:t>
            </a:r>
            <a:r>
              <a:rPr kumimoji="1" lang="en-US" altLang="ko-KR" sz="2000" dirty="0">
                <a:latin typeface="Comic Sans MS" pitchFamily="66" charset="0"/>
              </a:rPr>
              <a:t> complexity for collision of 2n-bit hash function.</a:t>
            </a:r>
          </a:p>
          <a:p>
            <a:pPr marL="742950" lvl="1" indent="-2857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b="1" dirty="0">
                <a:solidFill>
                  <a:schemeClr val="folHlink"/>
                </a:solidFill>
                <a:latin typeface="Comic Sans MS" pitchFamily="66" charset="0"/>
              </a:rPr>
              <a:t>Open Problem</a:t>
            </a:r>
            <a:r>
              <a:rPr kumimoji="1" lang="en-US" altLang="ko-KR" sz="2000" dirty="0">
                <a:latin typeface="Comic Sans MS" pitchFamily="66" charset="0"/>
              </a:rPr>
              <a:t> : </a:t>
            </a:r>
            <a:r>
              <a:rPr kumimoji="1" lang="en-US" altLang="ko-KR" sz="2000" dirty="0">
                <a:solidFill>
                  <a:srgbClr val="FF0000"/>
                </a:solidFill>
                <a:latin typeface="Comic Sans MS" pitchFamily="66" charset="0"/>
              </a:rPr>
              <a:t>To find collision without assuming ROM.  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79388" y="404813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Application: </a:t>
            </a:r>
            <a:r>
              <a:rPr kumimoji="1" lang="en-US" altLang="ko-KR" sz="3600" dirty="0" err="1" smtClean="0">
                <a:solidFill>
                  <a:srgbClr val="0070C0"/>
                </a:solidFill>
                <a:latin typeface="Comic Sans MS" pitchFamily="66" charset="0"/>
              </a:rPr>
              <a:t>Joux’s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Multicollision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228600" y="10668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3200" dirty="0" smtClean="0">
                <a:latin typeface="Comic Sans MS" pitchFamily="66" charset="0"/>
                <a:sym typeface="Wingdings" pitchFamily="2" charset="2"/>
              </a:rPr>
              <a:t>All cryptographic objects or building blocks have two features (in general) 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endParaRPr kumimoji="1" lang="en-US" altLang="ko-KR" sz="2800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r>
              <a:rPr kumimoji="1" lang="en-US" altLang="ko-KR" sz="28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(1)  </a:t>
            </a:r>
            <a:r>
              <a:rPr kumimoji="1"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Wingdings" pitchFamily="2" charset="2"/>
              </a:rPr>
              <a:t>correctness</a:t>
            </a:r>
            <a:r>
              <a:rPr kumimoji="1" lang="en-US" altLang="ko-KR" sz="28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:  what we want to achieve minimally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endParaRPr kumimoji="1" lang="en-US" altLang="ko-KR" sz="20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r>
              <a:rPr kumimoji="1" lang="en-US" altLang="ko-KR" sz="24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(2)  </a:t>
            </a:r>
            <a:r>
              <a:rPr kumimoji="1"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Wingdings" pitchFamily="2" charset="2"/>
              </a:rPr>
              <a:t>Security</a:t>
            </a:r>
            <a:r>
              <a:rPr kumimoji="1" lang="en-US" altLang="ko-KR" sz="28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: What we achieve extra features from a good building blocks to protect us from bad people?</a:t>
            </a:r>
            <a:endParaRPr kumimoji="1" lang="en-US" altLang="ko-KR" sz="2400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558800" y="3490913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</a:pPr>
            <a:endParaRPr lang="en-US" altLang="ko-KR" sz="3200">
              <a:latin typeface="Times New Roman" pitchFamily="18" charset="0"/>
            </a:endParaRPr>
          </a:p>
          <a:p>
            <a:pPr marL="342900" indent="-342900" eaLnBrk="1" latinLnBrk="1" hangingPunct="1">
              <a:spcBef>
                <a:spcPct val="20000"/>
              </a:spcBef>
            </a:pPr>
            <a:endParaRPr kumimoji="1" lang="en-US" altLang="ko-KR" sz="3200">
              <a:latin typeface="Times New Roman" pitchFamily="18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831850" y="1628774"/>
            <a:ext cx="7196138" cy="46958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Find 2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nd</a:t>
            </a:r>
            <a:r>
              <a:rPr kumimoji="1" lang="en-US" altLang="ko-KR" sz="2400" dirty="0" smtClean="0">
                <a:latin typeface="Comic Sans MS" pitchFamily="66" charset="0"/>
              </a:rPr>
              <a:t> </a:t>
            </a:r>
            <a:r>
              <a:rPr kumimoji="1" lang="en-US" altLang="ko-KR" sz="2400" dirty="0" err="1" smtClean="0">
                <a:latin typeface="Comic Sans MS" pitchFamily="66" charset="0"/>
              </a:rPr>
              <a:t>preimage</a:t>
            </a:r>
            <a:r>
              <a:rPr kumimoji="1" lang="en-US" altLang="ko-KR" sz="2400" dirty="0" smtClean="0">
                <a:latin typeface="Comic Sans MS" pitchFamily="66" charset="0"/>
              </a:rPr>
              <a:t> of long messages (2</a:t>
            </a:r>
            <a:r>
              <a:rPr kumimoji="1" lang="en-US" altLang="ko-KR" sz="2400" baseline="30000" dirty="0" smtClean="0">
                <a:latin typeface="Comic Sans MS" pitchFamily="66" charset="0"/>
              </a:rPr>
              <a:t>k</a:t>
            </a:r>
            <a:r>
              <a:rPr kumimoji="1" lang="en-US" altLang="ko-KR" sz="2400" dirty="0" smtClean="0">
                <a:latin typeface="Comic Sans MS" pitchFamily="66" charset="0"/>
              </a:rPr>
              <a:t> blocks).</a:t>
            </a: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Query complexity: 2</a:t>
            </a:r>
            <a:r>
              <a:rPr kumimoji="1" lang="en-US" altLang="ko-KR" sz="2000" baseline="30000" dirty="0" smtClean="0">
                <a:latin typeface="Comic Sans MS" pitchFamily="66" charset="0"/>
              </a:rPr>
              <a:t>n-k</a:t>
            </a:r>
            <a:r>
              <a:rPr kumimoji="1" lang="en-US" altLang="ko-KR" sz="2000" dirty="0" smtClean="0">
                <a:latin typeface="Comic Sans MS" pitchFamily="66" charset="0"/>
              </a:rPr>
              <a:t> + k 2</a:t>
            </a:r>
            <a:r>
              <a:rPr kumimoji="1" lang="en-US" altLang="ko-KR" sz="2000" baseline="30000" dirty="0" smtClean="0">
                <a:latin typeface="Comic Sans MS" pitchFamily="66" charset="0"/>
              </a:rPr>
              <a:t>n/2</a:t>
            </a:r>
            <a:r>
              <a:rPr kumimoji="1" lang="en-US" altLang="ko-KR" sz="2000" dirty="0" smtClean="0">
                <a:latin typeface="Comic Sans MS" pitchFamily="66" charset="0"/>
              </a:rPr>
              <a:t>.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400" b="1" dirty="0" smtClean="0">
                <a:solidFill>
                  <a:srgbClr val="C00000"/>
                </a:solidFill>
                <a:latin typeface="Comic Sans MS" pitchFamily="66" charset="0"/>
              </a:rPr>
              <a:t>Pre-processing step:</a:t>
            </a:r>
            <a:r>
              <a:rPr kumimoji="1" lang="en-US" altLang="ko-KR" sz="2400" dirty="0" smtClean="0">
                <a:latin typeface="Comic Sans MS" pitchFamily="66" charset="0"/>
              </a:rPr>
              <a:t>  We can use the idea of </a:t>
            </a:r>
            <a:r>
              <a:rPr kumimoji="1" lang="en-US" altLang="ko-KR" sz="2400" dirty="0" err="1" smtClean="0">
                <a:latin typeface="Comic Sans MS" pitchFamily="66" charset="0"/>
              </a:rPr>
              <a:t>Joux’s</a:t>
            </a:r>
            <a:r>
              <a:rPr kumimoji="1" lang="en-US" altLang="ko-KR" sz="2400" dirty="0" smtClean="0">
                <a:latin typeface="Comic Sans MS" pitchFamily="66" charset="0"/>
              </a:rPr>
              <a:t> attack to find expandable messages.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400" b="1" dirty="0" smtClean="0">
                <a:solidFill>
                  <a:srgbClr val="C00000"/>
                </a:solidFill>
                <a:latin typeface="Comic Sans MS" pitchFamily="66" charset="0"/>
              </a:rPr>
              <a:t>Step-1</a:t>
            </a:r>
            <a:r>
              <a:rPr kumimoji="1" lang="en-US" altLang="ko-KR" sz="2400" dirty="0" smtClean="0">
                <a:latin typeface="Comic Sans MS" pitchFamily="66" charset="0"/>
              </a:rPr>
              <a:t>:  Find a link message to the chain of the given message M.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400" b="1" dirty="0" smtClean="0">
                <a:solidFill>
                  <a:srgbClr val="C00000"/>
                </a:solidFill>
                <a:latin typeface="Comic Sans MS" pitchFamily="66" charset="0"/>
              </a:rPr>
              <a:t>Step-2</a:t>
            </a:r>
            <a:r>
              <a:rPr kumimoji="1" lang="en-US" altLang="ko-KR" sz="2400" dirty="0" smtClean="0">
                <a:latin typeface="Comic Sans MS" pitchFamily="66" charset="0"/>
              </a:rPr>
              <a:t>: Use appropriate length message from the expandable message set.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79388" y="404813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Application: </a:t>
            </a:r>
            <a:r>
              <a:rPr kumimoji="1" lang="en-US" altLang="ko-KR" sz="3600" dirty="0" err="1" smtClean="0">
                <a:solidFill>
                  <a:srgbClr val="0070C0"/>
                </a:solidFill>
                <a:latin typeface="Comic Sans MS" pitchFamily="66" charset="0"/>
              </a:rPr>
              <a:t>Joux’s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Multicollision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905000"/>
            <a:ext cx="533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3000" y="2743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5"/>
          <p:cNvGrpSpPr/>
          <p:nvPr/>
        </p:nvGrpSpPr>
        <p:grpSpPr>
          <a:xfrm>
            <a:off x="1371600" y="1922462"/>
            <a:ext cx="288925" cy="287338"/>
            <a:chOff x="3590925" y="2743200"/>
            <a:chExt cx="288925" cy="287338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3590925" y="2743200"/>
              <a:ext cx="288925" cy="2873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590925" y="2887663"/>
              <a:ext cx="2873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733800" y="2743200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1066800" y="207486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76400" y="2074862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408906" y="180736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131286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1916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IV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" y="26024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IV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endParaRPr lang="en-US" baseline="-25000" dirty="0">
              <a:latin typeface="Comic Sans MS" pitchFamily="66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14600" y="27416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8"/>
          <p:cNvGrpSpPr/>
          <p:nvPr/>
        </p:nvGrpSpPr>
        <p:grpSpPr>
          <a:xfrm>
            <a:off x="2819400" y="1905000"/>
            <a:ext cx="288925" cy="287338"/>
            <a:chOff x="3590925" y="2743200"/>
            <a:chExt cx="288925" cy="287338"/>
          </a:xfrm>
        </p:grpSpPr>
        <p:sp>
          <p:nvSpPr>
            <p:cNvPr id="40" name="Oval 19"/>
            <p:cNvSpPr>
              <a:spLocks noChangeArrowheads="1"/>
            </p:cNvSpPr>
            <p:nvPr/>
          </p:nvSpPr>
          <p:spPr bwMode="auto">
            <a:xfrm>
              <a:off x="3590925" y="2743200"/>
              <a:ext cx="288925" cy="2873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3590925" y="2887663"/>
              <a:ext cx="2873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3733800" y="2743200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25146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242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2856706" y="178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19400" y="1295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05200" y="1905000"/>
            <a:ext cx="533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38600" y="2725738"/>
            <a:ext cx="914400" cy="1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50"/>
          <p:cNvGrpSpPr/>
          <p:nvPr/>
        </p:nvGrpSpPr>
        <p:grpSpPr>
          <a:xfrm>
            <a:off x="4343400" y="1905000"/>
            <a:ext cx="288925" cy="287338"/>
            <a:chOff x="3590925" y="2743200"/>
            <a:chExt cx="288925" cy="287338"/>
          </a:xfrm>
        </p:grpSpPr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3590925" y="2743200"/>
              <a:ext cx="288925" cy="2873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3590925" y="2887663"/>
              <a:ext cx="2873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3733800" y="2743200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40386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482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4380706" y="178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43400" y="1295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M3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10400" y="1905000"/>
            <a:ext cx="533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19800" y="27416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75"/>
          <p:cNvGrpSpPr/>
          <p:nvPr/>
        </p:nvGrpSpPr>
        <p:grpSpPr>
          <a:xfrm>
            <a:off x="6324600" y="1905000"/>
            <a:ext cx="288925" cy="287338"/>
            <a:chOff x="3590925" y="2743200"/>
            <a:chExt cx="288925" cy="287338"/>
          </a:xfrm>
        </p:grpSpPr>
        <p:sp>
          <p:nvSpPr>
            <p:cNvPr id="77" name="Oval 19"/>
            <p:cNvSpPr>
              <a:spLocks noChangeArrowheads="1"/>
            </p:cNvSpPr>
            <p:nvPr/>
          </p:nvSpPr>
          <p:spPr bwMode="auto">
            <a:xfrm>
              <a:off x="3590925" y="2743200"/>
              <a:ext cx="288925" cy="28733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3590925" y="2887663"/>
              <a:ext cx="2873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3733800" y="2743200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60198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294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6361906" y="1789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324600" y="1295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Mk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543800" y="27416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543800" y="2057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057400" y="21906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P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41478" y="21906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P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146678" y="21906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P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831850" y="3124200"/>
            <a:ext cx="8007350" cy="3657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We have </a:t>
            </a:r>
            <a:r>
              <a:rPr kumimoji="1" lang="en-US" altLang="ko-KR" sz="2400" dirty="0" err="1" smtClean="0">
                <a:solidFill>
                  <a:srgbClr val="00B050"/>
                </a:solidFill>
                <a:latin typeface="Comic Sans MS" pitchFamily="66" charset="0"/>
              </a:rPr>
              <a:t>multicollision</a:t>
            </a:r>
            <a:r>
              <a:rPr kumimoji="1" lang="en-US" altLang="ko-KR" sz="2400" dirty="0" smtClean="0">
                <a:latin typeface="Comic Sans MS" pitchFamily="66" charset="0"/>
              </a:rPr>
              <a:t> similar to MD.</a:t>
            </a: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</a:pPr>
            <a:r>
              <a:rPr kumimoji="1" lang="en-US" altLang="ko-KR" sz="2400" dirty="0" smtClean="0">
                <a:solidFill>
                  <a:srgbClr val="FF0000"/>
                </a:solidFill>
                <a:latin typeface="Comic Sans MS" pitchFamily="66" charset="0"/>
              </a:rPr>
              <a:t>Can you see this?</a:t>
            </a:r>
            <a:endParaRPr kumimoji="1" lang="en-US" altLang="ko-KR" sz="2400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</a:pPr>
            <a:r>
              <a:rPr kumimoji="1" lang="en-US" altLang="ko-KR" sz="2400" dirty="0" err="1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Preimage</a:t>
            </a:r>
            <a:r>
              <a:rPr kumimoji="1" lang="en-US" altLang="ko-KR" sz="2400" dirty="0" smtClean="0">
                <a:solidFill>
                  <a:srgbClr val="00B050"/>
                </a:solidFill>
                <a:latin typeface="Comic Sans MS" pitchFamily="66" charset="0"/>
                <a:sym typeface="Wingdings" pitchFamily="2" charset="2"/>
              </a:rPr>
              <a:t> attack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: </a:t>
            </a:r>
            <a:r>
              <a:rPr kumimoji="1" lang="en-US" altLang="ko-KR" sz="24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Meet-in-the middle attack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 (given M and E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K2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(E</a:t>
            </a:r>
            <a:r>
              <a:rPr kumimoji="1" lang="en-US" altLang="ko-KR" sz="2400" baseline="-25000" dirty="0" smtClean="0">
                <a:latin typeface="Comic Sans MS" pitchFamily="66" charset="0"/>
                <a:sym typeface="Wingdings" pitchFamily="2" charset="2"/>
              </a:rPr>
              <a:t>K1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(M)) = C, how to </a:t>
            </a:r>
            <a:r>
              <a:rPr kumimoji="1" lang="en-US" altLang="ko-KR" sz="24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find K1 and K2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?) . Here given h, find M:    </a:t>
            </a: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</a:pPr>
            <a:r>
              <a:rPr kumimoji="1" lang="en-US" altLang="ko-K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Wingdings" pitchFamily="2" charset="2"/>
              </a:rPr>
              <a:t>2</a:t>
            </a:r>
            <a:r>
              <a:rPr kumimoji="1" lang="en-US" altLang="ko-KR" sz="2400" b="1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Wingdings" pitchFamily="2" charset="2"/>
              </a:rPr>
              <a:t>c/2</a:t>
            </a:r>
            <a:r>
              <a:rPr kumimoji="1" lang="en-US" altLang="ko-K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Wingdings" pitchFamily="2" charset="2"/>
              </a:rPr>
              <a:t> queries  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to find a </a:t>
            </a:r>
            <a:r>
              <a:rPr kumimoji="1" lang="en-US" altLang="ko-KR" sz="2000" dirty="0" err="1" smtClean="0">
                <a:latin typeface="Comic Sans MS" pitchFamily="66" charset="0"/>
                <a:sym typeface="Wingdings" pitchFamily="2" charset="2"/>
              </a:rPr>
              <a:t>preimage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.</a:t>
            </a:r>
          </a:p>
        </p:txBody>
      </p:sp>
      <p:sp>
        <p:nvSpPr>
          <p:cNvPr id="103" name="Rectangle 36"/>
          <p:cNvSpPr>
            <a:spLocks noChangeArrowheads="1"/>
          </p:cNvSpPr>
          <p:nvPr/>
        </p:nvSpPr>
        <p:spPr bwMode="auto">
          <a:xfrm>
            <a:off x="0" y="22860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Sponge Mode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81600" y="220980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 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852688" y="184046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Hash value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200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drop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Commit  h</a:t>
            </a: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Given any M find r such that H(M, r) = h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b="1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We have Diamond attack.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roughly 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2</a:t>
            </a:r>
            <a:r>
              <a:rPr kumimoji="1" lang="en-US" altLang="ko-KR" sz="2400" b="1" baseline="30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n-k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+ 2</a:t>
            </a:r>
            <a:r>
              <a:rPr kumimoji="1" lang="en-US" altLang="ko-KR" sz="2400" b="1" baseline="30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k/2 +n/2</a:t>
            </a:r>
            <a:r>
              <a:rPr kumimoji="1" lang="en-US" altLang="ko-KR" sz="2400" b="1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hash queries.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Nostradamus Attack for MD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7" y="3629025"/>
            <a:ext cx="6024563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Nostradamus Attack for MD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2237" y="809625"/>
            <a:ext cx="6024563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2626816"/>
            <a:ext cx="82734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preprocessing step 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   (2</a:t>
            </a:r>
            <a:r>
              <a:rPr lang="en-US" sz="2400" baseline="30000" dirty="0" smtClean="0">
                <a:solidFill>
                  <a:srgbClr val="C00000"/>
                </a:solidFill>
                <a:latin typeface="Comic Sans MS" pitchFamily="66" charset="0"/>
              </a:rPr>
              <a:t>n/2 + k/2 </a:t>
            </a:r>
            <a:r>
              <a:rPr lang="en-US" sz="2400" dirty="0" smtClean="0">
                <a:latin typeface="Comic Sans MS" pitchFamily="66" charset="0"/>
              </a:rPr>
              <a:t>queries are required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  <a:r>
              <a:rPr lang="en-US" sz="2400" dirty="0" smtClean="0">
                <a:latin typeface="Comic Sans MS" pitchFamily="66" charset="0"/>
              </a:rPr>
              <a:t>: </a:t>
            </a:r>
          </a:p>
          <a:p>
            <a:r>
              <a:rPr lang="en-US" sz="2400" dirty="0" smtClean="0">
                <a:latin typeface="Comic Sans MS" pitchFamily="66" charset="0"/>
              </a:rPr>
              <a:t>   Make the tree to obtain H (root node) and commit it.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Comic Sans MS" pitchFamily="66" charset="0"/>
              </a:rPr>
              <a:t> Given M compute the partial chain value h:   IV 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 baseline="-25000" dirty="0" smtClean="0">
                <a:latin typeface="Comic Sans MS" pitchFamily="66" charset="0"/>
                <a:sym typeface="Wingdings" pitchFamily="2" charset="2"/>
              </a:rPr>
              <a:t>M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h.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Comic Sans MS" pitchFamily="66" charset="0"/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Find a link </a:t>
            </a:r>
            <a:r>
              <a:rPr lang="en-US" sz="2400" dirty="0" err="1" smtClean="0">
                <a:latin typeface="Comic Sans MS" pitchFamily="66" charset="0"/>
                <a:sym typeface="Wingdings" pitchFamily="2" charset="2"/>
              </a:rPr>
              <a:t>Mlink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Comic Sans MS" pitchFamily="66" charset="0"/>
                <a:sym typeface="Wingdings" pitchFamily="2" charset="2"/>
              </a:rPr>
              <a:t>s.t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. h </a:t>
            </a:r>
            <a:r>
              <a:rPr lang="en-US" sz="2400" baseline="-250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400" baseline="-25000" dirty="0" err="1" smtClean="0">
                <a:latin typeface="Comic Sans MS" pitchFamily="66" charset="0"/>
                <a:sym typeface="Wingdings" pitchFamily="2" charset="2"/>
              </a:rPr>
              <a:t>Mlink</a:t>
            </a:r>
            <a:r>
              <a:rPr lang="en-US" sz="2400" dirty="0" err="1" smtClean="0">
                <a:latin typeface="Comic Sans MS" pitchFamily="66" charset="0"/>
                <a:sym typeface="Wingdings" pitchFamily="2" charset="2"/>
              </a:rPr>
              <a:t>Hi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for some </a:t>
            </a:r>
            <a:r>
              <a:rPr lang="en-US" sz="24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(here </a:t>
            </a:r>
            <a:r>
              <a:rPr lang="en-US" sz="2400" dirty="0" err="1" smtClean="0">
                <a:latin typeface="Comic Sans MS" pitchFamily="66" charset="0"/>
                <a:sym typeface="Wingdings" pitchFamily="2" charset="2"/>
              </a:rPr>
              <a:t>i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= 2).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2</a:t>
            </a:r>
            <a:r>
              <a:rPr lang="en-US" sz="2000" b="1" baseline="300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n-k</a:t>
            </a:r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> queries are required</a:t>
            </a:r>
          </a:p>
          <a:p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Let Hi </a:t>
            </a:r>
            <a:r>
              <a:rPr lang="en-US" sz="2400" baseline="-25000" dirty="0" smtClean="0">
                <a:latin typeface="Comic Sans MS" pitchFamily="66" charset="0"/>
                <a:sym typeface="Wingdings" pitchFamily="2" charset="2"/>
              </a:rPr>
              <a:t> N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H . Then we have, IV  </a:t>
            </a:r>
            <a:r>
              <a:rPr lang="en-US" sz="2400" baseline="-25000" dirty="0" smtClean="0">
                <a:latin typeface="Comic Sans MS" pitchFamily="66" charset="0"/>
                <a:sym typeface="Wingdings" pitchFamily="2" charset="2"/>
              </a:rPr>
              <a:t>M || </a:t>
            </a:r>
            <a:r>
              <a:rPr lang="en-US" sz="2400" baseline="-25000" dirty="0" err="1" smtClean="0">
                <a:latin typeface="Comic Sans MS" pitchFamily="66" charset="0"/>
                <a:sym typeface="Wingdings" pitchFamily="2" charset="2"/>
              </a:rPr>
              <a:t>Mlink</a:t>
            </a:r>
            <a:r>
              <a:rPr lang="en-US" sz="2400" baseline="-25000" dirty="0" smtClean="0">
                <a:latin typeface="Comic Sans MS" pitchFamily="66" charset="0"/>
                <a:sym typeface="Wingdings" pitchFamily="2" charset="2"/>
              </a:rPr>
              <a:t> || N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H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i.e. MD(M || </a:t>
            </a:r>
            <a:r>
              <a:rPr lang="en-US" sz="2400" dirty="0" err="1" smtClean="0">
                <a:latin typeface="Comic Sans MS" pitchFamily="66" charset="0"/>
                <a:sym typeface="Wingdings" pitchFamily="2" charset="2"/>
              </a:rPr>
              <a:t>Mlink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|| N) = H. So r = </a:t>
            </a:r>
            <a:r>
              <a:rPr lang="en-US" sz="2400" dirty="0" err="1" smtClean="0">
                <a:latin typeface="Comic Sans MS" pitchFamily="66" charset="0"/>
                <a:sym typeface="Wingdings" pitchFamily="2" charset="2"/>
              </a:rPr>
              <a:t>Mlink</a:t>
            </a: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 || N. 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latin typeface="Comic Sans MS" pitchFamily="66" charset="0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C00000"/>
                </a:solidFill>
                <a:latin typeface="Comic Sans MS" pitchFamily="66" charset="0"/>
                <a:ea typeface="+mj-ea"/>
                <a:cs typeface="+mj-cs"/>
              </a:rPr>
              <a:t>Comments and Questions ?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2057400"/>
            <a:ext cx="7772400" cy="1470025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latin typeface="Comic Sans MS" pitchFamily="66" charset="0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708222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Elongated Diamond Structure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1371600"/>
            <a:ext cx="542596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err="1" smtClean="0">
                <a:solidFill>
                  <a:srgbClr val="0070C0"/>
                </a:solidFill>
                <a:latin typeface="Comic Sans MS" pitchFamily="66" charset="0"/>
              </a:rPr>
              <a:t>Grostl</a:t>
            </a:r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 Compression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err="1" smtClean="0">
                <a:solidFill>
                  <a:srgbClr val="0070C0"/>
                </a:solidFill>
                <a:latin typeface="Comic Sans MS" pitchFamily="66" charset="0"/>
              </a:rPr>
              <a:t>Grostl</a:t>
            </a:r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 post-processor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86000"/>
            <a:ext cx="457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533660" cy="621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Length-Extension Attack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05000"/>
            <a:ext cx="7772400" cy="14700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latin typeface="Comic Sans MS" pitchFamily="66" charset="0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C00000"/>
                </a:solidFill>
                <a:latin typeface="Comic Sans MS" pitchFamily="66" charset="0"/>
                <a:ea typeface="+mj-ea"/>
                <a:cs typeface="+mj-cs"/>
              </a:rPr>
              <a:t>Ideal Hash Function: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C00000"/>
                </a:solidFill>
                <a:latin typeface="Comic Sans MS" pitchFamily="66" charset="0"/>
                <a:ea typeface="+mj-ea"/>
                <a:cs typeface="+mj-cs"/>
              </a:rPr>
              <a:t>Random Oracle </a:t>
            </a:r>
            <a:endParaRPr lang="en-US" sz="4400" dirty="0">
              <a:solidFill>
                <a:srgbClr val="C000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2057400"/>
            <a:ext cx="7772400" cy="1470025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228600" y="533400"/>
            <a:ext cx="8915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endParaRPr kumimoji="1" lang="en-US" altLang="ko-KR" sz="2600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kumimoji="1" lang="en-US" altLang="ko-KR" sz="26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(1)  </a:t>
            </a:r>
            <a:r>
              <a:rPr kumimoji="1" lang="en-US" altLang="ko-KR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Wingdings" pitchFamily="2" charset="2"/>
              </a:rPr>
              <a:t>correctness</a:t>
            </a:r>
            <a:r>
              <a:rPr kumimoji="1" lang="en-US" altLang="ko-KR" sz="26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:  what we want to achieve minimally</a:t>
            </a:r>
            <a:endParaRPr kumimoji="1" lang="en-US" altLang="ko-KR" sz="26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600" dirty="0" smtClean="0">
                <a:latin typeface="Comic Sans MS" pitchFamily="66" charset="0"/>
                <a:sym typeface="Wingdings" pitchFamily="2" charset="2"/>
              </a:rPr>
              <a:t>Encryption: efficiently computable inverse. 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600" dirty="0" smtClean="0">
                <a:latin typeface="Comic Sans MS" pitchFamily="66" charset="0"/>
                <a:sym typeface="Wingdings" pitchFamily="2" charset="2"/>
              </a:rPr>
              <a:t>Hash function: efficiently computable function mapping to outputs of fixed length. 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endParaRPr kumimoji="1" lang="en-US" altLang="ko-KR" sz="2600" dirty="0" smtClean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kumimoji="1" lang="en-US" altLang="ko-KR" sz="26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(2)  </a:t>
            </a:r>
            <a:r>
              <a:rPr kumimoji="1" lang="en-US" altLang="ko-KR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sym typeface="Wingdings" pitchFamily="2" charset="2"/>
              </a:rPr>
              <a:t>Security</a:t>
            </a:r>
            <a:r>
              <a:rPr kumimoji="1" lang="en-US" altLang="ko-KR" sz="26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: What we achieve extra features from a good building blocks to protect us from bad people?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600" dirty="0" smtClean="0">
                <a:latin typeface="Comic Sans MS" pitchFamily="66" charset="0"/>
                <a:sym typeface="Wingdings" pitchFamily="2" charset="2"/>
              </a:rPr>
              <a:t>Encryption:  given plaintexts and </a:t>
            </a:r>
            <a:r>
              <a:rPr kumimoji="1" lang="en-US" altLang="ko-KR" sz="2600" dirty="0" err="1" smtClean="0">
                <a:latin typeface="Comic Sans MS" pitchFamily="66" charset="0"/>
                <a:sym typeface="Wingdings" pitchFamily="2" charset="2"/>
              </a:rPr>
              <a:t>ciphertexts</a:t>
            </a:r>
            <a:r>
              <a:rPr kumimoji="1" lang="en-US" altLang="ko-KR" sz="2600" dirty="0" smtClean="0">
                <a:latin typeface="Comic Sans MS" pitchFamily="66" charset="0"/>
                <a:sym typeface="Wingdings" pitchFamily="2" charset="2"/>
              </a:rPr>
              <a:t>, the key should not be revealed. 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</a:pPr>
            <a:r>
              <a:rPr kumimoji="1" lang="en-US" altLang="ko-KR" sz="2600" dirty="0" smtClean="0">
                <a:latin typeface="Comic Sans MS" pitchFamily="66" charset="0"/>
                <a:sym typeface="Wingdings" pitchFamily="2" charset="2"/>
              </a:rPr>
              <a:t>Hash function:, we have (</a:t>
            </a:r>
            <a:r>
              <a:rPr kumimoji="1" lang="en-US" altLang="ko-KR" sz="26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many</a:t>
            </a:r>
            <a:r>
              <a:rPr kumimoji="1" lang="en-US" altLang="ko-KR" sz="2600" dirty="0" smtClean="0">
                <a:latin typeface="Comic Sans MS" pitchFamily="66" charset="0"/>
                <a:sym typeface="Wingdings" pitchFamily="2" charset="2"/>
              </a:rPr>
              <a:t>) security goals from a good cryptographic hash function.  Make a list later.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An  n-bit hash function H is called random oracle if for any distinct inputs M</a:t>
            </a:r>
            <a:r>
              <a:rPr kumimoji="1" lang="en-US" altLang="ko-KR" sz="24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,.. </a:t>
            </a:r>
            <a:r>
              <a:rPr kumimoji="1" lang="en-US" altLang="ko-KR" sz="2400" dirty="0" err="1" smtClean="0">
                <a:latin typeface="Comic Sans MS" pitchFamily="66" charset="0"/>
                <a:cs typeface="Times New Roman" pitchFamily="18" charset="0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, H(M</a:t>
            </a:r>
            <a:r>
              <a:rPr kumimoji="1" lang="en-US" altLang="ko-KR" sz="24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), …, H(</a:t>
            </a:r>
            <a:r>
              <a:rPr kumimoji="1" lang="en-US" altLang="ko-KR" sz="2400" dirty="0" err="1" smtClean="0">
                <a:latin typeface="Comic Sans MS" pitchFamily="66" charset="0"/>
                <a:cs typeface="Times New Roman" pitchFamily="18" charset="0"/>
              </a:rPr>
              <a:t>M</a:t>
            </a:r>
            <a:r>
              <a:rPr kumimoji="1" lang="en-US" altLang="ko-KR" sz="2400" baseline="-25000" dirty="0" err="1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) are uniformly and independently distributed over {0,1}</a:t>
            </a:r>
            <a:r>
              <a:rPr kumimoji="1" lang="en-US" altLang="ko-KR" sz="2400" baseline="30000" dirty="0" smtClean="0">
                <a:latin typeface="Comic Sans MS" pitchFamily="66" charset="0"/>
                <a:cs typeface="Times New Roman" pitchFamily="18" charset="0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endParaRPr kumimoji="1" lang="en-US" altLang="ko-KR" sz="2400" dirty="0" smtClean="0">
              <a:latin typeface="Comic Sans MS" pitchFamily="66" charset="0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Hash functions are usually assumed to be a random oracle.  For any distinct choices of x</a:t>
            </a:r>
            <a:r>
              <a:rPr kumimoji="1" lang="en-US" altLang="ko-KR" sz="2400" baseline="-25000" dirty="0" smtClean="0">
                <a:latin typeface="Comic Sans MS" pitchFamily="66" charset="0"/>
              </a:rPr>
              <a:t>1</a:t>
            </a:r>
            <a:r>
              <a:rPr kumimoji="1" lang="en-US" altLang="ko-KR" sz="2400" dirty="0" smtClean="0">
                <a:latin typeface="Comic Sans MS" pitchFamily="66" charset="0"/>
              </a:rPr>
              <a:t>, … , </a:t>
            </a:r>
            <a:r>
              <a:rPr kumimoji="1" lang="en-US" altLang="ko-KR" sz="2400" dirty="0" err="1" smtClean="0">
                <a:latin typeface="Comic Sans MS" pitchFamily="66" charset="0"/>
              </a:rPr>
              <a:t>x</a:t>
            </a:r>
            <a:r>
              <a:rPr kumimoji="1" lang="en-US" altLang="ko-KR" sz="2400" baseline="-25000" dirty="0" err="1" smtClean="0">
                <a:latin typeface="Comic Sans MS" pitchFamily="66" charset="0"/>
              </a:rPr>
              <a:t>q</a:t>
            </a:r>
            <a:r>
              <a:rPr kumimoji="1" lang="en-US" altLang="ko-KR" sz="2400" baseline="-25000" dirty="0" smtClean="0">
                <a:latin typeface="Comic Sans MS" pitchFamily="66" charset="0"/>
              </a:rPr>
              <a:t> </a:t>
            </a:r>
            <a:r>
              <a:rPr kumimoji="1" lang="en-US" altLang="ko-KR" sz="2400" dirty="0" smtClean="0">
                <a:latin typeface="Comic Sans MS" pitchFamily="66" charset="0"/>
              </a:rPr>
              <a:t>we have</a:t>
            </a:r>
            <a:r>
              <a:rPr kumimoji="1" lang="en-US" altLang="ko-KR" sz="2400" baseline="-25000" dirty="0" smtClean="0">
                <a:latin typeface="Comic Sans MS" pitchFamily="66" charset="0"/>
              </a:rPr>
              <a:t> </a:t>
            </a:r>
            <a:r>
              <a:rPr kumimoji="1" lang="en-US" altLang="ko-KR" sz="2400" dirty="0" smtClean="0">
                <a:latin typeface="Comic Sans MS" pitchFamily="66" charset="0"/>
              </a:rPr>
              <a:t> the birthday collision probability.</a:t>
            </a: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dirty="0" smtClean="0">
              <a:latin typeface="Comic Sans MS" pitchFamily="66" charset="0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Random oracle is ideal:  For any attack (not necessarily birthday attack) 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Collision.      </a:t>
            </a:r>
            <a:r>
              <a:rPr kumimoji="1" lang="en-US" altLang="ko-KR" sz="2400" b="1" dirty="0" smtClean="0">
                <a:solidFill>
                  <a:srgbClr val="C00000"/>
                </a:solidFill>
                <a:latin typeface="Comic Sans MS" pitchFamily="66" charset="0"/>
              </a:rPr>
              <a:t>query : 2</a:t>
            </a:r>
            <a:r>
              <a:rPr kumimoji="1" lang="en-US" altLang="ko-KR" sz="2400" b="1" baseline="30000" dirty="0" smtClean="0">
                <a:solidFill>
                  <a:srgbClr val="C00000"/>
                </a:solidFill>
                <a:latin typeface="Comic Sans MS" pitchFamily="66" charset="0"/>
              </a:rPr>
              <a:t>n/2</a:t>
            </a:r>
            <a:r>
              <a:rPr kumimoji="1" lang="en-US" altLang="ko-KR" sz="2400" dirty="0" smtClean="0">
                <a:latin typeface="Comic Sans MS" pitchFamily="66" charset="0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err="1" smtClean="0">
                <a:latin typeface="Comic Sans MS" pitchFamily="66" charset="0"/>
              </a:rPr>
              <a:t>Preimage</a:t>
            </a:r>
            <a:r>
              <a:rPr kumimoji="1" lang="en-US" altLang="ko-KR" sz="2400" dirty="0" smtClean="0">
                <a:latin typeface="Comic Sans MS" pitchFamily="66" charset="0"/>
              </a:rPr>
              <a:t>,  </a:t>
            </a:r>
            <a:r>
              <a:rPr kumimoji="1" lang="en-US" altLang="ko-KR" sz="2400" dirty="0" err="1" smtClean="0">
                <a:latin typeface="Comic Sans MS" pitchFamily="66" charset="0"/>
              </a:rPr>
              <a:t>Nosterdamus</a:t>
            </a:r>
            <a:r>
              <a:rPr kumimoji="1" lang="en-US" altLang="ko-KR" sz="2400" dirty="0" smtClean="0">
                <a:latin typeface="Comic Sans MS" pitchFamily="66" charset="0"/>
              </a:rPr>
              <a:t> attack, second </a:t>
            </a:r>
            <a:r>
              <a:rPr kumimoji="1" lang="en-US" altLang="ko-KR" sz="2400" dirty="0" err="1" smtClean="0">
                <a:latin typeface="Comic Sans MS" pitchFamily="66" charset="0"/>
              </a:rPr>
              <a:t>preimage</a:t>
            </a:r>
            <a:r>
              <a:rPr kumimoji="1" lang="en-US" altLang="ko-KR" sz="2400" dirty="0" smtClean="0">
                <a:latin typeface="Comic Sans MS" pitchFamily="66" charset="0"/>
              </a:rPr>
              <a:t>-  </a:t>
            </a:r>
            <a:r>
              <a:rPr kumimoji="1" lang="en-US" altLang="ko-KR" sz="2400" b="1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kumimoji="1" lang="en-US" altLang="ko-KR" sz="2400" b="1" baseline="30000" dirty="0" smtClean="0">
                <a:solidFill>
                  <a:srgbClr val="C00000"/>
                </a:solidFill>
                <a:latin typeface="Comic Sans MS" pitchFamily="66" charset="0"/>
              </a:rPr>
              <a:t>n</a:t>
            </a:r>
            <a:r>
              <a:rPr kumimoji="1" lang="en-US" altLang="ko-KR" sz="2400" dirty="0" smtClean="0">
                <a:latin typeface="Comic Sans MS" pitchFamily="66" charset="0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k-</a:t>
            </a:r>
            <a:r>
              <a:rPr kumimoji="1" lang="en-US" altLang="ko-KR" sz="2400" dirty="0" err="1" smtClean="0">
                <a:latin typeface="Comic Sans MS" pitchFamily="66" charset="0"/>
              </a:rPr>
              <a:t>multicollision</a:t>
            </a:r>
            <a:r>
              <a:rPr kumimoji="1" lang="en-US" altLang="ko-KR" sz="2400" dirty="0" smtClean="0">
                <a:latin typeface="Comic Sans MS" pitchFamily="66" charset="0"/>
              </a:rPr>
              <a:t> </a:t>
            </a:r>
            <a:r>
              <a:rPr kumimoji="1" lang="en-US" altLang="ko-KR" sz="2400" b="1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kumimoji="1" lang="en-US" altLang="ko-KR" sz="2400" b="1" baseline="30000" dirty="0" smtClean="0">
                <a:solidFill>
                  <a:srgbClr val="C00000"/>
                </a:solidFill>
                <a:latin typeface="Comic Sans MS" pitchFamily="66" charset="0"/>
              </a:rPr>
              <a:t>n(k-1)/k</a:t>
            </a:r>
            <a:r>
              <a:rPr kumimoji="1" lang="en-US" altLang="ko-KR" sz="2400" b="1" dirty="0" smtClean="0">
                <a:solidFill>
                  <a:srgbClr val="C00000"/>
                </a:solidFill>
                <a:latin typeface="Comic Sans MS" pitchFamily="66" charset="0"/>
              </a:rPr>
              <a:t> queries</a:t>
            </a: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kumimoji="1" lang="en-US" altLang="ko-KR" sz="2400" dirty="0" smtClean="0">
              <a:latin typeface="Comic Sans MS" pitchFamily="66" charset="0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2400" dirty="0" smtClean="0">
              <a:latin typeface="Comic Sans MS" pitchFamily="66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Random Oracle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4213" y="2205038"/>
            <a:ext cx="77724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>
                <a:latin typeface="Comic Sans MS" pitchFamily="66" charset="0"/>
              </a:rPr>
              <a:t>A public function can not have probability distribution on outputs, so the random oracles are </a:t>
            </a:r>
            <a:r>
              <a:rPr kumimoji="1" lang="en-US" altLang="ko-KR" sz="2000" b="1" dirty="0">
                <a:solidFill>
                  <a:srgbClr val="FF0000"/>
                </a:solidFill>
                <a:latin typeface="Comic Sans MS" pitchFamily="66" charset="0"/>
              </a:rPr>
              <a:t>not practical</a:t>
            </a:r>
            <a:r>
              <a:rPr kumimoji="1" lang="en-US" altLang="ko-KR" sz="2000" dirty="0">
                <a:latin typeface="Comic Sans MS" pitchFamily="66" charset="0"/>
              </a:rPr>
              <a:t>.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b="1" dirty="0">
                <a:solidFill>
                  <a:srgbClr val="FF0000"/>
                </a:solidFill>
                <a:latin typeface="Comic Sans MS" pitchFamily="66" charset="0"/>
              </a:rPr>
              <a:t>Easy to analyze </a:t>
            </a:r>
            <a:r>
              <a:rPr kumimoji="1" lang="en-US" altLang="ko-KR" sz="2000" dirty="0">
                <a:latin typeface="Comic Sans MS" pitchFamily="66" charset="0"/>
              </a:rPr>
              <a:t>: Many cryptosystems are based on ROM. Later on some of them are modified to a cryptosystem based on without ROM.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>
                <a:latin typeface="Comic Sans MS" pitchFamily="66" charset="0"/>
              </a:rPr>
              <a:t>A </a:t>
            </a:r>
            <a:r>
              <a:rPr kumimoji="1" lang="en-US" altLang="ko-KR" sz="2000" b="1" dirty="0">
                <a:solidFill>
                  <a:srgbClr val="FF0000"/>
                </a:solidFill>
                <a:latin typeface="Comic Sans MS" pitchFamily="66" charset="0"/>
              </a:rPr>
              <a:t>suitable model </a:t>
            </a:r>
            <a:r>
              <a:rPr kumimoji="1" lang="en-US" altLang="ko-KR" sz="2000" dirty="0">
                <a:latin typeface="Comic Sans MS" pitchFamily="66" charset="0"/>
              </a:rPr>
              <a:t>for public function such as hash function.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b="1" u="sng" dirty="0">
                <a:solidFill>
                  <a:srgbClr val="00B0F0"/>
                </a:solidFill>
                <a:latin typeface="Comic Sans MS" pitchFamily="66" charset="0"/>
              </a:rPr>
              <a:t>Why Random Oracle Model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11188" y="2133600"/>
            <a:ext cx="7921625" cy="3167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200" dirty="0" smtClean="0">
                <a:solidFill>
                  <a:srgbClr val="C00000"/>
                </a:solidFill>
                <a:latin typeface="Comic Sans MS" pitchFamily="66" charset="0"/>
              </a:rPr>
              <a:t>Some compression functions</a:t>
            </a:r>
            <a:r>
              <a:rPr kumimoji="1" lang="en-US" altLang="ko-KR" sz="4800" b="1" dirty="0" smtClean="0">
                <a:solidFill>
                  <a:srgbClr val="C00000"/>
                </a:solidFill>
                <a:latin typeface="Comic Sans MS" pitchFamily="66" charset="0"/>
              </a:rPr>
              <a:t>… </a:t>
            </a:r>
            <a:endParaRPr kumimoji="1" lang="en-US" altLang="ko-KR" sz="80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171575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MD4 compression function f: {0,1}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128  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x {0,1}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512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  {0,1}</a:t>
            </a:r>
            <a:r>
              <a:rPr kumimoji="1" lang="en-US" altLang="ko-KR" sz="2400" baseline="30000" dirty="0" smtClean="0">
                <a:latin typeface="Comic Sans MS" pitchFamily="66" charset="0"/>
                <a:sym typeface="Wingdings" pitchFamily="2" charset="2"/>
              </a:rPr>
              <a:t>128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F(h, m) = h’   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message expansion  M</a:t>
            </a:r>
            <a:r>
              <a:rPr kumimoji="1" lang="en-US" altLang="ko-KR" sz="2000" baseline="-25000" dirty="0" smtClean="0"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|| … M</a:t>
            </a:r>
            <a:r>
              <a:rPr kumimoji="1" lang="en-US" altLang="ko-KR" sz="2000" baseline="-25000" dirty="0" smtClean="0">
                <a:latin typeface="Comic Sans MS" pitchFamily="66" charset="0"/>
                <a:sym typeface="Wingdings" pitchFamily="2" charset="2"/>
              </a:rPr>
              <a:t>16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|| M</a:t>
            </a:r>
            <a:r>
              <a:rPr kumimoji="1" lang="en-US" altLang="ko-KR" sz="2000" baseline="-25000" dirty="0" smtClean="0"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|| .. M</a:t>
            </a:r>
            <a:r>
              <a:rPr kumimoji="1" lang="en-US" altLang="ko-KR" sz="2000" baseline="-25000" dirty="0" smtClean="0">
                <a:latin typeface="Comic Sans MS" pitchFamily="66" charset="0"/>
                <a:sym typeface="Wingdings" pitchFamily="2" charset="2"/>
              </a:rPr>
              <a:t>16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|| M</a:t>
            </a:r>
            <a:r>
              <a:rPr kumimoji="1" lang="en-US" altLang="ko-KR" sz="2000" baseline="-25000" dirty="0" smtClean="0">
                <a:latin typeface="Comic Sans MS" pitchFamily="66" charset="0"/>
                <a:sym typeface="Wingdings" pitchFamily="2" charset="2"/>
              </a:rPr>
              <a:t>1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|| … || M</a:t>
            </a:r>
            <a:r>
              <a:rPr kumimoji="1" lang="en-US" altLang="ko-KR" sz="2000" baseline="-25000" dirty="0" smtClean="0">
                <a:latin typeface="Comic Sans MS" pitchFamily="66" charset="0"/>
                <a:sym typeface="Wingdings" pitchFamily="2" charset="2"/>
              </a:rPr>
              <a:t>16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h = A || B || C || D.  Update h 48 times as shown in figure. </a:t>
            </a:r>
            <a:endParaRPr kumimoji="1" lang="en-US" altLang="ko-KR" sz="24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MD4 compression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7" name="Picture 6" descr="md4-compress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743200"/>
            <a:ext cx="3581400" cy="3543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838200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SHA-1 compression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6" name="Picture 5" descr="SHA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207718"/>
            <a:ext cx="4548939" cy="473588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9388" y="1298575"/>
            <a:ext cx="83550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   </a:t>
            </a:r>
            <a:endParaRPr kumimoji="1" lang="en-US" altLang="ko-KR" sz="2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2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400" baseline="300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838200"/>
            <a:ext cx="8915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latinLnBrk="1">
              <a:spcBef>
                <a:spcPct val="20000"/>
              </a:spcBef>
              <a:buClr>
                <a:schemeClr val="tx1"/>
              </a:buClr>
            </a:pPr>
            <a:r>
              <a:rPr kumimoji="1" lang="en-US" altLang="ko-KR" sz="2400" b="1" dirty="0" smtClean="0">
                <a:latin typeface="Comic Sans MS" pitchFamily="66" charset="0"/>
                <a:sym typeface="Wingdings" pitchFamily="2" charset="2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SHA-2 compression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pic>
        <p:nvPicPr>
          <p:cNvPr id="7" name="Picture 6" descr="SHA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942975"/>
            <a:ext cx="7620000" cy="53816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179388" y="38100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4. Generalized MD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687388" y="2122488"/>
            <a:ext cx="77724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1.  </a:t>
            </a:r>
            <a:r>
              <a:rPr kumimoji="1" lang="en-US" altLang="ko-KR" sz="2000" b="1" dirty="0" smtClean="0">
                <a:solidFill>
                  <a:srgbClr val="C00000"/>
                </a:solidFill>
                <a:latin typeface="Comic Sans MS" pitchFamily="66" charset="0"/>
              </a:rPr>
              <a:t>Doubly iterated</a:t>
            </a:r>
            <a:r>
              <a:rPr kumimoji="1" lang="en-US" altLang="ko-KR" sz="2000" dirty="0" smtClean="0">
                <a:latin typeface="Comic Sans MS" pitchFamily="66" charset="0"/>
              </a:rPr>
              <a:t> </a:t>
            </a:r>
            <a:r>
              <a:rPr kumimoji="1" lang="en-US" altLang="ko-KR" sz="2000" dirty="0" err="1" smtClean="0">
                <a:latin typeface="Comic Sans MS" pitchFamily="66" charset="0"/>
              </a:rPr>
              <a:t>Merkle-Damgård</a:t>
            </a:r>
            <a:r>
              <a:rPr kumimoji="1" lang="en-US" altLang="ko-KR" sz="2000" dirty="0" smtClean="0">
                <a:latin typeface="Comic Sans MS" pitchFamily="66" charset="0"/>
              </a:rPr>
              <a:t> Construction.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The sequence is &lt;1,2,…, t, 1,2, …, t&gt;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5250" y="3538538"/>
            <a:ext cx="1055688" cy="906462"/>
            <a:chOff x="432" y="1776"/>
            <a:chExt cx="768" cy="79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53959" name="Line 7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60" name="Line 8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61" name="Line 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62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3963" name="Rectangle 11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53964" name="Line 12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65" name="Line 13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66" name="Line 14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52800" y="3505200"/>
            <a:ext cx="1054100" cy="787400"/>
            <a:chOff x="432" y="1776"/>
            <a:chExt cx="768" cy="689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53981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82" name="Line 3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8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84" name="Line 3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3985" name="Rectangle 3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53986" name="Line 3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87" name="Line 3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88" name="Line 3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556250" y="3538538"/>
            <a:ext cx="1054100" cy="787400"/>
            <a:chOff x="432" y="1776"/>
            <a:chExt cx="768" cy="689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53992" name="Line 4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93" name="Line 4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94" name="Line 4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95" name="Line 4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3996" name="Rectangle 44"/>
              <p:cNvSpPr>
                <a:spLocks noChangeArrowheads="1"/>
              </p:cNvSpPr>
              <p:nvPr/>
            </p:nvSpPr>
            <p:spPr bwMode="auto">
              <a:xfrm>
                <a:off x="891" y="2118"/>
                <a:ext cx="134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53997" name="Line 4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98" name="Line 4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99" name="Line 4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4000" name="Rectangle 48"/>
          <p:cNvSpPr>
            <a:spLocks noChangeArrowheads="1"/>
          </p:cNvSpPr>
          <p:nvPr/>
        </p:nvSpPr>
        <p:spPr bwMode="auto">
          <a:xfrm>
            <a:off x="863600" y="3929063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54002" name="Rectangle 50"/>
          <p:cNvSpPr>
            <a:spLocks noChangeArrowheads="1"/>
          </p:cNvSpPr>
          <p:nvPr/>
        </p:nvSpPr>
        <p:spPr bwMode="auto">
          <a:xfrm>
            <a:off x="3048000" y="2940050"/>
            <a:ext cx="58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 dirty="0"/>
          </a:p>
        </p:txBody>
      </p:sp>
      <p:sp>
        <p:nvSpPr>
          <p:cNvPr id="254003" name="Rectangle 51"/>
          <p:cNvSpPr>
            <a:spLocks noChangeArrowheads="1"/>
          </p:cNvSpPr>
          <p:nvPr/>
        </p:nvSpPr>
        <p:spPr bwMode="auto">
          <a:xfrm>
            <a:off x="5491163" y="2940050"/>
            <a:ext cx="577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54004" name="Rectangle 52"/>
          <p:cNvSpPr>
            <a:spLocks noChangeArrowheads="1"/>
          </p:cNvSpPr>
          <p:nvPr/>
        </p:nvSpPr>
        <p:spPr bwMode="auto">
          <a:xfrm>
            <a:off x="2057400" y="2868613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 dirty="0"/>
          </a:p>
        </p:txBody>
      </p:sp>
      <p:sp>
        <p:nvSpPr>
          <p:cNvPr id="254005" name="Rectangle 53"/>
          <p:cNvSpPr>
            <a:spLocks noChangeArrowheads="1"/>
          </p:cNvSpPr>
          <p:nvPr/>
        </p:nvSpPr>
        <p:spPr bwMode="auto">
          <a:xfrm>
            <a:off x="7200900" y="3876675"/>
            <a:ext cx="17637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hash value</a:t>
            </a:r>
            <a:endParaRPr lang="en-US" sz="2000"/>
          </a:p>
        </p:txBody>
      </p:sp>
      <p:sp>
        <p:nvSpPr>
          <p:cNvPr id="254006" name="Rectangle 54"/>
          <p:cNvSpPr>
            <a:spLocks noChangeArrowheads="1"/>
          </p:cNvSpPr>
          <p:nvPr/>
        </p:nvSpPr>
        <p:spPr bwMode="auto">
          <a:xfrm>
            <a:off x="1985963" y="3821113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54008" name="Rectangle 56"/>
          <p:cNvSpPr>
            <a:spLocks noChangeArrowheads="1"/>
          </p:cNvSpPr>
          <p:nvPr/>
        </p:nvSpPr>
        <p:spPr bwMode="auto">
          <a:xfrm>
            <a:off x="3941763" y="3773487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 dirty="0"/>
          </a:p>
        </p:txBody>
      </p:sp>
      <p:sp>
        <p:nvSpPr>
          <p:cNvPr id="254009" name="Rectangle 57"/>
          <p:cNvSpPr>
            <a:spLocks noChangeArrowheads="1"/>
          </p:cNvSpPr>
          <p:nvPr/>
        </p:nvSpPr>
        <p:spPr bwMode="auto">
          <a:xfrm>
            <a:off x="6165850" y="38068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54010" name="Line 58"/>
          <p:cNvSpPr>
            <a:spLocks noChangeShapeType="1"/>
          </p:cNvSpPr>
          <p:nvPr/>
        </p:nvSpPr>
        <p:spPr bwMode="auto">
          <a:xfrm>
            <a:off x="6623050" y="4090988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11" name="Line 59"/>
          <p:cNvSpPr>
            <a:spLocks noChangeShapeType="1"/>
          </p:cNvSpPr>
          <p:nvPr/>
        </p:nvSpPr>
        <p:spPr bwMode="auto">
          <a:xfrm>
            <a:off x="2438400" y="4114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14" name="Line 62"/>
          <p:cNvSpPr>
            <a:spLocks noChangeShapeType="1"/>
          </p:cNvSpPr>
          <p:nvPr/>
        </p:nvSpPr>
        <p:spPr bwMode="auto">
          <a:xfrm>
            <a:off x="3551238" y="3987800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15" name="Text Box 63"/>
          <p:cNvSpPr txBox="1">
            <a:spLocks noChangeArrowheads="1"/>
          </p:cNvSpPr>
          <p:nvPr/>
        </p:nvSpPr>
        <p:spPr bwMode="auto">
          <a:xfrm>
            <a:off x="3295650" y="41148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16" name="Line 64"/>
          <p:cNvSpPr>
            <a:spLocks noChangeShapeType="1"/>
          </p:cNvSpPr>
          <p:nvPr/>
        </p:nvSpPr>
        <p:spPr bwMode="auto">
          <a:xfrm>
            <a:off x="5800725" y="402113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17" name="Text Box 65"/>
          <p:cNvSpPr txBox="1">
            <a:spLocks noChangeArrowheads="1"/>
          </p:cNvSpPr>
          <p:nvPr/>
        </p:nvSpPr>
        <p:spPr bwMode="auto">
          <a:xfrm>
            <a:off x="5545138" y="414813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0" name="Text Box 68"/>
          <p:cNvSpPr txBox="1">
            <a:spLocks noChangeArrowheads="1"/>
          </p:cNvSpPr>
          <p:nvPr/>
        </p:nvSpPr>
        <p:spPr bwMode="auto">
          <a:xfrm>
            <a:off x="2952750" y="35560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1" name="Line 69"/>
          <p:cNvSpPr>
            <a:spLocks noChangeShapeType="1"/>
          </p:cNvSpPr>
          <p:nvPr/>
        </p:nvSpPr>
        <p:spPr bwMode="auto">
          <a:xfrm flipH="1">
            <a:off x="3513138" y="3724275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22" name="Text Box 70"/>
          <p:cNvSpPr txBox="1">
            <a:spLocks noChangeArrowheads="1"/>
          </p:cNvSpPr>
          <p:nvPr/>
        </p:nvSpPr>
        <p:spPr bwMode="auto">
          <a:xfrm>
            <a:off x="5184775" y="3589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3" name="Line 71"/>
          <p:cNvSpPr>
            <a:spLocks noChangeShapeType="1"/>
          </p:cNvSpPr>
          <p:nvPr/>
        </p:nvSpPr>
        <p:spPr bwMode="auto">
          <a:xfrm flipH="1">
            <a:off x="5714999" y="37338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24" name="Rectangle 72"/>
          <p:cNvSpPr>
            <a:spLocks noChangeArrowheads="1"/>
          </p:cNvSpPr>
          <p:nvPr/>
        </p:nvSpPr>
        <p:spPr bwMode="auto">
          <a:xfrm>
            <a:off x="1296988" y="3011488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 dirty="0"/>
          </a:p>
        </p:txBody>
      </p:sp>
      <p:sp>
        <p:nvSpPr>
          <p:cNvPr id="254025" name="Line 73"/>
          <p:cNvSpPr>
            <a:spLocks noChangeShapeType="1"/>
          </p:cNvSpPr>
          <p:nvPr/>
        </p:nvSpPr>
        <p:spPr bwMode="auto">
          <a:xfrm flipH="1">
            <a:off x="1657350" y="3803650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26" name="Text Box 74"/>
          <p:cNvSpPr txBox="1">
            <a:spLocks noChangeArrowheads="1"/>
          </p:cNvSpPr>
          <p:nvPr/>
        </p:nvSpPr>
        <p:spPr bwMode="auto">
          <a:xfrm>
            <a:off x="936625" y="366077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7" name="Text Box 75"/>
          <p:cNvSpPr txBox="1">
            <a:spLocks noChangeArrowheads="1"/>
          </p:cNvSpPr>
          <p:nvPr/>
        </p:nvSpPr>
        <p:spPr bwMode="auto">
          <a:xfrm>
            <a:off x="1368425" y="41640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8" name="Line 76"/>
          <p:cNvSpPr>
            <a:spLocks noChangeShapeType="1"/>
          </p:cNvSpPr>
          <p:nvPr/>
        </p:nvSpPr>
        <p:spPr bwMode="auto">
          <a:xfrm>
            <a:off x="6767513" y="4019550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29" name="Line 77"/>
          <p:cNvSpPr>
            <a:spLocks noChangeShapeType="1"/>
          </p:cNvSpPr>
          <p:nvPr/>
        </p:nvSpPr>
        <p:spPr bwMode="auto">
          <a:xfrm>
            <a:off x="6624638" y="4092575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30" name="Text Box 78"/>
          <p:cNvSpPr txBox="1">
            <a:spLocks noChangeArrowheads="1"/>
          </p:cNvSpPr>
          <p:nvPr/>
        </p:nvSpPr>
        <p:spPr bwMode="auto">
          <a:xfrm>
            <a:off x="6732588" y="414813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31" name="Rectangle 79"/>
          <p:cNvSpPr>
            <a:spLocks noChangeArrowheads="1"/>
          </p:cNvSpPr>
          <p:nvPr/>
        </p:nvSpPr>
        <p:spPr bwMode="auto">
          <a:xfrm>
            <a:off x="1116013" y="2940050"/>
            <a:ext cx="50403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032" name="Rectangle 80"/>
          <p:cNvSpPr>
            <a:spLocks noChangeArrowheads="1"/>
          </p:cNvSpPr>
          <p:nvPr/>
        </p:nvSpPr>
        <p:spPr bwMode="auto">
          <a:xfrm>
            <a:off x="2819400" y="3733800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 dirty="0"/>
          </a:p>
        </p:txBody>
      </p:sp>
      <p:sp>
        <p:nvSpPr>
          <p:cNvPr id="254033" name="Line 81"/>
          <p:cNvSpPr>
            <a:spLocks noChangeShapeType="1"/>
          </p:cNvSpPr>
          <p:nvPr/>
        </p:nvSpPr>
        <p:spPr bwMode="auto">
          <a:xfrm>
            <a:off x="1979613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35" name="Line 83"/>
          <p:cNvSpPr>
            <a:spLocks noChangeShapeType="1"/>
          </p:cNvSpPr>
          <p:nvPr/>
        </p:nvSpPr>
        <p:spPr bwMode="auto">
          <a:xfrm>
            <a:off x="3902075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36" name="Line 84"/>
          <p:cNvSpPr>
            <a:spLocks noChangeShapeType="1"/>
          </p:cNvSpPr>
          <p:nvPr/>
        </p:nvSpPr>
        <p:spPr bwMode="auto">
          <a:xfrm>
            <a:off x="3048000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4075113" y="2971800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 dirty="0"/>
          </a:p>
        </p:txBody>
      </p:sp>
      <p:sp>
        <p:nvSpPr>
          <p:cNvPr id="89" name="Rectangle 52"/>
          <p:cNvSpPr>
            <a:spLocks noChangeArrowheads="1"/>
          </p:cNvSpPr>
          <p:nvPr/>
        </p:nvSpPr>
        <p:spPr bwMode="auto">
          <a:xfrm>
            <a:off x="4775200" y="2857500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 dirty="0"/>
          </a:p>
        </p:txBody>
      </p:sp>
      <p:sp>
        <p:nvSpPr>
          <p:cNvPr id="90" name="Line 81"/>
          <p:cNvSpPr>
            <a:spLocks noChangeShapeType="1"/>
          </p:cNvSpPr>
          <p:nvPr/>
        </p:nvSpPr>
        <p:spPr bwMode="auto">
          <a:xfrm>
            <a:off x="4697413" y="2928937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81"/>
          <p:cNvSpPr>
            <a:spLocks noChangeShapeType="1"/>
          </p:cNvSpPr>
          <p:nvPr/>
        </p:nvSpPr>
        <p:spPr bwMode="auto">
          <a:xfrm>
            <a:off x="5562600" y="2928937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59"/>
          <p:cNvSpPr>
            <a:spLocks noChangeShapeType="1"/>
          </p:cNvSpPr>
          <p:nvPr/>
        </p:nvSpPr>
        <p:spPr bwMode="auto">
          <a:xfrm>
            <a:off x="4419600" y="4114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Rectangle 80"/>
          <p:cNvSpPr>
            <a:spLocks noChangeArrowheads="1"/>
          </p:cNvSpPr>
          <p:nvPr/>
        </p:nvSpPr>
        <p:spPr bwMode="auto">
          <a:xfrm>
            <a:off x="4775200" y="3733800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687388" y="2122488"/>
            <a:ext cx="77724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2.  </a:t>
            </a:r>
            <a:r>
              <a:rPr kumimoji="1" lang="en-US" altLang="ko-KR" sz="2000" b="1" dirty="0" smtClean="0">
                <a:solidFill>
                  <a:srgbClr val="C00000"/>
                </a:solidFill>
                <a:latin typeface="Comic Sans MS" pitchFamily="66" charset="0"/>
              </a:rPr>
              <a:t>Zipper</a:t>
            </a:r>
            <a:r>
              <a:rPr kumimoji="1" lang="en-US" altLang="ko-KR" sz="2000" dirty="0" smtClean="0">
                <a:latin typeface="Comic Sans MS" pitchFamily="66" charset="0"/>
              </a:rPr>
              <a:t> hash function.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The sequence is &lt;1,2,…, t, t,t-1, …, 1&gt;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Blip>
                <a:blip r:embed="rId2"/>
              </a:buBlip>
            </a:pP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</a:rPr>
              <a:t>Classical MD hash function </a:t>
            </a:r>
            <a:r>
              <a:rPr kumimoji="1" lang="en-US" altLang="ko-KR" sz="2000" dirty="0" smtClean="0">
                <a:latin typeface="Comic Sans MS" pitchFamily="66" charset="0"/>
              </a:rPr>
              <a:t>can be characterized by a sequence &lt;1,2,…,t&gt;.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 smtClean="0"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5250" y="3538538"/>
            <a:ext cx="1055688" cy="906462"/>
            <a:chOff x="432" y="1776"/>
            <a:chExt cx="768" cy="79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53959" name="Line 7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60" name="Line 8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61" name="Line 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62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3963" name="Rectangle 11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53964" name="Line 12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65" name="Line 13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66" name="Line 14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52800" y="3505200"/>
            <a:ext cx="1054100" cy="787400"/>
            <a:chOff x="432" y="1776"/>
            <a:chExt cx="768" cy="689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53981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82" name="Line 3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8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84" name="Line 3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3985" name="Rectangle 3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53986" name="Line 3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87" name="Line 3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88" name="Line 3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556250" y="3538538"/>
            <a:ext cx="1054100" cy="787400"/>
            <a:chOff x="432" y="1776"/>
            <a:chExt cx="768" cy="689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0" name="Group 3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53992" name="Line 4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93" name="Line 4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94" name="Line 4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995" name="Line 4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3996" name="Rectangle 44"/>
              <p:cNvSpPr>
                <a:spLocks noChangeArrowheads="1"/>
              </p:cNvSpPr>
              <p:nvPr/>
            </p:nvSpPr>
            <p:spPr bwMode="auto">
              <a:xfrm>
                <a:off x="891" y="2118"/>
                <a:ext cx="134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53997" name="Line 4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98" name="Line 4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99" name="Line 4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4000" name="Rectangle 48"/>
          <p:cNvSpPr>
            <a:spLocks noChangeArrowheads="1"/>
          </p:cNvSpPr>
          <p:nvPr/>
        </p:nvSpPr>
        <p:spPr bwMode="auto">
          <a:xfrm>
            <a:off x="863600" y="3929063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54002" name="Rectangle 50"/>
          <p:cNvSpPr>
            <a:spLocks noChangeArrowheads="1"/>
          </p:cNvSpPr>
          <p:nvPr/>
        </p:nvSpPr>
        <p:spPr bwMode="auto">
          <a:xfrm>
            <a:off x="3048000" y="2940050"/>
            <a:ext cx="58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 dirty="0"/>
          </a:p>
        </p:txBody>
      </p:sp>
      <p:sp>
        <p:nvSpPr>
          <p:cNvPr id="254003" name="Rectangle 51"/>
          <p:cNvSpPr>
            <a:spLocks noChangeArrowheads="1"/>
          </p:cNvSpPr>
          <p:nvPr/>
        </p:nvSpPr>
        <p:spPr bwMode="auto">
          <a:xfrm>
            <a:off x="5491163" y="2940050"/>
            <a:ext cx="577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 dirty="0"/>
          </a:p>
        </p:txBody>
      </p:sp>
      <p:sp>
        <p:nvSpPr>
          <p:cNvPr id="254004" name="Rectangle 52"/>
          <p:cNvSpPr>
            <a:spLocks noChangeArrowheads="1"/>
          </p:cNvSpPr>
          <p:nvPr/>
        </p:nvSpPr>
        <p:spPr bwMode="auto">
          <a:xfrm>
            <a:off x="2057400" y="2868613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 dirty="0"/>
          </a:p>
        </p:txBody>
      </p:sp>
      <p:sp>
        <p:nvSpPr>
          <p:cNvPr id="254005" name="Rectangle 53"/>
          <p:cNvSpPr>
            <a:spLocks noChangeArrowheads="1"/>
          </p:cNvSpPr>
          <p:nvPr/>
        </p:nvSpPr>
        <p:spPr bwMode="auto">
          <a:xfrm>
            <a:off x="7200900" y="3876675"/>
            <a:ext cx="17637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hash value</a:t>
            </a:r>
            <a:endParaRPr lang="en-US" sz="2000"/>
          </a:p>
        </p:txBody>
      </p:sp>
      <p:sp>
        <p:nvSpPr>
          <p:cNvPr id="254006" name="Rectangle 54"/>
          <p:cNvSpPr>
            <a:spLocks noChangeArrowheads="1"/>
          </p:cNvSpPr>
          <p:nvPr/>
        </p:nvSpPr>
        <p:spPr bwMode="auto">
          <a:xfrm>
            <a:off x="1985963" y="3821113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54008" name="Rectangle 56"/>
          <p:cNvSpPr>
            <a:spLocks noChangeArrowheads="1"/>
          </p:cNvSpPr>
          <p:nvPr/>
        </p:nvSpPr>
        <p:spPr bwMode="auto">
          <a:xfrm>
            <a:off x="3941763" y="3773487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 dirty="0"/>
          </a:p>
        </p:txBody>
      </p:sp>
      <p:sp>
        <p:nvSpPr>
          <p:cNvPr id="254009" name="Rectangle 57"/>
          <p:cNvSpPr>
            <a:spLocks noChangeArrowheads="1"/>
          </p:cNvSpPr>
          <p:nvPr/>
        </p:nvSpPr>
        <p:spPr bwMode="auto">
          <a:xfrm>
            <a:off x="6165850" y="38068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54010" name="Line 58"/>
          <p:cNvSpPr>
            <a:spLocks noChangeShapeType="1"/>
          </p:cNvSpPr>
          <p:nvPr/>
        </p:nvSpPr>
        <p:spPr bwMode="auto">
          <a:xfrm>
            <a:off x="6623050" y="4090988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11" name="Line 59"/>
          <p:cNvSpPr>
            <a:spLocks noChangeShapeType="1"/>
          </p:cNvSpPr>
          <p:nvPr/>
        </p:nvSpPr>
        <p:spPr bwMode="auto">
          <a:xfrm>
            <a:off x="2438400" y="4114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14" name="Line 62"/>
          <p:cNvSpPr>
            <a:spLocks noChangeShapeType="1"/>
          </p:cNvSpPr>
          <p:nvPr/>
        </p:nvSpPr>
        <p:spPr bwMode="auto">
          <a:xfrm>
            <a:off x="3551238" y="3987800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15" name="Text Box 63"/>
          <p:cNvSpPr txBox="1">
            <a:spLocks noChangeArrowheads="1"/>
          </p:cNvSpPr>
          <p:nvPr/>
        </p:nvSpPr>
        <p:spPr bwMode="auto">
          <a:xfrm>
            <a:off x="3295650" y="41148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16" name="Line 64"/>
          <p:cNvSpPr>
            <a:spLocks noChangeShapeType="1"/>
          </p:cNvSpPr>
          <p:nvPr/>
        </p:nvSpPr>
        <p:spPr bwMode="auto">
          <a:xfrm>
            <a:off x="5800725" y="4021138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17" name="Text Box 65"/>
          <p:cNvSpPr txBox="1">
            <a:spLocks noChangeArrowheads="1"/>
          </p:cNvSpPr>
          <p:nvPr/>
        </p:nvSpPr>
        <p:spPr bwMode="auto">
          <a:xfrm>
            <a:off x="5545138" y="414813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0" name="Text Box 68"/>
          <p:cNvSpPr txBox="1">
            <a:spLocks noChangeArrowheads="1"/>
          </p:cNvSpPr>
          <p:nvPr/>
        </p:nvSpPr>
        <p:spPr bwMode="auto">
          <a:xfrm>
            <a:off x="2952750" y="35560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1" name="Line 69"/>
          <p:cNvSpPr>
            <a:spLocks noChangeShapeType="1"/>
          </p:cNvSpPr>
          <p:nvPr/>
        </p:nvSpPr>
        <p:spPr bwMode="auto">
          <a:xfrm flipH="1">
            <a:off x="3513138" y="3724275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22" name="Text Box 70"/>
          <p:cNvSpPr txBox="1">
            <a:spLocks noChangeArrowheads="1"/>
          </p:cNvSpPr>
          <p:nvPr/>
        </p:nvSpPr>
        <p:spPr bwMode="auto">
          <a:xfrm>
            <a:off x="5184775" y="3589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3" name="Line 71"/>
          <p:cNvSpPr>
            <a:spLocks noChangeShapeType="1"/>
          </p:cNvSpPr>
          <p:nvPr/>
        </p:nvSpPr>
        <p:spPr bwMode="auto">
          <a:xfrm flipH="1">
            <a:off x="5714999" y="373380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24" name="Rectangle 72"/>
          <p:cNvSpPr>
            <a:spLocks noChangeArrowheads="1"/>
          </p:cNvSpPr>
          <p:nvPr/>
        </p:nvSpPr>
        <p:spPr bwMode="auto">
          <a:xfrm>
            <a:off x="1296988" y="3011488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 dirty="0"/>
          </a:p>
        </p:txBody>
      </p:sp>
      <p:sp>
        <p:nvSpPr>
          <p:cNvPr id="254025" name="Line 73"/>
          <p:cNvSpPr>
            <a:spLocks noChangeShapeType="1"/>
          </p:cNvSpPr>
          <p:nvPr/>
        </p:nvSpPr>
        <p:spPr bwMode="auto">
          <a:xfrm flipH="1">
            <a:off x="1657350" y="3803650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26" name="Text Box 74"/>
          <p:cNvSpPr txBox="1">
            <a:spLocks noChangeArrowheads="1"/>
          </p:cNvSpPr>
          <p:nvPr/>
        </p:nvSpPr>
        <p:spPr bwMode="auto">
          <a:xfrm>
            <a:off x="936625" y="366077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7" name="Text Box 75"/>
          <p:cNvSpPr txBox="1">
            <a:spLocks noChangeArrowheads="1"/>
          </p:cNvSpPr>
          <p:nvPr/>
        </p:nvSpPr>
        <p:spPr bwMode="auto">
          <a:xfrm>
            <a:off x="1368425" y="41640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28" name="Line 76"/>
          <p:cNvSpPr>
            <a:spLocks noChangeShapeType="1"/>
          </p:cNvSpPr>
          <p:nvPr/>
        </p:nvSpPr>
        <p:spPr bwMode="auto">
          <a:xfrm>
            <a:off x="6767513" y="4019550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29" name="Line 77"/>
          <p:cNvSpPr>
            <a:spLocks noChangeShapeType="1"/>
          </p:cNvSpPr>
          <p:nvPr/>
        </p:nvSpPr>
        <p:spPr bwMode="auto">
          <a:xfrm>
            <a:off x="6624638" y="4092575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30" name="Text Box 78"/>
          <p:cNvSpPr txBox="1">
            <a:spLocks noChangeArrowheads="1"/>
          </p:cNvSpPr>
          <p:nvPr/>
        </p:nvSpPr>
        <p:spPr bwMode="auto">
          <a:xfrm>
            <a:off x="6732588" y="414813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54031" name="Rectangle 79"/>
          <p:cNvSpPr>
            <a:spLocks noChangeArrowheads="1"/>
          </p:cNvSpPr>
          <p:nvPr/>
        </p:nvSpPr>
        <p:spPr bwMode="auto">
          <a:xfrm>
            <a:off x="1116013" y="2940050"/>
            <a:ext cx="50403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032" name="Rectangle 80"/>
          <p:cNvSpPr>
            <a:spLocks noChangeArrowheads="1"/>
          </p:cNvSpPr>
          <p:nvPr/>
        </p:nvSpPr>
        <p:spPr bwMode="auto">
          <a:xfrm>
            <a:off x="2819400" y="3733800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 dirty="0"/>
          </a:p>
        </p:txBody>
      </p:sp>
      <p:sp>
        <p:nvSpPr>
          <p:cNvPr id="254033" name="Line 81"/>
          <p:cNvSpPr>
            <a:spLocks noChangeShapeType="1"/>
          </p:cNvSpPr>
          <p:nvPr/>
        </p:nvSpPr>
        <p:spPr bwMode="auto">
          <a:xfrm>
            <a:off x="1979613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35" name="Line 83"/>
          <p:cNvSpPr>
            <a:spLocks noChangeShapeType="1"/>
          </p:cNvSpPr>
          <p:nvPr/>
        </p:nvSpPr>
        <p:spPr bwMode="auto">
          <a:xfrm>
            <a:off x="3902075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036" name="Line 84"/>
          <p:cNvSpPr>
            <a:spLocks noChangeShapeType="1"/>
          </p:cNvSpPr>
          <p:nvPr/>
        </p:nvSpPr>
        <p:spPr bwMode="auto">
          <a:xfrm>
            <a:off x="3048000" y="29400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4075113" y="2971800"/>
            <a:ext cx="58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 dirty="0"/>
          </a:p>
        </p:txBody>
      </p:sp>
      <p:sp>
        <p:nvSpPr>
          <p:cNvPr id="89" name="Rectangle 52"/>
          <p:cNvSpPr>
            <a:spLocks noChangeArrowheads="1"/>
          </p:cNvSpPr>
          <p:nvPr/>
        </p:nvSpPr>
        <p:spPr bwMode="auto">
          <a:xfrm>
            <a:off x="4775200" y="2857500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 dirty="0"/>
          </a:p>
        </p:txBody>
      </p:sp>
      <p:sp>
        <p:nvSpPr>
          <p:cNvPr id="90" name="Line 81"/>
          <p:cNvSpPr>
            <a:spLocks noChangeShapeType="1"/>
          </p:cNvSpPr>
          <p:nvPr/>
        </p:nvSpPr>
        <p:spPr bwMode="auto">
          <a:xfrm>
            <a:off x="4697413" y="2928937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81"/>
          <p:cNvSpPr>
            <a:spLocks noChangeShapeType="1"/>
          </p:cNvSpPr>
          <p:nvPr/>
        </p:nvSpPr>
        <p:spPr bwMode="auto">
          <a:xfrm>
            <a:off x="5562600" y="2928937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59"/>
          <p:cNvSpPr>
            <a:spLocks noChangeShapeType="1"/>
          </p:cNvSpPr>
          <p:nvPr/>
        </p:nvSpPr>
        <p:spPr bwMode="auto">
          <a:xfrm>
            <a:off x="4419600" y="4114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Rectangle 80"/>
          <p:cNvSpPr>
            <a:spLocks noChangeArrowheads="1"/>
          </p:cNvSpPr>
          <p:nvPr/>
        </p:nvSpPr>
        <p:spPr bwMode="auto">
          <a:xfrm>
            <a:off x="4775200" y="3733800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 dirty="0"/>
          </a:p>
        </p:txBody>
      </p:sp>
      <p:sp>
        <p:nvSpPr>
          <p:cNvPr id="73" name="Rectangle 2"/>
          <p:cNvSpPr>
            <a:spLocks noChangeArrowheads="1"/>
          </p:cNvSpPr>
          <p:nvPr/>
        </p:nvSpPr>
        <p:spPr bwMode="auto">
          <a:xfrm>
            <a:off x="179388" y="38100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4. Generalized MD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381000" y="4175125"/>
            <a:ext cx="81899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</a:pPr>
            <a:r>
              <a:rPr kumimoji="1" lang="en-US" altLang="ko-KR" sz="2400" dirty="0">
                <a:latin typeface="Comic Sans MS" pitchFamily="66" charset="0"/>
              </a:rPr>
              <a:t>	- </a:t>
            </a:r>
            <a:r>
              <a:rPr lang="en-US" altLang="ko-KR" sz="2400" dirty="0">
                <a:latin typeface="Comic Sans MS" pitchFamily="66" charset="0"/>
              </a:rPr>
              <a:t>Pad(M) = M || 10…00 || binary(|M|)</a:t>
            </a:r>
            <a:r>
              <a:rPr lang="en-US" altLang="ko-KR" sz="2400" baseline="-25000" dirty="0">
                <a:latin typeface="Comic Sans MS" pitchFamily="66" charset="0"/>
              </a:rPr>
              <a:t>64</a:t>
            </a:r>
            <a:r>
              <a:rPr lang="en-US" altLang="ko-KR" sz="2400" dirty="0">
                <a:latin typeface="Comic Sans MS" pitchFamily="66" charset="0"/>
              </a:rPr>
              <a:t> </a:t>
            </a:r>
            <a:r>
              <a:rPr lang="en-US" altLang="ko-KR" sz="2400" dirty="0" smtClean="0">
                <a:latin typeface="Comic Sans MS" pitchFamily="66" charset="0"/>
              </a:rPr>
              <a:t>= M</a:t>
            </a:r>
            <a:r>
              <a:rPr lang="en-US" altLang="ko-KR" sz="2400" baseline="-25000" dirty="0" smtClean="0">
                <a:latin typeface="Comic Sans MS" pitchFamily="66" charset="0"/>
              </a:rPr>
              <a:t>1</a:t>
            </a:r>
            <a:r>
              <a:rPr lang="en-US" altLang="ko-KR" sz="2400" dirty="0" smtClean="0">
                <a:latin typeface="Comic Sans MS" pitchFamily="66" charset="0"/>
              </a:rPr>
              <a:t> || … || M</a:t>
            </a:r>
            <a:r>
              <a:rPr lang="en-US" altLang="ko-KR" sz="2400" baseline="-25000" dirty="0" smtClean="0">
                <a:latin typeface="Comic Sans MS" pitchFamily="66" charset="0"/>
              </a:rPr>
              <a:t>t</a:t>
            </a:r>
            <a:endParaRPr lang="en-US" altLang="ko-KR" sz="3200" baseline="-25000" dirty="0">
              <a:latin typeface="Times New Roman" pitchFamily="18" charset="0"/>
            </a:endParaRPr>
          </a:p>
          <a:p>
            <a:pPr marL="342900" indent="-342900" eaLnBrk="1" latinLnBrk="1" hangingPunct="1">
              <a:spcBef>
                <a:spcPct val="20000"/>
              </a:spcBef>
            </a:pPr>
            <a:endParaRPr kumimoji="1" lang="en-US" altLang="ko-KR" sz="3200" dirty="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16037" y="5454650"/>
            <a:ext cx="1055688" cy="906462"/>
            <a:chOff x="432" y="1776"/>
            <a:chExt cx="768" cy="79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15048" name="Line 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49" name="Line 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50" name="Line 1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51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052" name="Rectangle 1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15053" name="Line 1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54" name="Line 1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55" name="Line 1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371725" y="5454650"/>
            <a:ext cx="1054100" cy="787400"/>
            <a:chOff x="432" y="1776"/>
            <a:chExt cx="768" cy="68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15059" name="Line 1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60" name="Line 2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61" name="Line 2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62" name="Line 2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063" name="Rectangle 2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15064" name="Line 2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65" name="Line 2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66" name="Line 2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452937" y="5454650"/>
            <a:ext cx="1054100" cy="787400"/>
            <a:chOff x="432" y="1776"/>
            <a:chExt cx="768" cy="689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15070" name="Line 3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71" name="Line 3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72" name="Line 3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73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074" name="Rectangle 34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15075" name="Line 3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76" name="Line 3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77" name="Line 3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507037" y="5454650"/>
            <a:ext cx="1054100" cy="787400"/>
            <a:chOff x="432" y="1776"/>
            <a:chExt cx="768" cy="689"/>
          </a:xfrm>
        </p:grpSpPr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215081" name="Line 4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82" name="Line 42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83" name="Line 43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84" name="Line 44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085" name="Rectangle 45"/>
              <p:cNvSpPr>
                <a:spLocks noChangeArrowheads="1"/>
              </p:cNvSpPr>
              <p:nvPr/>
            </p:nvSpPr>
            <p:spPr bwMode="auto">
              <a:xfrm>
                <a:off x="891" y="2118"/>
                <a:ext cx="134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215086" name="Line 46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87" name="Line 47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88" name="Line 48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89" name="Rectangle 49"/>
          <p:cNvSpPr>
            <a:spLocks noChangeArrowheads="1"/>
          </p:cNvSpPr>
          <p:nvPr/>
        </p:nvSpPr>
        <p:spPr bwMode="auto">
          <a:xfrm>
            <a:off x="814387" y="5845175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5090" name="Rectangle 50"/>
          <p:cNvSpPr>
            <a:spLocks noChangeArrowheads="1"/>
          </p:cNvSpPr>
          <p:nvPr/>
        </p:nvSpPr>
        <p:spPr bwMode="auto">
          <a:xfrm>
            <a:off x="2160587" y="4872037"/>
            <a:ext cx="7296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a2</a:t>
            </a:r>
            <a:endParaRPr lang="en-US" sz="2000" dirty="0"/>
          </a:p>
        </p:txBody>
      </p:sp>
      <p:sp>
        <p:nvSpPr>
          <p:cNvPr id="215091" name="Rectangle 51"/>
          <p:cNvSpPr>
            <a:spLocks noChangeArrowheads="1"/>
          </p:cNvSpPr>
          <p:nvPr/>
        </p:nvSpPr>
        <p:spPr bwMode="auto">
          <a:xfrm>
            <a:off x="4389437" y="4856162"/>
            <a:ext cx="6367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3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</a:t>
            </a:r>
            <a:endParaRPr lang="en-US" sz="2000" baseline="-25000" dirty="0"/>
          </a:p>
        </p:txBody>
      </p:sp>
      <p:sp>
        <p:nvSpPr>
          <p:cNvPr id="215092" name="Rectangle 52"/>
          <p:cNvSpPr>
            <a:spLocks noChangeArrowheads="1"/>
          </p:cNvSpPr>
          <p:nvPr/>
        </p:nvSpPr>
        <p:spPr bwMode="auto">
          <a:xfrm>
            <a:off x="5441950" y="4856162"/>
            <a:ext cx="59343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</a:t>
            </a:r>
            <a:endParaRPr lang="en-US" sz="2000" dirty="0"/>
          </a:p>
        </p:txBody>
      </p:sp>
      <p:sp>
        <p:nvSpPr>
          <p:cNvPr id="215093" name="Rectangle 53"/>
          <p:cNvSpPr>
            <a:spLocks noChangeArrowheads="1"/>
          </p:cNvSpPr>
          <p:nvPr/>
        </p:nvSpPr>
        <p:spPr bwMode="auto">
          <a:xfrm>
            <a:off x="3252787" y="4784725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15094" name="Rectangle 54"/>
          <p:cNvSpPr>
            <a:spLocks noChangeArrowheads="1"/>
          </p:cNvSpPr>
          <p:nvPr/>
        </p:nvSpPr>
        <p:spPr bwMode="auto">
          <a:xfrm>
            <a:off x="7010400" y="5792787"/>
            <a:ext cx="177965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hash </a:t>
            </a:r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value</a:t>
            </a:r>
          </a:p>
        </p:txBody>
      </p:sp>
      <p:sp>
        <p:nvSpPr>
          <p:cNvPr id="215095" name="Rectangle 55"/>
          <p:cNvSpPr>
            <a:spLocks noChangeArrowheads="1"/>
          </p:cNvSpPr>
          <p:nvPr/>
        </p:nvSpPr>
        <p:spPr bwMode="auto">
          <a:xfrm>
            <a:off x="1936750" y="57372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5096" name="Rectangle 56"/>
          <p:cNvSpPr>
            <a:spLocks noChangeArrowheads="1"/>
          </p:cNvSpPr>
          <p:nvPr/>
        </p:nvSpPr>
        <p:spPr bwMode="auto">
          <a:xfrm>
            <a:off x="2974975" y="5719762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5097" name="Rectangle 57"/>
          <p:cNvSpPr>
            <a:spLocks noChangeArrowheads="1"/>
          </p:cNvSpPr>
          <p:nvPr/>
        </p:nvSpPr>
        <p:spPr bwMode="auto">
          <a:xfrm>
            <a:off x="5060950" y="5722937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5098" name="Rectangle 58"/>
          <p:cNvSpPr>
            <a:spLocks noChangeArrowheads="1"/>
          </p:cNvSpPr>
          <p:nvPr/>
        </p:nvSpPr>
        <p:spPr bwMode="auto">
          <a:xfrm>
            <a:off x="6116637" y="5722937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5099" name="Line 59"/>
          <p:cNvSpPr>
            <a:spLocks noChangeShapeType="1"/>
          </p:cNvSpPr>
          <p:nvPr/>
        </p:nvSpPr>
        <p:spPr bwMode="auto">
          <a:xfrm>
            <a:off x="6573837" y="6007100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0" name="Line 60"/>
          <p:cNvSpPr>
            <a:spLocks noChangeShapeType="1"/>
          </p:cNvSpPr>
          <p:nvPr/>
        </p:nvSpPr>
        <p:spPr bwMode="auto">
          <a:xfrm>
            <a:off x="3422650" y="5989637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1" name="Line 61"/>
          <p:cNvSpPr>
            <a:spLocks noChangeShapeType="1"/>
          </p:cNvSpPr>
          <p:nvPr/>
        </p:nvSpPr>
        <p:spPr bwMode="auto">
          <a:xfrm>
            <a:off x="2582862" y="5937250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2" name="Text Box 62"/>
          <p:cNvSpPr txBox="1">
            <a:spLocks noChangeArrowheads="1"/>
          </p:cNvSpPr>
          <p:nvPr/>
        </p:nvSpPr>
        <p:spPr bwMode="auto">
          <a:xfrm>
            <a:off x="2327275" y="6064250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03" name="Line 63"/>
          <p:cNvSpPr>
            <a:spLocks noChangeShapeType="1"/>
          </p:cNvSpPr>
          <p:nvPr/>
        </p:nvSpPr>
        <p:spPr bwMode="auto">
          <a:xfrm>
            <a:off x="4670425" y="5937250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4" name="Text Box 64"/>
          <p:cNvSpPr txBox="1">
            <a:spLocks noChangeArrowheads="1"/>
          </p:cNvSpPr>
          <p:nvPr/>
        </p:nvSpPr>
        <p:spPr bwMode="auto">
          <a:xfrm>
            <a:off x="4414837" y="606425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05" name="Line 65"/>
          <p:cNvSpPr>
            <a:spLocks noChangeShapeType="1"/>
          </p:cNvSpPr>
          <p:nvPr/>
        </p:nvSpPr>
        <p:spPr bwMode="auto">
          <a:xfrm>
            <a:off x="5751512" y="5937250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6" name="Text Box 66"/>
          <p:cNvSpPr txBox="1">
            <a:spLocks noChangeArrowheads="1"/>
          </p:cNvSpPr>
          <p:nvPr/>
        </p:nvSpPr>
        <p:spPr bwMode="auto">
          <a:xfrm>
            <a:off x="5495925" y="6064250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07" name="Text Box 67"/>
          <p:cNvSpPr txBox="1">
            <a:spLocks noChangeArrowheads="1"/>
          </p:cNvSpPr>
          <p:nvPr/>
        </p:nvSpPr>
        <p:spPr bwMode="auto">
          <a:xfrm>
            <a:off x="1966912" y="552132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08" name="Line 68"/>
          <p:cNvSpPr>
            <a:spLocks noChangeShapeType="1"/>
          </p:cNvSpPr>
          <p:nvPr/>
        </p:nvSpPr>
        <p:spPr bwMode="auto">
          <a:xfrm flipH="1">
            <a:off x="2566987" y="5689600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9" name="Text Box 69"/>
          <p:cNvSpPr txBox="1">
            <a:spLocks noChangeArrowheads="1"/>
          </p:cNvSpPr>
          <p:nvPr/>
        </p:nvSpPr>
        <p:spPr bwMode="auto">
          <a:xfrm>
            <a:off x="4071937" y="550545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10" name="Line 70"/>
          <p:cNvSpPr>
            <a:spLocks noChangeShapeType="1"/>
          </p:cNvSpPr>
          <p:nvPr/>
        </p:nvSpPr>
        <p:spPr bwMode="auto">
          <a:xfrm flipH="1">
            <a:off x="4632325" y="5673725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1" name="Text Box 71"/>
          <p:cNvSpPr txBox="1">
            <a:spLocks noChangeArrowheads="1"/>
          </p:cNvSpPr>
          <p:nvPr/>
        </p:nvSpPr>
        <p:spPr bwMode="auto">
          <a:xfrm>
            <a:off x="5135562" y="550545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12" name="Line 72"/>
          <p:cNvSpPr>
            <a:spLocks noChangeShapeType="1"/>
          </p:cNvSpPr>
          <p:nvPr/>
        </p:nvSpPr>
        <p:spPr bwMode="auto">
          <a:xfrm flipH="1">
            <a:off x="5695950" y="5673725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3" name="Rectangle 73"/>
          <p:cNvSpPr>
            <a:spLocks noChangeArrowheads="1"/>
          </p:cNvSpPr>
          <p:nvPr/>
        </p:nvSpPr>
        <p:spPr bwMode="auto">
          <a:xfrm>
            <a:off x="1169987" y="4875212"/>
            <a:ext cx="69281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a1</a:t>
            </a:r>
            <a:endParaRPr lang="en-US" sz="2000" dirty="0"/>
          </a:p>
        </p:txBody>
      </p:sp>
      <p:sp>
        <p:nvSpPr>
          <p:cNvPr id="215114" name="Line 74"/>
          <p:cNvSpPr>
            <a:spLocks noChangeShapeType="1"/>
          </p:cNvSpPr>
          <p:nvPr/>
        </p:nvSpPr>
        <p:spPr bwMode="auto">
          <a:xfrm flipH="1">
            <a:off x="1608137" y="5719762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5" name="Text Box 75"/>
          <p:cNvSpPr txBox="1">
            <a:spLocks noChangeArrowheads="1"/>
          </p:cNvSpPr>
          <p:nvPr/>
        </p:nvSpPr>
        <p:spPr bwMode="auto">
          <a:xfrm>
            <a:off x="887412" y="5576887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16" name="Text Box 76"/>
          <p:cNvSpPr txBox="1">
            <a:spLocks noChangeArrowheads="1"/>
          </p:cNvSpPr>
          <p:nvPr/>
        </p:nvSpPr>
        <p:spPr bwMode="auto">
          <a:xfrm>
            <a:off x="1319212" y="6080125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17" name="Line 77"/>
          <p:cNvSpPr>
            <a:spLocks noChangeShapeType="1"/>
          </p:cNvSpPr>
          <p:nvPr/>
        </p:nvSpPr>
        <p:spPr bwMode="auto">
          <a:xfrm>
            <a:off x="6718300" y="5935662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8" name="Line 78"/>
          <p:cNvSpPr>
            <a:spLocks noChangeShapeType="1"/>
          </p:cNvSpPr>
          <p:nvPr/>
        </p:nvSpPr>
        <p:spPr bwMode="auto">
          <a:xfrm>
            <a:off x="6575425" y="6008687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9" name="Text Box 79"/>
          <p:cNvSpPr txBox="1">
            <a:spLocks noChangeArrowheads="1"/>
          </p:cNvSpPr>
          <p:nvPr/>
        </p:nvSpPr>
        <p:spPr bwMode="auto">
          <a:xfrm>
            <a:off x="6683375" y="6064250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5120" name="Rectangle 80"/>
          <p:cNvSpPr>
            <a:spLocks noChangeArrowheads="1"/>
          </p:cNvSpPr>
          <p:nvPr/>
        </p:nvSpPr>
        <p:spPr bwMode="auto">
          <a:xfrm>
            <a:off x="1066800" y="4856162"/>
            <a:ext cx="50403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1" name="Rectangle 81"/>
          <p:cNvSpPr>
            <a:spLocks noChangeArrowheads="1"/>
          </p:cNvSpPr>
          <p:nvPr/>
        </p:nvSpPr>
        <p:spPr bwMode="auto">
          <a:xfrm>
            <a:off x="3971925" y="5648325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15122" name="Line 82"/>
          <p:cNvSpPr>
            <a:spLocks noChangeShapeType="1"/>
          </p:cNvSpPr>
          <p:nvPr/>
        </p:nvSpPr>
        <p:spPr bwMode="auto">
          <a:xfrm>
            <a:off x="1930400" y="4856162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3" name="Line 83"/>
          <p:cNvSpPr>
            <a:spLocks noChangeShapeType="1"/>
          </p:cNvSpPr>
          <p:nvPr/>
        </p:nvSpPr>
        <p:spPr bwMode="auto">
          <a:xfrm>
            <a:off x="2938462" y="4856162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4" name="Line 84"/>
          <p:cNvSpPr>
            <a:spLocks noChangeShapeType="1"/>
          </p:cNvSpPr>
          <p:nvPr/>
        </p:nvSpPr>
        <p:spPr bwMode="auto">
          <a:xfrm>
            <a:off x="5243512" y="4856162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5" name="Line 85"/>
          <p:cNvSpPr>
            <a:spLocks noChangeShapeType="1"/>
          </p:cNvSpPr>
          <p:nvPr/>
        </p:nvSpPr>
        <p:spPr bwMode="auto">
          <a:xfrm>
            <a:off x="4306887" y="4856162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63"/>
          <p:cNvSpPr>
            <a:spLocks noChangeShapeType="1"/>
          </p:cNvSpPr>
          <p:nvPr/>
        </p:nvSpPr>
        <p:spPr bwMode="auto">
          <a:xfrm>
            <a:off x="1524000" y="5927725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876800" y="513556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s-1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179388" y="15240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Generalized MD (</a:t>
            </a:r>
            <a:r>
              <a:rPr kumimoji="1" lang="en-US" altLang="ko-KR" sz="2400" dirty="0" smtClean="0">
                <a:solidFill>
                  <a:srgbClr val="0070C0"/>
                </a:solidFill>
                <a:latin typeface="Comic Sans MS" pitchFamily="66" charset="0"/>
              </a:rPr>
              <a:t>Nandi, Stinson IEEE’07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)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533400" y="1136650"/>
            <a:ext cx="80772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</a:rPr>
              <a:t>Generalization of MD (sequence-based): Given </a:t>
            </a:r>
            <a:r>
              <a:rPr kumimoji="1" lang="en-US" altLang="ko-KR" sz="2400" dirty="0">
                <a:latin typeface="Comic Sans MS" pitchFamily="66" charset="0"/>
              </a:rPr>
              <a:t>any sequence a = &lt;a</a:t>
            </a:r>
            <a:r>
              <a:rPr kumimoji="1" lang="en-US" altLang="ko-KR" sz="2400" baseline="-25000" dirty="0">
                <a:latin typeface="Comic Sans MS" pitchFamily="66" charset="0"/>
              </a:rPr>
              <a:t>1</a:t>
            </a:r>
            <a:r>
              <a:rPr kumimoji="1" lang="en-US" altLang="ko-KR" sz="2400" dirty="0">
                <a:latin typeface="Comic Sans MS" pitchFamily="66" charset="0"/>
              </a:rPr>
              <a:t>,…,a</a:t>
            </a:r>
            <a:r>
              <a:rPr kumimoji="1" lang="en-US" altLang="ko-KR" sz="2400" baseline="-25000" dirty="0">
                <a:latin typeface="Comic Sans MS" pitchFamily="66" charset="0"/>
              </a:rPr>
              <a:t>s</a:t>
            </a:r>
            <a:r>
              <a:rPr kumimoji="1" lang="en-US" altLang="ko-KR" sz="2400" dirty="0">
                <a:latin typeface="Comic Sans MS" pitchFamily="66" charset="0"/>
              </a:rPr>
              <a:t>&gt; of {1,2,..,t} we can define a hash function </a:t>
            </a:r>
            <a:r>
              <a:rPr kumimoji="1" lang="en-US" altLang="ko-KR" sz="2400" dirty="0" err="1" smtClean="0">
                <a:latin typeface="Comic Sans MS" pitchFamily="66" charset="0"/>
              </a:rPr>
              <a:t>F</a:t>
            </a:r>
            <a:r>
              <a:rPr kumimoji="1" lang="en-US" altLang="ko-KR" sz="2400" baseline="-25000" dirty="0" err="1" smtClean="0">
                <a:latin typeface="Comic Sans MS" pitchFamily="66" charset="0"/>
              </a:rPr>
              <a:t>a</a:t>
            </a:r>
            <a:r>
              <a:rPr kumimoji="1" lang="en-US" altLang="ko-KR" sz="2400" baseline="-25000" dirty="0" smtClean="0">
                <a:latin typeface="Comic Sans MS" pitchFamily="66" charset="0"/>
              </a:rPr>
              <a:t> </a:t>
            </a:r>
            <a:r>
              <a:rPr kumimoji="1" lang="en-US" altLang="ko-KR" sz="2400" dirty="0" smtClean="0">
                <a:latin typeface="Comic Sans MS" pitchFamily="66" charset="0"/>
              </a:rPr>
              <a:t> </a:t>
            </a:r>
            <a:r>
              <a:rPr kumimoji="1" lang="en-US" altLang="ko-KR" sz="2400" dirty="0">
                <a:latin typeface="Comic Sans MS" pitchFamily="66" charset="0"/>
              </a:rPr>
              <a:t>: {0,1}</a:t>
            </a:r>
            <a:r>
              <a:rPr kumimoji="1" lang="en-US" altLang="ko-KR" sz="2400" baseline="30000" dirty="0" err="1">
                <a:latin typeface="Comic Sans MS" pitchFamily="66" charset="0"/>
              </a:rPr>
              <a:t>dt</a:t>
            </a:r>
            <a:r>
              <a:rPr kumimoji="1" lang="en-US" altLang="ko-KR" sz="2400" dirty="0">
                <a:latin typeface="Comic Sans MS" pitchFamily="66" charset="0"/>
              </a:rPr>
              <a:t> </a:t>
            </a:r>
            <a:r>
              <a:rPr kumimoji="1" lang="en-US" altLang="ko-KR" sz="24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kumimoji="1" lang="en-US" altLang="ko-KR" sz="2400" dirty="0">
                <a:latin typeface="Comic Sans MS" pitchFamily="66" charset="0"/>
              </a:rPr>
              <a:t>{0,1}</a:t>
            </a:r>
            <a:r>
              <a:rPr kumimoji="1" lang="en-US" altLang="ko-KR" sz="2400" baseline="30000" dirty="0">
                <a:latin typeface="Comic Sans MS" pitchFamily="66" charset="0"/>
              </a:rPr>
              <a:t>n</a:t>
            </a:r>
            <a:r>
              <a:rPr kumimoji="1" lang="en-US" altLang="ko-KR" sz="2400" dirty="0">
                <a:latin typeface="Comic Sans MS" pitchFamily="66" charset="0"/>
              </a:rPr>
              <a:t> </a:t>
            </a:r>
            <a:r>
              <a:rPr kumimoji="1" lang="en-US" altLang="ko-KR" sz="2400" dirty="0" smtClean="0">
                <a:latin typeface="Comic Sans MS" pitchFamily="66" charset="0"/>
              </a:rPr>
              <a:t> as </a:t>
            </a:r>
            <a:r>
              <a:rPr kumimoji="1" lang="en-US" altLang="ko-KR" sz="2400" dirty="0" err="1" smtClean="0">
                <a:latin typeface="Comic Sans MS" pitchFamily="66" charset="0"/>
              </a:rPr>
              <a:t>F</a:t>
            </a:r>
            <a:r>
              <a:rPr kumimoji="1" lang="en-US" altLang="ko-KR" sz="2400" baseline="-25000" dirty="0" err="1" smtClean="0">
                <a:latin typeface="Comic Sans MS" pitchFamily="66" charset="0"/>
              </a:rPr>
              <a:t>a</a:t>
            </a:r>
            <a:r>
              <a:rPr kumimoji="1" lang="en-US" altLang="ko-KR" sz="2400" dirty="0" smtClean="0">
                <a:latin typeface="Comic Sans MS" pitchFamily="66" charset="0"/>
              </a:rPr>
              <a:t>(M) = </a:t>
            </a:r>
            <a:r>
              <a:rPr kumimoji="1" lang="en-US" altLang="ko-KR" sz="2400" dirty="0" err="1" smtClean="0">
                <a:latin typeface="Comic Sans MS" pitchFamily="66" charset="0"/>
              </a:rPr>
              <a:t>h</a:t>
            </a:r>
            <a:r>
              <a:rPr kumimoji="1" lang="en-US" altLang="ko-KR" sz="2400" baseline="-25000" dirty="0" err="1" smtClean="0">
                <a:latin typeface="Comic Sans MS" pitchFamily="66" charset="0"/>
              </a:rPr>
              <a:t>s</a:t>
            </a:r>
            <a:r>
              <a:rPr kumimoji="1" lang="en-US" altLang="ko-KR" sz="2400" dirty="0" smtClean="0">
                <a:latin typeface="Comic Sans MS" pitchFamily="66" charset="0"/>
              </a:rPr>
              <a:t> where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ko-KR" sz="2000" dirty="0" smtClean="0">
                <a:latin typeface="Comic Sans MS" pitchFamily="66" charset="0"/>
              </a:rPr>
              <a:t>	     h</a:t>
            </a:r>
            <a:r>
              <a:rPr kumimoji="1" lang="en-US" altLang="ko-KR" sz="2000" baseline="-25000" dirty="0" smtClean="0">
                <a:latin typeface="Comic Sans MS" pitchFamily="66" charset="0"/>
              </a:rPr>
              <a:t>0</a:t>
            </a:r>
            <a:r>
              <a:rPr kumimoji="1" lang="en-US" altLang="ko-KR" sz="2000" dirty="0" smtClean="0">
                <a:latin typeface="Comic Sans MS" pitchFamily="66" charset="0"/>
              </a:rPr>
              <a:t> = IV, </a:t>
            </a:r>
            <a:r>
              <a:rPr kumimoji="1" lang="en-US" altLang="ko-KR" sz="2000" dirty="0">
                <a:latin typeface="Comic Sans MS" pitchFamily="66" charset="0"/>
              </a:rPr>
              <a:t>h</a:t>
            </a:r>
            <a:r>
              <a:rPr kumimoji="1" lang="en-US" altLang="ko-KR" sz="2000" baseline="-25000" dirty="0">
                <a:latin typeface="Comic Sans MS" pitchFamily="66" charset="0"/>
              </a:rPr>
              <a:t>i</a:t>
            </a:r>
            <a:r>
              <a:rPr kumimoji="1" lang="en-US" altLang="ko-KR" sz="2000" dirty="0">
                <a:latin typeface="Comic Sans MS" pitchFamily="66" charset="0"/>
              </a:rPr>
              <a:t> = f(h</a:t>
            </a:r>
            <a:r>
              <a:rPr kumimoji="1" lang="en-US" altLang="ko-KR" sz="2000" baseline="-25000" dirty="0">
                <a:latin typeface="Comic Sans MS" pitchFamily="66" charset="0"/>
              </a:rPr>
              <a:t>i-1</a:t>
            </a:r>
            <a:r>
              <a:rPr kumimoji="1" lang="en-US" altLang="ko-KR" sz="2000" dirty="0">
                <a:latin typeface="Comic Sans MS" pitchFamily="66" charset="0"/>
              </a:rPr>
              <a:t>, M[</a:t>
            </a:r>
            <a:r>
              <a:rPr kumimoji="1" lang="en-US" altLang="ko-KR" sz="2000" dirty="0" err="1">
                <a:latin typeface="Comic Sans MS" pitchFamily="66" charset="0"/>
              </a:rPr>
              <a:t>a</a:t>
            </a:r>
            <a:r>
              <a:rPr kumimoji="1" lang="en-US" altLang="ko-KR" sz="2000" baseline="-25000" dirty="0" err="1">
                <a:latin typeface="Comic Sans MS" pitchFamily="66" charset="0"/>
              </a:rPr>
              <a:t>i</a:t>
            </a:r>
            <a:r>
              <a:rPr kumimoji="1" lang="en-US" altLang="ko-KR" sz="2000" dirty="0">
                <a:latin typeface="Comic Sans MS" pitchFamily="66" charset="0"/>
              </a:rPr>
              <a:t>]), </a:t>
            </a:r>
            <a:r>
              <a:rPr kumimoji="1" lang="en-US" altLang="ko-KR" sz="2000" dirty="0" err="1">
                <a:latin typeface="Comic Sans MS" pitchFamily="66" charset="0"/>
              </a:rPr>
              <a:t>i</a:t>
            </a:r>
            <a:r>
              <a:rPr kumimoji="1" lang="en-US" altLang="ko-KR" sz="2000" dirty="0">
                <a:latin typeface="Comic Sans MS" pitchFamily="66" charset="0"/>
              </a:rPr>
              <a:t> = 1,…,s,  M = M[1]|| … ||M[t],  </a:t>
            </a:r>
            <a:endParaRPr kumimoji="1" lang="en-US" altLang="ko-KR" sz="2000" dirty="0" smtClean="0"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96278" y="5102423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s</a:t>
            </a:r>
            <a:endParaRPr lang="en-US" sz="1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Merkle-Damgård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 preserves 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CR (Proof)</a:t>
            </a:r>
            <a:r>
              <a:rPr kumimoji="1" lang="en-US" altLang="ko-KR" sz="3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kumimoji="1" lang="en-US" altLang="ko-KR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86"/>
          <p:cNvSpPr>
            <a:spLocks noChangeArrowheads="1"/>
          </p:cNvSpPr>
          <p:nvPr/>
        </p:nvSpPr>
        <p:spPr bwMode="auto">
          <a:xfrm>
            <a:off x="381000" y="1143000"/>
            <a:ext cx="853440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600" dirty="0" smtClean="0">
                <a:latin typeface="Comic Sans MS" pitchFamily="66" charset="0"/>
              </a:rPr>
              <a:t>To prove this we need to  prove the following:</a:t>
            </a:r>
          </a:p>
          <a:p>
            <a:endParaRPr lang="en-US" altLang="ko-KR" sz="2600" dirty="0" smtClean="0">
              <a:latin typeface="Comic Sans MS" pitchFamily="66" charset="0"/>
            </a:endParaRPr>
          </a:p>
          <a:p>
            <a:r>
              <a:rPr lang="en-US" altLang="ko-KR" sz="2600" dirty="0" smtClean="0">
                <a:solidFill>
                  <a:srgbClr val="FF0000"/>
                </a:solidFill>
                <a:latin typeface="Comic Sans MS" pitchFamily="66" charset="0"/>
              </a:rPr>
              <a:t>We can write down an algorithm for </a:t>
            </a:r>
          </a:p>
          <a:p>
            <a:r>
              <a:rPr lang="en-US" altLang="ko-KR" sz="2600" dirty="0" smtClean="0">
                <a:solidFill>
                  <a:srgbClr val="FF0000"/>
                </a:solidFill>
                <a:latin typeface="Comic Sans MS" pitchFamily="66" charset="0"/>
              </a:rPr>
              <a:t>finding collision of f given a collision of H.</a:t>
            </a:r>
          </a:p>
          <a:p>
            <a:endParaRPr lang="en-US" altLang="ko-KR" sz="26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600" dirty="0" smtClean="0">
                <a:latin typeface="Comic Sans MS" pitchFamily="66" charset="0"/>
              </a:rPr>
              <a:t> So assume (M, N) is a collision of H and find out a collision for f.</a:t>
            </a:r>
          </a:p>
          <a:p>
            <a:pPr>
              <a:buFont typeface="Arial" pitchFamily="34" charset="0"/>
              <a:buChar char="•"/>
            </a:pPr>
            <a:endParaRPr lang="en-US" altLang="ko-KR" sz="26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600" dirty="0" smtClean="0">
                <a:latin typeface="Comic Sans MS" pitchFamily="66" charset="0"/>
              </a:rPr>
              <a:t> If |M| </a:t>
            </a:r>
            <a:r>
              <a:rPr kumimoji="1" lang="en-US" altLang="ko-K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≠</a:t>
            </a:r>
            <a:r>
              <a:rPr lang="en-US" altLang="ko-KR" sz="2600" dirty="0" smtClean="0">
                <a:latin typeface="Comic Sans MS" pitchFamily="66" charset="0"/>
              </a:rPr>
              <a:t> |N| then by looking at the final invocation of f we have a collision of f (we have a length padding).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05000"/>
            <a:ext cx="68580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5400" b="1" dirty="0" smtClean="0">
                <a:solidFill>
                  <a:srgbClr val="FF0000"/>
                </a:solidFill>
                <a:latin typeface="Comic Sans MS" pitchFamily="66" charset="0"/>
              </a:rPr>
              <a:t>Examples of </a:t>
            </a:r>
          </a:p>
          <a:p>
            <a:pPr algn="ctr" eaLnBrk="1" latinLnBrk="1" hangingPunct="1"/>
            <a:r>
              <a:rPr kumimoji="1" lang="en-US" altLang="ko-KR" sz="5400" b="1" dirty="0" smtClean="0">
                <a:solidFill>
                  <a:srgbClr val="FF0000"/>
                </a:solidFill>
                <a:latin typeface="Comic Sans MS" pitchFamily="66" charset="0"/>
              </a:rPr>
              <a:t>Hash Functions.</a:t>
            </a:r>
            <a:endParaRPr kumimoji="1" lang="en-US" altLang="ko-KR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79388" y="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Merkle-Damgård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 preserves 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CR (Proof)</a:t>
            </a:r>
            <a:r>
              <a:rPr kumimoji="1" lang="en-US" altLang="ko-KR" sz="3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kumimoji="1" lang="en-US" altLang="ko-KR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7388" y="219392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kumimoji="1" lang="en-US" sz="2400">
              <a:latin typeface="Comic Sans MS" pitchFamily="66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8800" y="3490913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</a:pPr>
            <a:endParaRPr lang="en-US" altLang="ko-KR" sz="3200">
              <a:latin typeface="Times New Roman" pitchFamily="18" charset="0"/>
            </a:endParaRPr>
          </a:p>
          <a:p>
            <a:pPr marL="342900" indent="-342900" eaLnBrk="1" latinLnBrk="1" hangingPunct="1">
              <a:spcBef>
                <a:spcPct val="20000"/>
              </a:spcBef>
            </a:pPr>
            <a:endParaRPr kumimoji="1" lang="en-US" altLang="ko-KR" sz="32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65250" y="3090863"/>
            <a:ext cx="1055688" cy="906462"/>
            <a:chOff x="432" y="1776"/>
            <a:chExt cx="768" cy="79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77" name="Line 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78" name="Line 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79" name="Line 1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80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76" name="Rectangle 1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72" name="Line 1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3" name="Line 1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4" name="Line 1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420938" y="3090863"/>
            <a:ext cx="1054100" cy="787400"/>
            <a:chOff x="432" y="1776"/>
            <a:chExt cx="768" cy="68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67" name="Line 1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8" name="Line 2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9" name="Line 2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70" name="Line 2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66" name="Rectangle 2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62" name="Line 2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3" name="Line 2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4" name="Line 2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502150" y="3090863"/>
            <a:ext cx="1054100" cy="787400"/>
            <a:chOff x="432" y="1776"/>
            <a:chExt cx="768" cy="689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57" name="Line 3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8" name="Line 3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9" name="Line 3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0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56" name="Rectangle 34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52" name="Line 3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53" name="Line 3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54" name="Line 3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556250" y="3090863"/>
            <a:ext cx="1054100" cy="787400"/>
            <a:chOff x="432" y="1776"/>
            <a:chExt cx="768" cy="689"/>
          </a:xfrm>
        </p:grpSpPr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47" name="Line 4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8" name="Line 42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9" name="Line 43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0" name="Line 44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46" name="Rectangle 45"/>
              <p:cNvSpPr>
                <a:spLocks noChangeArrowheads="1"/>
              </p:cNvSpPr>
              <p:nvPr/>
            </p:nvSpPr>
            <p:spPr bwMode="auto">
              <a:xfrm>
                <a:off x="891" y="2118"/>
                <a:ext cx="134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42" name="Line 46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43" name="Line 47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44" name="Line 48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113" name="Rectangle 49"/>
          <p:cNvSpPr>
            <a:spLocks noChangeArrowheads="1"/>
          </p:cNvSpPr>
          <p:nvPr/>
        </p:nvSpPr>
        <p:spPr bwMode="auto">
          <a:xfrm>
            <a:off x="863600" y="3481388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6114" name="Rectangle 50"/>
          <p:cNvSpPr>
            <a:spLocks noChangeArrowheads="1"/>
          </p:cNvSpPr>
          <p:nvPr/>
        </p:nvSpPr>
        <p:spPr bwMode="auto">
          <a:xfrm>
            <a:off x="2338388" y="2508250"/>
            <a:ext cx="608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endParaRPr lang="en-US" sz="2000"/>
          </a:p>
        </p:txBody>
      </p:sp>
      <p:sp>
        <p:nvSpPr>
          <p:cNvPr id="216115" name="Rectangle 51"/>
          <p:cNvSpPr>
            <a:spLocks noChangeArrowheads="1"/>
          </p:cNvSpPr>
          <p:nvPr/>
        </p:nvSpPr>
        <p:spPr bwMode="auto">
          <a:xfrm>
            <a:off x="4438650" y="2492375"/>
            <a:ext cx="76517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16116" name="Rectangle 52"/>
          <p:cNvSpPr>
            <a:spLocks noChangeArrowheads="1"/>
          </p:cNvSpPr>
          <p:nvPr/>
        </p:nvSpPr>
        <p:spPr bwMode="auto">
          <a:xfrm>
            <a:off x="5491163" y="2492375"/>
            <a:ext cx="577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16117" name="Rectangle 53"/>
          <p:cNvSpPr>
            <a:spLocks noChangeArrowheads="1"/>
          </p:cNvSpPr>
          <p:nvPr/>
        </p:nvSpPr>
        <p:spPr bwMode="auto">
          <a:xfrm>
            <a:off x="3302000" y="242093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16118" name="Rectangle 54"/>
          <p:cNvSpPr>
            <a:spLocks noChangeArrowheads="1"/>
          </p:cNvSpPr>
          <p:nvPr/>
        </p:nvSpPr>
        <p:spPr bwMode="auto">
          <a:xfrm>
            <a:off x="7200900" y="3429000"/>
            <a:ext cx="476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</a:p>
        </p:txBody>
      </p:sp>
      <p:sp>
        <p:nvSpPr>
          <p:cNvPr id="216119" name="Rectangle 55"/>
          <p:cNvSpPr>
            <a:spLocks noChangeArrowheads="1"/>
          </p:cNvSpPr>
          <p:nvPr/>
        </p:nvSpPr>
        <p:spPr bwMode="auto">
          <a:xfrm>
            <a:off x="1985963" y="337343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120" name="Rectangle 56"/>
          <p:cNvSpPr>
            <a:spLocks noChangeArrowheads="1"/>
          </p:cNvSpPr>
          <p:nvPr/>
        </p:nvSpPr>
        <p:spPr bwMode="auto">
          <a:xfrm>
            <a:off x="3024188" y="335597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121" name="Rectangle 57"/>
          <p:cNvSpPr>
            <a:spLocks noChangeArrowheads="1"/>
          </p:cNvSpPr>
          <p:nvPr/>
        </p:nvSpPr>
        <p:spPr bwMode="auto">
          <a:xfrm>
            <a:off x="5110163" y="335915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122" name="Rectangle 58"/>
          <p:cNvSpPr>
            <a:spLocks noChangeArrowheads="1"/>
          </p:cNvSpPr>
          <p:nvPr/>
        </p:nvSpPr>
        <p:spPr bwMode="auto">
          <a:xfrm>
            <a:off x="6165850" y="335915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17427" name="Line 59"/>
          <p:cNvSpPr>
            <a:spLocks noChangeShapeType="1"/>
          </p:cNvSpPr>
          <p:nvPr/>
        </p:nvSpPr>
        <p:spPr bwMode="auto">
          <a:xfrm>
            <a:off x="6623050" y="3643313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60"/>
          <p:cNvSpPr>
            <a:spLocks noChangeShapeType="1"/>
          </p:cNvSpPr>
          <p:nvPr/>
        </p:nvSpPr>
        <p:spPr bwMode="auto">
          <a:xfrm>
            <a:off x="3471863" y="362585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61"/>
          <p:cNvSpPr>
            <a:spLocks noChangeShapeType="1"/>
          </p:cNvSpPr>
          <p:nvPr/>
        </p:nvSpPr>
        <p:spPr bwMode="auto">
          <a:xfrm>
            <a:off x="2632075" y="357346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Text Box 62"/>
          <p:cNvSpPr txBox="1">
            <a:spLocks noChangeArrowheads="1"/>
          </p:cNvSpPr>
          <p:nvPr/>
        </p:nvSpPr>
        <p:spPr bwMode="auto">
          <a:xfrm>
            <a:off x="2376488" y="370046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1" name="Line 63"/>
          <p:cNvSpPr>
            <a:spLocks noChangeShapeType="1"/>
          </p:cNvSpPr>
          <p:nvPr/>
        </p:nvSpPr>
        <p:spPr bwMode="auto">
          <a:xfrm>
            <a:off x="4719638" y="357346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Text Box 64"/>
          <p:cNvSpPr txBox="1">
            <a:spLocks noChangeArrowheads="1"/>
          </p:cNvSpPr>
          <p:nvPr/>
        </p:nvSpPr>
        <p:spPr bwMode="auto">
          <a:xfrm>
            <a:off x="4464050" y="370046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3" name="Text Box 65"/>
          <p:cNvSpPr txBox="1">
            <a:spLocks noChangeArrowheads="1"/>
          </p:cNvSpPr>
          <p:nvPr/>
        </p:nvSpPr>
        <p:spPr bwMode="auto">
          <a:xfrm>
            <a:off x="5545138" y="370046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4" name="Text Box 66"/>
          <p:cNvSpPr txBox="1">
            <a:spLocks noChangeArrowheads="1"/>
          </p:cNvSpPr>
          <p:nvPr/>
        </p:nvSpPr>
        <p:spPr bwMode="auto">
          <a:xfrm>
            <a:off x="2016125" y="31575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5" name="Line 67"/>
          <p:cNvSpPr>
            <a:spLocks noChangeShapeType="1"/>
          </p:cNvSpPr>
          <p:nvPr/>
        </p:nvSpPr>
        <p:spPr bwMode="auto">
          <a:xfrm flipH="1">
            <a:off x="2616200" y="3325813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Text Box 68"/>
          <p:cNvSpPr txBox="1">
            <a:spLocks noChangeArrowheads="1"/>
          </p:cNvSpPr>
          <p:nvPr/>
        </p:nvSpPr>
        <p:spPr bwMode="auto">
          <a:xfrm>
            <a:off x="4121150" y="314166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7" name="Line 69"/>
          <p:cNvSpPr>
            <a:spLocks noChangeShapeType="1"/>
          </p:cNvSpPr>
          <p:nvPr/>
        </p:nvSpPr>
        <p:spPr bwMode="auto">
          <a:xfrm flipH="1">
            <a:off x="4681538" y="3309938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Text Box 70"/>
          <p:cNvSpPr txBox="1">
            <a:spLocks noChangeArrowheads="1"/>
          </p:cNvSpPr>
          <p:nvPr/>
        </p:nvSpPr>
        <p:spPr bwMode="auto">
          <a:xfrm>
            <a:off x="5184775" y="314166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9" name="Line 71"/>
          <p:cNvSpPr>
            <a:spLocks noChangeShapeType="1"/>
          </p:cNvSpPr>
          <p:nvPr/>
        </p:nvSpPr>
        <p:spPr bwMode="auto">
          <a:xfrm flipH="1">
            <a:off x="5745163" y="3309938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36" name="Rectangle 72"/>
          <p:cNvSpPr>
            <a:spLocks noChangeArrowheads="1"/>
          </p:cNvSpPr>
          <p:nvPr/>
        </p:nvSpPr>
        <p:spPr bwMode="auto">
          <a:xfrm>
            <a:off x="1296988" y="2563813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7441" name="Line 73"/>
          <p:cNvSpPr>
            <a:spLocks noChangeShapeType="1"/>
          </p:cNvSpPr>
          <p:nvPr/>
        </p:nvSpPr>
        <p:spPr bwMode="auto">
          <a:xfrm flipH="1">
            <a:off x="1657350" y="3355975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Text Box 74"/>
          <p:cNvSpPr txBox="1">
            <a:spLocks noChangeArrowheads="1"/>
          </p:cNvSpPr>
          <p:nvPr/>
        </p:nvSpPr>
        <p:spPr bwMode="auto">
          <a:xfrm>
            <a:off x="936625" y="32131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43" name="Text Box 75"/>
          <p:cNvSpPr txBox="1">
            <a:spLocks noChangeArrowheads="1"/>
          </p:cNvSpPr>
          <p:nvPr/>
        </p:nvSpPr>
        <p:spPr bwMode="auto">
          <a:xfrm>
            <a:off x="1368425" y="3716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44" name="Line 76"/>
          <p:cNvSpPr>
            <a:spLocks noChangeShapeType="1"/>
          </p:cNvSpPr>
          <p:nvPr/>
        </p:nvSpPr>
        <p:spPr bwMode="auto">
          <a:xfrm>
            <a:off x="6767513" y="3571875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Line 77"/>
          <p:cNvSpPr>
            <a:spLocks noChangeShapeType="1"/>
          </p:cNvSpPr>
          <p:nvPr/>
        </p:nvSpPr>
        <p:spPr bwMode="auto">
          <a:xfrm>
            <a:off x="6624638" y="364490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Text Box 78"/>
          <p:cNvSpPr txBox="1">
            <a:spLocks noChangeArrowheads="1"/>
          </p:cNvSpPr>
          <p:nvPr/>
        </p:nvSpPr>
        <p:spPr bwMode="auto">
          <a:xfrm>
            <a:off x="6732588" y="370046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47" name="Rectangle 79"/>
          <p:cNvSpPr>
            <a:spLocks noChangeArrowheads="1"/>
          </p:cNvSpPr>
          <p:nvPr/>
        </p:nvSpPr>
        <p:spPr bwMode="auto">
          <a:xfrm>
            <a:off x="1116013" y="2492375"/>
            <a:ext cx="50403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44" name="Rectangle 80"/>
          <p:cNvSpPr>
            <a:spLocks noChangeArrowheads="1"/>
          </p:cNvSpPr>
          <p:nvPr/>
        </p:nvSpPr>
        <p:spPr bwMode="auto">
          <a:xfrm>
            <a:off x="4021138" y="328453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17449" name="Line 81"/>
          <p:cNvSpPr>
            <a:spLocks noChangeShapeType="1"/>
          </p:cNvSpPr>
          <p:nvPr/>
        </p:nvSpPr>
        <p:spPr bwMode="auto">
          <a:xfrm>
            <a:off x="1979613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Line 82"/>
          <p:cNvSpPr>
            <a:spLocks noChangeShapeType="1"/>
          </p:cNvSpPr>
          <p:nvPr/>
        </p:nvSpPr>
        <p:spPr bwMode="auto">
          <a:xfrm>
            <a:off x="2987675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Line 83"/>
          <p:cNvSpPr>
            <a:spLocks noChangeShapeType="1"/>
          </p:cNvSpPr>
          <p:nvPr/>
        </p:nvSpPr>
        <p:spPr bwMode="auto">
          <a:xfrm>
            <a:off x="5292725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Line 84"/>
          <p:cNvSpPr>
            <a:spLocks noChangeShapeType="1"/>
          </p:cNvSpPr>
          <p:nvPr/>
        </p:nvSpPr>
        <p:spPr bwMode="auto">
          <a:xfrm>
            <a:off x="4356100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85"/>
          <p:cNvGrpSpPr>
            <a:grpSpLocks/>
          </p:cNvGrpSpPr>
          <p:nvPr/>
        </p:nvGrpSpPr>
        <p:grpSpPr bwMode="auto">
          <a:xfrm>
            <a:off x="1365250" y="4875213"/>
            <a:ext cx="1055688" cy="906462"/>
            <a:chOff x="432" y="1776"/>
            <a:chExt cx="768" cy="793"/>
          </a:xfrm>
        </p:grpSpPr>
        <p:grpSp>
          <p:nvGrpSpPr>
            <p:cNvPr id="15" name="Group 8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16" name="Group 8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37" name="Line 8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38" name="Line 8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39" name="Line 9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0" name="Line 9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36" name="Rectangle 9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32" name="Line 9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33" name="Line 9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34" name="Line 9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96"/>
          <p:cNvGrpSpPr>
            <a:grpSpLocks/>
          </p:cNvGrpSpPr>
          <p:nvPr/>
        </p:nvGrpSpPr>
        <p:grpSpPr bwMode="auto">
          <a:xfrm>
            <a:off x="2420938" y="4875213"/>
            <a:ext cx="1054100" cy="787400"/>
            <a:chOff x="432" y="1776"/>
            <a:chExt cx="768" cy="689"/>
          </a:xfrm>
        </p:grpSpPr>
        <p:grpSp>
          <p:nvGrpSpPr>
            <p:cNvPr id="18" name="Group 9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9" name="Group 9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27" name="Line 9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8" name="Line 10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9" name="Line 10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30" name="Line 10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26" name="Rectangle 10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22" name="Line 10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23" name="Line 10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10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07"/>
          <p:cNvGrpSpPr>
            <a:grpSpLocks/>
          </p:cNvGrpSpPr>
          <p:nvPr/>
        </p:nvGrpSpPr>
        <p:grpSpPr bwMode="auto">
          <a:xfrm>
            <a:off x="4502150" y="4875213"/>
            <a:ext cx="1054100" cy="787400"/>
            <a:chOff x="432" y="1776"/>
            <a:chExt cx="768" cy="689"/>
          </a:xfrm>
        </p:grpSpPr>
        <p:grpSp>
          <p:nvGrpSpPr>
            <p:cNvPr id="21" name="Group 10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22" name="Group 10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17" name="Line 11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8" name="Line 11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9" name="Line 11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0" name="Line 11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6" name="Rectangle 114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12" name="Line 11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Line 11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4" name="Line 11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18"/>
          <p:cNvGrpSpPr>
            <a:grpSpLocks/>
          </p:cNvGrpSpPr>
          <p:nvPr/>
        </p:nvGrpSpPr>
        <p:grpSpPr bwMode="auto">
          <a:xfrm>
            <a:off x="5556250" y="4875213"/>
            <a:ext cx="1054100" cy="787400"/>
            <a:chOff x="432" y="1776"/>
            <a:chExt cx="768" cy="689"/>
          </a:xfrm>
        </p:grpSpPr>
        <p:grpSp>
          <p:nvGrpSpPr>
            <p:cNvPr id="24" name="Group 119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25" name="Group 120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07" name="Line 12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08" name="Line 122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09" name="Line 123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0" name="Line 124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06" name="Rectangle 125"/>
              <p:cNvSpPr>
                <a:spLocks noChangeArrowheads="1"/>
              </p:cNvSpPr>
              <p:nvPr/>
            </p:nvSpPr>
            <p:spPr bwMode="auto">
              <a:xfrm>
                <a:off x="891" y="2118"/>
                <a:ext cx="134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02" name="Line 126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3" name="Line 127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4" name="Line 128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193" name="Rectangle 129"/>
          <p:cNvSpPr>
            <a:spLocks noChangeArrowheads="1"/>
          </p:cNvSpPr>
          <p:nvPr/>
        </p:nvSpPr>
        <p:spPr bwMode="auto">
          <a:xfrm>
            <a:off x="863600" y="5265738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6194" name="Rectangle 130"/>
          <p:cNvSpPr>
            <a:spLocks noChangeArrowheads="1"/>
          </p:cNvSpPr>
          <p:nvPr/>
        </p:nvSpPr>
        <p:spPr bwMode="auto">
          <a:xfrm>
            <a:off x="2338388" y="4292600"/>
            <a:ext cx="5794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endParaRPr lang="en-US" sz="2000"/>
          </a:p>
        </p:txBody>
      </p:sp>
      <p:sp>
        <p:nvSpPr>
          <p:cNvPr id="216195" name="Rectangle 131"/>
          <p:cNvSpPr>
            <a:spLocks noChangeArrowheads="1"/>
          </p:cNvSpPr>
          <p:nvPr/>
        </p:nvSpPr>
        <p:spPr bwMode="auto">
          <a:xfrm>
            <a:off x="4438650" y="4276725"/>
            <a:ext cx="75212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s-1</a:t>
            </a:r>
            <a:endParaRPr lang="en-US" sz="2000" dirty="0"/>
          </a:p>
        </p:txBody>
      </p:sp>
      <p:sp>
        <p:nvSpPr>
          <p:cNvPr id="216196" name="Rectangle 132"/>
          <p:cNvSpPr>
            <a:spLocks noChangeArrowheads="1"/>
          </p:cNvSpPr>
          <p:nvPr/>
        </p:nvSpPr>
        <p:spPr bwMode="auto">
          <a:xfrm>
            <a:off x="5491163" y="4276725"/>
            <a:ext cx="567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800" b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endParaRPr lang="en-US" sz="2000" b="1" dirty="0"/>
          </a:p>
        </p:txBody>
      </p:sp>
      <p:sp>
        <p:nvSpPr>
          <p:cNvPr id="216197" name="Rectangle 133"/>
          <p:cNvSpPr>
            <a:spLocks noChangeArrowheads="1"/>
          </p:cNvSpPr>
          <p:nvPr/>
        </p:nvSpPr>
        <p:spPr bwMode="auto">
          <a:xfrm>
            <a:off x="3302000" y="420528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16198" name="Rectangle 134"/>
          <p:cNvSpPr>
            <a:spLocks noChangeArrowheads="1"/>
          </p:cNvSpPr>
          <p:nvPr/>
        </p:nvSpPr>
        <p:spPr bwMode="auto">
          <a:xfrm>
            <a:off x="7200900" y="5213350"/>
            <a:ext cx="37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</a:p>
        </p:txBody>
      </p:sp>
      <p:sp>
        <p:nvSpPr>
          <p:cNvPr id="216199" name="Rectangle 135"/>
          <p:cNvSpPr>
            <a:spLocks noChangeArrowheads="1"/>
          </p:cNvSpPr>
          <p:nvPr/>
        </p:nvSpPr>
        <p:spPr bwMode="auto">
          <a:xfrm>
            <a:off x="1985963" y="515778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200" name="Rectangle 136"/>
          <p:cNvSpPr>
            <a:spLocks noChangeArrowheads="1"/>
          </p:cNvSpPr>
          <p:nvPr/>
        </p:nvSpPr>
        <p:spPr bwMode="auto">
          <a:xfrm>
            <a:off x="3024188" y="51403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201" name="Rectangle 137"/>
          <p:cNvSpPr>
            <a:spLocks noChangeArrowheads="1"/>
          </p:cNvSpPr>
          <p:nvPr/>
        </p:nvSpPr>
        <p:spPr bwMode="auto">
          <a:xfrm>
            <a:off x="5110163" y="514350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202" name="Rectangle 138"/>
          <p:cNvSpPr>
            <a:spLocks noChangeArrowheads="1"/>
          </p:cNvSpPr>
          <p:nvPr/>
        </p:nvSpPr>
        <p:spPr bwMode="auto">
          <a:xfrm>
            <a:off x="6165850" y="514350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17467" name="Line 139"/>
          <p:cNvSpPr>
            <a:spLocks noChangeShapeType="1"/>
          </p:cNvSpPr>
          <p:nvPr/>
        </p:nvSpPr>
        <p:spPr bwMode="auto">
          <a:xfrm>
            <a:off x="6623050" y="5427663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8" name="Line 140"/>
          <p:cNvSpPr>
            <a:spLocks noChangeShapeType="1"/>
          </p:cNvSpPr>
          <p:nvPr/>
        </p:nvSpPr>
        <p:spPr bwMode="auto">
          <a:xfrm>
            <a:off x="3471863" y="541020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9" name="Line 141"/>
          <p:cNvSpPr>
            <a:spLocks noChangeShapeType="1"/>
          </p:cNvSpPr>
          <p:nvPr/>
        </p:nvSpPr>
        <p:spPr bwMode="auto">
          <a:xfrm>
            <a:off x="2632075" y="535781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Text Box 142"/>
          <p:cNvSpPr txBox="1">
            <a:spLocks noChangeArrowheads="1"/>
          </p:cNvSpPr>
          <p:nvPr/>
        </p:nvSpPr>
        <p:spPr bwMode="auto">
          <a:xfrm>
            <a:off x="2376488" y="548481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71" name="Line 143"/>
          <p:cNvSpPr>
            <a:spLocks noChangeShapeType="1"/>
          </p:cNvSpPr>
          <p:nvPr/>
        </p:nvSpPr>
        <p:spPr bwMode="auto">
          <a:xfrm>
            <a:off x="4719638" y="535781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Text Box 144"/>
          <p:cNvSpPr txBox="1">
            <a:spLocks noChangeArrowheads="1"/>
          </p:cNvSpPr>
          <p:nvPr/>
        </p:nvSpPr>
        <p:spPr bwMode="auto">
          <a:xfrm>
            <a:off x="4464050" y="54848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73" name="Text Box 145"/>
          <p:cNvSpPr txBox="1">
            <a:spLocks noChangeArrowheads="1"/>
          </p:cNvSpPr>
          <p:nvPr/>
        </p:nvSpPr>
        <p:spPr bwMode="auto">
          <a:xfrm>
            <a:off x="2016125" y="494188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74" name="Line 146"/>
          <p:cNvSpPr>
            <a:spLocks noChangeShapeType="1"/>
          </p:cNvSpPr>
          <p:nvPr/>
        </p:nvSpPr>
        <p:spPr bwMode="auto">
          <a:xfrm flipH="1">
            <a:off x="2616200" y="5110163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Text Box 147"/>
          <p:cNvSpPr txBox="1">
            <a:spLocks noChangeArrowheads="1"/>
          </p:cNvSpPr>
          <p:nvPr/>
        </p:nvSpPr>
        <p:spPr bwMode="auto">
          <a:xfrm>
            <a:off x="4121150" y="49260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76" name="Line 148"/>
          <p:cNvSpPr>
            <a:spLocks noChangeShapeType="1"/>
          </p:cNvSpPr>
          <p:nvPr/>
        </p:nvSpPr>
        <p:spPr bwMode="auto">
          <a:xfrm flipH="1">
            <a:off x="4681538" y="5094288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Text Box 149"/>
          <p:cNvSpPr txBox="1">
            <a:spLocks noChangeArrowheads="1"/>
          </p:cNvSpPr>
          <p:nvPr/>
        </p:nvSpPr>
        <p:spPr bwMode="auto">
          <a:xfrm>
            <a:off x="5184775" y="49260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78" name="Line 150"/>
          <p:cNvSpPr>
            <a:spLocks noChangeShapeType="1"/>
          </p:cNvSpPr>
          <p:nvPr/>
        </p:nvSpPr>
        <p:spPr bwMode="auto">
          <a:xfrm flipH="1">
            <a:off x="5745163" y="5094288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15" name="Rectangle 151"/>
          <p:cNvSpPr>
            <a:spLocks noChangeArrowheads="1"/>
          </p:cNvSpPr>
          <p:nvPr/>
        </p:nvSpPr>
        <p:spPr bwMode="auto">
          <a:xfrm>
            <a:off x="1296988" y="4348163"/>
            <a:ext cx="544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7480" name="Line 152"/>
          <p:cNvSpPr>
            <a:spLocks noChangeShapeType="1"/>
          </p:cNvSpPr>
          <p:nvPr/>
        </p:nvSpPr>
        <p:spPr bwMode="auto">
          <a:xfrm flipH="1">
            <a:off x="1657350" y="5140325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1" name="Text Box 153"/>
          <p:cNvSpPr txBox="1">
            <a:spLocks noChangeArrowheads="1"/>
          </p:cNvSpPr>
          <p:nvPr/>
        </p:nvSpPr>
        <p:spPr bwMode="auto">
          <a:xfrm>
            <a:off x="936625" y="499745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82" name="Text Box 154"/>
          <p:cNvSpPr txBox="1">
            <a:spLocks noChangeArrowheads="1"/>
          </p:cNvSpPr>
          <p:nvPr/>
        </p:nvSpPr>
        <p:spPr bwMode="auto">
          <a:xfrm>
            <a:off x="1368425" y="550068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83" name="Line 155"/>
          <p:cNvSpPr>
            <a:spLocks noChangeShapeType="1"/>
          </p:cNvSpPr>
          <p:nvPr/>
        </p:nvSpPr>
        <p:spPr bwMode="auto">
          <a:xfrm>
            <a:off x="6767513" y="5356225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4" name="Line 156"/>
          <p:cNvSpPr>
            <a:spLocks noChangeShapeType="1"/>
          </p:cNvSpPr>
          <p:nvPr/>
        </p:nvSpPr>
        <p:spPr bwMode="auto">
          <a:xfrm>
            <a:off x="6624638" y="542925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85" name="Text Box 157"/>
          <p:cNvSpPr txBox="1">
            <a:spLocks noChangeArrowheads="1"/>
          </p:cNvSpPr>
          <p:nvPr/>
        </p:nvSpPr>
        <p:spPr bwMode="auto">
          <a:xfrm>
            <a:off x="6732588" y="548481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86" name="Rectangle 158"/>
          <p:cNvSpPr>
            <a:spLocks noChangeArrowheads="1"/>
          </p:cNvSpPr>
          <p:nvPr/>
        </p:nvSpPr>
        <p:spPr bwMode="auto">
          <a:xfrm>
            <a:off x="1116013" y="4276725"/>
            <a:ext cx="50403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223" name="Rectangle 159"/>
          <p:cNvSpPr>
            <a:spLocks noChangeArrowheads="1"/>
          </p:cNvSpPr>
          <p:nvPr/>
        </p:nvSpPr>
        <p:spPr bwMode="auto">
          <a:xfrm>
            <a:off x="4021138" y="506888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17488" name="Line 160"/>
          <p:cNvSpPr>
            <a:spLocks noChangeShapeType="1"/>
          </p:cNvSpPr>
          <p:nvPr/>
        </p:nvSpPr>
        <p:spPr bwMode="auto">
          <a:xfrm>
            <a:off x="1979613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9" name="Line 161"/>
          <p:cNvSpPr>
            <a:spLocks noChangeShapeType="1"/>
          </p:cNvSpPr>
          <p:nvPr/>
        </p:nvSpPr>
        <p:spPr bwMode="auto">
          <a:xfrm>
            <a:off x="2987675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0" name="Line 162"/>
          <p:cNvSpPr>
            <a:spLocks noChangeShapeType="1"/>
          </p:cNvSpPr>
          <p:nvPr/>
        </p:nvSpPr>
        <p:spPr bwMode="auto">
          <a:xfrm>
            <a:off x="5292725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1" name="Line 163"/>
          <p:cNvSpPr>
            <a:spLocks noChangeShapeType="1"/>
          </p:cNvSpPr>
          <p:nvPr/>
        </p:nvSpPr>
        <p:spPr bwMode="auto">
          <a:xfrm>
            <a:off x="4356100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31" name="Rectangle 167"/>
          <p:cNvSpPr>
            <a:spLocks noChangeArrowheads="1"/>
          </p:cNvSpPr>
          <p:nvPr/>
        </p:nvSpPr>
        <p:spPr bwMode="auto">
          <a:xfrm>
            <a:off x="7191375" y="5229225"/>
            <a:ext cx="48603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endParaRPr lang="en-US" sz="2600" baseline="-250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16232" name="Rectangle 168"/>
          <p:cNvSpPr>
            <a:spLocks noChangeArrowheads="1"/>
          </p:cNvSpPr>
          <p:nvPr/>
        </p:nvSpPr>
        <p:spPr bwMode="auto">
          <a:xfrm>
            <a:off x="5580063" y="3644900"/>
            <a:ext cx="663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</a:p>
        </p:txBody>
      </p:sp>
      <p:sp>
        <p:nvSpPr>
          <p:cNvPr id="216233" name="Rectangle 169"/>
          <p:cNvSpPr>
            <a:spLocks noChangeArrowheads="1"/>
          </p:cNvSpPr>
          <p:nvPr/>
        </p:nvSpPr>
        <p:spPr bwMode="auto">
          <a:xfrm>
            <a:off x="5564188" y="5461000"/>
            <a:ext cx="73770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h’</a:t>
            </a:r>
            <a:r>
              <a:rPr lang="en-US" sz="2600" baseline="-25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s-1</a:t>
            </a:r>
            <a:endParaRPr lang="en-US" sz="2600" baseline="-250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73" name="Rectangle 86"/>
          <p:cNvSpPr>
            <a:spLocks noChangeArrowheads="1"/>
          </p:cNvSpPr>
          <p:nvPr/>
        </p:nvSpPr>
        <p:spPr bwMode="auto">
          <a:xfrm>
            <a:off x="381000" y="1143000"/>
            <a:ext cx="85344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If |M| 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|N| then M</a:t>
            </a:r>
            <a:r>
              <a:rPr lang="en-US" altLang="ko-KR" sz="2600" baseline="-25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N</a:t>
            </a:r>
            <a:r>
              <a:rPr lang="en-US" altLang="ko-KR" sz="2600" baseline="-25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(both contain the length) hence f(h</a:t>
            </a:r>
            <a:r>
              <a:rPr lang="en-US" altLang="ko-KR" sz="2600" baseline="-25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M</a:t>
            </a:r>
            <a:r>
              <a:rPr lang="en-US" altLang="ko-KR" sz="2600" baseline="-25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= f(h’</a:t>
            </a:r>
            <a:r>
              <a:rPr lang="en-US" altLang="ko-KR" sz="2600" baseline="-25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s-1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N</a:t>
            </a:r>
            <a:r>
              <a:rPr lang="en-US" altLang="ko-KR" sz="2600" baseline="-25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is collision.</a:t>
            </a:r>
            <a:endParaRPr lang="en-US" altLang="ko-KR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79388" y="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Merkle-Damgård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 preserves 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CR (Proof)</a:t>
            </a:r>
            <a:r>
              <a:rPr kumimoji="1" lang="en-US" altLang="ko-KR" sz="3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kumimoji="1" lang="en-US" altLang="ko-KR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7388" y="219392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kumimoji="1" lang="en-US" sz="2400">
              <a:latin typeface="Comic Sans MS" pitchFamily="66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8800" y="3490913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</a:pPr>
            <a:endParaRPr lang="en-US" altLang="ko-KR" sz="3200">
              <a:latin typeface="Times New Roman" pitchFamily="18" charset="0"/>
            </a:endParaRPr>
          </a:p>
          <a:p>
            <a:pPr marL="342900" indent="-342900" eaLnBrk="1" latinLnBrk="1" hangingPunct="1">
              <a:spcBef>
                <a:spcPct val="20000"/>
              </a:spcBef>
            </a:pPr>
            <a:endParaRPr kumimoji="1" lang="en-US" altLang="ko-KR" sz="32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65250" y="3090863"/>
            <a:ext cx="1055688" cy="906462"/>
            <a:chOff x="432" y="1776"/>
            <a:chExt cx="768" cy="79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77" name="Line 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78" name="Line 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79" name="Line 1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80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76" name="Rectangle 1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72" name="Line 1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3" name="Line 1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4" name="Line 1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420938" y="3090863"/>
            <a:ext cx="1054100" cy="787400"/>
            <a:chOff x="432" y="1776"/>
            <a:chExt cx="768" cy="68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67" name="Line 1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8" name="Line 2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9" name="Line 2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70" name="Line 2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66" name="Rectangle 2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62" name="Line 2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3" name="Line 2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4" name="Line 2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502150" y="3090863"/>
            <a:ext cx="1054100" cy="787400"/>
            <a:chOff x="432" y="1776"/>
            <a:chExt cx="768" cy="689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57" name="Line 3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8" name="Line 3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9" name="Line 3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0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56" name="Rectangle 34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52" name="Line 3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53" name="Line 3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54" name="Line 3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556250" y="3090863"/>
            <a:ext cx="1054100" cy="787400"/>
            <a:chOff x="432" y="1776"/>
            <a:chExt cx="768" cy="689"/>
          </a:xfrm>
        </p:grpSpPr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47" name="Line 4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8" name="Line 42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9" name="Line 43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0" name="Line 44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46" name="Rectangle 45"/>
              <p:cNvSpPr>
                <a:spLocks noChangeArrowheads="1"/>
              </p:cNvSpPr>
              <p:nvPr/>
            </p:nvSpPr>
            <p:spPr bwMode="auto">
              <a:xfrm>
                <a:off x="891" y="2118"/>
                <a:ext cx="134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42" name="Line 46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43" name="Line 47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44" name="Line 48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113" name="Rectangle 49"/>
          <p:cNvSpPr>
            <a:spLocks noChangeArrowheads="1"/>
          </p:cNvSpPr>
          <p:nvPr/>
        </p:nvSpPr>
        <p:spPr bwMode="auto">
          <a:xfrm>
            <a:off x="863600" y="3481388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6114" name="Rectangle 50"/>
          <p:cNvSpPr>
            <a:spLocks noChangeArrowheads="1"/>
          </p:cNvSpPr>
          <p:nvPr/>
        </p:nvSpPr>
        <p:spPr bwMode="auto">
          <a:xfrm>
            <a:off x="2338388" y="2508250"/>
            <a:ext cx="608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endParaRPr lang="en-US" sz="2000"/>
          </a:p>
        </p:txBody>
      </p:sp>
      <p:sp>
        <p:nvSpPr>
          <p:cNvPr id="216115" name="Rectangle 51"/>
          <p:cNvSpPr>
            <a:spLocks noChangeArrowheads="1"/>
          </p:cNvSpPr>
          <p:nvPr/>
        </p:nvSpPr>
        <p:spPr bwMode="auto">
          <a:xfrm>
            <a:off x="4438650" y="2492375"/>
            <a:ext cx="76517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16116" name="Rectangle 52"/>
          <p:cNvSpPr>
            <a:spLocks noChangeArrowheads="1"/>
          </p:cNvSpPr>
          <p:nvPr/>
        </p:nvSpPr>
        <p:spPr bwMode="auto">
          <a:xfrm>
            <a:off x="5491163" y="2492375"/>
            <a:ext cx="577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16117" name="Rectangle 53"/>
          <p:cNvSpPr>
            <a:spLocks noChangeArrowheads="1"/>
          </p:cNvSpPr>
          <p:nvPr/>
        </p:nvSpPr>
        <p:spPr bwMode="auto">
          <a:xfrm>
            <a:off x="3302000" y="242093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16118" name="Rectangle 54"/>
          <p:cNvSpPr>
            <a:spLocks noChangeArrowheads="1"/>
          </p:cNvSpPr>
          <p:nvPr/>
        </p:nvSpPr>
        <p:spPr bwMode="auto">
          <a:xfrm>
            <a:off x="7200900" y="3429000"/>
            <a:ext cx="476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</a:p>
        </p:txBody>
      </p:sp>
      <p:sp>
        <p:nvSpPr>
          <p:cNvPr id="216119" name="Rectangle 55"/>
          <p:cNvSpPr>
            <a:spLocks noChangeArrowheads="1"/>
          </p:cNvSpPr>
          <p:nvPr/>
        </p:nvSpPr>
        <p:spPr bwMode="auto">
          <a:xfrm>
            <a:off x="1985963" y="337343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120" name="Rectangle 56"/>
          <p:cNvSpPr>
            <a:spLocks noChangeArrowheads="1"/>
          </p:cNvSpPr>
          <p:nvPr/>
        </p:nvSpPr>
        <p:spPr bwMode="auto">
          <a:xfrm>
            <a:off x="3024188" y="335597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121" name="Rectangle 57"/>
          <p:cNvSpPr>
            <a:spLocks noChangeArrowheads="1"/>
          </p:cNvSpPr>
          <p:nvPr/>
        </p:nvSpPr>
        <p:spPr bwMode="auto">
          <a:xfrm>
            <a:off x="5110163" y="335915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122" name="Rectangle 58"/>
          <p:cNvSpPr>
            <a:spLocks noChangeArrowheads="1"/>
          </p:cNvSpPr>
          <p:nvPr/>
        </p:nvSpPr>
        <p:spPr bwMode="auto">
          <a:xfrm>
            <a:off x="6165850" y="335915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17427" name="Line 59"/>
          <p:cNvSpPr>
            <a:spLocks noChangeShapeType="1"/>
          </p:cNvSpPr>
          <p:nvPr/>
        </p:nvSpPr>
        <p:spPr bwMode="auto">
          <a:xfrm>
            <a:off x="6623050" y="3643313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60"/>
          <p:cNvSpPr>
            <a:spLocks noChangeShapeType="1"/>
          </p:cNvSpPr>
          <p:nvPr/>
        </p:nvSpPr>
        <p:spPr bwMode="auto">
          <a:xfrm>
            <a:off x="3471863" y="362585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61"/>
          <p:cNvSpPr>
            <a:spLocks noChangeShapeType="1"/>
          </p:cNvSpPr>
          <p:nvPr/>
        </p:nvSpPr>
        <p:spPr bwMode="auto">
          <a:xfrm>
            <a:off x="2632075" y="357346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Text Box 62"/>
          <p:cNvSpPr txBox="1">
            <a:spLocks noChangeArrowheads="1"/>
          </p:cNvSpPr>
          <p:nvPr/>
        </p:nvSpPr>
        <p:spPr bwMode="auto">
          <a:xfrm>
            <a:off x="2376488" y="370046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1" name="Line 63"/>
          <p:cNvSpPr>
            <a:spLocks noChangeShapeType="1"/>
          </p:cNvSpPr>
          <p:nvPr/>
        </p:nvSpPr>
        <p:spPr bwMode="auto">
          <a:xfrm>
            <a:off x="4719638" y="357346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Text Box 64"/>
          <p:cNvSpPr txBox="1">
            <a:spLocks noChangeArrowheads="1"/>
          </p:cNvSpPr>
          <p:nvPr/>
        </p:nvSpPr>
        <p:spPr bwMode="auto">
          <a:xfrm>
            <a:off x="4464050" y="370046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3" name="Text Box 65"/>
          <p:cNvSpPr txBox="1">
            <a:spLocks noChangeArrowheads="1"/>
          </p:cNvSpPr>
          <p:nvPr/>
        </p:nvSpPr>
        <p:spPr bwMode="auto">
          <a:xfrm>
            <a:off x="5545138" y="370046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4" name="Text Box 66"/>
          <p:cNvSpPr txBox="1">
            <a:spLocks noChangeArrowheads="1"/>
          </p:cNvSpPr>
          <p:nvPr/>
        </p:nvSpPr>
        <p:spPr bwMode="auto">
          <a:xfrm>
            <a:off x="2016125" y="31575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5" name="Line 67"/>
          <p:cNvSpPr>
            <a:spLocks noChangeShapeType="1"/>
          </p:cNvSpPr>
          <p:nvPr/>
        </p:nvSpPr>
        <p:spPr bwMode="auto">
          <a:xfrm flipH="1">
            <a:off x="2616200" y="3325813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Text Box 68"/>
          <p:cNvSpPr txBox="1">
            <a:spLocks noChangeArrowheads="1"/>
          </p:cNvSpPr>
          <p:nvPr/>
        </p:nvSpPr>
        <p:spPr bwMode="auto">
          <a:xfrm>
            <a:off x="4121150" y="314166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7" name="Line 69"/>
          <p:cNvSpPr>
            <a:spLocks noChangeShapeType="1"/>
          </p:cNvSpPr>
          <p:nvPr/>
        </p:nvSpPr>
        <p:spPr bwMode="auto">
          <a:xfrm flipH="1">
            <a:off x="4681538" y="3309938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Text Box 70"/>
          <p:cNvSpPr txBox="1">
            <a:spLocks noChangeArrowheads="1"/>
          </p:cNvSpPr>
          <p:nvPr/>
        </p:nvSpPr>
        <p:spPr bwMode="auto">
          <a:xfrm>
            <a:off x="5184775" y="314166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39" name="Line 71"/>
          <p:cNvSpPr>
            <a:spLocks noChangeShapeType="1"/>
          </p:cNvSpPr>
          <p:nvPr/>
        </p:nvSpPr>
        <p:spPr bwMode="auto">
          <a:xfrm flipH="1">
            <a:off x="5745163" y="3309938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36" name="Rectangle 72"/>
          <p:cNvSpPr>
            <a:spLocks noChangeArrowheads="1"/>
          </p:cNvSpPr>
          <p:nvPr/>
        </p:nvSpPr>
        <p:spPr bwMode="auto">
          <a:xfrm>
            <a:off x="1296988" y="2563813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7441" name="Line 73"/>
          <p:cNvSpPr>
            <a:spLocks noChangeShapeType="1"/>
          </p:cNvSpPr>
          <p:nvPr/>
        </p:nvSpPr>
        <p:spPr bwMode="auto">
          <a:xfrm flipH="1">
            <a:off x="1657350" y="3355975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Text Box 74"/>
          <p:cNvSpPr txBox="1">
            <a:spLocks noChangeArrowheads="1"/>
          </p:cNvSpPr>
          <p:nvPr/>
        </p:nvSpPr>
        <p:spPr bwMode="auto">
          <a:xfrm>
            <a:off x="936625" y="32131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43" name="Text Box 75"/>
          <p:cNvSpPr txBox="1">
            <a:spLocks noChangeArrowheads="1"/>
          </p:cNvSpPr>
          <p:nvPr/>
        </p:nvSpPr>
        <p:spPr bwMode="auto">
          <a:xfrm>
            <a:off x="1368425" y="3716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44" name="Line 76"/>
          <p:cNvSpPr>
            <a:spLocks noChangeShapeType="1"/>
          </p:cNvSpPr>
          <p:nvPr/>
        </p:nvSpPr>
        <p:spPr bwMode="auto">
          <a:xfrm>
            <a:off x="6767513" y="3571875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Line 77"/>
          <p:cNvSpPr>
            <a:spLocks noChangeShapeType="1"/>
          </p:cNvSpPr>
          <p:nvPr/>
        </p:nvSpPr>
        <p:spPr bwMode="auto">
          <a:xfrm>
            <a:off x="6624638" y="364490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Text Box 78"/>
          <p:cNvSpPr txBox="1">
            <a:spLocks noChangeArrowheads="1"/>
          </p:cNvSpPr>
          <p:nvPr/>
        </p:nvSpPr>
        <p:spPr bwMode="auto">
          <a:xfrm>
            <a:off x="6732588" y="370046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47" name="Rectangle 79"/>
          <p:cNvSpPr>
            <a:spLocks noChangeArrowheads="1"/>
          </p:cNvSpPr>
          <p:nvPr/>
        </p:nvSpPr>
        <p:spPr bwMode="auto">
          <a:xfrm>
            <a:off x="1116013" y="2492375"/>
            <a:ext cx="50403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144" name="Rectangle 80"/>
          <p:cNvSpPr>
            <a:spLocks noChangeArrowheads="1"/>
          </p:cNvSpPr>
          <p:nvPr/>
        </p:nvSpPr>
        <p:spPr bwMode="auto">
          <a:xfrm>
            <a:off x="4021138" y="328453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17449" name="Line 81"/>
          <p:cNvSpPr>
            <a:spLocks noChangeShapeType="1"/>
          </p:cNvSpPr>
          <p:nvPr/>
        </p:nvSpPr>
        <p:spPr bwMode="auto">
          <a:xfrm>
            <a:off x="1979613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Line 82"/>
          <p:cNvSpPr>
            <a:spLocks noChangeShapeType="1"/>
          </p:cNvSpPr>
          <p:nvPr/>
        </p:nvSpPr>
        <p:spPr bwMode="auto">
          <a:xfrm>
            <a:off x="2987675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1" name="Line 83"/>
          <p:cNvSpPr>
            <a:spLocks noChangeShapeType="1"/>
          </p:cNvSpPr>
          <p:nvPr/>
        </p:nvSpPr>
        <p:spPr bwMode="auto">
          <a:xfrm>
            <a:off x="5292725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Line 84"/>
          <p:cNvSpPr>
            <a:spLocks noChangeShapeType="1"/>
          </p:cNvSpPr>
          <p:nvPr/>
        </p:nvSpPr>
        <p:spPr bwMode="auto">
          <a:xfrm>
            <a:off x="4356100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85"/>
          <p:cNvGrpSpPr>
            <a:grpSpLocks/>
          </p:cNvGrpSpPr>
          <p:nvPr/>
        </p:nvGrpSpPr>
        <p:grpSpPr bwMode="auto">
          <a:xfrm>
            <a:off x="1365250" y="4875213"/>
            <a:ext cx="1055688" cy="906462"/>
            <a:chOff x="432" y="1776"/>
            <a:chExt cx="768" cy="793"/>
          </a:xfrm>
        </p:grpSpPr>
        <p:grpSp>
          <p:nvGrpSpPr>
            <p:cNvPr id="15" name="Group 8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16" name="Group 8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37" name="Line 8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38" name="Line 8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39" name="Line 9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0" name="Line 9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36" name="Rectangle 9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32" name="Line 9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33" name="Line 9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34" name="Line 9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96"/>
          <p:cNvGrpSpPr>
            <a:grpSpLocks/>
          </p:cNvGrpSpPr>
          <p:nvPr/>
        </p:nvGrpSpPr>
        <p:grpSpPr bwMode="auto">
          <a:xfrm>
            <a:off x="2420938" y="4875213"/>
            <a:ext cx="1054100" cy="787400"/>
            <a:chOff x="432" y="1776"/>
            <a:chExt cx="768" cy="689"/>
          </a:xfrm>
        </p:grpSpPr>
        <p:grpSp>
          <p:nvGrpSpPr>
            <p:cNvPr id="18" name="Group 9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9" name="Group 9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27" name="Line 9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8" name="Line 10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9" name="Line 10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30" name="Line 10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26" name="Rectangle 10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22" name="Line 10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23" name="Line 10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10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07"/>
          <p:cNvGrpSpPr>
            <a:grpSpLocks/>
          </p:cNvGrpSpPr>
          <p:nvPr/>
        </p:nvGrpSpPr>
        <p:grpSpPr bwMode="auto">
          <a:xfrm>
            <a:off x="4502150" y="4875213"/>
            <a:ext cx="1054100" cy="787400"/>
            <a:chOff x="432" y="1776"/>
            <a:chExt cx="768" cy="689"/>
          </a:xfrm>
        </p:grpSpPr>
        <p:grpSp>
          <p:nvGrpSpPr>
            <p:cNvPr id="21" name="Group 10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22" name="Group 10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17" name="Line 11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8" name="Line 11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9" name="Line 11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0" name="Line 11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6" name="Rectangle 114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12" name="Line 11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Line 11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4" name="Line 11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18"/>
          <p:cNvGrpSpPr>
            <a:grpSpLocks/>
          </p:cNvGrpSpPr>
          <p:nvPr/>
        </p:nvGrpSpPr>
        <p:grpSpPr bwMode="auto">
          <a:xfrm>
            <a:off x="5556250" y="4875213"/>
            <a:ext cx="1054100" cy="787400"/>
            <a:chOff x="432" y="1776"/>
            <a:chExt cx="768" cy="689"/>
          </a:xfrm>
        </p:grpSpPr>
        <p:grpSp>
          <p:nvGrpSpPr>
            <p:cNvPr id="24" name="Group 119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25" name="Group 120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7507" name="Line 12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08" name="Line 122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09" name="Line 123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0" name="Line 124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06" name="Rectangle 125"/>
              <p:cNvSpPr>
                <a:spLocks noChangeArrowheads="1"/>
              </p:cNvSpPr>
              <p:nvPr/>
            </p:nvSpPr>
            <p:spPr bwMode="auto">
              <a:xfrm>
                <a:off x="891" y="2118"/>
                <a:ext cx="134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7502" name="Line 126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3" name="Line 127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4" name="Line 128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6193" name="Rectangle 129"/>
          <p:cNvSpPr>
            <a:spLocks noChangeArrowheads="1"/>
          </p:cNvSpPr>
          <p:nvPr/>
        </p:nvSpPr>
        <p:spPr bwMode="auto">
          <a:xfrm>
            <a:off x="863600" y="5265738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6194" name="Rectangle 130"/>
          <p:cNvSpPr>
            <a:spLocks noChangeArrowheads="1"/>
          </p:cNvSpPr>
          <p:nvPr/>
        </p:nvSpPr>
        <p:spPr bwMode="auto">
          <a:xfrm>
            <a:off x="2338388" y="4292600"/>
            <a:ext cx="5794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endParaRPr lang="en-US" sz="2000"/>
          </a:p>
        </p:txBody>
      </p:sp>
      <p:sp>
        <p:nvSpPr>
          <p:cNvPr id="216195" name="Rectangle 131"/>
          <p:cNvSpPr>
            <a:spLocks noChangeArrowheads="1"/>
          </p:cNvSpPr>
          <p:nvPr/>
        </p:nvSpPr>
        <p:spPr bwMode="auto">
          <a:xfrm>
            <a:off x="4438650" y="4276725"/>
            <a:ext cx="736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16196" name="Rectangle 132"/>
          <p:cNvSpPr>
            <a:spLocks noChangeArrowheads="1"/>
          </p:cNvSpPr>
          <p:nvPr/>
        </p:nvSpPr>
        <p:spPr bwMode="auto">
          <a:xfrm>
            <a:off x="5491163" y="4276725"/>
            <a:ext cx="5492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16197" name="Rectangle 133"/>
          <p:cNvSpPr>
            <a:spLocks noChangeArrowheads="1"/>
          </p:cNvSpPr>
          <p:nvPr/>
        </p:nvSpPr>
        <p:spPr bwMode="auto">
          <a:xfrm>
            <a:off x="3302000" y="420528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16198" name="Rectangle 134"/>
          <p:cNvSpPr>
            <a:spLocks noChangeArrowheads="1"/>
          </p:cNvSpPr>
          <p:nvPr/>
        </p:nvSpPr>
        <p:spPr bwMode="auto">
          <a:xfrm>
            <a:off x="7200900" y="5213350"/>
            <a:ext cx="37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</a:p>
        </p:txBody>
      </p:sp>
      <p:sp>
        <p:nvSpPr>
          <p:cNvPr id="216199" name="Rectangle 135"/>
          <p:cNvSpPr>
            <a:spLocks noChangeArrowheads="1"/>
          </p:cNvSpPr>
          <p:nvPr/>
        </p:nvSpPr>
        <p:spPr bwMode="auto">
          <a:xfrm>
            <a:off x="1985963" y="515778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200" name="Rectangle 136"/>
          <p:cNvSpPr>
            <a:spLocks noChangeArrowheads="1"/>
          </p:cNvSpPr>
          <p:nvPr/>
        </p:nvSpPr>
        <p:spPr bwMode="auto">
          <a:xfrm>
            <a:off x="3024188" y="51403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201" name="Rectangle 137"/>
          <p:cNvSpPr>
            <a:spLocks noChangeArrowheads="1"/>
          </p:cNvSpPr>
          <p:nvPr/>
        </p:nvSpPr>
        <p:spPr bwMode="auto">
          <a:xfrm>
            <a:off x="5110163" y="514350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6202" name="Rectangle 138"/>
          <p:cNvSpPr>
            <a:spLocks noChangeArrowheads="1"/>
          </p:cNvSpPr>
          <p:nvPr/>
        </p:nvSpPr>
        <p:spPr bwMode="auto">
          <a:xfrm>
            <a:off x="6165850" y="514350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17467" name="Line 139"/>
          <p:cNvSpPr>
            <a:spLocks noChangeShapeType="1"/>
          </p:cNvSpPr>
          <p:nvPr/>
        </p:nvSpPr>
        <p:spPr bwMode="auto">
          <a:xfrm>
            <a:off x="6623050" y="5427663"/>
            <a:ext cx="217488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8" name="Line 140"/>
          <p:cNvSpPr>
            <a:spLocks noChangeShapeType="1"/>
          </p:cNvSpPr>
          <p:nvPr/>
        </p:nvSpPr>
        <p:spPr bwMode="auto">
          <a:xfrm>
            <a:off x="3471863" y="541020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9" name="Line 141"/>
          <p:cNvSpPr>
            <a:spLocks noChangeShapeType="1"/>
          </p:cNvSpPr>
          <p:nvPr/>
        </p:nvSpPr>
        <p:spPr bwMode="auto">
          <a:xfrm>
            <a:off x="2632075" y="535781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Text Box 142"/>
          <p:cNvSpPr txBox="1">
            <a:spLocks noChangeArrowheads="1"/>
          </p:cNvSpPr>
          <p:nvPr/>
        </p:nvSpPr>
        <p:spPr bwMode="auto">
          <a:xfrm>
            <a:off x="2376488" y="548481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71" name="Line 143"/>
          <p:cNvSpPr>
            <a:spLocks noChangeShapeType="1"/>
          </p:cNvSpPr>
          <p:nvPr/>
        </p:nvSpPr>
        <p:spPr bwMode="auto">
          <a:xfrm>
            <a:off x="4719638" y="535781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Text Box 144"/>
          <p:cNvSpPr txBox="1">
            <a:spLocks noChangeArrowheads="1"/>
          </p:cNvSpPr>
          <p:nvPr/>
        </p:nvSpPr>
        <p:spPr bwMode="auto">
          <a:xfrm>
            <a:off x="4464050" y="54848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73" name="Text Box 145"/>
          <p:cNvSpPr txBox="1">
            <a:spLocks noChangeArrowheads="1"/>
          </p:cNvSpPr>
          <p:nvPr/>
        </p:nvSpPr>
        <p:spPr bwMode="auto">
          <a:xfrm>
            <a:off x="2016125" y="494188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74" name="Line 146"/>
          <p:cNvSpPr>
            <a:spLocks noChangeShapeType="1"/>
          </p:cNvSpPr>
          <p:nvPr/>
        </p:nvSpPr>
        <p:spPr bwMode="auto">
          <a:xfrm flipH="1">
            <a:off x="2616200" y="5110163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Text Box 147"/>
          <p:cNvSpPr txBox="1">
            <a:spLocks noChangeArrowheads="1"/>
          </p:cNvSpPr>
          <p:nvPr/>
        </p:nvSpPr>
        <p:spPr bwMode="auto">
          <a:xfrm>
            <a:off x="4121150" y="49260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76" name="Line 148"/>
          <p:cNvSpPr>
            <a:spLocks noChangeShapeType="1"/>
          </p:cNvSpPr>
          <p:nvPr/>
        </p:nvSpPr>
        <p:spPr bwMode="auto">
          <a:xfrm flipH="1">
            <a:off x="4681538" y="5094288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Text Box 149"/>
          <p:cNvSpPr txBox="1">
            <a:spLocks noChangeArrowheads="1"/>
          </p:cNvSpPr>
          <p:nvPr/>
        </p:nvSpPr>
        <p:spPr bwMode="auto">
          <a:xfrm>
            <a:off x="5184775" y="49260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78" name="Line 150"/>
          <p:cNvSpPr>
            <a:spLocks noChangeShapeType="1"/>
          </p:cNvSpPr>
          <p:nvPr/>
        </p:nvSpPr>
        <p:spPr bwMode="auto">
          <a:xfrm flipH="1">
            <a:off x="5745163" y="5094288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15" name="Rectangle 151"/>
          <p:cNvSpPr>
            <a:spLocks noChangeArrowheads="1"/>
          </p:cNvSpPr>
          <p:nvPr/>
        </p:nvSpPr>
        <p:spPr bwMode="auto">
          <a:xfrm>
            <a:off x="1296988" y="4348163"/>
            <a:ext cx="544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7480" name="Line 152"/>
          <p:cNvSpPr>
            <a:spLocks noChangeShapeType="1"/>
          </p:cNvSpPr>
          <p:nvPr/>
        </p:nvSpPr>
        <p:spPr bwMode="auto">
          <a:xfrm flipH="1">
            <a:off x="1657350" y="5140325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1" name="Text Box 153"/>
          <p:cNvSpPr txBox="1">
            <a:spLocks noChangeArrowheads="1"/>
          </p:cNvSpPr>
          <p:nvPr/>
        </p:nvSpPr>
        <p:spPr bwMode="auto">
          <a:xfrm>
            <a:off x="936625" y="499745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82" name="Text Box 154"/>
          <p:cNvSpPr txBox="1">
            <a:spLocks noChangeArrowheads="1"/>
          </p:cNvSpPr>
          <p:nvPr/>
        </p:nvSpPr>
        <p:spPr bwMode="auto">
          <a:xfrm>
            <a:off x="1368425" y="550068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83" name="Line 155"/>
          <p:cNvSpPr>
            <a:spLocks noChangeShapeType="1"/>
          </p:cNvSpPr>
          <p:nvPr/>
        </p:nvSpPr>
        <p:spPr bwMode="auto">
          <a:xfrm>
            <a:off x="6767513" y="5356225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4" name="Line 156"/>
          <p:cNvSpPr>
            <a:spLocks noChangeShapeType="1"/>
          </p:cNvSpPr>
          <p:nvPr/>
        </p:nvSpPr>
        <p:spPr bwMode="auto">
          <a:xfrm>
            <a:off x="6624638" y="542925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85" name="Text Box 157"/>
          <p:cNvSpPr txBox="1">
            <a:spLocks noChangeArrowheads="1"/>
          </p:cNvSpPr>
          <p:nvPr/>
        </p:nvSpPr>
        <p:spPr bwMode="auto">
          <a:xfrm>
            <a:off x="6732588" y="548481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7486" name="Rectangle 158"/>
          <p:cNvSpPr>
            <a:spLocks noChangeArrowheads="1"/>
          </p:cNvSpPr>
          <p:nvPr/>
        </p:nvSpPr>
        <p:spPr bwMode="auto">
          <a:xfrm>
            <a:off x="1116013" y="4276725"/>
            <a:ext cx="50403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223" name="Rectangle 159"/>
          <p:cNvSpPr>
            <a:spLocks noChangeArrowheads="1"/>
          </p:cNvSpPr>
          <p:nvPr/>
        </p:nvSpPr>
        <p:spPr bwMode="auto">
          <a:xfrm>
            <a:off x="4021138" y="506888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17488" name="Line 160"/>
          <p:cNvSpPr>
            <a:spLocks noChangeShapeType="1"/>
          </p:cNvSpPr>
          <p:nvPr/>
        </p:nvSpPr>
        <p:spPr bwMode="auto">
          <a:xfrm>
            <a:off x="1979613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9" name="Line 161"/>
          <p:cNvSpPr>
            <a:spLocks noChangeShapeType="1"/>
          </p:cNvSpPr>
          <p:nvPr/>
        </p:nvSpPr>
        <p:spPr bwMode="auto">
          <a:xfrm>
            <a:off x="2987675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0" name="Line 162"/>
          <p:cNvSpPr>
            <a:spLocks noChangeShapeType="1"/>
          </p:cNvSpPr>
          <p:nvPr/>
        </p:nvSpPr>
        <p:spPr bwMode="auto">
          <a:xfrm>
            <a:off x="5292725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1" name="Line 163"/>
          <p:cNvSpPr>
            <a:spLocks noChangeShapeType="1"/>
          </p:cNvSpPr>
          <p:nvPr/>
        </p:nvSpPr>
        <p:spPr bwMode="auto">
          <a:xfrm>
            <a:off x="4356100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28" name="Rectangle 164"/>
          <p:cNvSpPr>
            <a:spLocks noChangeArrowheads="1"/>
          </p:cNvSpPr>
          <p:nvPr/>
        </p:nvSpPr>
        <p:spPr bwMode="auto">
          <a:xfrm>
            <a:off x="7092950" y="2276475"/>
            <a:ext cx="647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6229" name="Rectangle 165"/>
          <p:cNvSpPr>
            <a:spLocks noChangeArrowheads="1"/>
          </p:cNvSpPr>
          <p:nvPr/>
        </p:nvSpPr>
        <p:spPr bwMode="auto">
          <a:xfrm>
            <a:off x="7667625" y="2276475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16230" name="Rectangle 166"/>
          <p:cNvSpPr>
            <a:spLocks noChangeArrowheads="1"/>
          </p:cNvSpPr>
          <p:nvPr/>
        </p:nvSpPr>
        <p:spPr bwMode="auto">
          <a:xfrm>
            <a:off x="7667625" y="2003425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?</a:t>
            </a:r>
            <a:endParaRPr lang="en-US" sz="2000"/>
          </a:p>
        </p:txBody>
      </p:sp>
      <p:sp>
        <p:nvSpPr>
          <p:cNvPr id="216231" name="Rectangle 167"/>
          <p:cNvSpPr>
            <a:spLocks noChangeArrowheads="1"/>
          </p:cNvSpPr>
          <p:nvPr/>
        </p:nvSpPr>
        <p:spPr bwMode="auto">
          <a:xfrm>
            <a:off x="7191375" y="5229225"/>
            <a:ext cx="476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</a:p>
        </p:txBody>
      </p:sp>
      <p:sp>
        <p:nvSpPr>
          <p:cNvPr id="216232" name="Rectangle 168"/>
          <p:cNvSpPr>
            <a:spLocks noChangeArrowheads="1"/>
          </p:cNvSpPr>
          <p:nvPr/>
        </p:nvSpPr>
        <p:spPr bwMode="auto">
          <a:xfrm>
            <a:off x="5580063" y="3644900"/>
            <a:ext cx="663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</a:p>
        </p:txBody>
      </p:sp>
      <p:sp>
        <p:nvSpPr>
          <p:cNvPr id="216233" name="Rectangle 169"/>
          <p:cNvSpPr>
            <a:spLocks noChangeArrowheads="1"/>
          </p:cNvSpPr>
          <p:nvPr/>
        </p:nvSpPr>
        <p:spPr bwMode="auto">
          <a:xfrm>
            <a:off x="5564188" y="5461000"/>
            <a:ext cx="722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h’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</a:p>
        </p:txBody>
      </p:sp>
      <p:sp>
        <p:nvSpPr>
          <p:cNvPr id="216234" name="Rectangle 170"/>
          <p:cNvSpPr>
            <a:spLocks noChangeArrowheads="1"/>
          </p:cNvSpPr>
          <p:nvPr/>
        </p:nvSpPr>
        <p:spPr bwMode="auto">
          <a:xfrm>
            <a:off x="7092950" y="2868613"/>
            <a:ext cx="10080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6235" name="Rectangle 171"/>
          <p:cNvSpPr>
            <a:spLocks noChangeArrowheads="1"/>
          </p:cNvSpPr>
          <p:nvPr/>
        </p:nvSpPr>
        <p:spPr bwMode="auto">
          <a:xfrm>
            <a:off x="7667625" y="2895600"/>
            <a:ext cx="1476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h’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16236" name="Rectangle 172"/>
          <p:cNvSpPr>
            <a:spLocks noChangeArrowheads="1"/>
          </p:cNvSpPr>
          <p:nvPr/>
        </p:nvSpPr>
        <p:spPr bwMode="auto">
          <a:xfrm>
            <a:off x="7667625" y="2622550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?</a:t>
            </a:r>
            <a:endParaRPr lang="en-US" sz="2000"/>
          </a:p>
        </p:txBody>
      </p:sp>
      <p:sp>
        <p:nvSpPr>
          <p:cNvPr id="173" name="Rectangle 86"/>
          <p:cNvSpPr>
            <a:spLocks noChangeArrowheads="1"/>
          </p:cNvSpPr>
          <p:nvPr/>
        </p:nvSpPr>
        <p:spPr bwMode="auto">
          <a:xfrm>
            <a:off x="381000" y="1143000"/>
            <a:ext cx="8534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assume |M| = |N|, i.e. s = t.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58800" y="3490913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</a:pPr>
            <a:endParaRPr lang="en-US" altLang="ko-KR" sz="3200">
              <a:latin typeface="Times New Roman" pitchFamily="18" charset="0"/>
            </a:endParaRPr>
          </a:p>
          <a:p>
            <a:pPr marL="342900" indent="-342900" eaLnBrk="1" latinLnBrk="1" hangingPunct="1">
              <a:spcBef>
                <a:spcPct val="20000"/>
              </a:spcBef>
            </a:pPr>
            <a:endParaRPr kumimoji="1" lang="en-US" altLang="ko-KR" sz="32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65250" y="3090863"/>
            <a:ext cx="1055688" cy="906462"/>
            <a:chOff x="432" y="1776"/>
            <a:chExt cx="768" cy="79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8562" name="Line 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63" name="Line 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64" name="Line 1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65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61" name="Rectangle 1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8557" name="Line 1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8" name="Line 1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9" name="Line 1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420938" y="3090863"/>
            <a:ext cx="1054100" cy="787400"/>
            <a:chOff x="432" y="1776"/>
            <a:chExt cx="768" cy="68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8552" name="Line 1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3" name="Line 2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4" name="Line 2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5" name="Line 2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51" name="Rectangle 2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8547" name="Line 2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8" name="Line 2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9" name="Line 2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502150" y="3090863"/>
            <a:ext cx="1054100" cy="787400"/>
            <a:chOff x="432" y="1776"/>
            <a:chExt cx="768" cy="689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8542" name="Line 3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4" name="Line 32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5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41" name="Rectangle 34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8537" name="Line 35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" name="Line 36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" name="Line 37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7126" name="Rectangle 38"/>
          <p:cNvSpPr>
            <a:spLocks noChangeArrowheads="1"/>
          </p:cNvSpPr>
          <p:nvPr/>
        </p:nvSpPr>
        <p:spPr bwMode="auto">
          <a:xfrm>
            <a:off x="863600" y="3481388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7127" name="Rectangle 39"/>
          <p:cNvSpPr>
            <a:spLocks noChangeArrowheads="1"/>
          </p:cNvSpPr>
          <p:nvPr/>
        </p:nvSpPr>
        <p:spPr bwMode="auto">
          <a:xfrm>
            <a:off x="2338388" y="2508250"/>
            <a:ext cx="6080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endParaRPr lang="en-US" sz="2000"/>
          </a:p>
        </p:txBody>
      </p:sp>
      <p:sp>
        <p:nvSpPr>
          <p:cNvPr id="217128" name="Rectangle 40"/>
          <p:cNvSpPr>
            <a:spLocks noChangeArrowheads="1"/>
          </p:cNvSpPr>
          <p:nvPr/>
        </p:nvSpPr>
        <p:spPr bwMode="auto">
          <a:xfrm>
            <a:off x="4438650" y="2492375"/>
            <a:ext cx="76517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17129" name="Rectangle 41"/>
          <p:cNvSpPr>
            <a:spLocks noChangeArrowheads="1"/>
          </p:cNvSpPr>
          <p:nvPr/>
        </p:nvSpPr>
        <p:spPr bwMode="auto">
          <a:xfrm>
            <a:off x="3302000" y="242093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17130" name="Rectangle 42"/>
          <p:cNvSpPr>
            <a:spLocks noChangeArrowheads="1"/>
          </p:cNvSpPr>
          <p:nvPr/>
        </p:nvSpPr>
        <p:spPr bwMode="auto">
          <a:xfrm>
            <a:off x="1985963" y="337343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7131" name="Rectangle 43"/>
          <p:cNvSpPr>
            <a:spLocks noChangeArrowheads="1"/>
          </p:cNvSpPr>
          <p:nvPr/>
        </p:nvSpPr>
        <p:spPr bwMode="auto">
          <a:xfrm>
            <a:off x="3024188" y="335597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7132" name="Rectangle 44"/>
          <p:cNvSpPr>
            <a:spLocks noChangeArrowheads="1"/>
          </p:cNvSpPr>
          <p:nvPr/>
        </p:nvSpPr>
        <p:spPr bwMode="auto">
          <a:xfrm>
            <a:off x="5110163" y="335915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18446" name="Line 45"/>
          <p:cNvSpPr>
            <a:spLocks noChangeShapeType="1"/>
          </p:cNvSpPr>
          <p:nvPr/>
        </p:nvSpPr>
        <p:spPr bwMode="auto">
          <a:xfrm>
            <a:off x="3471863" y="362585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46"/>
          <p:cNvSpPr>
            <a:spLocks noChangeShapeType="1"/>
          </p:cNvSpPr>
          <p:nvPr/>
        </p:nvSpPr>
        <p:spPr bwMode="auto">
          <a:xfrm>
            <a:off x="2632075" y="357346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Text Box 47"/>
          <p:cNvSpPr txBox="1">
            <a:spLocks noChangeArrowheads="1"/>
          </p:cNvSpPr>
          <p:nvPr/>
        </p:nvSpPr>
        <p:spPr bwMode="auto">
          <a:xfrm>
            <a:off x="2376488" y="370046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8449" name="Line 48"/>
          <p:cNvSpPr>
            <a:spLocks noChangeShapeType="1"/>
          </p:cNvSpPr>
          <p:nvPr/>
        </p:nvSpPr>
        <p:spPr bwMode="auto">
          <a:xfrm>
            <a:off x="4719638" y="357346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Text Box 50"/>
          <p:cNvSpPr txBox="1">
            <a:spLocks noChangeArrowheads="1"/>
          </p:cNvSpPr>
          <p:nvPr/>
        </p:nvSpPr>
        <p:spPr bwMode="auto">
          <a:xfrm>
            <a:off x="2016125" y="31575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8451" name="Line 51"/>
          <p:cNvSpPr>
            <a:spLocks noChangeShapeType="1"/>
          </p:cNvSpPr>
          <p:nvPr/>
        </p:nvSpPr>
        <p:spPr bwMode="auto">
          <a:xfrm flipH="1">
            <a:off x="2616200" y="3325813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Text Box 52"/>
          <p:cNvSpPr txBox="1">
            <a:spLocks noChangeArrowheads="1"/>
          </p:cNvSpPr>
          <p:nvPr/>
        </p:nvSpPr>
        <p:spPr bwMode="auto">
          <a:xfrm>
            <a:off x="4121150" y="314166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8453" name="Line 53"/>
          <p:cNvSpPr>
            <a:spLocks noChangeShapeType="1"/>
          </p:cNvSpPr>
          <p:nvPr/>
        </p:nvSpPr>
        <p:spPr bwMode="auto">
          <a:xfrm flipH="1">
            <a:off x="4681538" y="3309938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142" name="Rectangle 54"/>
          <p:cNvSpPr>
            <a:spLocks noChangeArrowheads="1"/>
          </p:cNvSpPr>
          <p:nvPr/>
        </p:nvSpPr>
        <p:spPr bwMode="auto">
          <a:xfrm>
            <a:off x="1296988" y="2563813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8455" name="Line 55"/>
          <p:cNvSpPr>
            <a:spLocks noChangeShapeType="1"/>
          </p:cNvSpPr>
          <p:nvPr/>
        </p:nvSpPr>
        <p:spPr bwMode="auto">
          <a:xfrm flipH="1">
            <a:off x="1657350" y="3355975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Text Box 56"/>
          <p:cNvSpPr txBox="1">
            <a:spLocks noChangeArrowheads="1"/>
          </p:cNvSpPr>
          <p:nvPr/>
        </p:nvSpPr>
        <p:spPr bwMode="auto">
          <a:xfrm>
            <a:off x="936625" y="32131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8457" name="Text Box 57"/>
          <p:cNvSpPr txBox="1">
            <a:spLocks noChangeArrowheads="1"/>
          </p:cNvSpPr>
          <p:nvPr/>
        </p:nvSpPr>
        <p:spPr bwMode="auto">
          <a:xfrm>
            <a:off x="1368425" y="3716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8458" name="Rectangle 58"/>
          <p:cNvSpPr>
            <a:spLocks noChangeArrowheads="1"/>
          </p:cNvSpPr>
          <p:nvPr/>
        </p:nvSpPr>
        <p:spPr bwMode="auto">
          <a:xfrm>
            <a:off x="1116013" y="2492375"/>
            <a:ext cx="41767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147" name="Rectangle 59"/>
          <p:cNvSpPr>
            <a:spLocks noChangeArrowheads="1"/>
          </p:cNvSpPr>
          <p:nvPr/>
        </p:nvSpPr>
        <p:spPr bwMode="auto">
          <a:xfrm>
            <a:off x="4021138" y="328453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18460" name="Line 60"/>
          <p:cNvSpPr>
            <a:spLocks noChangeShapeType="1"/>
          </p:cNvSpPr>
          <p:nvPr/>
        </p:nvSpPr>
        <p:spPr bwMode="auto">
          <a:xfrm>
            <a:off x="1979613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61"/>
          <p:cNvSpPr>
            <a:spLocks noChangeShapeType="1"/>
          </p:cNvSpPr>
          <p:nvPr/>
        </p:nvSpPr>
        <p:spPr bwMode="auto">
          <a:xfrm>
            <a:off x="2987675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62"/>
          <p:cNvSpPr>
            <a:spLocks noChangeShapeType="1"/>
          </p:cNvSpPr>
          <p:nvPr/>
        </p:nvSpPr>
        <p:spPr bwMode="auto">
          <a:xfrm>
            <a:off x="5292725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63"/>
          <p:cNvSpPr>
            <a:spLocks noChangeShapeType="1"/>
          </p:cNvSpPr>
          <p:nvPr/>
        </p:nvSpPr>
        <p:spPr bwMode="auto">
          <a:xfrm>
            <a:off x="4356100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1365250" y="4875213"/>
            <a:ext cx="1055688" cy="906462"/>
            <a:chOff x="432" y="1776"/>
            <a:chExt cx="768" cy="793"/>
          </a:xfrm>
        </p:grpSpPr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13" name="Group 66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8532" name="Line 67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33" name="Line 68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34" name="Line 6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35" name="Line 70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31" name="Rectangle 71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8527" name="Line 72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8" name="Line 73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9" name="Line 74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2420938" y="4875213"/>
            <a:ext cx="1054100" cy="787400"/>
            <a:chOff x="432" y="1776"/>
            <a:chExt cx="768" cy="689"/>
          </a:xfrm>
        </p:grpSpPr>
        <p:grpSp>
          <p:nvGrpSpPr>
            <p:cNvPr id="15" name="Group 76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6" name="Group 7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8522" name="Line 7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3" name="Line 7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4" name="Line 8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5" name="Line 8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21" name="Rectangle 82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8517" name="Line 8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8" name="Line 8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9" name="Line 8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4502150" y="4875213"/>
            <a:ext cx="1054100" cy="787400"/>
            <a:chOff x="432" y="1776"/>
            <a:chExt cx="768" cy="689"/>
          </a:xfrm>
        </p:grpSpPr>
        <p:grpSp>
          <p:nvGrpSpPr>
            <p:cNvPr id="18" name="Group 87"/>
            <p:cNvGrpSpPr>
              <a:grpSpLocks/>
            </p:cNvGrpSpPr>
            <p:nvPr/>
          </p:nvGrpSpPr>
          <p:grpSpPr bwMode="auto">
            <a:xfrm>
              <a:off x="816" y="1920"/>
              <a:ext cx="384" cy="545"/>
              <a:chOff x="816" y="1920"/>
              <a:chExt cx="384" cy="545"/>
            </a:xfrm>
          </p:grpSpPr>
          <p:grpSp>
            <p:nvGrpSpPr>
              <p:cNvPr id="19" name="Group 88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8512" name="Line 89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3" name="Line 90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4" name="Line 91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5" name="Line 92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11" name="Rectangle 93"/>
              <p:cNvSpPr>
                <a:spLocks noChangeArrowheads="1"/>
              </p:cNvSpPr>
              <p:nvPr/>
            </p:nvSpPr>
            <p:spPr bwMode="auto">
              <a:xfrm>
                <a:off x="893" y="2118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8507" name="Line 94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Line 95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Line 96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7185" name="Rectangle 97"/>
          <p:cNvSpPr>
            <a:spLocks noChangeArrowheads="1"/>
          </p:cNvSpPr>
          <p:nvPr/>
        </p:nvSpPr>
        <p:spPr bwMode="auto">
          <a:xfrm>
            <a:off x="863600" y="5265738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7186" name="Rectangle 98"/>
          <p:cNvSpPr>
            <a:spLocks noChangeArrowheads="1"/>
          </p:cNvSpPr>
          <p:nvPr/>
        </p:nvSpPr>
        <p:spPr bwMode="auto">
          <a:xfrm>
            <a:off x="2338388" y="4292600"/>
            <a:ext cx="5794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endParaRPr lang="en-US" sz="2000"/>
          </a:p>
        </p:txBody>
      </p:sp>
      <p:sp>
        <p:nvSpPr>
          <p:cNvPr id="217187" name="Rectangle 99"/>
          <p:cNvSpPr>
            <a:spLocks noChangeArrowheads="1"/>
          </p:cNvSpPr>
          <p:nvPr/>
        </p:nvSpPr>
        <p:spPr bwMode="auto">
          <a:xfrm>
            <a:off x="4438650" y="4276725"/>
            <a:ext cx="736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17188" name="Rectangle 100"/>
          <p:cNvSpPr>
            <a:spLocks noChangeArrowheads="1"/>
          </p:cNvSpPr>
          <p:nvPr/>
        </p:nvSpPr>
        <p:spPr bwMode="auto">
          <a:xfrm>
            <a:off x="3302000" y="420528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217189" name="Rectangle 101"/>
          <p:cNvSpPr>
            <a:spLocks noChangeArrowheads="1"/>
          </p:cNvSpPr>
          <p:nvPr/>
        </p:nvSpPr>
        <p:spPr bwMode="auto">
          <a:xfrm>
            <a:off x="1985963" y="515778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7190" name="Rectangle 102"/>
          <p:cNvSpPr>
            <a:spLocks noChangeArrowheads="1"/>
          </p:cNvSpPr>
          <p:nvPr/>
        </p:nvSpPr>
        <p:spPr bwMode="auto">
          <a:xfrm>
            <a:off x="3024188" y="5140325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7191" name="Rectangle 103"/>
          <p:cNvSpPr>
            <a:spLocks noChangeArrowheads="1"/>
          </p:cNvSpPr>
          <p:nvPr/>
        </p:nvSpPr>
        <p:spPr bwMode="auto">
          <a:xfrm>
            <a:off x="5110163" y="5143500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18474" name="Line 104"/>
          <p:cNvSpPr>
            <a:spLocks noChangeShapeType="1"/>
          </p:cNvSpPr>
          <p:nvPr/>
        </p:nvSpPr>
        <p:spPr bwMode="auto">
          <a:xfrm>
            <a:off x="3471863" y="541020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5" name="Line 105"/>
          <p:cNvSpPr>
            <a:spLocks noChangeShapeType="1"/>
          </p:cNvSpPr>
          <p:nvPr/>
        </p:nvSpPr>
        <p:spPr bwMode="auto">
          <a:xfrm>
            <a:off x="2632075" y="535781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Text Box 106"/>
          <p:cNvSpPr txBox="1">
            <a:spLocks noChangeArrowheads="1"/>
          </p:cNvSpPr>
          <p:nvPr/>
        </p:nvSpPr>
        <p:spPr bwMode="auto">
          <a:xfrm>
            <a:off x="2376488" y="548481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8477" name="Line 107"/>
          <p:cNvSpPr>
            <a:spLocks noChangeShapeType="1"/>
          </p:cNvSpPr>
          <p:nvPr/>
        </p:nvSpPr>
        <p:spPr bwMode="auto">
          <a:xfrm>
            <a:off x="4719638" y="5357813"/>
            <a:ext cx="730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Text Box 109"/>
          <p:cNvSpPr txBox="1">
            <a:spLocks noChangeArrowheads="1"/>
          </p:cNvSpPr>
          <p:nvPr/>
        </p:nvSpPr>
        <p:spPr bwMode="auto">
          <a:xfrm>
            <a:off x="2016125" y="494188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8479" name="Line 110"/>
          <p:cNvSpPr>
            <a:spLocks noChangeShapeType="1"/>
          </p:cNvSpPr>
          <p:nvPr/>
        </p:nvSpPr>
        <p:spPr bwMode="auto">
          <a:xfrm flipH="1">
            <a:off x="2616200" y="5110163"/>
            <a:ext cx="714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0" name="Text Box 111"/>
          <p:cNvSpPr txBox="1">
            <a:spLocks noChangeArrowheads="1"/>
          </p:cNvSpPr>
          <p:nvPr/>
        </p:nvSpPr>
        <p:spPr bwMode="auto">
          <a:xfrm>
            <a:off x="4121150" y="49260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8481" name="Line 112"/>
          <p:cNvSpPr>
            <a:spLocks noChangeShapeType="1"/>
          </p:cNvSpPr>
          <p:nvPr/>
        </p:nvSpPr>
        <p:spPr bwMode="auto">
          <a:xfrm flipH="1">
            <a:off x="4681538" y="5094288"/>
            <a:ext cx="7143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2" name="Text Box 113"/>
          <p:cNvSpPr txBox="1">
            <a:spLocks noChangeArrowheads="1"/>
          </p:cNvSpPr>
          <p:nvPr/>
        </p:nvSpPr>
        <p:spPr bwMode="auto">
          <a:xfrm>
            <a:off x="5184775" y="492601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7202" name="Rectangle 114"/>
          <p:cNvSpPr>
            <a:spLocks noChangeArrowheads="1"/>
          </p:cNvSpPr>
          <p:nvPr/>
        </p:nvSpPr>
        <p:spPr bwMode="auto">
          <a:xfrm>
            <a:off x="1296988" y="4348163"/>
            <a:ext cx="544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8484" name="Line 115"/>
          <p:cNvSpPr>
            <a:spLocks noChangeShapeType="1"/>
          </p:cNvSpPr>
          <p:nvPr/>
        </p:nvSpPr>
        <p:spPr bwMode="auto">
          <a:xfrm flipH="1">
            <a:off x="1657350" y="5140325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85" name="Text Box 116"/>
          <p:cNvSpPr txBox="1">
            <a:spLocks noChangeArrowheads="1"/>
          </p:cNvSpPr>
          <p:nvPr/>
        </p:nvSpPr>
        <p:spPr bwMode="auto">
          <a:xfrm>
            <a:off x="936625" y="499745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8486" name="Text Box 117"/>
          <p:cNvSpPr txBox="1">
            <a:spLocks noChangeArrowheads="1"/>
          </p:cNvSpPr>
          <p:nvPr/>
        </p:nvSpPr>
        <p:spPr bwMode="auto">
          <a:xfrm>
            <a:off x="1368425" y="550068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8487" name="Rectangle 118"/>
          <p:cNvSpPr>
            <a:spLocks noChangeArrowheads="1"/>
          </p:cNvSpPr>
          <p:nvPr/>
        </p:nvSpPr>
        <p:spPr bwMode="auto">
          <a:xfrm>
            <a:off x="1116013" y="4276725"/>
            <a:ext cx="4176712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207" name="Rectangle 119"/>
          <p:cNvSpPr>
            <a:spLocks noChangeArrowheads="1"/>
          </p:cNvSpPr>
          <p:nvPr/>
        </p:nvSpPr>
        <p:spPr bwMode="auto">
          <a:xfrm>
            <a:off x="4021138" y="5068888"/>
            <a:ext cx="40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…</a:t>
            </a:r>
            <a:endParaRPr lang="en-US" sz="2000"/>
          </a:p>
        </p:txBody>
      </p:sp>
      <p:sp>
        <p:nvSpPr>
          <p:cNvPr id="18489" name="Line 120"/>
          <p:cNvSpPr>
            <a:spLocks noChangeShapeType="1"/>
          </p:cNvSpPr>
          <p:nvPr/>
        </p:nvSpPr>
        <p:spPr bwMode="auto">
          <a:xfrm>
            <a:off x="1979613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Line 121"/>
          <p:cNvSpPr>
            <a:spLocks noChangeShapeType="1"/>
          </p:cNvSpPr>
          <p:nvPr/>
        </p:nvSpPr>
        <p:spPr bwMode="auto">
          <a:xfrm>
            <a:off x="2987675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Line 122"/>
          <p:cNvSpPr>
            <a:spLocks noChangeShapeType="1"/>
          </p:cNvSpPr>
          <p:nvPr/>
        </p:nvSpPr>
        <p:spPr bwMode="auto">
          <a:xfrm>
            <a:off x="4356100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211" name="Rectangle 123"/>
          <p:cNvSpPr>
            <a:spLocks noChangeArrowheads="1"/>
          </p:cNvSpPr>
          <p:nvPr/>
        </p:nvSpPr>
        <p:spPr bwMode="auto">
          <a:xfrm>
            <a:off x="7092950" y="2276475"/>
            <a:ext cx="647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7212" name="Rectangle 124"/>
          <p:cNvSpPr>
            <a:spLocks noChangeArrowheads="1"/>
          </p:cNvSpPr>
          <p:nvPr/>
        </p:nvSpPr>
        <p:spPr bwMode="auto">
          <a:xfrm>
            <a:off x="7667625" y="2276475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18494" name="Line 125"/>
          <p:cNvSpPr>
            <a:spLocks noChangeShapeType="1"/>
          </p:cNvSpPr>
          <p:nvPr/>
        </p:nvSpPr>
        <p:spPr bwMode="auto">
          <a:xfrm>
            <a:off x="5580063" y="364490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Line 126"/>
          <p:cNvSpPr>
            <a:spLocks noChangeShapeType="1"/>
          </p:cNvSpPr>
          <p:nvPr/>
        </p:nvSpPr>
        <p:spPr bwMode="auto">
          <a:xfrm>
            <a:off x="5580063" y="542925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7215" name="Rectangle 127"/>
          <p:cNvSpPr>
            <a:spLocks noChangeArrowheads="1"/>
          </p:cNvSpPr>
          <p:nvPr/>
        </p:nvSpPr>
        <p:spPr bwMode="auto">
          <a:xfrm>
            <a:off x="7019925" y="3268663"/>
            <a:ext cx="908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7216" name="Rectangle 128"/>
          <p:cNvSpPr>
            <a:spLocks noChangeArrowheads="1"/>
          </p:cNvSpPr>
          <p:nvPr/>
        </p:nvSpPr>
        <p:spPr bwMode="auto">
          <a:xfrm>
            <a:off x="7694613" y="3268663"/>
            <a:ext cx="1198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17217" name="Rectangle 129"/>
          <p:cNvSpPr>
            <a:spLocks noChangeArrowheads="1"/>
          </p:cNvSpPr>
          <p:nvPr/>
        </p:nvSpPr>
        <p:spPr bwMode="auto">
          <a:xfrm>
            <a:off x="7694613" y="2995613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?</a:t>
            </a:r>
            <a:endParaRPr lang="en-US" sz="2000"/>
          </a:p>
        </p:txBody>
      </p:sp>
      <p:sp>
        <p:nvSpPr>
          <p:cNvPr id="217218" name="Rectangle 130"/>
          <p:cNvSpPr>
            <a:spLocks noChangeArrowheads="1"/>
          </p:cNvSpPr>
          <p:nvPr/>
        </p:nvSpPr>
        <p:spPr bwMode="auto">
          <a:xfrm>
            <a:off x="6156325" y="3371850"/>
            <a:ext cx="663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</a:p>
        </p:txBody>
      </p:sp>
      <p:sp>
        <p:nvSpPr>
          <p:cNvPr id="217219" name="Rectangle 131"/>
          <p:cNvSpPr>
            <a:spLocks noChangeArrowheads="1"/>
          </p:cNvSpPr>
          <p:nvPr/>
        </p:nvSpPr>
        <p:spPr bwMode="auto">
          <a:xfrm>
            <a:off x="6156325" y="5229225"/>
            <a:ext cx="663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</a:p>
        </p:txBody>
      </p:sp>
      <p:sp>
        <p:nvSpPr>
          <p:cNvPr id="217220" name="Rectangle 132"/>
          <p:cNvSpPr>
            <a:spLocks noChangeArrowheads="1"/>
          </p:cNvSpPr>
          <p:nvPr/>
        </p:nvSpPr>
        <p:spPr bwMode="auto">
          <a:xfrm>
            <a:off x="7092950" y="4281488"/>
            <a:ext cx="10080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t-2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7221" name="Rectangle 133"/>
          <p:cNvSpPr>
            <a:spLocks noChangeArrowheads="1"/>
          </p:cNvSpPr>
          <p:nvPr/>
        </p:nvSpPr>
        <p:spPr bwMode="auto">
          <a:xfrm>
            <a:off x="7704138" y="4308475"/>
            <a:ext cx="12604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h’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t-2</a:t>
            </a:r>
            <a:endParaRPr lang="en-US" sz="2000"/>
          </a:p>
        </p:txBody>
      </p:sp>
      <p:sp>
        <p:nvSpPr>
          <p:cNvPr id="217222" name="Rectangle 134"/>
          <p:cNvSpPr>
            <a:spLocks noChangeArrowheads="1"/>
          </p:cNvSpPr>
          <p:nvPr/>
        </p:nvSpPr>
        <p:spPr bwMode="auto">
          <a:xfrm>
            <a:off x="7740650" y="4035425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?</a:t>
            </a:r>
            <a:endParaRPr lang="en-US" sz="2000"/>
          </a:p>
        </p:txBody>
      </p:sp>
      <p:sp>
        <p:nvSpPr>
          <p:cNvPr id="217223" name="Rectangle 135"/>
          <p:cNvSpPr>
            <a:spLocks noChangeArrowheads="1"/>
          </p:cNvSpPr>
          <p:nvPr/>
        </p:nvSpPr>
        <p:spPr bwMode="auto">
          <a:xfrm>
            <a:off x="4427538" y="3660775"/>
            <a:ext cx="10080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t-2</a:t>
            </a:r>
            <a:endParaRPr lang="en-US" sz="20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7224" name="Rectangle 136"/>
          <p:cNvSpPr>
            <a:spLocks noChangeArrowheads="1"/>
          </p:cNvSpPr>
          <p:nvPr/>
        </p:nvSpPr>
        <p:spPr bwMode="auto">
          <a:xfrm>
            <a:off x="4500563" y="5461000"/>
            <a:ext cx="10080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h’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t-2</a:t>
            </a:r>
            <a:endParaRPr lang="en-US" sz="200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179388" y="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Merkle-Damgård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 preserves 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CR (Proof)</a:t>
            </a:r>
            <a:r>
              <a:rPr kumimoji="1" lang="en-US" altLang="ko-KR" sz="3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kumimoji="1" lang="en-US" altLang="ko-KR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4" name="Rectangle 86"/>
          <p:cNvSpPr>
            <a:spLocks noChangeArrowheads="1"/>
          </p:cNvSpPr>
          <p:nvPr/>
        </p:nvSpPr>
        <p:spPr bwMode="auto">
          <a:xfrm>
            <a:off x="381000" y="1143000"/>
            <a:ext cx="8534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assume |M| = |N|, i.e. s = t.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7388" y="219392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kumimoji="1" lang="en-US" sz="2400">
              <a:latin typeface="Comic Sans MS" pitchFamily="66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8800" y="3490913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</a:pPr>
            <a:endParaRPr lang="en-US" altLang="ko-KR" sz="3200">
              <a:latin typeface="Times New Roman" pitchFamily="18" charset="0"/>
            </a:endParaRPr>
          </a:p>
          <a:p>
            <a:pPr marL="342900" indent="-342900" eaLnBrk="1" latinLnBrk="1" hangingPunct="1">
              <a:spcBef>
                <a:spcPct val="20000"/>
              </a:spcBef>
            </a:pPr>
            <a:endParaRPr kumimoji="1" lang="en-US" altLang="ko-KR" sz="32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65250" y="3090863"/>
            <a:ext cx="1055688" cy="906462"/>
            <a:chOff x="432" y="1776"/>
            <a:chExt cx="768" cy="79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9515" name="Line 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6" name="Line 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7" name="Line 1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8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14" name="Rectangle 1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9510" name="Line 1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1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Line 1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863600" y="3481388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1985963" y="337343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19464" name="Text Box 18"/>
          <p:cNvSpPr txBox="1">
            <a:spLocks noChangeArrowheads="1"/>
          </p:cNvSpPr>
          <p:nvPr/>
        </p:nvSpPr>
        <p:spPr bwMode="auto">
          <a:xfrm>
            <a:off x="2376488" y="370046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1296988" y="2563813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9466" name="Line 20"/>
          <p:cNvSpPr>
            <a:spLocks noChangeShapeType="1"/>
          </p:cNvSpPr>
          <p:nvPr/>
        </p:nvSpPr>
        <p:spPr bwMode="auto">
          <a:xfrm flipH="1">
            <a:off x="1657350" y="3355975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21"/>
          <p:cNvSpPr txBox="1">
            <a:spLocks noChangeArrowheads="1"/>
          </p:cNvSpPr>
          <p:nvPr/>
        </p:nvSpPr>
        <p:spPr bwMode="auto">
          <a:xfrm>
            <a:off x="936625" y="32131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9468" name="Text Box 22"/>
          <p:cNvSpPr txBox="1">
            <a:spLocks noChangeArrowheads="1"/>
          </p:cNvSpPr>
          <p:nvPr/>
        </p:nvSpPr>
        <p:spPr bwMode="auto">
          <a:xfrm>
            <a:off x="1368425" y="3716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9469" name="Rectangle 23"/>
          <p:cNvSpPr>
            <a:spLocks noChangeArrowheads="1"/>
          </p:cNvSpPr>
          <p:nvPr/>
        </p:nvSpPr>
        <p:spPr bwMode="auto">
          <a:xfrm>
            <a:off x="1116013" y="2492375"/>
            <a:ext cx="863600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24"/>
          <p:cNvSpPr>
            <a:spLocks noChangeShapeType="1"/>
          </p:cNvSpPr>
          <p:nvPr/>
        </p:nvSpPr>
        <p:spPr bwMode="auto">
          <a:xfrm>
            <a:off x="1979613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365250" y="4875213"/>
            <a:ext cx="1055688" cy="906462"/>
            <a:chOff x="432" y="1776"/>
            <a:chExt cx="768" cy="793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9505" name="Line 2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6" name="Line 2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7" name="Line 3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8" name="Line 3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04" name="Rectangle 3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9500" name="Line 3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Line 3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Line 3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148" name="Rectangle 36"/>
          <p:cNvSpPr>
            <a:spLocks noChangeArrowheads="1"/>
          </p:cNvSpPr>
          <p:nvPr/>
        </p:nvSpPr>
        <p:spPr bwMode="auto">
          <a:xfrm>
            <a:off x="863600" y="5265738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8149" name="Rectangle 37"/>
          <p:cNvSpPr>
            <a:spLocks noChangeArrowheads="1"/>
          </p:cNvSpPr>
          <p:nvPr/>
        </p:nvSpPr>
        <p:spPr bwMode="auto">
          <a:xfrm>
            <a:off x="1985963" y="515778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8150" name="Rectangle 38"/>
          <p:cNvSpPr>
            <a:spLocks noChangeArrowheads="1"/>
          </p:cNvSpPr>
          <p:nvPr/>
        </p:nvSpPr>
        <p:spPr bwMode="auto">
          <a:xfrm>
            <a:off x="1296988" y="4348163"/>
            <a:ext cx="544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9475" name="Line 39"/>
          <p:cNvSpPr>
            <a:spLocks noChangeShapeType="1"/>
          </p:cNvSpPr>
          <p:nvPr/>
        </p:nvSpPr>
        <p:spPr bwMode="auto">
          <a:xfrm flipH="1">
            <a:off x="1657350" y="5140325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Text Box 40"/>
          <p:cNvSpPr txBox="1">
            <a:spLocks noChangeArrowheads="1"/>
          </p:cNvSpPr>
          <p:nvPr/>
        </p:nvSpPr>
        <p:spPr bwMode="auto">
          <a:xfrm>
            <a:off x="936625" y="499745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9477" name="Text Box 41"/>
          <p:cNvSpPr txBox="1">
            <a:spLocks noChangeArrowheads="1"/>
          </p:cNvSpPr>
          <p:nvPr/>
        </p:nvSpPr>
        <p:spPr bwMode="auto">
          <a:xfrm>
            <a:off x="1368425" y="550068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9478" name="Rectangle 42"/>
          <p:cNvSpPr>
            <a:spLocks noChangeArrowheads="1"/>
          </p:cNvSpPr>
          <p:nvPr/>
        </p:nvSpPr>
        <p:spPr bwMode="auto">
          <a:xfrm>
            <a:off x="1116013" y="4276725"/>
            <a:ext cx="863600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43"/>
          <p:cNvSpPr>
            <a:spLocks noChangeShapeType="1"/>
          </p:cNvSpPr>
          <p:nvPr/>
        </p:nvSpPr>
        <p:spPr bwMode="auto">
          <a:xfrm>
            <a:off x="1979613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6" name="Rectangle 44"/>
          <p:cNvSpPr>
            <a:spLocks noChangeArrowheads="1"/>
          </p:cNvSpPr>
          <p:nvPr/>
        </p:nvSpPr>
        <p:spPr bwMode="auto">
          <a:xfrm>
            <a:off x="7092950" y="2276475"/>
            <a:ext cx="647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57" name="Rectangle 45"/>
          <p:cNvSpPr>
            <a:spLocks noChangeArrowheads="1"/>
          </p:cNvSpPr>
          <p:nvPr/>
        </p:nvSpPr>
        <p:spPr bwMode="auto">
          <a:xfrm>
            <a:off x="7667625" y="2276475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18158" name="Rectangle 46"/>
          <p:cNvSpPr>
            <a:spLocks noChangeArrowheads="1"/>
          </p:cNvSpPr>
          <p:nvPr/>
        </p:nvSpPr>
        <p:spPr bwMode="auto">
          <a:xfrm>
            <a:off x="7019925" y="3273425"/>
            <a:ext cx="908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59" name="Rectangle 47"/>
          <p:cNvSpPr>
            <a:spLocks noChangeArrowheads="1"/>
          </p:cNvSpPr>
          <p:nvPr/>
        </p:nvSpPr>
        <p:spPr bwMode="auto">
          <a:xfrm>
            <a:off x="7694613" y="3273425"/>
            <a:ext cx="1198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19484" name="Line 48"/>
          <p:cNvSpPr>
            <a:spLocks noChangeShapeType="1"/>
          </p:cNvSpPr>
          <p:nvPr/>
        </p:nvSpPr>
        <p:spPr bwMode="auto">
          <a:xfrm>
            <a:off x="2411413" y="364490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Text Box 49"/>
          <p:cNvSpPr txBox="1">
            <a:spLocks noChangeArrowheads="1"/>
          </p:cNvSpPr>
          <p:nvPr/>
        </p:nvSpPr>
        <p:spPr bwMode="auto">
          <a:xfrm>
            <a:off x="2411413" y="550068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9486" name="Line 50"/>
          <p:cNvSpPr>
            <a:spLocks noChangeShapeType="1"/>
          </p:cNvSpPr>
          <p:nvPr/>
        </p:nvSpPr>
        <p:spPr bwMode="auto">
          <a:xfrm>
            <a:off x="2446338" y="5445125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63" name="Rectangle 51"/>
          <p:cNvSpPr>
            <a:spLocks noChangeArrowheads="1"/>
          </p:cNvSpPr>
          <p:nvPr/>
        </p:nvSpPr>
        <p:spPr bwMode="auto">
          <a:xfrm>
            <a:off x="7092950" y="2276475"/>
            <a:ext cx="647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64" name="Rectangle 52"/>
          <p:cNvSpPr>
            <a:spLocks noChangeArrowheads="1"/>
          </p:cNvSpPr>
          <p:nvPr/>
        </p:nvSpPr>
        <p:spPr bwMode="auto">
          <a:xfrm>
            <a:off x="7667625" y="2276475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18165" name="Rectangle 53"/>
          <p:cNvSpPr>
            <a:spLocks noChangeArrowheads="1"/>
          </p:cNvSpPr>
          <p:nvPr/>
        </p:nvSpPr>
        <p:spPr bwMode="auto">
          <a:xfrm>
            <a:off x="7019925" y="3273425"/>
            <a:ext cx="908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66" name="Rectangle 54"/>
          <p:cNvSpPr>
            <a:spLocks noChangeArrowheads="1"/>
          </p:cNvSpPr>
          <p:nvPr/>
        </p:nvSpPr>
        <p:spPr bwMode="auto">
          <a:xfrm>
            <a:off x="7694613" y="3273425"/>
            <a:ext cx="1198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18167" name="Rectangle 55"/>
          <p:cNvSpPr>
            <a:spLocks noChangeArrowheads="1"/>
          </p:cNvSpPr>
          <p:nvPr/>
        </p:nvSpPr>
        <p:spPr bwMode="auto">
          <a:xfrm>
            <a:off x="7091363" y="4652963"/>
            <a:ext cx="908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68" name="Rectangle 56"/>
          <p:cNvSpPr>
            <a:spLocks noChangeArrowheads="1"/>
          </p:cNvSpPr>
          <p:nvPr/>
        </p:nvSpPr>
        <p:spPr bwMode="auto">
          <a:xfrm>
            <a:off x="7766050" y="4652963"/>
            <a:ext cx="1198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9493" name="Oval 57"/>
          <p:cNvSpPr>
            <a:spLocks noChangeArrowheads="1"/>
          </p:cNvSpPr>
          <p:nvPr/>
        </p:nvSpPr>
        <p:spPr bwMode="auto">
          <a:xfrm>
            <a:off x="7886700" y="3863975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58"/>
          <p:cNvSpPr>
            <a:spLocks noChangeArrowheads="1"/>
          </p:cNvSpPr>
          <p:nvPr/>
        </p:nvSpPr>
        <p:spPr bwMode="auto">
          <a:xfrm>
            <a:off x="7885113" y="4149725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71" name="Rectangle 59"/>
          <p:cNvSpPr>
            <a:spLocks noChangeArrowheads="1"/>
          </p:cNvSpPr>
          <p:nvPr/>
        </p:nvSpPr>
        <p:spPr bwMode="auto">
          <a:xfrm>
            <a:off x="7766050" y="4379913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?</a:t>
            </a:r>
            <a:endParaRPr lang="en-US" sz="2000"/>
          </a:p>
        </p:txBody>
      </p:sp>
      <p:sp>
        <p:nvSpPr>
          <p:cNvPr id="218172" name="Rectangle 60"/>
          <p:cNvSpPr>
            <a:spLocks noChangeArrowheads="1"/>
          </p:cNvSpPr>
          <p:nvPr/>
        </p:nvSpPr>
        <p:spPr bwMode="auto">
          <a:xfrm>
            <a:off x="2925763" y="3444875"/>
            <a:ext cx="4714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</a:p>
        </p:txBody>
      </p:sp>
      <p:sp>
        <p:nvSpPr>
          <p:cNvPr id="218173" name="Rectangle 61"/>
          <p:cNvSpPr>
            <a:spLocks noChangeArrowheads="1"/>
          </p:cNvSpPr>
          <p:nvPr/>
        </p:nvSpPr>
        <p:spPr bwMode="auto">
          <a:xfrm>
            <a:off x="2916238" y="5245100"/>
            <a:ext cx="4714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</a:p>
        </p:txBody>
      </p:sp>
      <p:sp>
        <p:nvSpPr>
          <p:cNvPr id="19498" name="Oval 62"/>
          <p:cNvSpPr>
            <a:spLocks noChangeArrowheads="1"/>
          </p:cNvSpPr>
          <p:nvPr/>
        </p:nvSpPr>
        <p:spPr bwMode="auto">
          <a:xfrm>
            <a:off x="7885113" y="4005263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179388" y="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Merkle-Damgård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 preserves 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CR (Proof)</a:t>
            </a:r>
            <a:r>
              <a:rPr kumimoji="1" lang="en-US" altLang="ko-KR" sz="3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kumimoji="1" lang="en-US" altLang="ko-KR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3" name="Rectangle 86"/>
          <p:cNvSpPr>
            <a:spLocks noChangeArrowheads="1"/>
          </p:cNvSpPr>
          <p:nvPr/>
        </p:nvSpPr>
        <p:spPr bwMode="auto">
          <a:xfrm>
            <a:off x="381000" y="1143000"/>
            <a:ext cx="8534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So assume |M| = |N|, i.e. s = t.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7388" y="219392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kumimoji="1" lang="en-US" sz="2400">
              <a:latin typeface="Comic Sans MS" pitchFamily="66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8800" y="3490913"/>
            <a:ext cx="8189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</a:pPr>
            <a:endParaRPr lang="en-US" altLang="ko-KR" sz="3200">
              <a:latin typeface="Times New Roman" pitchFamily="18" charset="0"/>
            </a:endParaRPr>
          </a:p>
          <a:p>
            <a:pPr marL="342900" indent="-342900" eaLnBrk="1" latinLnBrk="1" hangingPunct="1">
              <a:spcBef>
                <a:spcPct val="20000"/>
              </a:spcBef>
            </a:pPr>
            <a:endParaRPr kumimoji="1" lang="en-US" altLang="ko-KR" sz="32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65250" y="3090863"/>
            <a:ext cx="1055688" cy="906462"/>
            <a:chOff x="432" y="1776"/>
            <a:chExt cx="768" cy="79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9515" name="Line 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6" name="Line 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7" name="Line 1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8" name="Line 1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14" name="Rectangle 1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9510" name="Line 1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1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Line 1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863600" y="3481388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1985963" y="337343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19464" name="Text Box 18"/>
          <p:cNvSpPr txBox="1">
            <a:spLocks noChangeArrowheads="1"/>
          </p:cNvSpPr>
          <p:nvPr/>
        </p:nvSpPr>
        <p:spPr bwMode="auto">
          <a:xfrm>
            <a:off x="2376488" y="3700463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1296988" y="2563813"/>
            <a:ext cx="573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9466" name="Line 20"/>
          <p:cNvSpPr>
            <a:spLocks noChangeShapeType="1"/>
          </p:cNvSpPr>
          <p:nvPr/>
        </p:nvSpPr>
        <p:spPr bwMode="auto">
          <a:xfrm flipH="1">
            <a:off x="1657350" y="3355975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21"/>
          <p:cNvSpPr txBox="1">
            <a:spLocks noChangeArrowheads="1"/>
          </p:cNvSpPr>
          <p:nvPr/>
        </p:nvSpPr>
        <p:spPr bwMode="auto">
          <a:xfrm>
            <a:off x="936625" y="321310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9468" name="Text Box 22"/>
          <p:cNvSpPr txBox="1">
            <a:spLocks noChangeArrowheads="1"/>
          </p:cNvSpPr>
          <p:nvPr/>
        </p:nvSpPr>
        <p:spPr bwMode="auto">
          <a:xfrm>
            <a:off x="1368425" y="371633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9469" name="Rectangle 23"/>
          <p:cNvSpPr>
            <a:spLocks noChangeArrowheads="1"/>
          </p:cNvSpPr>
          <p:nvPr/>
        </p:nvSpPr>
        <p:spPr bwMode="auto">
          <a:xfrm>
            <a:off x="1116013" y="2492375"/>
            <a:ext cx="863600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24"/>
          <p:cNvSpPr>
            <a:spLocks noChangeShapeType="1"/>
          </p:cNvSpPr>
          <p:nvPr/>
        </p:nvSpPr>
        <p:spPr bwMode="auto">
          <a:xfrm>
            <a:off x="1979613" y="24923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365250" y="4875213"/>
            <a:ext cx="1055688" cy="906462"/>
            <a:chOff x="432" y="1776"/>
            <a:chExt cx="768" cy="793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816" y="1920"/>
              <a:ext cx="384" cy="649"/>
              <a:chOff x="816" y="1920"/>
              <a:chExt cx="384" cy="649"/>
            </a:xfrm>
          </p:grpSpPr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816" y="1920"/>
                <a:ext cx="384" cy="528"/>
                <a:chOff x="768" y="1632"/>
                <a:chExt cx="576" cy="912"/>
              </a:xfrm>
            </p:grpSpPr>
            <p:sp>
              <p:nvSpPr>
                <p:cNvPr id="19505" name="Line 28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6" name="Line 2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7" name="Line 30"/>
                <p:cNvSpPr>
                  <a:spLocks noChangeShapeType="1"/>
                </p:cNvSpPr>
                <p:nvPr/>
              </p:nvSpPr>
              <p:spPr bwMode="auto">
                <a:xfrm>
                  <a:off x="768" y="1632"/>
                  <a:ext cx="576" cy="38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8" name="Line 3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04" name="Rectangle 32"/>
              <p:cNvSpPr>
                <a:spLocks noChangeArrowheads="1"/>
              </p:cNvSpPr>
              <p:nvPr/>
            </p:nvSpPr>
            <p:spPr bwMode="auto">
              <a:xfrm>
                <a:off x="893" y="2222"/>
                <a:ext cx="135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/>
              </a:p>
            </p:txBody>
          </p:sp>
        </p:grpSp>
        <p:sp>
          <p:nvSpPr>
            <p:cNvPr id="19500" name="Line 33"/>
            <p:cNvSpPr>
              <a:spLocks noChangeShapeType="1"/>
            </p:cNvSpPr>
            <p:nvPr/>
          </p:nvSpPr>
          <p:spPr bwMode="auto">
            <a:xfrm>
              <a:off x="432" y="2247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Line 34"/>
            <p:cNvSpPr>
              <a:spLocks noChangeShapeType="1"/>
            </p:cNvSpPr>
            <p:nvPr/>
          </p:nvSpPr>
          <p:spPr bwMode="auto">
            <a:xfrm>
              <a:off x="555" y="17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Line 35"/>
            <p:cNvSpPr>
              <a:spLocks noChangeShapeType="1"/>
            </p:cNvSpPr>
            <p:nvPr/>
          </p:nvSpPr>
          <p:spPr bwMode="auto">
            <a:xfrm>
              <a:off x="555" y="2016"/>
              <a:ext cx="240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148" name="Rectangle 36"/>
          <p:cNvSpPr>
            <a:spLocks noChangeArrowheads="1"/>
          </p:cNvSpPr>
          <p:nvPr/>
        </p:nvSpPr>
        <p:spPr bwMode="auto">
          <a:xfrm>
            <a:off x="863600" y="5265738"/>
            <a:ext cx="5794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IV</a:t>
            </a:r>
            <a:endParaRPr lang="en-US" sz="2000"/>
          </a:p>
        </p:txBody>
      </p:sp>
      <p:sp>
        <p:nvSpPr>
          <p:cNvPr id="218149" name="Rectangle 37"/>
          <p:cNvSpPr>
            <a:spLocks noChangeArrowheads="1"/>
          </p:cNvSpPr>
          <p:nvPr/>
        </p:nvSpPr>
        <p:spPr bwMode="auto">
          <a:xfrm>
            <a:off x="1985963" y="5157788"/>
            <a:ext cx="352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endParaRPr lang="en-US" sz="2000"/>
          </a:p>
        </p:txBody>
      </p:sp>
      <p:sp>
        <p:nvSpPr>
          <p:cNvPr id="218150" name="Rectangle 38"/>
          <p:cNvSpPr>
            <a:spLocks noChangeArrowheads="1"/>
          </p:cNvSpPr>
          <p:nvPr/>
        </p:nvSpPr>
        <p:spPr bwMode="auto">
          <a:xfrm>
            <a:off x="1296988" y="4348163"/>
            <a:ext cx="5445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/>
          </a:p>
        </p:txBody>
      </p:sp>
      <p:sp>
        <p:nvSpPr>
          <p:cNvPr id="19475" name="Line 39"/>
          <p:cNvSpPr>
            <a:spLocks noChangeShapeType="1"/>
          </p:cNvSpPr>
          <p:nvPr/>
        </p:nvSpPr>
        <p:spPr bwMode="auto">
          <a:xfrm flipH="1">
            <a:off x="1657350" y="5140325"/>
            <a:ext cx="7143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Text Box 40"/>
          <p:cNvSpPr txBox="1">
            <a:spLocks noChangeArrowheads="1"/>
          </p:cNvSpPr>
          <p:nvPr/>
        </p:nvSpPr>
        <p:spPr bwMode="auto">
          <a:xfrm>
            <a:off x="936625" y="4997450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d-bit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9477" name="Text Box 41"/>
          <p:cNvSpPr txBox="1">
            <a:spLocks noChangeArrowheads="1"/>
          </p:cNvSpPr>
          <p:nvPr/>
        </p:nvSpPr>
        <p:spPr bwMode="auto">
          <a:xfrm>
            <a:off x="1368425" y="5500688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9478" name="Rectangle 42"/>
          <p:cNvSpPr>
            <a:spLocks noChangeArrowheads="1"/>
          </p:cNvSpPr>
          <p:nvPr/>
        </p:nvSpPr>
        <p:spPr bwMode="auto">
          <a:xfrm>
            <a:off x="1116013" y="4276725"/>
            <a:ext cx="863600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43"/>
          <p:cNvSpPr>
            <a:spLocks noChangeShapeType="1"/>
          </p:cNvSpPr>
          <p:nvPr/>
        </p:nvSpPr>
        <p:spPr bwMode="auto">
          <a:xfrm>
            <a:off x="1979613" y="42767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6" name="Rectangle 44"/>
          <p:cNvSpPr>
            <a:spLocks noChangeArrowheads="1"/>
          </p:cNvSpPr>
          <p:nvPr/>
        </p:nvSpPr>
        <p:spPr bwMode="auto">
          <a:xfrm>
            <a:off x="7092950" y="2276475"/>
            <a:ext cx="647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57" name="Rectangle 45"/>
          <p:cNvSpPr>
            <a:spLocks noChangeArrowheads="1"/>
          </p:cNvSpPr>
          <p:nvPr/>
        </p:nvSpPr>
        <p:spPr bwMode="auto">
          <a:xfrm>
            <a:off x="7667625" y="2276475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18158" name="Rectangle 46"/>
          <p:cNvSpPr>
            <a:spLocks noChangeArrowheads="1"/>
          </p:cNvSpPr>
          <p:nvPr/>
        </p:nvSpPr>
        <p:spPr bwMode="auto">
          <a:xfrm>
            <a:off x="7019925" y="3273425"/>
            <a:ext cx="908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59" name="Rectangle 47"/>
          <p:cNvSpPr>
            <a:spLocks noChangeArrowheads="1"/>
          </p:cNvSpPr>
          <p:nvPr/>
        </p:nvSpPr>
        <p:spPr bwMode="auto">
          <a:xfrm>
            <a:off x="7694613" y="3273425"/>
            <a:ext cx="1198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19484" name="Line 48"/>
          <p:cNvSpPr>
            <a:spLocks noChangeShapeType="1"/>
          </p:cNvSpPr>
          <p:nvPr/>
        </p:nvSpPr>
        <p:spPr bwMode="auto">
          <a:xfrm>
            <a:off x="2411413" y="3644900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Text Box 49"/>
          <p:cNvSpPr txBox="1">
            <a:spLocks noChangeArrowheads="1"/>
          </p:cNvSpPr>
          <p:nvPr/>
        </p:nvSpPr>
        <p:spPr bwMode="auto">
          <a:xfrm>
            <a:off x="2411413" y="5500688"/>
            <a:ext cx="79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omic Sans MS" pitchFamily="66" charset="0"/>
              </a:rPr>
              <a:t>n-bit</a:t>
            </a:r>
            <a:r>
              <a:rPr lang="en-US" sz="1400">
                <a:latin typeface="굴림" pitchFamily="34" charset="-127"/>
              </a:rPr>
              <a:t> </a:t>
            </a:r>
            <a:endParaRPr lang="en-US" sz="2000"/>
          </a:p>
        </p:txBody>
      </p:sp>
      <p:sp>
        <p:nvSpPr>
          <p:cNvPr id="19486" name="Line 50"/>
          <p:cNvSpPr>
            <a:spLocks noChangeShapeType="1"/>
          </p:cNvSpPr>
          <p:nvPr/>
        </p:nvSpPr>
        <p:spPr bwMode="auto">
          <a:xfrm>
            <a:off x="2446338" y="5445125"/>
            <a:ext cx="5270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63" name="Rectangle 51"/>
          <p:cNvSpPr>
            <a:spLocks noChangeArrowheads="1"/>
          </p:cNvSpPr>
          <p:nvPr/>
        </p:nvSpPr>
        <p:spPr bwMode="auto">
          <a:xfrm>
            <a:off x="7092950" y="2276475"/>
            <a:ext cx="647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64" name="Rectangle 52"/>
          <p:cNvSpPr>
            <a:spLocks noChangeArrowheads="1"/>
          </p:cNvSpPr>
          <p:nvPr/>
        </p:nvSpPr>
        <p:spPr bwMode="auto">
          <a:xfrm>
            <a:off x="7667625" y="2276475"/>
            <a:ext cx="838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endParaRPr lang="en-US" sz="2000"/>
          </a:p>
        </p:txBody>
      </p:sp>
      <p:sp>
        <p:nvSpPr>
          <p:cNvPr id="218165" name="Rectangle 53"/>
          <p:cNvSpPr>
            <a:spLocks noChangeArrowheads="1"/>
          </p:cNvSpPr>
          <p:nvPr/>
        </p:nvSpPr>
        <p:spPr bwMode="auto">
          <a:xfrm>
            <a:off x="7019925" y="3273425"/>
            <a:ext cx="908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66" name="Rectangle 54"/>
          <p:cNvSpPr>
            <a:spLocks noChangeArrowheads="1"/>
          </p:cNvSpPr>
          <p:nvPr/>
        </p:nvSpPr>
        <p:spPr bwMode="auto">
          <a:xfrm>
            <a:off x="7694613" y="3273425"/>
            <a:ext cx="1198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t-1</a:t>
            </a:r>
            <a:endParaRPr lang="en-US" sz="2000"/>
          </a:p>
        </p:txBody>
      </p:sp>
      <p:sp>
        <p:nvSpPr>
          <p:cNvPr id="218167" name="Rectangle 55"/>
          <p:cNvSpPr>
            <a:spLocks noChangeArrowheads="1"/>
          </p:cNvSpPr>
          <p:nvPr/>
        </p:nvSpPr>
        <p:spPr bwMode="auto">
          <a:xfrm>
            <a:off x="7091363" y="4652963"/>
            <a:ext cx="908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z="2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68" name="Rectangle 56"/>
          <p:cNvSpPr>
            <a:spLocks noChangeArrowheads="1"/>
          </p:cNvSpPr>
          <p:nvPr/>
        </p:nvSpPr>
        <p:spPr bwMode="auto">
          <a:xfrm>
            <a:off x="7766050" y="4652963"/>
            <a:ext cx="1198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N</a:t>
            </a:r>
            <a:r>
              <a:rPr lang="en-US" sz="26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2000" dirty="0"/>
          </a:p>
        </p:txBody>
      </p:sp>
      <p:sp>
        <p:nvSpPr>
          <p:cNvPr id="19493" name="Oval 57"/>
          <p:cNvSpPr>
            <a:spLocks noChangeArrowheads="1"/>
          </p:cNvSpPr>
          <p:nvPr/>
        </p:nvSpPr>
        <p:spPr bwMode="auto">
          <a:xfrm>
            <a:off x="7886700" y="3863975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58"/>
          <p:cNvSpPr>
            <a:spLocks noChangeArrowheads="1"/>
          </p:cNvSpPr>
          <p:nvPr/>
        </p:nvSpPr>
        <p:spPr bwMode="auto">
          <a:xfrm>
            <a:off x="7885113" y="4149725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72" name="Rectangle 60"/>
          <p:cNvSpPr>
            <a:spLocks noChangeArrowheads="1"/>
          </p:cNvSpPr>
          <p:nvPr/>
        </p:nvSpPr>
        <p:spPr bwMode="auto">
          <a:xfrm>
            <a:off x="2925763" y="3444875"/>
            <a:ext cx="4714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</a:p>
        </p:txBody>
      </p:sp>
      <p:sp>
        <p:nvSpPr>
          <p:cNvPr id="218173" name="Rectangle 61"/>
          <p:cNvSpPr>
            <a:spLocks noChangeArrowheads="1"/>
          </p:cNvSpPr>
          <p:nvPr/>
        </p:nvSpPr>
        <p:spPr bwMode="auto">
          <a:xfrm>
            <a:off x="2916238" y="5245100"/>
            <a:ext cx="4714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en-US" sz="2600" baseline="-25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</a:p>
        </p:txBody>
      </p:sp>
      <p:sp>
        <p:nvSpPr>
          <p:cNvPr id="19498" name="Oval 62"/>
          <p:cNvSpPr>
            <a:spLocks noChangeArrowheads="1"/>
          </p:cNvSpPr>
          <p:nvPr/>
        </p:nvSpPr>
        <p:spPr bwMode="auto">
          <a:xfrm>
            <a:off x="7885113" y="4005263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179388" y="0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Merkle-Damgård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 preserves </a:t>
            </a:r>
            <a:r>
              <a:rPr kumimoji="1" lang="en-US" altLang="ko-KR" sz="3600" dirty="0" smtClean="0">
                <a:solidFill>
                  <a:srgbClr val="0070C0"/>
                </a:solidFill>
                <a:latin typeface="Comic Sans MS" pitchFamily="66" charset="0"/>
              </a:rPr>
              <a:t>CR (Proof)</a:t>
            </a:r>
            <a:r>
              <a:rPr kumimoji="1" lang="en-US" altLang="ko-KR" sz="36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kumimoji="1" lang="en-US" altLang="ko-KR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3" name="Rectangle 86"/>
          <p:cNvSpPr>
            <a:spLocks noChangeArrowheads="1"/>
          </p:cNvSpPr>
          <p:nvPr/>
        </p:nvSpPr>
        <p:spPr bwMode="auto">
          <a:xfrm>
            <a:off x="381000" y="1143000"/>
            <a:ext cx="85344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We have (M</a:t>
            </a:r>
            <a:r>
              <a:rPr lang="en-US" altLang="ko-KR" sz="2600" baseline="-25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… , M</a:t>
            </a:r>
            <a:r>
              <a:rPr lang="en-US" altLang="ko-KR" sz="2600" baseline="-25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= (N</a:t>
            </a:r>
            <a:r>
              <a:rPr lang="en-US" altLang="ko-KR" sz="2600" baseline="-25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…, </a:t>
            </a:r>
            <a:r>
              <a:rPr lang="en-US" altLang="ko-KR" sz="26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lang="en-US" altLang="ko-KR" sz="2600" baseline="-25000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</a:t>
            </a:r>
            <a:r>
              <a:rPr lang="en-US" altLang="ko-KR" sz="26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  This implies that M = N (see the padding rule) and hence contradiction.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0" name="Rectangle 34"/>
          <p:cNvSpPr>
            <a:spLocks noChangeArrowheads="1"/>
          </p:cNvSpPr>
          <p:nvPr/>
        </p:nvSpPr>
        <p:spPr bwMode="auto">
          <a:xfrm>
            <a:off x="609600" y="1676400"/>
            <a:ext cx="7416800" cy="4572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</a:rPr>
              <a:t>What we will do if we do not get collision at some stage after 2</a:t>
            </a:r>
            <a:r>
              <a:rPr kumimoji="1" lang="en-US" altLang="ko-KR" sz="2000" baseline="30000" dirty="0" smtClean="0">
                <a:solidFill>
                  <a:srgbClr val="FF0000"/>
                </a:solidFill>
                <a:latin typeface="Comic Sans MS" pitchFamily="66" charset="0"/>
              </a:rPr>
              <a:t>n/2</a:t>
            </a: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</a:rPr>
              <a:t> tries?.</a:t>
            </a:r>
            <a:endParaRPr kumimoji="1" lang="en-US" altLang="ko-KR" sz="2000" dirty="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We make sufficient number of queries.. Even if we do not get we abort </a:t>
            </a: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step back or </a:t>
            </a: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change chaining value</a:t>
            </a:r>
            <a:endParaRPr kumimoji="1" lang="en-US" altLang="ko-KR" sz="2000" dirty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solidFill>
                  <a:srgbClr val="FF0000"/>
                </a:solidFill>
                <a:latin typeface="Comic Sans MS" pitchFamily="66" charset="0"/>
              </a:rPr>
              <a:t>What we will do if d &lt; n/2 ?</a:t>
            </a: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</a:rPr>
              <a:t>We combine two or more blocks so that message size in combined block is at least n/2.</a:t>
            </a:r>
            <a:endParaRPr kumimoji="1" lang="en-US" altLang="ko-KR" sz="2000" dirty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000" dirty="0"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altLang="ko-KR" sz="2400" dirty="0">
              <a:latin typeface="Comic Sans MS" pitchFamily="66" charset="0"/>
            </a:endParaRPr>
          </a:p>
          <a:p>
            <a:pPr marL="742950" lvl="1" indent="-2857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kumimoji="1" lang="en-US" altLang="ko-KR" sz="2000" dirty="0">
                <a:latin typeface="Comic Sans MS" pitchFamily="66" charset="0"/>
              </a:rPr>
              <a:t> 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179388" y="404813"/>
            <a:ext cx="87137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Joux’s</a:t>
            </a:r>
            <a:r>
              <a:rPr kumimoji="1" lang="en-US" altLang="ko-KR" sz="36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kumimoji="1" lang="en-US" altLang="ko-KR" sz="3600" dirty="0" err="1">
                <a:solidFill>
                  <a:srgbClr val="0070C0"/>
                </a:solidFill>
                <a:latin typeface="Comic Sans MS" pitchFamily="66" charset="0"/>
              </a:rPr>
              <a:t>Multicollision</a:t>
            </a:r>
            <a:endParaRPr kumimoji="1" lang="en-US" altLang="ko-KR" sz="36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533400" y="9906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1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Traditional hash:  MD4, MD5 (Ron </a:t>
            </a:r>
            <a:r>
              <a:rPr kumimoji="1" lang="en-US" altLang="ko-KR" sz="2400" dirty="0" err="1" smtClean="0">
                <a:latin typeface="Comic Sans MS" pitchFamily="66" charset="0"/>
                <a:sym typeface="Wingdings" pitchFamily="2" charset="2"/>
              </a:rPr>
              <a:t>Rivest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) </a:t>
            </a:r>
          </a:p>
          <a:p>
            <a:pPr marL="800100" lvl="2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Widely used… Some weakness observed. </a:t>
            </a:r>
          </a:p>
          <a:p>
            <a:pPr marL="800100" lvl="2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finally MD6 (again by </a:t>
            </a:r>
            <a:r>
              <a:rPr kumimoji="1" lang="en-US" altLang="ko-KR" sz="2000" dirty="0" err="1" smtClean="0">
                <a:latin typeface="Comic Sans MS" pitchFamily="66" charset="0"/>
                <a:sym typeface="Wingdings" pitchFamily="2" charset="2"/>
              </a:rPr>
              <a:t>Rivest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and his team)</a:t>
            </a:r>
          </a:p>
          <a:p>
            <a:pPr marL="800100" lvl="2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kumimoji="1" lang="en-US" altLang="ko-KR" sz="1400" dirty="0" smtClean="0">
              <a:latin typeface="Comic Sans MS" pitchFamily="66" charset="0"/>
              <a:sym typeface="Wingdings" pitchFamily="2" charset="2"/>
            </a:endParaRPr>
          </a:p>
          <a:p>
            <a:pPr marL="342900" lvl="1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SHA-0, SHA-1, SHA-2 (</a:t>
            </a:r>
            <a:r>
              <a:rPr lang="en-US" sz="2400" b="1" dirty="0" smtClean="0">
                <a:latin typeface="Comic Sans MS" pitchFamily="66" charset="0"/>
              </a:rPr>
              <a:t>SHA-224, SHA-256, SHA-  384, SHA-512</a:t>
            </a:r>
            <a:r>
              <a:rPr lang="en-US" sz="2400" dirty="0" smtClean="0">
                <a:latin typeface="Comic Sans MS" pitchFamily="66" charset="0"/>
              </a:rPr>
              <a:t>) designed by the 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National Security    Agency</a:t>
            </a:r>
            <a:r>
              <a:rPr lang="en-US" sz="2400" dirty="0" smtClean="0">
                <a:latin typeface="Comic Sans MS" pitchFamily="66" charset="0"/>
              </a:rPr>
              <a:t> (NSA) and published by the 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NIST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marL="800100" lvl="2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lang="en-US" sz="2000" dirty="0" smtClean="0">
                <a:latin typeface="Comic Sans MS" pitchFamily="66" charset="0"/>
              </a:rPr>
              <a:t>Again some weakness in SHA-0 and even SHA-1 are observed.</a:t>
            </a:r>
          </a:p>
          <a:p>
            <a:pPr marL="800100" lvl="2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endParaRPr lang="en-US" sz="2000" dirty="0" smtClean="0">
              <a:latin typeface="Comic Sans MS" pitchFamily="66" charset="0"/>
            </a:endParaRPr>
          </a:p>
          <a:p>
            <a:pPr marL="342900" lvl="1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400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SHA-3 competition called by NIST</a:t>
            </a:r>
            <a:r>
              <a:rPr kumimoji="1" lang="en-US" altLang="ko-KR" sz="2400" dirty="0" smtClean="0">
                <a:latin typeface="Comic Sans MS" pitchFamily="66" charset="0"/>
                <a:sym typeface="Wingdings" pitchFamily="2" charset="2"/>
              </a:rPr>
              <a:t>.</a:t>
            </a:r>
          </a:p>
          <a:p>
            <a:pPr marL="800100" lvl="2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History of the SHA3-competition.</a:t>
            </a:r>
          </a:p>
          <a:p>
            <a:pPr marL="800100" lvl="2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Current status: five finalists  have been selected.</a:t>
            </a:r>
          </a:p>
          <a:p>
            <a:pPr marL="800100" lvl="2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They are:  Blake, </a:t>
            </a:r>
            <a:r>
              <a:rPr kumimoji="1" lang="en-US" altLang="ko-KR" sz="2000" dirty="0" err="1" smtClean="0">
                <a:latin typeface="Comic Sans MS" pitchFamily="66" charset="0"/>
                <a:sym typeface="Wingdings" pitchFamily="2" charset="2"/>
              </a:rPr>
              <a:t>Grostl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, JH, </a:t>
            </a:r>
            <a:r>
              <a:rPr kumimoji="1" lang="en-US" altLang="ko-KR" sz="2000" dirty="0" err="1" smtClean="0">
                <a:latin typeface="Comic Sans MS" pitchFamily="66" charset="0"/>
                <a:sym typeface="Wingdings" pitchFamily="2" charset="2"/>
              </a:rPr>
              <a:t>Keccak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, and Skein</a:t>
            </a:r>
          </a:p>
          <a:p>
            <a:pPr marL="800100" lvl="2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In 2012, </a:t>
            </a:r>
            <a:r>
              <a:rPr kumimoji="1" lang="en-US" altLang="ko-KR" sz="2000" b="1" dirty="0" err="1" smtClean="0">
                <a:latin typeface="Comic Sans MS" pitchFamily="66" charset="0"/>
                <a:sym typeface="Wingdings" pitchFamily="2" charset="2"/>
              </a:rPr>
              <a:t>Keccak</a:t>
            </a: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 was selected as the SHA3 winner.</a:t>
            </a:r>
          </a:p>
          <a:p>
            <a:pPr marL="800100" lvl="2" indent="-342900" algn="just" latinLnBrk="1">
              <a:spcBef>
                <a:spcPct val="20000"/>
              </a:spcBef>
              <a:buClr>
                <a:schemeClr val="tx1"/>
              </a:buClr>
              <a:buBlip>
                <a:blip r:embed="rId2"/>
              </a:buBlip>
            </a:pPr>
            <a:r>
              <a:rPr kumimoji="1" lang="en-US" altLang="ko-KR" sz="2000" dirty="0" smtClean="0">
                <a:latin typeface="Comic Sans MS" pitchFamily="66" charset="0"/>
                <a:sym typeface="Wingdings" pitchFamily="2" charset="2"/>
              </a:rPr>
              <a:t>For more information: SHA3-zoo, NIST web-page.</a:t>
            </a:r>
            <a:endParaRPr kumimoji="1" lang="en-US" altLang="ko-KR" sz="2000" dirty="0" smtClean="0"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/>
            <a:r>
              <a:rPr kumimoji="1" lang="en-US" altLang="ko-KR" sz="4400" dirty="0" smtClean="0">
                <a:solidFill>
                  <a:srgbClr val="0070C0"/>
                </a:solidFill>
                <a:latin typeface="Comic Sans MS" pitchFamily="66" charset="0"/>
              </a:rPr>
              <a:t>Examples of Hash Function</a:t>
            </a:r>
            <a:endParaRPr kumimoji="1" lang="en-US" altLang="ko-KR" sz="44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2590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/>
            <a:r>
              <a:rPr kumimoji="1" lang="en-US" altLang="ko-KR" sz="5400" dirty="0" smtClean="0">
                <a:solidFill>
                  <a:srgbClr val="C00000"/>
                </a:solidFill>
                <a:latin typeface="Comic Sans MS" pitchFamily="66" charset="0"/>
              </a:rPr>
              <a:t>Different types of Hash Function</a:t>
            </a:r>
            <a:endParaRPr kumimoji="1" lang="en-US" altLang="ko-KR" sz="5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2"/>
              </a:buBlip>
            </a:pPr>
            <a:endParaRPr kumimoji="1"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5343</Words>
  <Application>Microsoft Macintosh PowerPoint</Application>
  <PresentationFormat>On-screen Show (4:3)</PresentationFormat>
  <Paragraphs>941</Paragraphs>
  <Slides>75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Mridul</cp:lastModifiedBy>
  <cp:revision>646</cp:revision>
  <dcterms:created xsi:type="dcterms:W3CDTF">2011-05-03T10:11:05Z</dcterms:created>
  <dcterms:modified xsi:type="dcterms:W3CDTF">2018-06-05T07:59:51Z</dcterms:modified>
</cp:coreProperties>
</file>