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  <p:sldId id="271" r:id="rId14"/>
    <p:sldId id="272" r:id="rId15"/>
    <p:sldId id="306" r:id="rId16"/>
    <p:sldId id="273" r:id="rId17"/>
    <p:sldId id="29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0" r:id="rId28"/>
    <p:sldId id="294" r:id="rId29"/>
    <p:sldId id="296" r:id="rId30"/>
    <p:sldId id="319" r:id="rId31"/>
    <p:sldId id="320" r:id="rId32"/>
    <p:sldId id="323" r:id="rId33"/>
    <p:sldId id="326" r:id="rId34"/>
    <p:sldId id="324" r:id="rId35"/>
    <p:sldId id="325" r:id="rId36"/>
    <p:sldId id="314" r:id="rId37"/>
    <p:sldId id="315" r:id="rId38"/>
    <p:sldId id="299" r:id="rId39"/>
    <p:sldId id="304" r:id="rId40"/>
    <p:sldId id="308" r:id="rId41"/>
    <p:sldId id="309" r:id="rId42"/>
    <p:sldId id="310" r:id="rId43"/>
    <p:sldId id="311" r:id="rId44"/>
    <p:sldId id="327" r:id="rId45"/>
    <p:sldId id="312" r:id="rId46"/>
    <p:sldId id="313" r:id="rId47"/>
    <p:sldId id="328" r:id="rId48"/>
    <p:sldId id="318" r:id="rId49"/>
    <p:sldId id="307" r:id="rId50"/>
    <p:sldId id="316" r:id="rId51"/>
    <p:sldId id="317" r:id="rId52"/>
    <p:sldId id="330" r:id="rId53"/>
    <p:sldId id="331" r:id="rId54"/>
    <p:sldId id="332" r:id="rId55"/>
    <p:sldId id="33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95DDB-9478-5F4A-9BCD-C210023C6161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6A52C-A652-6440-A009-FB87EDEB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748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52BF0-EA48-4387-BDA6-82B5223C0DDC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0D0DD-EAE8-47D7-B93E-965E7A96A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5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Mridul Nandi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Online Cipher</a:t>
            </a:r>
          </a:p>
        </p:txBody>
      </p:sp>
      <p:sp>
        <p:nvSpPr>
          <p:cNvPr id="593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algn="r" defTabSz="912813"/>
            <a:r>
              <a:rPr lang="en-US" sz="1200"/>
              <a:t>Mridul Nandi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Indocrypt-2008</a:t>
            </a:r>
          </a:p>
        </p:txBody>
      </p:sp>
      <p:sp>
        <p:nvSpPr>
          <p:cNvPr id="593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A1CEC-675B-41CF-A6AC-50C55ED5A556}" type="slidenum">
              <a:rPr lang="en-US"/>
              <a:pPr/>
              <a:t>1</a:t>
            </a:fld>
            <a:endParaRPr lang="en-US"/>
          </a:p>
        </p:txBody>
      </p:sp>
      <p:sp>
        <p:nvSpPr>
          <p:cNvPr id="593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D0DD-EAE8-47D7-B93E-965E7A96A2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D0DD-EAE8-47D7-B93E-965E7A96A2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073E4-25BE-4F48-9136-379E0478297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073E4-25BE-4F48-9136-379E0478297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073E4-25BE-4F48-9136-379E0478297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073E4-25BE-4F48-9136-379E0478297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073E4-25BE-4F48-9136-379E0478297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073E4-25BE-4F48-9136-379E0478297A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6"/>
          <p:cNvSpPr txBox="1">
            <a:spLocks noGrp="1" noChangeArrowheads="1"/>
          </p:cNvSpPr>
          <p:nvPr/>
        </p:nvSpPr>
        <p:spPr bwMode="auto">
          <a:xfrm>
            <a:off x="6553200" y="62658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00113" y="1052513"/>
            <a:ext cx="7243762" cy="2209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  <a:t>Different Candidates </a:t>
            </a:r>
            <a:b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  <a:t>for Message Authentication Codes</a:t>
            </a:r>
            <a:endParaRPr lang="en-GB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92138" y="3214688"/>
            <a:ext cx="8194675" cy="2514600"/>
          </a:xfrm>
          <a:noFill/>
        </p:spPr>
        <p:txBody>
          <a:bodyPr anchor="ctr"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s-MX" sz="2000" dirty="0" smtClean="0">
              <a:latin typeface="Comic Sans MS" pitchFamily="66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s-MX" sz="2800" dirty="0" smtClean="0">
                <a:solidFill>
                  <a:schemeClr val="hlink"/>
                </a:solidFill>
                <a:latin typeface="Comic Sans MS" pitchFamily="66" charset="0"/>
              </a:rPr>
              <a:t>Mridul Nandi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s-MX" sz="2800" dirty="0" smtClean="0">
                <a:latin typeface="Comic Sans MS" pitchFamily="66" charset="0"/>
              </a:rPr>
              <a:t>Indian Statistical Institute, Kolkata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s-MX" sz="2800" dirty="0" smtClean="0">
                <a:solidFill>
                  <a:schemeClr val="accent2"/>
                </a:solidFill>
                <a:latin typeface="Comic Sans MS" pitchFamily="66" charset="0"/>
              </a:rPr>
              <a:t>ACM School</a:t>
            </a:r>
            <a:endParaRPr lang="en-GB" sz="2800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B4E38-9C31-4DBD-9440-8290611A4F38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A small domain PRF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366" name="Line 15"/>
          <p:cNvSpPr>
            <a:spLocks noChangeShapeType="1"/>
          </p:cNvSpPr>
          <p:nvPr/>
        </p:nvSpPr>
        <p:spPr bwMode="auto">
          <a:xfrm>
            <a:off x="5219700" y="2349500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Text Box 17"/>
          <p:cNvSpPr txBox="1">
            <a:spLocks noChangeArrowheads="1"/>
          </p:cNvSpPr>
          <p:nvPr/>
        </p:nvSpPr>
        <p:spPr bwMode="auto">
          <a:xfrm>
            <a:off x="5222875" y="1917700"/>
            <a:ext cx="7175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M10</a:t>
            </a:r>
            <a:r>
              <a:rPr lang="en-US" baseline="30000">
                <a:latin typeface="Comic Sans MS" pitchFamily="66" charset="0"/>
              </a:rPr>
              <a:t>d</a:t>
            </a:r>
          </a:p>
        </p:txBody>
      </p:sp>
      <p:sp>
        <p:nvSpPr>
          <p:cNvPr id="15368" name="Line 18"/>
          <p:cNvSpPr>
            <a:spLocks noChangeShapeType="1"/>
          </p:cNvSpPr>
          <p:nvPr/>
        </p:nvSpPr>
        <p:spPr bwMode="auto">
          <a:xfrm>
            <a:off x="7164388" y="2565400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9"/>
          <p:cNvSpPr txBox="1">
            <a:spLocks noChangeArrowheads="1"/>
          </p:cNvSpPr>
          <p:nvPr/>
        </p:nvSpPr>
        <p:spPr bwMode="auto">
          <a:xfrm>
            <a:off x="7308850" y="2133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tag</a:t>
            </a:r>
            <a:endParaRPr lang="en-GB"/>
          </a:p>
        </p:txBody>
      </p:sp>
      <p:sp>
        <p:nvSpPr>
          <p:cNvPr id="15370" name="Line 21"/>
          <p:cNvSpPr>
            <a:spLocks noChangeShapeType="1"/>
          </p:cNvSpPr>
          <p:nvPr/>
        </p:nvSpPr>
        <p:spPr bwMode="auto">
          <a:xfrm>
            <a:off x="5219700" y="155733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940425" y="1916113"/>
            <a:ext cx="1223963" cy="865187"/>
            <a:chOff x="2608" y="2614"/>
            <a:chExt cx="771" cy="545"/>
          </a:xfrm>
        </p:grpSpPr>
        <p:sp>
          <p:nvSpPr>
            <p:cNvPr id="15397" name="Text Box 16"/>
            <p:cNvSpPr txBox="1">
              <a:spLocks noChangeArrowheads="1"/>
            </p:cNvSpPr>
            <p:nvPr/>
          </p:nvSpPr>
          <p:spPr bwMode="auto">
            <a:xfrm>
              <a:off x="2608" y="2840"/>
              <a:ext cx="763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SHA-256</a:t>
              </a:r>
              <a:endParaRPr lang="en-US" b="1" baseline="-25000" dirty="0">
                <a:latin typeface="Comic Sans MS" pitchFamily="66" charset="0"/>
              </a:endParaRPr>
            </a:p>
          </p:txBody>
        </p:sp>
        <p:sp>
          <p:nvSpPr>
            <p:cNvPr id="15398" name="Line 22"/>
            <p:cNvSpPr>
              <a:spLocks noChangeShapeType="1"/>
            </p:cNvSpPr>
            <p:nvPr/>
          </p:nvSpPr>
          <p:spPr bwMode="auto">
            <a:xfrm>
              <a:off x="2608" y="261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23"/>
            <p:cNvSpPr>
              <a:spLocks noChangeShapeType="1"/>
            </p:cNvSpPr>
            <p:nvPr/>
          </p:nvSpPr>
          <p:spPr bwMode="auto">
            <a:xfrm>
              <a:off x="2608" y="2614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24"/>
            <p:cNvSpPr>
              <a:spLocks noChangeShapeType="1"/>
            </p:cNvSpPr>
            <p:nvPr/>
          </p:nvSpPr>
          <p:spPr bwMode="auto">
            <a:xfrm>
              <a:off x="2608" y="315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Line 25"/>
            <p:cNvSpPr>
              <a:spLocks noChangeShapeType="1"/>
            </p:cNvSpPr>
            <p:nvPr/>
          </p:nvSpPr>
          <p:spPr bwMode="auto">
            <a:xfrm>
              <a:off x="3379" y="288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2" name="Line 27"/>
          <p:cNvSpPr>
            <a:spLocks noChangeShapeType="1"/>
          </p:cNvSpPr>
          <p:nvPr/>
        </p:nvSpPr>
        <p:spPr bwMode="auto">
          <a:xfrm>
            <a:off x="5219700" y="2565400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Text Box 28"/>
          <p:cNvSpPr txBox="1">
            <a:spLocks noChangeArrowheads="1"/>
          </p:cNvSpPr>
          <p:nvPr/>
        </p:nvSpPr>
        <p:spPr bwMode="auto">
          <a:xfrm>
            <a:off x="5416550" y="2584450"/>
            <a:ext cx="336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endParaRPr lang="en-GB"/>
          </a:p>
        </p:txBody>
      </p:sp>
      <p:sp>
        <p:nvSpPr>
          <p:cNvPr id="15374" name="Line 31"/>
          <p:cNvSpPr>
            <a:spLocks noChangeShapeType="1"/>
          </p:cNvSpPr>
          <p:nvPr/>
        </p:nvSpPr>
        <p:spPr bwMode="auto">
          <a:xfrm flipH="1">
            <a:off x="5364163" y="2493963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32"/>
          <p:cNvSpPr>
            <a:spLocks noChangeShapeType="1"/>
          </p:cNvSpPr>
          <p:nvPr/>
        </p:nvSpPr>
        <p:spPr bwMode="auto">
          <a:xfrm flipH="1">
            <a:off x="7453313" y="2493963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34"/>
          <p:cNvSpPr>
            <a:spLocks noChangeShapeType="1"/>
          </p:cNvSpPr>
          <p:nvPr/>
        </p:nvSpPr>
        <p:spPr bwMode="auto">
          <a:xfrm flipV="1">
            <a:off x="5148263" y="1773238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Text Box 36"/>
          <p:cNvSpPr txBox="1">
            <a:spLocks noChangeArrowheads="1"/>
          </p:cNvSpPr>
          <p:nvPr/>
        </p:nvSpPr>
        <p:spPr bwMode="auto">
          <a:xfrm>
            <a:off x="4643438" y="17018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512</a:t>
            </a:r>
            <a:endParaRPr lang="en-GB" sz="1400" b="1"/>
          </a:p>
        </p:txBody>
      </p:sp>
      <p:sp>
        <p:nvSpPr>
          <p:cNvPr id="15378" name="Text Box 37"/>
          <p:cNvSpPr txBox="1">
            <a:spLocks noChangeArrowheads="1"/>
          </p:cNvSpPr>
          <p:nvPr/>
        </p:nvSpPr>
        <p:spPr bwMode="auto">
          <a:xfrm>
            <a:off x="4932363" y="25479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256</a:t>
            </a:r>
            <a:endParaRPr lang="en-GB" sz="1400" b="1"/>
          </a:p>
        </p:txBody>
      </p:sp>
      <p:sp>
        <p:nvSpPr>
          <p:cNvPr id="15379" name="Text Box 38"/>
          <p:cNvSpPr txBox="1">
            <a:spLocks noChangeArrowheads="1"/>
          </p:cNvSpPr>
          <p:nvPr/>
        </p:nvSpPr>
        <p:spPr bwMode="auto">
          <a:xfrm>
            <a:off x="7405688" y="2565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256</a:t>
            </a:r>
            <a:endParaRPr lang="en-GB" sz="1400" b="1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331913" y="2133600"/>
            <a:ext cx="2303462" cy="736600"/>
            <a:chOff x="839" y="1344"/>
            <a:chExt cx="1451" cy="464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839" y="1344"/>
              <a:ext cx="1451" cy="408"/>
              <a:chOff x="476" y="1752"/>
              <a:chExt cx="1451" cy="408"/>
            </a:xfrm>
          </p:grpSpPr>
          <p:sp>
            <p:nvSpPr>
              <p:cNvPr id="15391" name="Rectangle 4"/>
              <p:cNvSpPr>
                <a:spLocks noChangeArrowheads="1"/>
              </p:cNvSpPr>
              <p:nvPr/>
            </p:nvSpPr>
            <p:spPr bwMode="auto">
              <a:xfrm>
                <a:off x="1020" y="1842"/>
                <a:ext cx="453" cy="318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5"/>
              <p:cNvSpPr>
                <a:spLocks noChangeShapeType="1"/>
              </p:cNvSpPr>
              <p:nvPr/>
            </p:nvSpPr>
            <p:spPr bwMode="auto">
              <a:xfrm>
                <a:off x="612" y="202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Text Box 6"/>
              <p:cNvSpPr txBox="1">
                <a:spLocks noChangeArrowheads="1"/>
              </p:cNvSpPr>
              <p:nvPr/>
            </p:nvSpPr>
            <p:spPr bwMode="auto">
              <a:xfrm>
                <a:off x="1020" y="1884"/>
                <a:ext cx="470" cy="23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AES</a:t>
                </a:r>
                <a:r>
                  <a:rPr lang="en-US" b="1" baseline="-25000">
                    <a:latin typeface="Comic Sans MS" pitchFamily="66" charset="0"/>
                  </a:rPr>
                  <a:t>K</a:t>
                </a:r>
              </a:p>
            </p:txBody>
          </p:sp>
          <p:sp>
            <p:nvSpPr>
              <p:cNvPr id="15394" name="Text Box 8"/>
              <p:cNvSpPr txBox="1">
                <a:spLocks noChangeArrowheads="1"/>
              </p:cNvSpPr>
              <p:nvPr/>
            </p:nvSpPr>
            <p:spPr bwMode="auto">
              <a:xfrm>
                <a:off x="476" y="1752"/>
                <a:ext cx="452" cy="23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M10</a:t>
                </a:r>
                <a:r>
                  <a:rPr lang="en-US" baseline="3000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15395" name="Line 10"/>
              <p:cNvSpPr>
                <a:spLocks noChangeShapeType="1"/>
              </p:cNvSpPr>
              <p:nvPr/>
            </p:nvSpPr>
            <p:spPr bwMode="auto">
              <a:xfrm>
                <a:off x="1473" y="2024"/>
                <a:ext cx="4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Text Box 11"/>
              <p:cNvSpPr txBox="1">
                <a:spLocks noChangeArrowheads="1"/>
              </p:cNvSpPr>
              <p:nvPr/>
            </p:nvSpPr>
            <p:spPr bwMode="auto">
              <a:xfrm>
                <a:off x="1564" y="1752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tag</a:t>
                </a:r>
                <a:endParaRPr lang="en-GB"/>
              </a:p>
            </p:txBody>
          </p:sp>
        </p:grpSp>
        <p:sp>
          <p:nvSpPr>
            <p:cNvPr id="15387" name="Line 30"/>
            <p:cNvSpPr>
              <a:spLocks noChangeShapeType="1"/>
            </p:cNvSpPr>
            <p:nvPr/>
          </p:nvSpPr>
          <p:spPr bwMode="auto">
            <a:xfrm flipH="1">
              <a:off x="1973" y="1571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33"/>
            <p:cNvSpPr>
              <a:spLocks noChangeShapeType="1"/>
            </p:cNvSpPr>
            <p:nvPr/>
          </p:nvSpPr>
          <p:spPr bwMode="auto">
            <a:xfrm flipH="1">
              <a:off x="1111" y="1571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Text Box 39"/>
            <p:cNvSpPr txBox="1">
              <a:spLocks noChangeArrowheads="1"/>
            </p:cNvSpPr>
            <p:nvPr/>
          </p:nvSpPr>
          <p:spPr bwMode="auto">
            <a:xfrm>
              <a:off x="1066" y="1605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128</a:t>
              </a:r>
              <a:endParaRPr lang="en-GB" sz="1400" b="1"/>
            </a:p>
          </p:txBody>
        </p:sp>
        <p:sp>
          <p:nvSpPr>
            <p:cNvPr id="15390" name="Text Box 40"/>
            <p:cNvSpPr txBox="1">
              <a:spLocks noChangeArrowheads="1"/>
            </p:cNvSpPr>
            <p:nvPr/>
          </p:nvSpPr>
          <p:spPr bwMode="auto">
            <a:xfrm>
              <a:off x="1973" y="1616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128</a:t>
              </a:r>
              <a:endParaRPr lang="en-GB" sz="1400" b="1"/>
            </a:p>
          </p:txBody>
        </p:sp>
      </p:grpSp>
      <p:sp>
        <p:nvSpPr>
          <p:cNvPr id="15381" name="Text Box 41"/>
          <p:cNvSpPr txBox="1">
            <a:spLocks noChangeArrowheads="1"/>
          </p:cNvSpPr>
          <p:nvPr/>
        </p:nvSpPr>
        <p:spPr bwMode="auto">
          <a:xfrm>
            <a:off x="357188" y="3429000"/>
            <a:ext cx="41132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omic Sans MS" pitchFamily="66" charset="0"/>
              </a:rPr>
              <a:t>Msg</a:t>
            </a: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 size at most 127-bits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 Key-size 128, 256, etc.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 Tag-size at most 128</a:t>
            </a:r>
            <a:endParaRPr lang="en-GB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5382" name="Text Box 42"/>
          <p:cNvSpPr txBox="1">
            <a:spLocks noChangeArrowheads="1"/>
          </p:cNvSpPr>
          <p:nvPr/>
        </p:nvSpPr>
        <p:spPr bwMode="auto">
          <a:xfrm>
            <a:off x="4716463" y="3429000"/>
            <a:ext cx="406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omic Sans MS" pitchFamily="66" charset="0"/>
              </a:rPr>
              <a:t>Msg</a:t>
            </a: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 size at most 511-bits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 Key-size 256 or less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 Tag-size at most 256</a:t>
            </a:r>
            <a:endParaRPr lang="en-GB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1404938" y="5018088"/>
            <a:ext cx="6480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How one can authenticate for longer and variable length messages?</a:t>
            </a:r>
            <a:endParaRPr lang="en-GB" sz="240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5384" name="Rectangle 44"/>
          <p:cNvSpPr>
            <a:spLocks noChangeArrowheads="1"/>
          </p:cNvSpPr>
          <p:nvPr/>
        </p:nvSpPr>
        <p:spPr bwMode="auto">
          <a:xfrm>
            <a:off x="395288" y="1412875"/>
            <a:ext cx="8497887" cy="345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45"/>
          <p:cNvSpPr>
            <a:spLocks noChangeShapeType="1"/>
          </p:cNvSpPr>
          <p:nvPr/>
        </p:nvSpPr>
        <p:spPr bwMode="auto">
          <a:xfrm>
            <a:off x="4643438" y="1412875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97AB0-7C70-4948-B9E7-D363D9CFA03B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Broad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Categories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 of </a:t>
            </a:r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MACs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 (</a:t>
            </a:r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arbitrary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domain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)</a:t>
            </a:r>
            <a:endParaRPr lang="en-GB" sz="4000" b="1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4213" y="1700213"/>
            <a:ext cx="8280400" cy="452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 Universal Hash-based: with/without Nonce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Poly1305, UMAC, MMH</a:t>
            </a:r>
            <a:r>
              <a:rPr lang="en-US" sz="2400" dirty="0">
                <a:latin typeface="Comic Sans MS" pitchFamily="66" charset="0"/>
              </a:rPr>
              <a:t>, etc.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 Block cipher based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Sequential (CBC-type):  </a:t>
            </a: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ECBC, XCBC, TMAC, OMAC</a:t>
            </a:r>
            <a:r>
              <a:rPr lang="en-US" sz="2400" dirty="0">
                <a:latin typeface="Comic Sans MS" pitchFamily="66" charset="0"/>
              </a:rPr>
              <a:t>, etc.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Parallel : </a:t>
            </a: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PMAC, XOR, DAG-based-PRF,</a:t>
            </a:r>
            <a:r>
              <a:rPr lang="en-US" sz="2400" dirty="0">
                <a:latin typeface="Comic Sans MS" pitchFamily="66" charset="0"/>
              </a:rPr>
              <a:t> etc.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 Hash function (also compression function)  based</a:t>
            </a:r>
          </a:p>
          <a:p>
            <a:pPr lvl="1">
              <a:spcBef>
                <a:spcPct val="50000"/>
              </a:spcBef>
            </a:pPr>
            <a:r>
              <a:rPr lang="en-US" sz="2400" b="1" dirty="0" smtClean="0">
                <a:solidFill>
                  <a:srgbClr val="A50021"/>
                </a:solidFill>
                <a:latin typeface="Comic Sans MS" pitchFamily="66" charset="0"/>
              </a:rPr>
              <a:t>HMAC, NMAC, EMD, NI, sandwich-MD</a:t>
            </a:r>
            <a:r>
              <a:rPr lang="en-US" sz="2400" dirty="0" smtClean="0">
                <a:latin typeface="Comic Sans MS" pitchFamily="66" charset="0"/>
              </a:rPr>
              <a:t>, variants of </a:t>
            </a:r>
            <a:r>
              <a:rPr lang="en-US" sz="2400" b="1" dirty="0" smtClean="0">
                <a:solidFill>
                  <a:srgbClr val="A50021"/>
                </a:solidFill>
                <a:latin typeface="Comic Sans MS" pitchFamily="66" charset="0"/>
              </a:rPr>
              <a:t>cascade</a:t>
            </a:r>
            <a:r>
              <a:rPr lang="en-US" sz="2400" dirty="0" smtClean="0">
                <a:latin typeface="Comic Sans MS" pitchFamily="66" charset="0"/>
              </a:rPr>
              <a:t> etc.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65188" y="1372612"/>
            <a:ext cx="7739062" cy="32932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With/Without  Nonce:   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(K,H): secret key</a:t>
            </a: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Tag = </a:t>
            </a:r>
            <a:r>
              <a:rPr lang="en-US" sz="2400" dirty="0" err="1">
                <a:latin typeface="Comic Sans MS" pitchFamily="66" charset="0"/>
              </a:rPr>
              <a:t>f</a:t>
            </a:r>
            <a:r>
              <a:rPr lang="en-US" sz="2400" b="1" baseline="-25000" dirty="0" err="1">
                <a:latin typeface="Comic Sans MS" pitchFamily="66" charset="0"/>
              </a:rPr>
              <a:t>K</a:t>
            </a:r>
            <a:r>
              <a:rPr lang="en-US" sz="2400" dirty="0">
                <a:latin typeface="Comic Sans MS" pitchFamily="66" charset="0"/>
              </a:rPr>
              <a:t>( </a:t>
            </a:r>
            <a:r>
              <a:rPr lang="en-US" sz="2400" dirty="0" err="1">
                <a:latin typeface="Comic Sans MS" pitchFamily="66" charset="0"/>
              </a:rPr>
              <a:t>UHash</a:t>
            </a:r>
            <a:r>
              <a:rPr lang="en-US" sz="2400" b="1" baseline="-25000" dirty="0" err="1">
                <a:latin typeface="Comic Sans MS" pitchFamily="66" charset="0"/>
              </a:rPr>
              <a:t>H</a:t>
            </a:r>
            <a:r>
              <a:rPr lang="en-US" sz="2400" dirty="0">
                <a:latin typeface="Comic Sans MS" pitchFamily="66" charset="0"/>
              </a:rPr>
              <a:t>(M) ), M is the message concatenated with nonce (if any</a:t>
            </a:r>
            <a:r>
              <a:rPr lang="en-US" sz="2400" dirty="0" smtClean="0">
                <a:latin typeface="Comic Sans MS" pitchFamily="66" charset="0"/>
              </a:rPr>
              <a:t>).</a:t>
            </a:r>
          </a:p>
          <a:p>
            <a:pPr marL="800100" lvl="1" indent="-342900"/>
            <a:r>
              <a:rPr lang="en-US" sz="2000" dirty="0" smtClean="0">
                <a:latin typeface="Comic Sans MS" pitchFamily="66" charset="0"/>
              </a:rPr>
              <a:t>        </a:t>
            </a:r>
            <a:r>
              <a:rPr lang="en-US" sz="2000" dirty="0" err="1" smtClean="0">
                <a:latin typeface="Comic Sans MS" pitchFamily="66" charset="0"/>
              </a:rPr>
              <a:t>Pr</a:t>
            </a:r>
            <a:r>
              <a:rPr lang="en-US" sz="2000" baseline="-25000" dirty="0" err="1" smtClean="0">
                <a:latin typeface="Comic Sans MS" pitchFamily="66" charset="0"/>
              </a:rPr>
              <a:t>H</a:t>
            </a:r>
            <a:r>
              <a:rPr lang="en-US" sz="2000" dirty="0" smtClean="0">
                <a:latin typeface="Comic Sans MS" pitchFamily="66" charset="0"/>
              </a:rPr>
              <a:t>[</a:t>
            </a:r>
            <a:r>
              <a:rPr lang="en-US" sz="2000" dirty="0" err="1" smtClean="0">
                <a:latin typeface="Comic Sans MS" pitchFamily="66" charset="0"/>
              </a:rPr>
              <a:t>Uhash</a:t>
            </a:r>
            <a:r>
              <a:rPr lang="en-US" sz="2000" dirty="0" smtClean="0">
                <a:latin typeface="Comic Sans MS" pitchFamily="66" charset="0"/>
              </a:rPr>
              <a:t>(H,M) = </a:t>
            </a:r>
            <a:r>
              <a:rPr lang="en-US" sz="2000" dirty="0" err="1" smtClean="0">
                <a:latin typeface="Comic Sans MS" pitchFamily="66" charset="0"/>
              </a:rPr>
              <a:t>Uhash</a:t>
            </a:r>
            <a:r>
              <a:rPr lang="en-US" sz="2000" dirty="0" smtClean="0">
                <a:latin typeface="Comic Sans MS" pitchFamily="66" charset="0"/>
              </a:rPr>
              <a:t>(H,M’)] is small for any M≠ M’</a:t>
            </a:r>
          </a:p>
          <a:p>
            <a:pPr marL="800100" lvl="1" indent="-342900"/>
            <a:endParaRPr lang="en-US" sz="2000" dirty="0" smtClean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 smtClean="0">
                <a:latin typeface="Comic Sans MS" pitchFamily="66" charset="0"/>
              </a:rPr>
              <a:t>E.g</a:t>
            </a:r>
            <a:r>
              <a:rPr lang="en-US" sz="2400" dirty="0">
                <a:latin typeface="Comic Sans MS" pitchFamily="66" charset="0"/>
              </a:rPr>
              <a:t>., UMAC, MMH, Square-hash based MAC, etc.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20875" y="4765675"/>
            <a:ext cx="4175125" cy="1177925"/>
            <a:chOff x="1111" y="2704"/>
            <a:chExt cx="2630" cy="742"/>
          </a:xfrm>
        </p:grpSpPr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1643" y="2881"/>
              <a:ext cx="55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UHash</a:t>
              </a:r>
              <a:endParaRPr lang="en-GB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1428" y="2704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428" y="2704"/>
              <a:ext cx="998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426" y="288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>
              <a:off x="1428" y="3112"/>
              <a:ext cx="998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1111" y="3203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1189" y="3215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111" y="293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1143" y="2716"/>
              <a:ext cx="23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endParaRPr lang="en-GB"/>
            </a:p>
          </p:txBody>
        </p:sp>
        <p:sp>
          <p:nvSpPr>
            <p:cNvPr id="18447" name="Rectangle 20"/>
            <p:cNvSpPr>
              <a:spLocks noChangeArrowheads="1"/>
            </p:cNvSpPr>
            <p:nvPr/>
          </p:nvSpPr>
          <p:spPr bwMode="auto">
            <a:xfrm>
              <a:off x="2834" y="2840"/>
              <a:ext cx="453" cy="31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21"/>
            <p:cNvSpPr>
              <a:spLocks noChangeShapeType="1"/>
            </p:cNvSpPr>
            <p:nvPr/>
          </p:nvSpPr>
          <p:spPr bwMode="auto">
            <a:xfrm>
              <a:off x="2426" y="3022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2925" y="2882"/>
              <a:ext cx="265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  <a:r>
                <a:rPr lang="en-US" b="1" baseline="-25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18450" name="Line 24"/>
            <p:cNvSpPr>
              <a:spLocks noChangeShapeType="1"/>
            </p:cNvSpPr>
            <p:nvPr/>
          </p:nvSpPr>
          <p:spPr bwMode="auto">
            <a:xfrm>
              <a:off x="3287" y="302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Text Box 25"/>
            <p:cNvSpPr txBox="1">
              <a:spLocks noChangeArrowheads="1"/>
            </p:cNvSpPr>
            <p:nvPr/>
          </p:nvSpPr>
          <p:spPr bwMode="auto">
            <a:xfrm>
              <a:off x="3378" y="2750"/>
              <a:ext cx="31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tag</a:t>
              </a:r>
              <a:endParaRPr lang="en-GB"/>
            </a:p>
          </p:txBody>
        </p:sp>
        <p:sp>
          <p:nvSpPr>
            <p:cNvPr id="18452" name="Line 26"/>
            <p:cNvSpPr>
              <a:spLocks noChangeShapeType="1"/>
            </p:cNvSpPr>
            <p:nvPr/>
          </p:nvSpPr>
          <p:spPr bwMode="auto">
            <a:xfrm flipH="1">
              <a:off x="3424" y="2977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7"/>
            <p:cNvSpPr>
              <a:spLocks noChangeShapeType="1"/>
            </p:cNvSpPr>
            <p:nvPr/>
          </p:nvSpPr>
          <p:spPr bwMode="auto">
            <a:xfrm flipH="1">
              <a:off x="2562" y="2977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28"/>
            <p:cNvSpPr txBox="1">
              <a:spLocks noChangeArrowheads="1"/>
            </p:cNvSpPr>
            <p:nvPr/>
          </p:nvSpPr>
          <p:spPr bwMode="auto">
            <a:xfrm>
              <a:off x="2517" y="3011"/>
              <a:ext cx="184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n</a:t>
              </a:r>
              <a:endParaRPr lang="en-GB" sz="1400" b="1"/>
            </a:p>
          </p:txBody>
        </p:sp>
        <p:sp>
          <p:nvSpPr>
            <p:cNvPr id="18455" name="Text Box 29"/>
            <p:cNvSpPr txBox="1">
              <a:spLocks noChangeArrowheads="1"/>
            </p:cNvSpPr>
            <p:nvPr/>
          </p:nvSpPr>
          <p:spPr bwMode="auto">
            <a:xfrm>
              <a:off x="3424" y="3022"/>
              <a:ext cx="184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n</a:t>
              </a:r>
              <a:endParaRPr lang="en-GB" sz="1400" b="1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142875" y="152400"/>
            <a:ext cx="9001125" cy="85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(1) Universal Hash </a:t>
            </a:r>
            <a:r>
              <a:rPr kumimoji="0" lang="es-MX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based</a:t>
            </a: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MAC</a:t>
            </a:r>
            <a:endParaRPr kumimoji="0" lang="en-GB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503" name="Text Box 4"/>
          <p:cNvSpPr txBox="1">
            <a:spLocks noChangeArrowheads="1"/>
          </p:cNvSpPr>
          <p:nvPr/>
        </p:nvSpPr>
        <p:spPr bwMode="auto">
          <a:xfrm>
            <a:off x="900113" y="1295400"/>
            <a:ext cx="773906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With Nonce: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(K,H): secret key</a:t>
            </a: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Tag = </a:t>
            </a:r>
            <a:r>
              <a:rPr lang="en-US" sz="2400" dirty="0" err="1">
                <a:latin typeface="Comic Sans MS" pitchFamily="66" charset="0"/>
              </a:rPr>
              <a:t>f</a:t>
            </a:r>
            <a:r>
              <a:rPr lang="en-US" sz="2400" b="1" baseline="-25000" dirty="0" err="1">
                <a:latin typeface="Comic Sans MS" pitchFamily="66" charset="0"/>
              </a:rPr>
              <a:t>K</a:t>
            </a:r>
            <a:r>
              <a:rPr lang="en-US" sz="2400" dirty="0">
                <a:latin typeface="Comic Sans MS" pitchFamily="66" charset="0"/>
              </a:rPr>
              <a:t>(N) +  </a:t>
            </a:r>
            <a:r>
              <a:rPr lang="en-US" sz="2400" dirty="0" err="1">
                <a:latin typeface="Comic Sans MS" pitchFamily="66" charset="0"/>
              </a:rPr>
              <a:t>UHash</a:t>
            </a:r>
            <a:r>
              <a:rPr lang="en-US" sz="2400" b="1" baseline="-25000" dirty="0" err="1">
                <a:latin typeface="Comic Sans MS" pitchFamily="66" charset="0"/>
              </a:rPr>
              <a:t>H</a:t>
            </a:r>
            <a:r>
              <a:rPr lang="en-US" sz="2400" dirty="0">
                <a:latin typeface="Comic Sans MS" pitchFamily="66" charset="0"/>
              </a:rPr>
              <a:t>(M</a:t>
            </a:r>
            <a:r>
              <a:rPr lang="en-US" sz="2400" dirty="0" smtClean="0">
                <a:latin typeface="Comic Sans MS" pitchFamily="66" charset="0"/>
              </a:rPr>
              <a:t>).</a:t>
            </a: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Poly1305, GCM, etc.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414588" y="3849688"/>
            <a:ext cx="4367212" cy="2189162"/>
            <a:chOff x="1973" y="2127"/>
            <a:chExt cx="2751" cy="1379"/>
          </a:xfrm>
        </p:grpSpPr>
        <p:sp>
          <p:nvSpPr>
            <p:cNvPr id="19462" name="Text Box 5"/>
            <p:cNvSpPr txBox="1">
              <a:spLocks noChangeArrowheads="1"/>
            </p:cNvSpPr>
            <p:nvPr/>
          </p:nvSpPr>
          <p:spPr bwMode="auto">
            <a:xfrm>
              <a:off x="2505" y="2881"/>
              <a:ext cx="632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UHash</a:t>
              </a:r>
              <a:endParaRPr lang="en-GB" sz="2400"/>
            </a:p>
          </p:txBody>
        </p:sp>
        <p:sp>
          <p:nvSpPr>
            <p:cNvPr id="19463" name="Line 6"/>
            <p:cNvSpPr>
              <a:spLocks noChangeShapeType="1"/>
            </p:cNvSpPr>
            <p:nvPr/>
          </p:nvSpPr>
          <p:spPr bwMode="auto">
            <a:xfrm>
              <a:off x="2290" y="2704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>
              <a:off x="2290" y="2704"/>
              <a:ext cx="998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3288" y="288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 flipH="1">
              <a:off x="2290" y="3112"/>
              <a:ext cx="998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1973" y="3203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2051" y="3215"/>
              <a:ext cx="237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H</a:t>
              </a:r>
              <a:endParaRPr lang="en-GB" sz="2400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1973" y="293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2005" y="2678"/>
              <a:ext cx="282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M</a:t>
              </a:r>
              <a:endParaRPr lang="en-GB" sz="2400" dirty="0"/>
            </a:p>
          </p:txBody>
        </p:sp>
        <p:sp>
          <p:nvSpPr>
            <p:cNvPr id="19471" name="Rectangle 14"/>
            <p:cNvSpPr>
              <a:spLocks noChangeArrowheads="1"/>
            </p:cNvSpPr>
            <p:nvPr/>
          </p:nvSpPr>
          <p:spPr bwMode="auto">
            <a:xfrm>
              <a:off x="2743" y="2205"/>
              <a:ext cx="453" cy="31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>
              <a:off x="2336" y="2387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2834" y="2247"/>
              <a:ext cx="316" cy="29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E</a:t>
              </a:r>
              <a:r>
                <a:rPr lang="en-US" sz="2400" b="1" baseline="-25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3196" y="2387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4286" y="2564"/>
              <a:ext cx="43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tag</a:t>
              </a:r>
              <a:endParaRPr lang="en-GB" sz="2400" dirty="0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 flipH="1">
              <a:off x="3333" y="2342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 flipH="1">
              <a:off x="2471" y="2342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Text Box 21"/>
            <p:cNvSpPr txBox="1">
              <a:spLocks noChangeArrowheads="1"/>
            </p:cNvSpPr>
            <p:nvPr/>
          </p:nvSpPr>
          <p:spPr bwMode="auto">
            <a:xfrm>
              <a:off x="2426" y="2376"/>
              <a:ext cx="184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n</a:t>
              </a:r>
              <a:endParaRPr lang="en-GB" sz="1400" b="1"/>
            </a:p>
          </p:txBody>
        </p:sp>
        <p:sp>
          <p:nvSpPr>
            <p:cNvPr id="19479" name="Text Box 22"/>
            <p:cNvSpPr txBox="1">
              <a:spLocks noChangeArrowheads="1"/>
            </p:cNvSpPr>
            <p:nvPr/>
          </p:nvSpPr>
          <p:spPr bwMode="auto">
            <a:xfrm>
              <a:off x="3333" y="2387"/>
              <a:ext cx="184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n</a:t>
              </a:r>
              <a:endParaRPr lang="en-GB" sz="1400" b="1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>
              <a:off x="3288" y="302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3515" y="238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3515" y="302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3787" y="2387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3696" y="2704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Oval 29"/>
            <p:cNvSpPr>
              <a:spLocks noChangeArrowheads="1"/>
            </p:cNvSpPr>
            <p:nvPr/>
          </p:nvSpPr>
          <p:spPr bwMode="auto">
            <a:xfrm>
              <a:off x="3696" y="2614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3787" y="270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2084" y="2127"/>
              <a:ext cx="62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Nonce</a:t>
              </a:r>
              <a:endParaRPr lang="en-GB" sz="2400" dirty="0"/>
            </a:p>
          </p:txBody>
        </p: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42875" y="152400"/>
            <a:ext cx="9001125" cy="85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(1) Universal Hash </a:t>
            </a:r>
            <a:r>
              <a:rPr kumimoji="0" lang="es-MX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based</a:t>
            </a: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MAC</a:t>
            </a:r>
            <a:endParaRPr kumimoji="0" lang="en-GB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7775575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/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The block cipher </a:t>
            </a:r>
            <a:r>
              <a:rPr lang="en-US" sz="2400" dirty="0" smtClean="0">
                <a:latin typeface="Comic Sans MS" pitchFamily="66" charset="0"/>
              </a:rPr>
              <a:t>E</a:t>
            </a:r>
            <a:r>
              <a:rPr lang="en-US" sz="2400" b="1" baseline="-25000" dirty="0" smtClean="0">
                <a:latin typeface="Comic Sans MS" pitchFamily="66" charset="0"/>
              </a:rPr>
              <a:t>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can be replaced by a PRF-secure compression function. </a:t>
            </a:r>
            <a:r>
              <a:rPr lang="en-US" sz="2400" dirty="0" smtClean="0">
                <a:latin typeface="Comic Sans MS" pitchFamily="66" charset="0"/>
              </a:rPr>
              <a:t> As input size is bigger, we can have another mode (FSE’09)</a:t>
            </a:r>
          </a:p>
          <a:p>
            <a:pPr marL="800100" lvl="1" indent="-342900"/>
            <a:endParaRPr lang="en-US" sz="2400" dirty="0" smtClean="0">
              <a:latin typeface="Comic Sans MS" pitchFamily="66" charset="0"/>
            </a:endParaRPr>
          </a:p>
          <a:p>
            <a:pPr marL="800100" lvl="1" indent="-342900"/>
            <a:r>
              <a:rPr lang="en-US" sz="2400" dirty="0" smtClean="0">
                <a:latin typeface="Comic Sans MS" pitchFamily="66" charset="0"/>
              </a:rPr>
              <a:t>				F</a:t>
            </a:r>
            <a:r>
              <a:rPr lang="en-US" sz="2400" baseline="-25000" dirty="0" smtClean="0">
                <a:latin typeface="Comic Sans MS" pitchFamily="66" charset="0"/>
              </a:rPr>
              <a:t>K</a:t>
            </a:r>
            <a:r>
              <a:rPr lang="en-US" sz="2400" dirty="0" smtClean="0">
                <a:latin typeface="Comic Sans MS" pitchFamily="66" charset="0"/>
              </a:rPr>
              <a:t> (N || </a:t>
            </a:r>
            <a:r>
              <a:rPr lang="en-US" sz="2400" dirty="0" err="1" smtClean="0">
                <a:latin typeface="Comic Sans MS" pitchFamily="66" charset="0"/>
              </a:rPr>
              <a:t>Uhash</a:t>
            </a:r>
            <a:r>
              <a:rPr lang="en-US" sz="2400" dirty="0" smtClean="0">
                <a:latin typeface="Comic Sans MS" pitchFamily="66" charset="0"/>
              </a:rPr>
              <a:t> (M)) </a:t>
            </a: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 smtClean="0">
                <a:latin typeface="Comic Sans MS" pitchFamily="66" charset="0"/>
              </a:rPr>
              <a:t>Security against </a:t>
            </a:r>
            <a:r>
              <a:rPr lang="en-US" sz="2400" dirty="0" err="1" smtClean="0">
                <a:latin typeface="Comic Sans MS" pitchFamily="66" charset="0"/>
              </a:rPr>
              <a:t>reforgeability</a:t>
            </a:r>
            <a:r>
              <a:rPr lang="en-US" sz="2400" dirty="0" smtClean="0">
                <a:latin typeface="Comic Sans MS" pitchFamily="66" charset="0"/>
              </a:rPr>
              <a:t> (limited reuse of N).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2875" y="152400"/>
            <a:ext cx="9001125" cy="85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(1) Universal Hash </a:t>
            </a:r>
            <a:r>
              <a:rPr kumimoji="0" lang="es-MX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based</a:t>
            </a: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MAC</a:t>
            </a:r>
            <a:endParaRPr kumimoji="0" lang="en-GB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7775575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/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PRF-security depends on the universal hash property of Hash and PRF-security of E</a:t>
            </a:r>
            <a:r>
              <a:rPr lang="en-US" sz="2400" b="1" baseline="-25000" dirty="0">
                <a:latin typeface="Comic Sans MS" pitchFamily="66" charset="0"/>
              </a:rPr>
              <a:t>K</a:t>
            </a:r>
            <a:r>
              <a:rPr lang="en-US" sz="2400" dirty="0">
                <a:latin typeface="Comic Sans MS" pitchFamily="66" charset="0"/>
              </a:rPr>
              <a:t>. </a:t>
            </a:r>
            <a:endParaRPr lang="en-US" sz="2400" dirty="0" smtClean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 smtClean="0">
                <a:latin typeface="Comic Sans MS" pitchFamily="66" charset="0"/>
              </a:rPr>
              <a:t>Usually Very Efficient in Software. </a:t>
            </a:r>
          </a:p>
          <a:p>
            <a:pPr marL="800100" lvl="1" indent="-342900">
              <a:buFontTx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 smtClean="0">
                <a:latin typeface="Comic Sans MS" pitchFamily="66" charset="0"/>
              </a:rPr>
              <a:t>Can be used in 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Incremental Forging mode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400" dirty="0" smtClean="0">
                <a:latin typeface="Comic Sans MS" pitchFamily="66" charset="0"/>
              </a:rPr>
              <a:t>Tag = AES</a:t>
            </a:r>
            <a:r>
              <a:rPr lang="en-US" sz="2400" baseline="-25000" dirty="0" smtClean="0">
                <a:latin typeface="Comic Sans MS" pitchFamily="66" charset="0"/>
              </a:rPr>
              <a:t>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(</a:t>
            </a:r>
            <a:r>
              <a:rPr lang="en-US" sz="2400" dirty="0" smtClean="0">
                <a:latin typeface="Comic Sans MS" pitchFamily="66" charset="0"/>
              </a:rPr>
              <a:t> UHash</a:t>
            </a:r>
            <a:r>
              <a:rPr lang="en-US" sz="2400" baseline="-25000" dirty="0" smtClean="0">
                <a:latin typeface="Comic Sans MS" pitchFamily="66" charset="0"/>
              </a:rPr>
              <a:t>K1</a:t>
            </a:r>
            <a:r>
              <a:rPr lang="en-US" sz="2400" dirty="0" smtClean="0">
                <a:latin typeface="Comic Sans MS" pitchFamily="66" charset="0"/>
              </a:rPr>
              <a:t>(M) || UHash</a:t>
            </a:r>
            <a:r>
              <a:rPr lang="en-US" sz="2400" baseline="-25000" dirty="0" smtClean="0">
                <a:latin typeface="Comic Sans MS" pitchFamily="66" charset="0"/>
              </a:rPr>
              <a:t>K2</a:t>
            </a:r>
            <a:r>
              <a:rPr lang="en-US" sz="2400" dirty="0" smtClean="0">
                <a:latin typeface="Comic Sans MS" pitchFamily="66" charset="0"/>
              </a:rPr>
              <a:t>(M) </a:t>
            </a:r>
          </a:p>
          <a:p>
            <a:pPr marL="1257300" lvl="2" indent="-342900"/>
            <a:r>
              <a:rPr lang="en-US" sz="2400" dirty="0" smtClean="0">
                <a:latin typeface="Comic Sans MS" pitchFamily="66" charset="0"/>
              </a:rPr>
              <a:t>                       || UHash</a:t>
            </a:r>
            <a:r>
              <a:rPr lang="en-US" sz="2400" baseline="-25000" dirty="0" smtClean="0">
                <a:latin typeface="Comic Sans MS" pitchFamily="66" charset="0"/>
              </a:rPr>
              <a:t>K3</a:t>
            </a:r>
            <a:r>
              <a:rPr lang="en-US" sz="2400" dirty="0" smtClean="0">
                <a:latin typeface="Comic Sans MS" pitchFamily="66" charset="0"/>
              </a:rPr>
              <a:t>(M) ||  UHash</a:t>
            </a:r>
            <a:r>
              <a:rPr lang="en-US" sz="2400" baseline="-25000" dirty="0" smtClean="0">
                <a:latin typeface="Comic Sans MS" pitchFamily="66" charset="0"/>
              </a:rPr>
              <a:t>K4</a:t>
            </a:r>
            <a:r>
              <a:rPr lang="en-US" sz="2400" dirty="0" smtClean="0">
                <a:latin typeface="Comic Sans MS" pitchFamily="66" charset="0"/>
              </a:rPr>
              <a:t>(M) 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400" dirty="0" smtClean="0">
                <a:latin typeface="Comic Sans MS" pitchFamily="66" charset="0"/>
              </a:rPr>
              <a:t>After obtaining tag decrypt and compute UMAC</a:t>
            </a:r>
            <a:r>
              <a:rPr lang="en-US" sz="2400" baseline="-25000" dirty="0" smtClean="0">
                <a:latin typeface="Comic Sans MS" pitchFamily="66" charset="0"/>
              </a:rPr>
              <a:t>K</a:t>
            </a:r>
            <a:r>
              <a:rPr lang="en-US" sz="2400" dirty="0" smtClean="0">
                <a:latin typeface="Comic Sans MS" pitchFamily="66" charset="0"/>
              </a:rPr>
              <a:t>(M) one by one and reject as soon as mismatch.</a:t>
            </a: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2875" y="152400"/>
            <a:ext cx="9001125" cy="85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(1) Universal Hash </a:t>
            </a:r>
            <a:r>
              <a:rPr kumimoji="0" lang="es-MX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based</a:t>
            </a: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MAC</a:t>
            </a:r>
            <a:endParaRPr kumimoji="0" lang="en-GB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52400"/>
            <a:ext cx="9001125" cy="850900"/>
          </a:xfrm>
        </p:spPr>
        <p:txBody>
          <a:bodyPr/>
          <a:lstStyle/>
          <a:p>
            <a:pPr eaLnBrk="1" hangingPunct="1"/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(1) Universal Hash </a:t>
            </a:r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based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 MAC</a:t>
            </a:r>
            <a:endParaRPr lang="en-GB" sz="4000" b="1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214313" y="981075"/>
            <a:ext cx="8643937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/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 smtClean="0">
                <a:latin typeface="Comic Sans MS" pitchFamily="66" charset="0"/>
              </a:rPr>
              <a:t>Some drawbacks:</a:t>
            </a:r>
          </a:p>
          <a:p>
            <a:pPr marL="800100" lvl="1" indent="-342900">
              <a:buFontTx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 marL="1143000" lvl="2" indent="-228600">
              <a:buFontTx/>
              <a:buChar char="•"/>
            </a:pPr>
            <a:r>
              <a:rPr lang="en-US" sz="2400" dirty="0" smtClean="0">
                <a:latin typeface="Comic Sans MS" pitchFamily="66" charset="0"/>
              </a:rPr>
              <a:t>Reuse of nonce make insecure. </a:t>
            </a:r>
          </a:p>
          <a:p>
            <a:pPr marL="1143000" lvl="2" indent="-228600"/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 marL="1143000" lvl="2" indent="-228600"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Usually hash-key is large Hash-Key </a:t>
            </a:r>
            <a:r>
              <a:rPr lang="en-US" sz="2400" dirty="0" smtClean="0">
                <a:latin typeface="Comic Sans MS" pitchFamily="66" charset="0"/>
              </a:rPr>
              <a:t>(but it can be generated from E</a:t>
            </a:r>
            <a:r>
              <a:rPr lang="en-US" sz="2400" b="1" baseline="-25000" dirty="0" smtClean="0">
                <a:latin typeface="Comic Sans MS" pitchFamily="66" charset="0"/>
              </a:rPr>
              <a:t>K</a:t>
            </a:r>
            <a:r>
              <a:rPr lang="en-US" sz="2400" dirty="0" smtClean="0">
                <a:latin typeface="Comic Sans MS" pitchFamily="66" charset="0"/>
              </a:rPr>
              <a:t> or from some PRBG). </a:t>
            </a:r>
          </a:p>
          <a:p>
            <a:pPr marL="1143000" lvl="2" indent="-228600">
              <a:buFontTx/>
              <a:buChar char="•"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1143000" lvl="2" indent="-228600"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Collision helps to find hash-key recovery attack and hence cheap multiple-forgery and key-recovery attack.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9D3351-9AF8-4B40-AD55-94328B242388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(2) </a:t>
            </a:r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Blockcipher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based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 MAC</a:t>
            </a:r>
            <a:endParaRPr lang="en-GB" sz="4000" b="1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77755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/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PRF-security depends on PRP-security of the underlying  </a:t>
            </a:r>
            <a:r>
              <a:rPr lang="en-US" sz="2400" dirty="0" err="1">
                <a:latin typeface="Comic Sans MS" pitchFamily="66" charset="0"/>
              </a:rPr>
              <a:t>blockcipher</a:t>
            </a:r>
            <a:r>
              <a:rPr lang="en-US" sz="2400" dirty="0">
                <a:latin typeface="Comic Sans MS" pitchFamily="66" charset="0"/>
              </a:rPr>
              <a:t>.</a:t>
            </a: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Comic Sans MS" pitchFamily="66" charset="0"/>
              </a:rPr>
              <a:t>PRP-security of </a:t>
            </a:r>
            <a:r>
              <a:rPr lang="en-US" sz="2400" dirty="0" err="1">
                <a:latin typeface="Comic Sans MS" pitchFamily="66" charset="0"/>
              </a:rPr>
              <a:t>blockcipher</a:t>
            </a:r>
            <a:r>
              <a:rPr lang="en-US" sz="2400" dirty="0">
                <a:latin typeface="Comic Sans MS" pitchFamily="66" charset="0"/>
              </a:rPr>
              <a:t> is widely studied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>
                <a:latin typeface="Comic Sans MS" pitchFamily="66" charset="0"/>
              </a:rPr>
              <a:t>AES  is so far good candidate for PRP </a:t>
            </a: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Sometimes MACs come with encryption (also called authentication encryption</a:t>
            </a:r>
            <a:r>
              <a:rPr lang="en-US" sz="2400" dirty="0" smtClean="0">
                <a:latin typeface="Comic Sans MS" pitchFamily="66" charset="0"/>
              </a:rPr>
              <a:t>)</a:t>
            </a: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7553F3-953C-464C-B27E-FE2E1F514B20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sz="4000" b="1" smtClean="0">
                <a:solidFill>
                  <a:schemeClr val="tx1"/>
                </a:solidFill>
                <a:latin typeface="Arial Black" pitchFamily="34" charset="0"/>
              </a:rPr>
              <a:t>CBC: Block Cipher </a:t>
            </a:r>
            <a:r>
              <a:rPr lang="es-MX" sz="3200" b="1" smtClean="0">
                <a:solidFill>
                  <a:schemeClr val="tx1"/>
                </a:solidFill>
                <a:latin typeface="Arial Black" pitchFamily="34" charset="0"/>
              </a:rPr>
              <a:t>based</a:t>
            </a:r>
            <a:r>
              <a:rPr lang="es-MX" sz="4000" b="1" smtClean="0">
                <a:solidFill>
                  <a:schemeClr val="tx1"/>
                </a:solidFill>
                <a:latin typeface="Arial Black" pitchFamily="34" charset="0"/>
              </a:rPr>
              <a:t> MAC</a:t>
            </a:r>
            <a:endParaRPr lang="en-GB" sz="4000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1692275" y="5516563"/>
            <a:ext cx="70770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187450" y="3357563"/>
            <a:ext cx="719138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1330325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 flipH="1">
            <a:off x="1546225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7"/>
          <p:cNvSpPr>
            <a:spLocks noChangeShapeType="1"/>
          </p:cNvSpPr>
          <p:nvPr/>
        </p:nvSpPr>
        <p:spPr bwMode="auto">
          <a:xfrm>
            <a:off x="1546225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>
            <a:off x="1546225" y="4437063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V="1">
            <a:off x="2339975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2339975" y="2492375"/>
            <a:ext cx="5762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2339975" y="2492375"/>
            <a:ext cx="2873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2700338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2843213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 flipH="1">
            <a:off x="3059113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3059113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>
            <a:off x="3059113" y="4437063"/>
            <a:ext cx="7921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V="1">
            <a:off x="3852863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>
            <a:off x="3852863" y="249237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>
            <a:off x="3852863" y="2492375"/>
            <a:ext cx="2873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Oval 24"/>
          <p:cNvSpPr>
            <a:spLocks noChangeArrowheads="1"/>
          </p:cNvSpPr>
          <p:nvPr/>
        </p:nvSpPr>
        <p:spPr bwMode="auto">
          <a:xfrm>
            <a:off x="2916238" y="2349500"/>
            <a:ext cx="288925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5"/>
          <p:cNvSpPr>
            <a:spLocks noChangeShapeType="1"/>
          </p:cNvSpPr>
          <p:nvPr/>
        </p:nvSpPr>
        <p:spPr bwMode="auto">
          <a:xfrm>
            <a:off x="2916238" y="2493963"/>
            <a:ext cx="2873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26"/>
          <p:cNvSpPr>
            <a:spLocks noChangeShapeType="1"/>
          </p:cNvSpPr>
          <p:nvPr/>
        </p:nvSpPr>
        <p:spPr bwMode="auto">
          <a:xfrm>
            <a:off x="3059113" y="23495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4425950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0507" name="Line 28"/>
          <p:cNvSpPr>
            <a:spLocks noChangeShapeType="1"/>
          </p:cNvSpPr>
          <p:nvPr/>
        </p:nvSpPr>
        <p:spPr bwMode="auto">
          <a:xfrm flipH="1">
            <a:off x="4641850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29"/>
          <p:cNvSpPr>
            <a:spLocks noChangeShapeType="1"/>
          </p:cNvSpPr>
          <p:nvPr/>
        </p:nvSpPr>
        <p:spPr bwMode="auto">
          <a:xfrm>
            <a:off x="4641850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Rectangle 30"/>
          <p:cNvSpPr>
            <a:spLocks noChangeArrowheads="1"/>
          </p:cNvSpPr>
          <p:nvPr/>
        </p:nvSpPr>
        <p:spPr bwMode="auto">
          <a:xfrm>
            <a:off x="4284663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500563" y="2349500"/>
            <a:ext cx="288925" cy="287338"/>
            <a:chOff x="4967" y="3158"/>
            <a:chExt cx="182" cy="181"/>
          </a:xfrm>
        </p:grpSpPr>
        <p:sp>
          <p:nvSpPr>
            <p:cNvPr id="20516" name="Oval 32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33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34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1" name="Text Box 35"/>
          <p:cNvSpPr txBox="1">
            <a:spLocks noChangeArrowheads="1"/>
          </p:cNvSpPr>
          <p:nvPr/>
        </p:nvSpPr>
        <p:spPr bwMode="auto">
          <a:xfrm>
            <a:off x="4787900" y="40052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tag</a:t>
            </a:r>
            <a:endParaRPr lang="en-GB"/>
          </a:p>
        </p:txBody>
      </p:sp>
      <p:sp>
        <p:nvSpPr>
          <p:cNvPr id="20512" name="Text Box 38"/>
          <p:cNvSpPr txBox="1">
            <a:spLocks noChangeArrowheads="1"/>
          </p:cNvSpPr>
          <p:nvPr/>
        </p:nvSpPr>
        <p:spPr bwMode="auto">
          <a:xfrm>
            <a:off x="1311275" y="17256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0513" name="Text Box 39"/>
          <p:cNvSpPr txBox="1">
            <a:spLocks noChangeArrowheads="1"/>
          </p:cNvSpPr>
          <p:nvPr/>
        </p:nvSpPr>
        <p:spPr bwMode="auto">
          <a:xfrm>
            <a:off x="2843213" y="1704975"/>
            <a:ext cx="47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0514" name="Text Box 40"/>
          <p:cNvSpPr txBox="1">
            <a:spLocks noChangeArrowheads="1"/>
          </p:cNvSpPr>
          <p:nvPr/>
        </p:nvSpPr>
        <p:spPr bwMode="auto">
          <a:xfrm>
            <a:off x="4400550" y="1704975"/>
            <a:ext cx="48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3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714375" y="4572000"/>
            <a:ext cx="80279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omic Sans MS" pitchFamily="66" charset="0"/>
              </a:rPr>
              <a:t> CBC MAC secure for prefix-free message space only.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omic Sans MS" pitchFamily="66" charset="0"/>
              </a:rPr>
              <a:t> Secure for fixed length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omic Sans MS" pitchFamily="66" charset="0"/>
              </a:rPr>
              <a:t>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Length extension attack </a:t>
            </a:r>
            <a:r>
              <a:rPr lang="en-US" sz="2400">
                <a:latin typeface="Comic Sans MS" pitchFamily="66" charset="0"/>
              </a:rPr>
              <a:t>is valid for arbitrary domain</a:t>
            </a:r>
            <a:endParaRPr lang="en-GB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0B0C4F-F860-4C6C-8F82-12D4C7203C5A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sz="4000" b="1" smtClean="0">
                <a:solidFill>
                  <a:schemeClr val="tx1"/>
                </a:solidFill>
                <a:latin typeface="Arial Black" pitchFamily="34" charset="0"/>
              </a:rPr>
              <a:t>CBC: Block Cipher </a:t>
            </a:r>
            <a:r>
              <a:rPr lang="es-MX" sz="3200" b="1" smtClean="0">
                <a:solidFill>
                  <a:schemeClr val="tx1"/>
                </a:solidFill>
                <a:latin typeface="Arial Black" pitchFamily="34" charset="0"/>
              </a:rPr>
              <a:t>based</a:t>
            </a:r>
            <a:r>
              <a:rPr lang="es-MX" sz="4000" b="1" smtClean="0">
                <a:solidFill>
                  <a:schemeClr val="tx1"/>
                </a:solidFill>
                <a:latin typeface="Arial Black" pitchFamily="34" charset="0"/>
              </a:rPr>
              <a:t> MAC</a:t>
            </a:r>
            <a:endParaRPr lang="en-GB" sz="4000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1692275" y="5516563"/>
            <a:ext cx="70770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187450" y="3357563"/>
            <a:ext cx="719138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1330325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 flipH="1">
            <a:off x="1546225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1546225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>
            <a:off x="1546225" y="4437063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 flipV="1">
            <a:off x="2339975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2339975" y="2492375"/>
            <a:ext cx="5762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2339975" y="2492375"/>
            <a:ext cx="2873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2700338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2843213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H="1">
            <a:off x="3059113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3059113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Oval 24"/>
          <p:cNvSpPr>
            <a:spLocks noChangeArrowheads="1"/>
          </p:cNvSpPr>
          <p:nvPr/>
        </p:nvSpPr>
        <p:spPr bwMode="auto">
          <a:xfrm>
            <a:off x="2916238" y="2349500"/>
            <a:ext cx="288925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5"/>
          <p:cNvSpPr>
            <a:spLocks noChangeShapeType="1"/>
          </p:cNvSpPr>
          <p:nvPr/>
        </p:nvSpPr>
        <p:spPr bwMode="auto">
          <a:xfrm>
            <a:off x="2916238" y="2493963"/>
            <a:ext cx="2873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5" name="Line 26"/>
          <p:cNvSpPr>
            <a:spLocks noChangeShapeType="1"/>
          </p:cNvSpPr>
          <p:nvPr/>
        </p:nvSpPr>
        <p:spPr bwMode="auto">
          <a:xfrm>
            <a:off x="3059113" y="23495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6" name="Text Box 38"/>
          <p:cNvSpPr txBox="1">
            <a:spLocks noChangeArrowheads="1"/>
          </p:cNvSpPr>
          <p:nvPr/>
        </p:nvSpPr>
        <p:spPr bwMode="auto">
          <a:xfrm>
            <a:off x="1311275" y="17256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1527" name="Text Box 39"/>
          <p:cNvSpPr txBox="1">
            <a:spLocks noChangeArrowheads="1"/>
          </p:cNvSpPr>
          <p:nvPr/>
        </p:nvSpPr>
        <p:spPr bwMode="auto">
          <a:xfrm>
            <a:off x="2571750" y="1704975"/>
            <a:ext cx="1077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T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 + 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14375" y="4572000"/>
            <a:ext cx="80279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omic Sans MS" pitchFamily="66" charset="0"/>
              </a:rPr>
              <a:t> CBC MAC secure for prefix-free message space only.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omic Sans MS" pitchFamily="66" charset="0"/>
              </a:rPr>
              <a:t> Secure for fixed length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omic Sans MS" pitchFamily="66" charset="0"/>
              </a:rPr>
              <a:t>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Length extension attack </a:t>
            </a:r>
            <a:r>
              <a:rPr lang="en-US" sz="2400">
                <a:latin typeface="Comic Sans MS" pitchFamily="66" charset="0"/>
              </a:rPr>
              <a:t>is valid for arbitrary domain</a:t>
            </a:r>
            <a:endParaRPr lang="en-GB" sz="2400">
              <a:latin typeface="Comic Sans MS" pitchFamily="66" charset="0"/>
            </a:endParaRPr>
          </a:p>
        </p:txBody>
      </p:sp>
      <p:sp>
        <p:nvSpPr>
          <p:cNvPr id="21529" name="TextBox 35"/>
          <p:cNvSpPr txBox="1">
            <a:spLocks noChangeArrowheads="1"/>
          </p:cNvSpPr>
          <p:nvPr/>
        </p:nvSpPr>
        <p:spPr bwMode="auto">
          <a:xfrm>
            <a:off x="1143000" y="3857625"/>
            <a:ext cx="411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21530" name="TextBox 36"/>
          <p:cNvSpPr txBox="1">
            <a:spLocks noChangeArrowheads="1"/>
          </p:cNvSpPr>
          <p:nvPr/>
        </p:nvSpPr>
        <p:spPr bwMode="auto">
          <a:xfrm>
            <a:off x="2660650" y="3857625"/>
            <a:ext cx="411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772FB6-74F1-4F6B-8D6C-B070920AE34B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sz="3600" b="1" smtClean="0">
                <a:solidFill>
                  <a:schemeClr val="tx1"/>
                </a:solidFill>
                <a:latin typeface="Arial Black" pitchFamily="34" charset="0"/>
              </a:rPr>
              <a:t>Message Authentication Code</a:t>
            </a:r>
            <a:endParaRPr lang="en-GB" sz="3600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126" name="Text Box 11"/>
          <p:cNvSpPr txBox="1">
            <a:spLocks noChangeArrowheads="1"/>
          </p:cNvSpPr>
          <p:nvPr/>
        </p:nvSpPr>
        <p:spPr bwMode="auto">
          <a:xfrm>
            <a:off x="1187450" y="1341438"/>
            <a:ext cx="698500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</a:rPr>
              <a:t>Alice wants to send a message M. Bob </a:t>
            </a:r>
          </a:p>
          <a:p>
            <a:r>
              <a:rPr lang="en-US" sz="2800">
                <a:latin typeface="Comic Sans MS" pitchFamily="66" charset="0"/>
              </a:rPr>
              <a:t>should receive the same message and </a:t>
            </a:r>
          </a:p>
          <a:p>
            <a:r>
              <a:rPr lang="en-US" sz="2800">
                <a:latin typeface="Comic Sans MS" pitchFamily="66" charset="0"/>
              </a:rPr>
              <a:t>should know that only Alice can send the message. </a:t>
            </a:r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3340100" y="3783013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598738" y="3567113"/>
            <a:ext cx="781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Alice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6364288" y="3567113"/>
            <a:ext cx="628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Bob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835275" y="3998913"/>
            <a:ext cx="3857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M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H="1" flipV="1">
            <a:off x="5003800" y="3860800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1763713" y="4795838"/>
            <a:ext cx="618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Ideal Solution: Secure without noise channel</a:t>
            </a:r>
            <a:endParaRPr lang="en-GB" sz="240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3976688"/>
            <a:ext cx="3857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39722 -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0" y="-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3087" grpId="0" animBg="1"/>
      <p:bldP spid="30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9853E-AC95-4E58-99F2-F2C8969C0E0E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ECBC: Encrypted CBC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500063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642938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 flipH="1">
            <a:off x="858838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858838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858838" y="4437063"/>
            <a:ext cx="7921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 flipV="1">
            <a:off x="1652588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1652588" y="2492375"/>
            <a:ext cx="5762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>
            <a:off x="1652588" y="2492375"/>
            <a:ext cx="2873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2"/>
          <p:cNvSpPr>
            <a:spLocks noChangeArrowheads="1"/>
          </p:cNvSpPr>
          <p:nvPr/>
        </p:nvSpPr>
        <p:spPr bwMode="auto">
          <a:xfrm>
            <a:off x="2012950" y="3357563"/>
            <a:ext cx="719138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13"/>
          <p:cNvSpPr txBox="1">
            <a:spLocks noChangeArrowheads="1"/>
          </p:cNvSpPr>
          <p:nvPr/>
        </p:nvSpPr>
        <p:spPr bwMode="auto">
          <a:xfrm>
            <a:off x="2155825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 flipH="1">
            <a:off x="2371725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>
            <a:off x="2371725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>
            <a:off x="2371725" y="4437063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7"/>
          <p:cNvSpPr>
            <a:spLocks noChangeShapeType="1"/>
          </p:cNvSpPr>
          <p:nvPr/>
        </p:nvSpPr>
        <p:spPr bwMode="auto">
          <a:xfrm flipV="1">
            <a:off x="3165475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18"/>
          <p:cNvSpPr>
            <a:spLocks noChangeShapeType="1"/>
          </p:cNvSpPr>
          <p:nvPr/>
        </p:nvSpPr>
        <p:spPr bwMode="auto">
          <a:xfrm>
            <a:off x="3165475" y="249237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19"/>
          <p:cNvSpPr>
            <a:spLocks noChangeShapeType="1"/>
          </p:cNvSpPr>
          <p:nvPr/>
        </p:nvSpPr>
        <p:spPr bwMode="auto">
          <a:xfrm>
            <a:off x="3165475" y="2492375"/>
            <a:ext cx="2873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Oval 20"/>
          <p:cNvSpPr>
            <a:spLocks noChangeArrowheads="1"/>
          </p:cNvSpPr>
          <p:nvPr/>
        </p:nvSpPr>
        <p:spPr bwMode="auto">
          <a:xfrm>
            <a:off x="2228850" y="2349500"/>
            <a:ext cx="288925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1"/>
          <p:cNvSpPr>
            <a:spLocks noChangeShapeType="1"/>
          </p:cNvSpPr>
          <p:nvPr/>
        </p:nvSpPr>
        <p:spPr bwMode="auto">
          <a:xfrm>
            <a:off x="2228850" y="2493963"/>
            <a:ext cx="2873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22"/>
          <p:cNvSpPr>
            <a:spLocks noChangeShapeType="1"/>
          </p:cNvSpPr>
          <p:nvPr/>
        </p:nvSpPr>
        <p:spPr bwMode="auto">
          <a:xfrm>
            <a:off x="2371725" y="23495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3738563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2554" name="Line 24"/>
          <p:cNvSpPr>
            <a:spLocks noChangeShapeType="1"/>
          </p:cNvSpPr>
          <p:nvPr/>
        </p:nvSpPr>
        <p:spPr bwMode="auto">
          <a:xfrm flipH="1">
            <a:off x="3954463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Line 25"/>
          <p:cNvSpPr>
            <a:spLocks noChangeShapeType="1"/>
          </p:cNvSpPr>
          <p:nvPr/>
        </p:nvSpPr>
        <p:spPr bwMode="auto">
          <a:xfrm>
            <a:off x="3954463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26"/>
          <p:cNvSpPr>
            <a:spLocks noChangeArrowheads="1"/>
          </p:cNvSpPr>
          <p:nvPr/>
        </p:nvSpPr>
        <p:spPr bwMode="auto">
          <a:xfrm>
            <a:off x="3597275" y="3357563"/>
            <a:ext cx="719138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13175" y="2349500"/>
            <a:ext cx="288925" cy="287338"/>
            <a:chOff x="4967" y="3158"/>
            <a:chExt cx="182" cy="181"/>
          </a:xfrm>
        </p:grpSpPr>
        <p:sp>
          <p:nvSpPr>
            <p:cNvPr id="22570" name="Oval 28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29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30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58" name="Text Box 32"/>
          <p:cNvSpPr txBox="1">
            <a:spLocks noChangeArrowheads="1"/>
          </p:cNvSpPr>
          <p:nvPr/>
        </p:nvSpPr>
        <p:spPr bwMode="auto">
          <a:xfrm>
            <a:off x="623888" y="17256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2155825" y="1704975"/>
            <a:ext cx="47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713163" y="1704975"/>
            <a:ext cx="48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3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5148263" y="1989138"/>
            <a:ext cx="39957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Encrypted by same key K?</a:t>
            </a:r>
          </a:p>
          <a:p>
            <a:r>
              <a:rPr lang="en-US" sz="2400">
                <a:latin typeface="Comic Sans MS" pitchFamily="66" charset="0"/>
              </a:rPr>
              <a:t>Secure?</a:t>
            </a:r>
            <a:endParaRPr lang="en-GB" sz="240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2562" name="Text Box 36"/>
          <p:cNvSpPr txBox="1">
            <a:spLocks noChangeArrowheads="1"/>
          </p:cNvSpPr>
          <p:nvPr/>
        </p:nvSpPr>
        <p:spPr bwMode="auto">
          <a:xfrm>
            <a:off x="3738563" y="45085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2563" name="Line 38"/>
          <p:cNvSpPr>
            <a:spLocks noChangeShapeType="1"/>
          </p:cNvSpPr>
          <p:nvPr/>
        </p:nvSpPr>
        <p:spPr bwMode="auto">
          <a:xfrm>
            <a:off x="3954463" y="49403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Rectangle 39"/>
          <p:cNvSpPr>
            <a:spLocks noChangeArrowheads="1"/>
          </p:cNvSpPr>
          <p:nvPr/>
        </p:nvSpPr>
        <p:spPr bwMode="auto">
          <a:xfrm>
            <a:off x="3597275" y="4437063"/>
            <a:ext cx="719138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4000500" y="50847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tag</a:t>
            </a:r>
            <a:endParaRPr lang="en-GB"/>
          </a:p>
        </p:txBody>
      </p:sp>
      <p:sp>
        <p:nvSpPr>
          <p:cNvPr id="22566" name="Text Box 41"/>
          <p:cNvSpPr txBox="1">
            <a:spLocks noChangeArrowheads="1"/>
          </p:cNvSpPr>
          <p:nvPr/>
        </p:nvSpPr>
        <p:spPr bwMode="auto">
          <a:xfrm>
            <a:off x="3738563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2567" name="Line 42"/>
          <p:cNvSpPr>
            <a:spLocks noChangeShapeType="1"/>
          </p:cNvSpPr>
          <p:nvPr/>
        </p:nvSpPr>
        <p:spPr bwMode="auto">
          <a:xfrm flipH="1">
            <a:off x="3954463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Line 43"/>
          <p:cNvSpPr>
            <a:spLocks noChangeShapeType="1"/>
          </p:cNvSpPr>
          <p:nvPr/>
        </p:nvSpPr>
        <p:spPr bwMode="auto">
          <a:xfrm>
            <a:off x="3954463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Rectangle 44"/>
          <p:cNvSpPr>
            <a:spLocks noChangeArrowheads="1"/>
          </p:cNvSpPr>
          <p:nvPr/>
        </p:nvSpPr>
        <p:spPr bwMode="auto">
          <a:xfrm>
            <a:off x="3597275" y="3357563"/>
            <a:ext cx="719138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EA13E1-9B20-4576-A292-F68CADB6C6C4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ECBC: Encrypted CBC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500063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642938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 flipH="1">
            <a:off x="858838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858838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858838" y="4437063"/>
            <a:ext cx="7921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 flipV="1">
            <a:off x="1652588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1652588" y="2492375"/>
            <a:ext cx="5762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1652588" y="2492375"/>
            <a:ext cx="2873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2012950" y="3357563"/>
            <a:ext cx="719138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2155825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 flipH="1">
            <a:off x="2371725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2371725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Oval 20"/>
          <p:cNvSpPr>
            <a:spLocks noChangeArrowheads="1"/>
          </p:cNvSpPr>
          <p:nvPr/>
        </p:nvSpPr>
        <p:spPr bwMode="auto">
          <a:xfrm>
            <a:off x="2228850" y="2349500"/>
            <a:ext cx="288925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>
            <a:off x="2228850" y="2493963"/>
            <a:ext cx="2873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22"/>
          <p:cNvSpPr>
            <a:spLocks noChangeShapeType="1"/>
          </p:cNvSpPr>
          <p:nvPr/>
        </p:nvSpPr>
        <p:spPr bwMode="auto">
          <a:xfrm>
            <a:off x="2371725" y="23495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Text Box 32"/>
          <p:cNvSpPr txBox="1">
            <a:spLocks noChangeArrowheads="1"/>
          </p:cNvSpPr>
          <p:nvPr/>
        </p:nvSpPr>
        <p:spPr bwMode="auto">
          <a:xfrm>
            <a:off x="623888" y="17256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3574" name="Text Box 33"/>
          <p:cNvSpPr txBox="1">
            <a:spLocks noChangeArrowheads="1"/>
          </p:cNvSpPr>
          <p:nvPr/>
        </p:nvSpPr>
        <p:spPr bwMode="auto">
          <a:xfrm>
            <a:off x="2155825" y="1704975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0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5148263" y="1989138"/>
            <a:ext cx="3995737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Encrypted by same key K?</a:t>
            </a:r>
          </a:p>
          <a:p>
            <a:r>
              <a:rPr lang="en-US" sz="2400">
                <a:latin typeface="Comic Sans MS" pitchFamily="66" charset="0"/>
              </a:rPr>
              <a:t>	</a:t>
            </a:r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Not secure</a:t>
            </a:r>
          </a:p>
          <a:p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Length extension attack…</a:t>
            </a:r>
          </a:p>
          <a:p>
            <a:endParaRPr lang="en-US" sz="2400">
              <a:solidFill>
                <a:srgbClr val="A50021"/>
              </a:solidFill>
              <a:latin typeface="Comic Sans MS" pitchFamily="66" charset="0"/>
            </a:endParaRPr>
          </a:p>
          <a:p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If MAC</a:t>
            </a:r>
            <a:r>
              <a:rPr lang="en-US" sz="2400" baseline="-25000">
                <a:solidFill>
                  <a:srgbClr val="A50021"/>
                </a:solidFill>
                <a:latin typeface="Comic Sans MS" pitchFamily="66" charset="0"/>
              </a:rPr>
              <a:t>K</a:t>
            </a:r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(M</a:t>
            </a:r>
            <a:r>
              <a:rPr lang="en-US" sz="2400" baseline="-25000">
                <a:solidFill>
                  <a:srgbClr val="A5002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) = T </a:t>
            </a:r>
          </a:p>
          <a:p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then  </a:t>
            </a:r>
          </a:p>
          <a:p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MAC</a:t>
            </a:r>
            <a:r>
              <a:rPr lang="en-US" sz="2400" baseline="-25000">
                <a:solidFill>
                  <a:srgbClr val="A50021"/>
                </a:solidFill>
                <a:latin typeface="Comic Sans MS" pitchFamily="66" charset="0"/>
              </a:rPr>
              <a:t>K</a:t>
            </a:r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(M</a:t>
            </a:r>
            <a:r>
              <a:rPr lang="en-US" sz="2400" baseline="-25000">
                <a:solidFill>
                  <a:srgbClr val="A50021"/>
                </a:solidFill>
                <a:latin typeface="Comic Sans MS" pitchFamily="66" charset="0"/>
              </a:rPr>
              <a:t>1 </a:t>
            </a:r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0 (T +M)) = T</a:t>
            </a:r>
          </a:p>
          <a:p>
            <a:endParaRPr lang="en-GB" sz="240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3576" name="TextBox 42"/>
          <p:cNvSpPr txBox="1">
            <a:spLocks noChangeArrowheads="1"/>
          </p:cNvSpPr>
          <p:nvPr/>
        </p:nvSpPr>
        <p:spPr bwMode="auto">
          <a:xfrm>
            <a:off x="1928813" y="3929063"/>
            <a:ext cx="325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371725" y="1714500"/>
            <a:ext cx="2125663" cy="3811588"/>
            <a:chOff x="2371697" y="1704975"/>
            <a:chExt cx="2125626" cy="3811588"/>
          </a:xfrm>
        </p:grpSpPr>
        <p:sp>
          <p:nvSpPr>
            <p:cNvPr id="23578" name="Line 16"/>
            <p:cNvSpPr>
              <a:spLocks noChangeShapeType="1"/>
            </p:cNvSpPr>
            <p:nvPr/>
          </p:nvSpPr>
          <p:spPr bwMode="auto">
            <a:xfrm>
              <a:off x="2371697" y="4437063"/>
              <a:ext cx="7921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17"/>
            <p:cNvSpPr>
              <a:spLocks noChangeShapeType="1"/>
            </p:cNvSpPr>
            <p:nvPr/>
          </p:nvSpPr>
          <p:spPr bwMode="auto">
            <a:xfrm flipV="1">
              <a:off x="3165447" y="2492375"/>
              <a:ext cx="0" cy="19446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18"/>
            <p:cNvSpPr>
              <a:spLocks noChangeShapeType="1"/>
            </p:cNvSpPr>
            <p:nvPr/>
          </p:nvSpPr>
          <p:spPr bwMode="auto">
            <a:xfrm>
              <a:off x="3165447" y="2492375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9"/>
            <p:cNvSpPr>
              <a:spLocks noChangeShapeType="1"/>
            </p:cNvSpPr>
            <p:nvPr/>
          </p:nvSpPr>
          <p:spPr bwMode="auto">
            <a:xfrm>
              <a:off x="3165447" y="2492375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Text Box 23"/>
            <p:cNvSpPr txBox="1">
              <a:spLocks noChangeArrowheads="1"/>
            </p:cNvSpPr>
            <p:nvPr/>
          </p:nvSpPr>
          <p:spPr bwMode="auto">
            <a:xfrm>
              <a:off x="3738534" y="3429000"/>
              <a:ext cx="420688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  <a:r>
                <a:rPr lang="en-US" b="1" baseline="-25000">
                  <a:solidFill>
                    <a:srgbClr val="FF3300"/>
                  </a:solidFill>
                  <a:latin typeface="Comic Sans MS" pitchFamily="66" charset="0"/>
                </a:rPr>
                <a:t>K</a:t>
              </a:r>
            </a:p>
          </p:txBody>
        </p:sp>
        <p:sp>
          <p:nvSpPr>
            <p:cNvPr id="23583" name="Line 24"/>
            <p:cNvSpPr>
              <a:spLocks noChangeShapeType="1"/>
            </p:cNvSpPr>
            <p:nvPr/>
          </p:nvSpPr>
          <p:spPr bwMode="auto">
            <a:xfrm flipH="1">
              <a:off x="3954434" y="2133600"/>
              <a:ext cx="1588" cy="12239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25"/>
            <p:cNvSpPr>
              <a:spLocks noChangeShapeType="1"/>
            </p:cNvSpPr>
            <p:nvPr/>
          </p:nvSpPr>
          <p:spPr bwMode="auto">
            <a:xfrm>
              <a:off x="3954434" y="3860800"/>
              <a:ext cx="0" cy="5762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Rectangle 26"/>
            <p:cNvSpPr>
              <a:spLocks noChangeArrowheads="1"/>
            </p:cNvSpPr>
            <p:nvPr/>
          </p:nvSpPr>
          <p:spPr bwMode="auto">
            <a:xfrm>
              <a:off x="3597247" y="3357563"/>
              <a:ext cx="719137" cy="50482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813147" y="2349500"/>
              <a:ext cx="288925" cy="287338"/>
              <a:chOff x="4967" y="3158"/>
              <a:chExt cx="182" cy="181"/>
            </a:xfrm>
          </p:grpSpPr>
          <p:sp>
            <p:nvSpPr>
              <p:cNvPr id="23597" name="Oval 28"/>
              <p:cNvSpPr>
                <a:spLocks noChangeArrowheads="1"/>
              </p:cNvSpPr>
              <p:nvPr/>
            </p:nvSpPr>
            <p:spPr bwMode="auto">
              <a:xfrm>
                <a:off x="4967" y="3158"/>
                <a:ext cx="182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Line 29"/>
              <p:cNvSpPr>
                <a:spLocks noChangeShapeType="1"/>
              </p:cNvSpPr>
              <p:nvPr/>
            </p:nvSpPr>
            <p:spPr bwMode="auto">
              <a:xfrm>
                <a:off x="4967" y="32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30"/>
              <p:cNvSpPr>
                <a:spLocks noChangeShapeType="1"/>
              </p:cNvSpPr>
              <p:nvPr/>
            </p:nvSpPr>
            <p:spPr bwMode="auto">
              <a:xfrm>
                <a:off x="5057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87" name="Text Box 34"/>
            <p:cNvSpPr txBox="1">
              <a:spLocks noChangeArrowheads="1"/>
            </p:cNvSpPr>
            <p:nvPr/>
          </p:nvSpPr>
          <p:spPr bwMode="auto">
            <a:xfrm>
              <a:off x="3713134" y="1704975"/>
              <a:ext cx="7841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T+M</a:t>
              </a:r>
              <a:r>
                <a:rPr lang="en-US" b="1" baseline="-25000">
                  <a:latin typeface="Comic Sans MS" pitchFamily="66" charset="0"/>
                </a:rPr>
                <a:t>1</a:t>
              </a:r>
              <a:endParaRPr lang="en-GB" b="1" baseline="-25000">
                <a:latin typeface="Comic Sans MS" pitchFamily="66" charset="0"/>
              </a:endParaRP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738534" y="4508500"/>
              <a:ext cx="420688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  <a:r>
                <a:rPr lang="en-US" b="1" baseline="-25000">
                  <a:solidFill>
                    <a:srgbClr val="FF3300"/>
                  </a:solidFill>
                  <a:latin typeface="Comic Sans MS" pitchFamily="66" charset="0"/>
                </a:rPr>
                <a:t>K</a:t>
              </a:r>
            </a:p>
          </p:txBody>
        </p:sp>
        <p:sp>
          <p:nvSpPr>
            <p:cNvPr id="23589" name="Line 38"/>
            <p:cNvSpPr>
              <a:spLocks noChangeShapeType="1"/>
            </p:cNvSpPr>
            <p:nvPr/>
          </p:nvSpPr>
          <p:spPr bwMode="auto">
            <a:xfrm>
              <a:off x="3954434" y="4940300"/>
              <a:ext cx="0" cy="5762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Rectangle 39"/>
            <p:cNvSpPr>
              <a:spLocks noChangeArrowheads="1"/>
            </p:cNvSpPr>
            <p:nvPr/>
          </p:nvSpPr>
          <p:spPr bwMode="auto">
            <a:xfrm>
              <a:off x="3597247" y="4437063"/>
              <a:ext cx="719137" cy="50482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Text Box 40"/>
            <p:cNvSpPr txBox="1">
              <a:spLocks noChangeArrowheads="1"/>
            </p:cNvSpPr>
            <p:nvPr/>
          </p:nvSpPr>
          <p:spPr bwMode="auto">
            <a:xfrm>
              <a:off x="4000496" y="5084763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T</a:t>
              </a:r>
              <a:endParaRPr lang="en-GB" b="1"/>
            </a:p>
          </p:txBody>
        </p:sp>
        <p:sp>
          <p:nvSpPr>
            <p:cNvPr id="23592" name="Text Box 41"/>
            <p:cNvSpPr txBox="1">
              <a:spLocks noChangeArrowheads="1"/>
            </p:cNvSpPr>
            <p:nvPr/>
          </p:nvSpPr>
          <p:spPr bwMode="auto">
            <a:xfrm>
              <a:off x="3738534" y="3429000"/>
              <a:ext cx="420688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  <a:r>
                <a:rPr lang="en-US" b="1" baseline="-25000">
                  <a:solidFill>
                    <a:srgbClr val="FF3300"/>
                  </a:solidFill>
                  <a:latin typeface="Comic Sans MS" pitchFamily="66" charset="0"/>
                </a:rPr>
                <a:t>K</a:t>
              </a:r>
            </a:p>
          </p:txBody>
        </p:sp>
        <p:sp>
          <p:nvSpPr>
            <p:cNvPr id="23593" name="Line 42"/>
            <p:cNvSpPr>
              <a:spLocks noChangeShapeType="1"/>
            </p:cNvSpPr>
            <p:nvPr/>
          </p:nvSpPr>
          <p:spPr bwMode="auto">
            <a:xfrm flipH="1">
              <a:off x="3954434" y="2133600"/>
              <a:ext cx="1588" cy="12239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3"/>
            <p:cNvSpPr>
              <a:spLocks noChangeShapeType="1"/>
            </p:cNvSpPr>
            <p:nvPr/>
          </p:nvSpPr>
          <p:spPr bwMode="auto">
            <a:xfrm>
              <a:off x="3954434" y="3860800"/>
              <a:ext cx="0" cy="5762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Rectangle 44"/>
            <p:cNvSpPr>
              <a:spLocks noChangeArrowheads="1"/>
            </p:cNvSpPr>
            <p:nvPr/>
          </p:nvSpPr>
          <p:spPr bwMode="auto">
            <a:xfrm>
              <a:off x="3597247" y="3357563"/>
              <a:ext cx="719137" cy="50482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Text Box 32"/>
            <p:cNvSpPr txBox="1">
              <a:spLocks noChangeArrowheads="1"/>
            </p:cNvSpPr>
            <p:nvPr/>
          </p:nvSpPr>
          <p:spPr bwMode="auto">
            <a:xfrm>
              <a:off x="3949699" y="2919412"/>
              <a:ext cx="4794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M</a:t>
              </a:r>
              <a:r>
                <a:rPr lang="en-US" b="1" baseline="-25000">
                  <a:latin typeface="Comic Sans MS" pitchFamily="66" charset="0"/>
                </a:rPr>
                <a:t>1</a:t>
              </a:r>
              <a:endParaRPr lang="en-GB" b="1" baseline="-250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3D2D5A-DFDE-4A9B-B7DD-10F4D79E5D8F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ECBC: Encrypted CBC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500063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590550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 flipH="1">
            <a:off x="806450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>
            <a:off x="806450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7"/>
          <p:cNvSpPr>
            <a:spLocks noChangeShapeType="1"/>
          </p:cNvSpPr>
          <p:nvPr/>
        </p:nvSpPr>
        <p:spPr bwMode="auto">
          <a:xfrm>
            <a:off x="806450" y="4437063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8"/>
          <p:cNvSpPr>
            <a:spLocks noChangeShapeType="1"/>
          </p:cNvSpPr>
          <p:nvPr/>
        </p:nvSpPr>
        <p:spPr bwMode="auto">
          <a:xfrm flipV="1">
            <a:off x="1600200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9"/>
          <p:cNvSpPr>
            <a:spLocks noChangeShapeType="1"/>
          </p:cNvSpPr>
          <p:nvPr/>
        </p:nvSpPr>
        <p:spPr bwMode="auto">
          <a:xfrm>
            <a:off x="1600200" y="2492375"/>
            <a:ext cx="5762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0"/>
          <p:cNvSpPr>
            <a:spLocks noChangeShapeType="1"/>
          </p:cNvSpPr>
          <p:nvPr/>
        </p:nvSpPr>
        <p:spPr bwMode="auto">
          <a:xfrm>
            <a:off x="1600200" y="2492375"/>
            <a:ext cx="2873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Rectangle 11"/>
          <p:cNvSpPr>
            <a:spLocks noChangeArrowheads="1"/>
          </p:cNvSpPr>
          <p:nvPr/>
        </p:nvSpPr>
        <p:spPr bwMode="auto">
          <a:xfrm>
            <a:off x="1960563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2103438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4592" name="Line 13"/>
          <p:cNvSpPr>
            <a:spLocks noChangeShapeType="1"/>
          </p:cNvSpPr>
          <p:nvPr/>
        </p:nvSpPr>
        <p:spPr bwMode="auto">
          <a:xfrm flipH="1">
            <a:off x="2319338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14"/>
          <p:cNvSpPr>
            <a:spLocks noChangeShapeType="1"/>
          </p:cNvSpPr>
          <p:nvPr/>
        </p:nvSpPr>
        <p:spPr bwMode="auto">
          <a:xfrm>
            <a:off x="2319338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15"/>
          <p:cNvSpPr>
            <a:spLocks noChangeShapeType="1"/>
          </p:cNvSpPr>
          <p:nvPr/>
        </p:nvSpPr>
        <p:spPr bwMode="auto">
          <a:xfrm>
            <a:off x="2319338" y="4437063"/>
            <a:ext cx="7921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16"/>
          <p:cNvSpPr>
            <a:spLocks noChangeShapeType="1"/>
          </p:cNvSpPr>
          <p:nvPr/>
        </p:nvSpPr>
        <p:spPr bwMode="auto">
          <a:xfrm flipV="1">
            <a:off x="3113088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17"/>
          <p:cNvSpPr>
            <a:spLocks noChangeShapeType="1"/>
          </p:cNvSpPr>
          <p:nvPr/>
        </p:nvSpPr>
        <p:spPr bwMode="auto">
          <a:xfrm>
            <a:off x="3113088" y="249237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18"/>
          <p:cNvSpPr>
            <a:spLocks noChangeShapeType="1"/>
          </p:cNvSpPr>
          <p:nvPr/>
        </p:nvSpPr>
        <p:spPr bwMode="auto">
          <a:xfrm>
            <a:off x="3113088" y="2492375"/>
            <a:ext cx="2873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Oval 19"/>
          <p:cNvSpPr>
            <a:spLocks noChangeArrowheads="1"/>
          </p:cNvSpPr>
          <p:nvPr/>
        </p:nvSpPr>
        <p:spPr bwMode="auto">
          <a:xfrm>
            <a:off x="2176463" y="2349500"/>
            <a:ext cx="288925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0"/>
          <p:cNvSpPr>
            <a:spLocks noChangeShapeType="1"/>
          </p:cNvSpPr>
          <p:nvPr/>
        </p:nvSpPr>
        <p:spPr bwMode="auto">
          <a:xfrm>
            <a:off x="2176463" y="2493963"/>
            <a:ext cx="2873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21"/>
          <p:cNvSpPr>
            <a:spLocks noChangeShapeType="1"/>
          </p:cNvSpPr>
          <p:nvPr/>
        </p:nvSpPr>
        <p:spPr bwMode="auto">
          <a:xfrm>
            <a:off x="2319338" y="23495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Text Box 22"/>
          <p:cNvSpPr txBox="1">
            <a:spLocks noChangeArrowheads="1"/>
          </p:cNvSpPr>
          <p:nvPr/>
        </p:nvSpPr>
        <p:spPr bwMode="auto">
          <a:xfrm>
            <a:off x="3686175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4602" name="Line 23"/>
          <p:cNvSpPr>
            <a:spLocks noChangeShapeType="1"/>
          </p:cNvSpPr>
          <p:nvPr/>
        </p:nvSpPr>
        <p:spPr bwMode="auto">
          <a:xfrm flipH="1">
            <a:off x="3902075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Line 24"/>
          <p:cNvSpPr>
            <a:spLocks noChangeShapeType="1"/>
          </p:cNvSpPr>
          <p:nvPr/>
        </p:nvSpPr>
        <p:spPr bwMode="auto">
          <a:xfrm>
            <a:off x="3902075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Rectangle 25"/>
          <p:cNvSpPr>
            <a:spLocks noChangeArrowheads="1"/>
          </p:cNvSpPr>
          <p:nvPr/>
        </p:nvSpPr>
        <p:spPr bwMode="auto">
          <a:xfrm>
            <a:off x="3544888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60788" y="2349500"/>
            <a:ext cx="288925" cy="287338"/>
            <a:chOff x="4967" y="3158"/>
            <a:chExt cx="182" cy="181"/>
          </a:xfrm>
        </p:grpSpPr>
        <p:sp>
          <p:nvSpPr>
            <p:cNvPr id="24619" name="Oval 27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28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29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571500" y="17256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103438" y="1704975"/>
            <a:ext cx="47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660775" y="1704975"/>
            <a:ext cx="48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3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5292725" y="1989138"/>
            <a:ext cx="36004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Encrypted by key L?</a:t>
            </a:r>
          </a:p>
          <a:p>
            <a:r>
              <a:rPr lang="en-US" sz="2400">
                <a:latin typeface="Comic Sans MS" pitchFamily="66" charset="0"/>
              </a:rPr>
              <a:t>Secure?	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Yes</a:t>
            </a:r>
          </a:p>
          <a:p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Length extension attack is not possible</a:t>
            </a:r>
            <a:endParaRPr lang="en-GB" sz="240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3686175" y="4508500"/>
            <a:ext cx="41116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3902075" y="49403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3544888" y="44370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4048125" y="50847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tag</a:t>
            </a:r>
            <a:endParaRPr lang="en-GB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3686175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solidFill>
                  <a:srgbClr val="FF3300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flipH="1">
            <a:off x="3902075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3902075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3544888" y="3357563"/>
            <a:ext cx="719137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AFF12-46D3-4CB8-A9FE-3977350D9C0F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Block Cipher based MAC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84213" y="33575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827088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H="1">
            <a:off x="1042988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1042988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1042988" y="4437063"/>
            <a:ext cx="7921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997325" y="2781300"/>
            <a:ext cx="311150" cy="287338"/>
            <a:chOff x="4967" y="3158"/>
            <a:chExt cx="182" cy="181"/>
          </a:xfrm>
        </p:grpSpPr>
        <p:sp>
          <p:nvSpPr>
            <p:cNvPr id="25651" name="Oval 10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11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12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2" name="Line 13"/>
          <p:cNvSpPr>
            <a:spLocks noChangeShapeType="1"/>
          </p:cNvSpPr>
          <p:nvPr/>
        </p:nvSpPr>
        <p:spPr bwMode="auto">
          <a:xfrm flipV="1">
            <a:off x="1836738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14"/>
          <p:cNvSpPr>
            <a:spLocks noChangeShapeType="1"/>
          </p:cNvSpPr>
          <p:nvPr/>
        </p:nvSpPr>
        <p:spPr bwMode="auto">
          <a:xfrm>
            <a:off x="1836738" y="2492375"/>
            <a:ext cx="62071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1836738" y="2492375"/>
            <a:ext cx="30956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2197100" y="33575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2339975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5617" name="Line 18"/>
          <p:cNvSpPr>
            <a:spLocks noChangeShapeType="1"/>
          </p:cNvSpPr>
          <p:nvPr/>
        </p:nvSpPr>
        <p:spPr bwMode="auto">
          <a:xfrm flipH="1">
            <a:off x="2555875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2555875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20"/>
          <p:cNvSpPr>
            <a:spLocks noChangeShapeType="1"/>
          </p:cNvSpPr>
          <p:nvPr/>
        </p:nvSpPr>
        <p:spPr bwMode="auto">
          <a:xfrm>
            <a:off x="2555875" y="4437063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 flipV="1">
            <a:off x="3349625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>
            <a:off x="3349625" y="2492375"/>
            <a:ext cx="6985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>
            <a:off x="3349625" y="2492375"/>
            <a:ext cx="309563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2413000" y="2349500"/>
            <a:ext cx="311150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5"/>
          <p:cNvSpPr>
            <a:spLocks noChangeShapeType="1"/>
          </p:cNvSpPr>
          <p:nvPr/>
        </p:nvSpPr>
        <p:spPr bwMode="auto">
          <a:xfrm>
            <a:off x="2413000" y="2493963"/>
            <a:ext cx="309563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26"/>
          <p:cNvSpPr>
            <a:spLocks noChangeShapeType="1"/>
          </p:cNvSpPr>
          <p:nvPr/>
        </p:nvSpPr>
        <p:spPr bwMode="auto">
          <a:xfrm>
            <a:off x="2555875" y="23495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Text Box 27"/>
          <p:cNvSpPr txBox="1">
            <a:spLocks noChangeArrowheads="1"/>
          </p:cNvSpPr>
          <p:nvPr/>
        </p:nvSpPr>
        <p:spPr bwMode="auto">
          <a:xfrm>
            <a:off x="3922713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5627" name="Line 28"/>
          <p:cNvSpPr>
            <a:spLocks noChangeShapeType="1"/>
          </p:cNvSpPr>
          <p:nvPr/>
        </p:nvSpPr>
        <p:spPr bwMode="auto">
          <a:xfrm flipH="1">
            <a:off x="4138613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Line 29"/>
          <p:cNvSpPr>
            <a:spLocks noChangeShapeType="1"/>
          </p:cNvSpPr>
          <p:nvPr/>
        </p:nvSpPr>
        <p:spPr bwMode="auto">
          <a:xfrm>
            <a:off x="4138613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30"/>
          <p:cNvSpPr>
            <a:spLocks noChangeArrowheads="1"/>
          </p:cNvSpPr>
          <p:nvPr/>
        </p:nvSpPr>
        <p:spPr bwMode="auto">
          <a:xfrm>
            <a:off x="3781425" y="33575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997325" y="2349500"/>
            <a:ext cx="311150" cy="287338"/>
            <a:chOff x="4967" y="3158"/>
            <a:chExt cx="182" cy="181"/>
          </a:xfrm>
        </p:grpSpPr>
        <p:sp>
          <p:nvSpPr>
            <p:cNvPr id="2" name="Oval 32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Line 33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34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4284663" y="40052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tag</a:t>
            </a:r>
            <a:endParaRPr lang="en-GB"/>
          </a:p>
        </p:txBody>
      </p:sp>
      <p:sp>
        <p:nvSpPr>
          <p:cNvPr id="25632" name="Line 36"/>
          <p:cNvSpPr>
            <a:spLocks noChangeShapeType="1"/>
          </p:cNvSpPr>
          <p:nvPr/>
        </p:nvSpPr>
        <p:spPr bwMode="auto">
          <a:xfrm flipH="1">
            <a:off x="4284663" y="2924175"/>
            <a:ext cx="3889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Text Box 38"/>
          <p:cNvSpPr txBox="1">
            <a:spLocks noChangeArrowheads="1"/>
          </p:cNvSpPr>
          <p:nvPr/>
        </p:nvSpPr>
        <p:spPr bwMode="auto">
          <a:xfrm>
            <a:off x="808038" y="17256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5634" name="Text Box 39"/>
          <p:cNvSpPr txBox="1">
            <a:spLocks noChangeArrowheads="1"/>
          </p:cNvSpPr>
          <p:nvPr/>
        </p:nvSpPr>
        <p:spPr bwMode="auto">
          <a:xfrm>
            <a:off x="2339975" y="1704975"/>
            <a:ext cx="47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5635" name="Text Box 40"/>
          <p:cNvSpPr txBox="1">
            <a:spLocks noChangeArrowheads="1"/>
          </p:cNvSpPr>
          <p:nvPr/>
        </p:nvSpPr>
        <p:spPr bwMode="auto">
          <a:xfrm>
            <a:off x="3897313" y="1704975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30000">
                <a:latin typeface="Comic Sans MS" pitchFamily="66" charset="0"/>
              </a:rPr>
              <a:t>*</a:t>
            </a:r>
            <a:r>
              <a:rPr lang="en-US" b="1" baseline="-25000">
                <a:latin typeface="Comic Sans MS" pitchFamily="66" charset="0"/>
              </a:rPr>
              <a:t>3</a:t>
            </a:r>
            <a:endParaRPr lang="en-GB" b="1" baseline="-25000">
              <a:latin typeface="Comic Sans MS" pitchFamily="66" charset="0"/>
            </a:endParaRP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580063" y="1700213"/>
            <a:ext cx="3455987" cy="2520950"/>
            <a:chOff x="3334" y="1026"/>
            <a:chExt cx="2177" cy="1588"/>
          </a:xfrm>
        </p:grpSpPr>
        <p:sp>
          <p:nvSpPr>
            <p:cNvPr id="25646" name="Text Box 41"/>
            <p:cNvSpPr txBox="1">
              <a:spLocks noChangeArrowheads="1"/>
            </p:cNvSpPr>
            <p:nvPr/>
          </p:nvSpPr>
          <p:spPr bwMode="auto">
            <a:xfrm>
              <a:off x="3334" y="1165"/>
              <a:ext cx="2177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</a:pPr>
              <a:r>
                <a:rPr lang="en-US" dirty="0">
                  <a:solidFill>
                    <a:srgbClr val="C00000"/>
                  </a:solidFill>
                  <a:latin typeface="Comic Sans MS" pitchFamily="66" charset="0"/>
                </a:rPr>
                <a:t>XCBC</a:t>
              </a:r>
              <a:r>
                <a:rPr lang="en-US" dirty="0">
                  <a:latin typeface="Comic Sans MS" pitchFamily="66" charset="0"/>
                </a:rPr>
                <a:t>:  K, L1, L2 independent keys</a:t>
              </a:r>
            </a:p>
            <a:p>
              <a:pPr marL="342900" indent="-342900">
                <a:buFontTx/>
                <a:buAutoNum type="arabicPeriod"/>
              </a:pPr>
              <a:endParaRPr lang="en-US" dirty="0"/>
            </a:p>
            <a:p>
              <a:pPr marL="342900" indent="-342900">
                <a:buFontTx/>
                <a:buAutoNum type="arabicPeriod"/>
              </a:pPr>
              <a:r>
                <a:rPr lang="en-US" dirty="0">
                  <a:solidFill>
                    <a:srgbClr val="C00000"/>
                  </a:solidFill>
                  <a:latin typeface="Comic Sans MS" pitchFamily="66" charset="0"/>
                </a:rPr>
                <a:t>TMAC</a:t>
              </a:r>
              <a:r>
                <a:rPr lang="en-US" dirty="0">
                  <a:latin typeface="Comic Sans MS" pitchFamily="66" charset="0"/>
                </a:rPr>
                <a:t>: K, L1 independent keys, L2 = </a:t>
              </a:r>
              <a:r>
                <a:rPr lang="en-US" dirty="0" smtClean="0">
                  <a:latin typeface="Comic Sans MS" pitchFamily="66" charset="0"/>
                </a:rPr>
                <a:t>a </a:t>
              </a:r>
              <a:r>
                <a:rPr lang="en-US" dirty="0">
                  <a:latin typeface="Comic Sans MS" pitchFamily="66" charset="0"/>
                </a:rPr>
                <a:t>. L1</a:t>
              </a:r>
            </a:p>
            <a:p>
              <a:pPr marL="342900" indent="-342900">
                <a:buFontTx/>
                <a:buAutoNum type="arabicPeriod"/>
              </a:pPr>
              <a:endParaRPr lang="en-US" dirty="0">
                <a:latin typeface="Comic Sans MS" pitchFamily="66" charset="0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US" dirty="0">
                  <a:solidFill>
                    <a:srgbClr val="C00000"/>
                  </a:solidFill>
                  <a:latin typeface="Comic Sans MS" pitchFamily="66" charset="0"/>
                </a:rPr>
                <a:t>OMAC</a:t>
              </a:r>
              <a:r>
                <a:rPr lang="en-US" dirty="0">
                  <a:latin typeface="Comic Sans MS" pitchFamily="66" charset="0"/>
                </a:rPr>
                <a:t>: L1 = </a:t>
              </a:r>
              <a:r>
                <a:rPr lang="en-US" dirty="0" err="1">
                  <a:latin typeface="Comic Sans MS" pitchFamily="66" charset="0"/>
                </a:rPr>
                <a:t>a.E</a:t>
              </a:r>
              <a:r>
                <a:rPr lang="en-US" baseline="-25000" dirty="0" err="1">
                  <a:latin typeface="Comic Sans MS" pitchFamily="66" charset="0"/>
                </a:rPr>
                <a:t>K</a:t>
              </a:r>
              <a:r>
                <a:rPr lang="en-US" dirty="0">
                  <a:latin typeface="Comic Sans MS" pitchFamily="66" charset="0"/>
                </a:rPr>
                <a:t>(0), </a:t>
              </a:r>
            </a:p>
            <a:p>
              <a:pPr marL="342900" indent="-342900"/>
              <a:r>
                <a:rPr lang="en-US" dirty="0">
                  <a:latin typeface="Comic Sans MS" pitchFamily="66" charset="0"/>
                </a:rPr>
                <a:t>	L2 = a</a:t>
              </a:r>
              <a:r>
                <a:rPr lang="en-US" sz="800" dirty="0">
                  <a:latin typeface="Comic Sans MS" pitchFamily="66" charset="0"/>
                </a:rPr>
                <a:t> </a:t>
              </a:r>
              <a:r>
                <a:rPr lang="en-US" dirty="0">
                  <a:latin typeface="Comic Sans MS" pitchFamily="66" charset="0"/>
                </a:rPr>
                <a:t>.</a:t>
              </a:r>
              <a:r>
                <a:rPr lang="en-US" sz="800" dirty="0">
                  <a:latin typeface="Comic Sans MS" pitchFamily="66" charset="0"/>
                </a:rPr>
                <a:t> </a:t>
              </a:r>
              <a:r>
                <a:rPr lang="en-US" dirty="0">
                  <a:latin typeface="Comic Sans MS" pitchFamily="66" charset="0"/>
                </a:rPr>
                <a:t>L1</a:t>
              </a:r>
              <a:endParaRPr lang="en-GB" baseline="30000" dirty="0">
                <a:latin typeface="Comic Sans MS" pitchFamily="66" charset="0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3334" y="1026"/>
              <a:ext cx="2131" cy="1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47" name="Line 47"/>
          <p:cNvSpPr>
            <a:spLocks noChangeShapeType="1"/>
          </p:cNvSpPr>
          <p:nvPr/>
        </p:nvSpPr>
        <p:spPr bwMode="auto">
          <a:xfrm flipH="1" flipV="1">
            <a:off x="4932363" y="3429000"/>
            <a:ext cx="8636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5724525" y="4657725"/>
            <a:ext cx="3168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Why two keys?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M</a:t>
            </a:r>
            <a:r>
              <a:rPr lang="en-US" baseline="30000">
                <a:latin typeface="Comic Sans MS" pitchFamily="66" charset="0"/>
              </a:rPr>
              <a:t>*</a:t>
            </a:r>
            <a:r>
              <a:rPr lang="en-US" baseline="-25000">
                <a:latin typeface="Comic Sans MS" pitchFamily="66" charset="0"/>
              </a:rPr>
              <a:t>3  </a:t>
            </a:r>
            <a:r>
              <a:rPr lang="en-US">
                <a:latin typeface="Comic Sans MS" pitchFamily="66" charset="0"/>
              </a:rPr>
              <a:t>can be obtained from two different messages</a:t>
            </a:r>
            <a:endParaRPr lang="en-GB">
              <a:latin typeface="Comic Sans MS" pitchFamily="66" charset="0"/>
            </a:endParaRPr>
          </a:p>
        </p:txBody>
      </p:sp>
      <p:sp>
        <p:nvSpPr>
          <p:cNvPr id="25649" name="Freeform 49"/>
          <p:cNvSpPr>
            <a:spLocks/>
          </p:cNvSpPr>
          <p:nvPr/>
        </p:nvSpPr>
        <p:spPr bwMode="auto">
          <a:xfrm>
            <a:off x="3779838" y="1541463"/>
            <a:ext cx="747712" cy="735012"/>
          </a:xfrm>
          <a:custGeom>
            <a:avLst/>
            <a:gdLst>
              <a:gd name="T0" fmla="*/ 2147483647 w 653"/>
              <a:gd name="T1" fmla="*/ 2147483647 h 599"/>
              <a:gd name="T2" fmla="*/ 2147483647 w 653"/>
              <a:gd name="T3" fmla="*/ 0 h 599"/>
              <a:gd name="T4" fmla="*/ 2147483647 w 653"/>
              <a:gd name="T5" fmla="*/ 2147483647 h 599"/>
              <a:gd name="T6" fmla="*/ 2147483647 w 653"/>
              <a:gd name="T7" fmla="*/ 2147483647 h 599"/>
              <a:gd name="T8" fmla="*/ 2147483647 w 653"/>
              <a:gd name="T9" fmla="*/ 2147483647 h 599"/>
              <a:gd name="T10" fmla="*/ 2147483647 w 653"/>
              <a:gd name="T11" fmla="*/ 2147483647 h 599"/>
              <a:gd name="T12" fmla="*/ 2147483647 w 653"/>
              <a:gd name="T13" fmla="*/ 2147483647 h 599"/>
              <a:gd name="T14" fmla="*/ 2147483647 w 653"/>
              <a:gd name="T15" fmla="*/ 2147483647 h 599"/>
              <a:gd name="T16" fmla="*/ 0 w 653"/>
              <a:gd name="T17" fmla="*/ 2147483647 h 599"/>
              <a:gd name="T18" fmla="*/ 2147483647 w 653"/>
              <a:gd name="T19" fmla="*/ 2147483647 h 599"/>
              <a:gd name="T20" fmla="*/ 2147483647 w 653"/>
              <a:gd name="T21" fmla="*/ 2147483647 h 599"/>
              <a:gd name="T22" fmla="*/ 2147483647 w 653"/>
              <a:gd name="T23" fmla="*/ 2147483647 h 599"/>
              <a:gd name="T24" fmla="*/ 2147483647 w 653"/>
              <a:gd name="T25" fmla="*/ 2147483647 h 599"/>
              <a:gd name="T26" fmla="*/ 2147483647 w 653"/>
              <a:gd name="T27" fmla="*/ 2147483647 h 599"/>
              <a:gd name="T28" fmla="*/ 2147483647 w 653"/>
              <a:gd name="T29" fmla="*/ 2147483647 h 599"/>
              <a:gd name="T30" fmla="*/ 2147483647 w 653"/>
              <a:gd name="T31" fmla="*/ 2147483647 h 599"/>
              <a:gd name="T32" fmla="*/ 2147483647 w 653"/>
              <a:gd name="T33" fmla="*/ 2147483647 h 599"/>
              <a:gd name="T34" fmla="*/ 2147483647 w 653"/>
              <a:gd name="T35" fmla="*/ 2147483647 h 59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53"/>
              <a:gd name="T55" fmla="*/ 0 h 599"/>
              <a:gd name="T56" fmla="*/ 653 w 653"/>
              <a:gd name="T57" fmla="*/ 599 h 59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53" h="599">
                <a:moveTo>
                  <a:pt x="561" y="63"/>
                </a:moveTo>
                <a:cubicBezTo>
                  <a:pt x="513" y="39"/>
                  <a:pt x="480" y="13"/>
                  <a:pt x="428" y="0"/>
                </a:cubicBezTo>
                <a:cubicBezTo>
                  <a:pt x="394" y="3"/>
                  <a:pt x="360" y="2"/>
                  <a:pt x="327" y="8"/>
                </a:cubicBezTo>
                <a:cubicBezTo>
                  <a:pt x="318" y="10"/>
                  <a:pt x="311" y="17"/>
                  <a:pt x="304" y="24"/>
                </a:cubicBezTo>
                <a:cubicBezTo>
                  <a:pt x="297" y="31"/>
                  <a:pt x="297" y="45"/>
                  <a:pt x="288" y="47"/>
                </a:cubicBezTo>
                <a:cubicBezTo>
                  <a:pt x="255" y="56"/>
                  <a:pt x="221" y="52"/>
                  <a:pt x="187" y="55"/>
                </a:cubicBezTo>
                <a:cubicBezTo>
                  <a:pt x="166" y="115"/>
                  <a:pt x="164" y="146"/>
                  <a:pt x="94" y="164"/>
                </a:cubicBezTo>
                <a:cubicBezTo>
                  <a:pt x="79" y="183"/>
                  <a:pt x="60" y="198"/>
                  <a:pt x="47" y="218"/>
                </a:cubicBezTo>
                <a:cubicBezTo>
                  <a:pt x="34" y="238"/>
                  <a:pt x="9" y="294"/>
                  <a:pt x="0" y="319"/>
                </a:cubicBezTo>
                <a:cubicBezTo>
                  <a:pt x="6" y="390"/>
                  <a:pt x="1" y="449"/>
                  <a:pt x="62" y="491"/>
                </a:cubicBezTo>
                <a:cubicBezTo>
                  <a:pt x="77" y="534"/>
                  <a:pt x="96" y="550"/>
                  <a:pt x="140" y="561"/>
                </a:cubicBezTo>
                <a:cubicBezTo>
                  <a:pt x="201" y="599"/>
                  <a:pt x="277" y="566"/>
                  <a:pt x="343" y="553"/>
                </a:cubicBezTo>
                <a:cubicBezTo>
                  <a:pt x="368" y="535"/>
                  <a:pt x="398" y="536"/>
                  <a:pt x="420" y="514"/>
                </a:cubicBezTo>
                <a:cubicBezTo>
                  <a:pt x="456" y="478"/>
                  <a:pt x="493" y="441"/>
                  <a:pt x="537" y="413"/>
                </a:cubicBezTo>
                <a:cubicBezTo>
                  <a:pt x="554" y="388"/>
                  <a:pt x="575" y="376"/>
                  <a:pt x="592" y="351"/>
                </a:cubicBezTo>
                <a:cubicBezTo>
                  <a:pt x="600" y="324"/>
                  <a:pt x="607" y="305"/>
                  <a:pt x="623" y="281"/>
                </a:cubicBezTo>
                <a:cubicBezTo>
                  <a:pt x="633" y="222"/>
                  <a:pt x="653" y="160"/>
                  <a:pt x="623" y="102"/>
                </a:cubicBezTo>
                <a:cubicBezTo>
                  <a:pt x="610" y="77"/>
                  <a:pt x="590" y="48"/>
                  <a:pt x="561" y="63"/>
                </a:cubicBezTo>
                <a:close/>
              </a:path>
            </a:pathLst>
          </a:custGeom>
          <a:noFill/>
          <a:ln w="1905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239838" y="5072063"/>
            <a:ext cx="3362325" cy="1079500"/>
            <a:chOff x="781" y="3204"/>
            <a:chExt cx="2118" cy="680"/>
          </a:xfrm>
        </p:grpSpPr>
        <p:sp>
          <p:nvSpPr>
            <p:cNvPr id="25643" name="Text Box 50"/>
            <p:cNvSpPr txBox="1">
              <a:spLocks noChangeArrowheads="1"/>
            </p:cNvSpPr>
            <p:nvPr/>
          </p:nvSpPr>
          <p:spPr bwMode="auto">
            <a:xfrm>
              <a:off x="917" y="3264"/>
              <a:ext cx="198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             M</a:t>
              </a:r>
              <a:r>
                <a:rPr lang="en-US" baseline="-25000">
                  <a:latin typeface="Comic Sans MS" pitchFamily="66" charset="0"/>
                </a:rPr>
                <a:t>3 </a:t>
              </a:r>
              <a:r>
                <a:rPr lang="en-US">
                  <a:latin typeface="Comic Sans MS" pitchFamily="66" charset="0"/>
                </a:rPr>
                <a:t>10</a:t>
              </a:r>
              <a:r>
                <a:rPr lang="en-US" baseline="30000">
                  <a:latin typeface="Comic Sans MS" pitchFamily="66" charset="0"/>
                </a:rPr>
                <a:t>d     </a:t>
              </a:r>
              <a:r>
                <a:rPr lang="en-US">
                  <a:latin typeface="Comic Sans MS" pitchFamily="66" charset="0"/>
                </a:rPr>
                <a:t>if  |M</a:t>
              </a:r>
              <a:r>
                <a:rPr lang="en-US" baseline="-25000">
                  <a:latin typeface="Comic Sans MS" pitchFamily="66" charset="0"/>
                </a:rPr>
                <a:t>3</a:t>
              </a:r>
              <a:r>
                <a:rPr lang="en-US">
                  <a:latin typeface="Comic Sans MS" pitchFamily="66" charset="0"/>
                </a:rPr>
                <a:t>| &lt; n</a:t>
              </a:r>
            </a:p>
            <a:p>
              <a:endParaRPr lang="en-US" baseline="30000">
                <a:latin typeface="Comic Sans MS" pitchFamily="66" charset="0"/>
              </a:endParaRPr>
            </a:p>
            <a:p>
              <a:r>
                <a:rPr lang="en-US" baseline="30000">
                  <a:latin typeface="Comic Sans MS" pitchFamily="66" charset="0"/>
                </a:rPr>
                <a:t>         </a:t>
              </a:r>
              <a:r>
                <a:rPr lang="en-US">
                  <a:latin typeface="Comic Sans MS" pitchFamily="66" charset="0"/>
                </a:rPr>
                <a:t>       M</a:t>
              </a:r>
              <a:r>
                <a:rPr lang="en-US" baseline="-25000">
                  <a:latin typeface="Comic Sans MS" pitchFamily="66" charset="0"/>
                </a:rPr>
                <a:t>3             </a:t>
              </a:r>
              <a:r>
                <a:rPr lang="en-US">
                  <a:latin typeface="Comic Sans MS" pitchFamily="66" charset="0"/>
                </a:rPr>
                <a:t>if  |M</a:t>
              </a:r>
              <a:r>
                <a:rPr lang="en-US" baseline="-25000">
                  <a:latin typeface="Comic Sans MS" pitchFamily="66" charset="0"/>
                </a:rPr>
                <a:t>3</a:t>
              </a:r>
              <a:r>
                <a:rPr lang="en-US">
                  <a:latin typeface="Comic Sans MS" pitchFamily="66" charset="0"/>
                </a:rPr>
                <a:t>| = n</a:t>
              </a:r>
              <a:endParaRPr lang="en-GB" baseline="-25000">
                <a:latin typeface="Comic Sans MS" pitchFamily="66" charset="0"/>
              </a:endParaRPr>
            </a:p>
          </p:txBody>
        </p:sp>
        <p:sp>
          <p:nvSpPr>
            <p:cNvPr id="25644" name="AutoShape 51"/>
            <p:cNvSpPr>
              <a:spLocks/>
            </p:cNvSpPr>
            <p:nvPr/>
          </p:nvSpPr>
          <p:spPr bwMode="auto">
            <a:xfrm>
              <a:off x="1247" y="3204"/>
              <a:ext cx="182" cy="680"/>
            </a:xfrm>
            <a:prstGeom prst="leftBrace">
              <a:avLst>
                <a:gd name="adj1" fmla="val 311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Text Box 52"/>
            <p:cNvSpPr txBox="1">
              <a:spLocks noChangeArrowheads="1"/>
            </p:cNvSpPr>
            <p:nvPr/>
          </p:nvSpPr>
          <p:spPr bwMode="auto">
            <a:xfrm>
              <a:off x="781" y="3400"/>
              <a:ext cx="4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r>
                <a:rPr lang="en-US" baseline="30000">
                  <a:latin typeface="Comic Sans MS" pitchFamily="66" charset="0"/>
                </a:rPr>
                <a:t>*</a:t>
              </a:r>
              <a:r>
                <a:rPr lang="en-US" baseline="-25000">
                  <a:latin typeface="Comic Sans MS" pitchFamily="66" charset="0"/>
                </a:rPr>
                <a:t>3 </a:t>
              </a:r>
              <a:r>
                <a:rPr lang="en-US">
                  <a:latin typeface="Comic Sans MS" pitchFamily="66" charset="0"/>
                </a:rPr>
                <a:t>=</a:t>
              </a:r>
              <a:endParaRPr lang="en-GB">
                <a:latin typeface="Comic Sans MS" pitchFamily="66" charset="0"/>
              </a:endParaRPr>
            </a:p>
          </p:txBody>
        </p:sp>
      </p:grpSp>
      <p:sp>
        <p:nvSpPr>
          <p:cNvPr id="25641" name="Text Box 37"/>
          <p:cNvSpPr txBox="1">
            <a:spLocks noChangeArrowheads="1"/>
          </p:cNvSpPr>
          <p:nvPr/>
        </p:nvSpPr>
        <p:spPr bwMode="auto">
          <a:xfrm>
            <a:off x="4357688" y="2928938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L1</a:t>
            </a:r>
            <a:r>
              <a:rPr lang="en-US" b="1" baseline="-25000"/>
              <a:t> </a:t>
            </a:r>
            <a:r>
              <a:rPr lang="en-US" b="1"/>
              <a:t>/ L2</a:t>
            </a:r>
            <a:endParaRPr lang="en-GB" b="1"/>
          </a:p>
        </p:txBody>
      </p:sp>
      <p:sp>
        <p:nvSpPr>
          <p:cNvPr id="55" name="Freeform 45"/>
          <p:cNvSpPr>
            <a:spLocks/>
          </p:cNvSpPr>
          <p:nvPr/>
        </p:nvSpPr>
        <p:spPr bwMode="auto">
          <a:xfrm>
            <a:off x="4278313" y="2643188"/>
            <a:ext cx="1079500" cy="722312"/>
          </a:xfrm>
          <a:custGeom>
            <a:avLst/>
            <a:gdLst>
              <a:gd name="T0" fmla="*/ 2147483647 w 569"/>
              <a:gd name="T1" fmla="*/ 2147483647 h 410"/>
              <a:gd name="T2" fmla="*/ 2147483647 w 569"/>
              <a:gd name="T3" fmla="*/ 2147483647 h 410"/>
              <a:gd name="T4" fmla="*/ 2147483647 w 569"/>
              <a:gd name="T5" fmla="*/ 2147483647 h 410"/>
              <a:gd name="T6" fmla="*/ 2147483647 w 569"/>
              <a:gd name="T7" fmla="*/ 2147483647 h 410"/>
              <a:gd name="T8" fmla="*/ 0 w 569"/>
              <a:gd name="T9" fmla="*/ 2147483647 h 410"/>
              <a:gd name="T10" fmla="*/ 2147483647 w 569"/>
              <a:gd name="T11" fmla="*/ 2147483647 h 410"/>
              <a:gd name="T12" fmla="*/ 2147483647 w 569"/>
              <a:gd name="T13" fmla="*/ 2147483647 h 410"/>
              <a:gd name="T14" fmla="*/ 2147483647 w 569"/>
              <a:gd name="T15" fmla="*/ 2147483647 h 410"/>
              <a:gd name="T16" fmla="*/ 2147483647 w 569"/>
              <a:gd name="T17" fmla="*/ 2147483647 h 410"/>
              <a:gd name="T18" fmla="*/ 2147483647 w 569"/>
              <a:gd name="T19" fmla="*/ 2147483647 h 4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9"/>
              <a:gd name="T31" fmla="*/ 0 h 410"/>
              <a:gd name="T32" fmla="*/ 569 w 569"/>
              <a:gd name="T33" fmla="*/ 410 h 4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9" h="410">
                <a:moveTo>
                  <a:pt x="569" y="124"/>
                </a:moveTo>
                <a:cubicBezTo>
                  <a:pt x="519" y="28"/>
                  <a:pt x="431" y="27"/>
                  <a:pt x="335" y="7"/>
                </a:cubicBezTo>
                <a:cubicBezTo>
                  <a:pt x="249" y="11"/>
                  <a:pt x="164" y="0"/>
                  <a:pt x="86" y="38"/>
                </a:cubicBezTo>
                <a:cubicBezTo>
                  <a:pt x="48" y="96"/>
                  <a:pt x="66" y="70"/>
                  <a:pt x="31" y="116"/>
                </a:cubicBezTo>
                <a:cubicBezTo>
                  <a:pt x="19" y="154"/>
                  <a:pt x="8" y="187"/>
                  <a:pt x="0" y="225"/>
                </a:cubicBezTo>
                <a:cubicBezTo>
                  <a:pt x="3" y="261"/>
                  <a:pt x="4" y="298"/>
                  <a:pt x="8" y="334"/>
                </a:cubicBezTo>
                <a:cubicBezTo>
                  <a:pt x="17" y="410"/>
                  <a:pt x="193" y="387"/>
                  <a:pt x="210" y="388"/>
                </a:cubicBezTo>
                <a:cubicBezTo>
                  <a:pt x="379" y="381"/>
                  <a:pt x="364" y="397"/>
                  <a:pt x="467" y="326"/>
                </a:cubicBezTo>
                <a:cubicBezTo>
                  <a:pt x="488" y="296"/>
                  <a:pt x="493" y="263"/>
                  <a:pt x="514" y="233"/>
                </a:cubicBezTo>
                <a:cubicBezTo>
                  <a:pt x="521" y="177"/>
                  <a:pt x="530" y="141"/>
                  <a:pt x="530" y="85"/>
                </a:cubicBezTo>
              </a:path>
            </a:pathLst>
          </a:custGeom>
          <a:noFill/>
          <a:ln w="1905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7" grpId="0" animBg="1"/>
      <p:bldP spid="25649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1E882-EE1D-4BB6-8B3D-C21FB36F1EBB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Block Cipher based MAC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684213" y="33575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827088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 flipH="1">
            <a:off x="1042988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1042988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1042988" y="4437063"/>
            <a:ext cx="7921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189288" y="2781300"/>
            <a:ext cx="311150" cy="287338"/>
            <a:chOff x="4967" y="3158"/>
            <a:chExt cx="182" cy="181"/>
          </a:xfrm>
        </p:grpSpPr>
        <p:sp>
          <p:nvSpPr>
            <p:cNvPr id="26676" name="Oval 10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6677" name="Line 11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12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6" name="Line 13"/>
          <p:cNvSpPr>
            <a:spLocks noChangeShapeType="1"/>
          </p:cNvSpPr>
          <p:nvPr/>
        </p:nvSpPr>
        <p:spPr bwMode="auto">
          <a:xfrm flipV="1">
            <a:off x="1836738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1836738" y="2492375"/>
            <a:ext cx="62071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1836738" y="2492375"/>
            <a:ext cx="30956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2197100" y="33575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2339975" y="34290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 flipH="1">
            <a:off x="2555875" y="21336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2555875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>
            <a:off x="2555875" y="4437063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 flipV="1">
            <a:off x="3349625" y="24923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>
            <a:off x="3349625" y="2492375"/>
            <a:ext cx="6985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3349625" y="2492375"/>
            <a:ext cx="309563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Oval 24"/>
          <p:cNvSpPr>
            <a:spLocks noChangeArrowheads="1"/>
          </p:cNvSpPr>
          <p:nvPr/>
        </p:nvSpPr>
        <p:spPr bwMode="auto">
          <a:xfrm>
            <a:off x="2413000" y="2349500"/>
            <a:ext cx="311150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>
            <a:off x="2413000" y="2493963"/>
            <a:ext cx="309563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>
            <a:off x="2555875" y="23495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Text Box 27"/>
          <p:cNvSpPr txBox="1">
            <a:spLocks noChangeArrowheads="1"/>
          </p:cNvSpPr>
          <p:nvPr/>
        </p:nvSpPr>
        <p:spPr bwMode="auto">
          <a:xfrm>
            <a:off x="3922713" y="34290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 flipH="1">
            <a:off x="4138613" y="21336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>
            <a:off x="4138613" y="38608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Rectangle 30"/>
          <p:cNvSpPr>
            <a:spLocks noChangeArrowheads="1"/>
          </p:cNvSpPr>
          <p:nvPr/>
        </p:nvSpPr>
        <p:spPr bwMode="auto">
          <a:xfrm>
            <a:off x="3781425" y="33575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997325" y="2349500"/>
            <a:ext cx="311150" cy="287338"/>
            <a:chOff x="4967" y="3158"/>
            <a:chExt cx="182" cy="181"/>
          </a:xfrm>
        </p:grpSpPr>
        <p:sp>
          <p:nvSpPr>
            <p:cNvPr id="26673" name="Oval 32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Line 33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34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55" name="Text Box 35"/>
          <p:cNvSpPr txBox="1">
            <a:spLocks noChangeArrowheads="1"/>
          </p:cNvSpPr>
          <p:nvPr/>
        </p:nvSpPr>
        <p:spPr bwMode="auto">
          <a:xfrm>
            <a:off x="4284663" y="40052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tag</a:t>
            </a:r>
            <a:endParaRPr lang="en-GB"/>
          </a:p>
        </p:txBody>
      </p:sp>
      <p:sp>
        <p:nvSpPr>
          <p:cNvPr id="26656" name="Text Box 37"/>
          <p:cNvSpPr txBox="1">
            <a:spLocks noChangeArrowheads="1"/>
          </p:cNvSpPr>
          <p:nvPr/>
        </p:nvSpPr>
        <p:spPr bwMode="auto">
          <a:xfrm>
            <a:off x="4357688" y="2928938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L1</a:t>
            </a:r>
            <a:r>
              <a:rPr lang="en-US" b="1" baseline="-25000"/>
              <a:t> </a:t>
            </a:r>
            <a:r>
              <a:rPr lang="en-US" b="1"/>
              <a:t>/ L2</a:t>
            </a:r>
            <a:endParaRPr lang="en-GB" b="1"/>
          </a:p>
        </p:txBody>
      </p:sp>
      <p:sp>
        <p:nvSpPr>
          <p:cNvPr id="26657" name="Text Box 38"/>
          <p:cNvSpPr txBox="1">
            <a:spLocks noChangeArrowheads="1"/>
          </p:cNvSpPr>
          <p:nvPr/>
        </p:nvSpPr>
        <p:spPr bwMode="auto">
          <a:xfrm>
            <a:off x="808038" y="17256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6658" name="Text Box 39"/>
          <p:cNvSpPr txBox="1">
            <a:spLocks noChangeArrowheads="1"/>
          </p:cNvSpPr>
          <p:nvPr/>
        </p:nvSpPr>
        <p:spPr bwMode="auto">
          <a:xfrm>
            <a:off x="2339975" y="1704975"/>
            <a:ext cx="47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6659" name="Text Box 40"/>
          <p:cNvSpPr txBox="1">
            <a:spLocks noChangeArrowheads="1"/>
          </p:cNvSpPr>
          <p:nvPr/>
        </p:nvSpPr>
        <p:spPr bwMode="auto">
          <a:xfrm>
            <a:off x="3897313" y="1704975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30000">
                <a:latin typeface="Comic Sans MS" pitchFamily="66" charset="0"/>
              </a:rPr>
              <a:t>*</a:t>
            </a:r>
            <a:r>
              <a:rPr lang="en-US" b="1" baseline="-25000">
                <a:latin typeface="Comic Sans MS" pitchFamily="66" charset="0"/>
              </a:rPr>
              <a:t>3</a:t>
            </a:r>
            <a:endParaRPr lang="en-GB" b="1" baseline="-25000">
              <a:latin typeface="Comic Sans MS" pitchFamily="66" charset="0"/>
            </a:endParaRP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580063" y="1700213"/>
            <a:ext cx="3455987" cy="2520950"/>
            <a:chOff x="3334" y="1026"/>
            <a:chExt cx="2177" cy="1588"/>
          </a:xfrm>
        </p:grpSpPr>
        <p:sp>
          <p:nvSpPr>
            <p:cNvPr id="26671" name="Text Box 41"/>
            <p:cNvSpPr txBox="1">
              <a:spLocks noChangeArrowheads="1"/>
            </p:cNvSpPr>
            <p:nvPr/>
          </p:nvSpPr>
          <p:spPr bwMode="auto">
            <a:xfrm>
              <a:off x="3334" y="1165"/>
              <a:ext cx="2177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</a:pPr>
              <a:r>
                <a:rPr lang="en-US">
                  <a:latin typeface="Comic Sans MS" pitchFamily="66" charset="0"/>
                </a:rPr>
                <a:t>XCBC:  K, L1, L2 independent keys</a:t>
              </a:r>
            </a:p>
            <a:p>
              <a:pPr marL="342900" indent="-342900">
                <a:buFontTx/>
                <a:buAutoNum type="arabicPeriod"/>
              </a:pPr>
              <a:endParaRPr lang="en-US"/>
            </a:p>
            <a:p>
              <a:pPr marL="342900" indent="-342900">
                <a:buFontTx/>
                <a:buAutoNum type="arabicPeriod"/>
              </a:pPr>
              <a:r>
                <a:rPr lang="en-US">
                  <a:latin typeface="Comic Sans MS" pitchFamily="66" charset="0"/>
                </a:rPr>
                <a:t>TMAC: K, L1 independent keys, </a:t>
              </a:r>
              <a:r>
                <a:rPr lang="en-US"/>
                <a:t>L2 = a . L1</a:t>
              </a:r>
              <a:endParaRPr lang="en-US">
                <a:latin typeface="Comic Sans MS" pitchFamily="66" charset="0"/>
              </a:endParaRPr>
            </a:p>
            <a:p>
              <a:pPr marL="342900" indent="-342900">
                <a:buFontTx/>
                <a:buAutoNum type="arabicPeriod"/>
              </a:pPr>
              <a:endParaRPr lang="en-US">
                <a:latin typeface="Comic Sans MS" pitchFamily="66" charset="0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US">
                  <a:latin typeface="Comic Sans MS" pitchFamily="66" charset="0"/>
                </a:rPr>
                <a:t>OMAC: L1 = a.E</a:t>
              </a:r>
              <a:r>
                <a:rPr lang="en-US" baseline="-25000">
                  <a:latin typeface="Comic Sans MS" pitchFamily="66" charset="0"/>
                </a:rPr>
                <a:t>K</a:t>
              </a:r>
              <a:r>
                <a:rPr lang="en-US">
                  <a:latin typeface="Comic Sans MS" pitchFamily="66" charset="0"/>
                </a:rPr>
                <a:t>(0), </a:t>
              </a:r>
            </a:p>
            <a:p>
              <a:pPr marL="342900" indent="-342900"/>
              <a:r>
                <a:rPr lang="en-US">
                  <a:latin typeface="Comic Sans MS" pitchFamily="66" charset="0"/>
                </a:rPr>
                <a:t>	L2 = a</a:t>
              </a:r>
              <a:r>
                <a:rPr lang="en-US" sz="8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.</a:t>
              </a:r>
              <a:r>
                <a:rPr lang="en-US" sz="8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L1</a:t>
              </a:r>
              <a:endParaRPr lang="en-GB" baseline="30000">
                <a:latin typeface="Comic Sans MS" pitchFamily="66" charset="0"/>
              </a:endParaRPr>
            </a:p>
          </p:txBody>
        </p:sp>
        <p:sp>
          <p:nvSpPr>
            <p:cNvPr id="26672" name="Rectangle 43"/>
            <p:cNvSpPr>
              <a:spLocks noChangeArrowheads="1"/>
            </p:cNvSpPr>
            <p:nvPr/>
          </p:nvSpPr>
          <p:spPr bwMode="auto">
            <a:xfrm>
              <a:off x="3334" y="1026"/>
              <a:ext cx="2131" cy="1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Freeform 45"/>
          <p:cNvSpPr>
            <a:spLocks/>
          </p:cNvSpPr>
          <p:nvPr/>
        </p:nvSpPr>
        <p:spPr bwMode="auto">
          <a:xfrm>
            <a:off x="4278313" y="2643188"/>
            <a:ext cx="1079500" cy="722312"/>
          </a:xfrm>
          <a:custGeom>
            <a:avLst/>
            <a:gdLst>
              <a:gd name="T0" fmla="*/ 2147483647 w 569"/>
              <a:gd name="T1" fmla="*/ 2147483647 h 410"/>
              <a:gd name="T2" fmla="*/ 2147483647 w 569"/>
              <a:gd name="T3" fmla="*/ 2147483647 h 410"/>
              <a:gd name="T4" fmla="*/ 2147483647 w 569"/>
              <a:gd name="T5" fmla="*/ 2147483647 h 410"/>
              <a:gd name="T6" fmla="*/ 2147483647 w 569"/>
              <a:gd name="T7" fmla="*/ 2147483647 h 410"/>
              <a:gd name="T8" fmla="*/ 0 w 569"/>
              <a:gd name="T9" fmla="*/ 2147483647 h 410"/>
              <a:gd name="T10" fmla="*/ 2147483647 w 569"/>
              <a:gd name="T11" fmla="*/ 2147483647 h 410"/>
              <a:gd name="T12" fmla="*/ 2147483647 w 569"/>
              <a:gd name="T13" fmla="*/ 2147483647 h 410"/>
              <a:gd name="T14" fmla="*/ 2147483647 w 569"/>
              <a:gd name="T15" fmla="*/ 2147483647 h 410"/>
              <a:gd name="T16" fmla="*/ 2147483647 w 569"/>
              <a:gd name="T17" fmla="*/ 2147483647 h 410"/>
              <a:gd name="T18" fmla="*/ 2147483647 w 569"/>
              <a:gd name="T19" fmla="*/ 2147483647 h 4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9"/>
              <a:gd name="T31" fmla="*/ 0 h 410"/>
              <a:gd name="T32" fmla="*/ 569 w 569"/>
              <a:gd name="T33" fmla="*/ 410 h 4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9" h="410">
                <a:moveTo>
                  <a:pt x="569" y="124"/>
                </a:moveTo>
                <a:cubicBezTo>
                  <a:pt x="519" y="28"/>
                  <a:pt x="431" y="27"/>
                  <a:pt x="335" y="7"/>
                </a:cubicBezTo>
                <a:cubicBezTo>
                  <a:pt x="249" y="11"/>
                  <a:pt x="164" y="0"/>
                  <a:pt x="86" y="38"/>
                </a:cubicBezTo>
                <a:cubicBezTo>
                  <a:pt x="48" y="96"/>
                  <a:pt x="66" y="70"/>
                  <a:pt x="31" y="116"/>
                </a:cubicBezTo>
                <a:cubicBezTo>
                  <a:pt x="19" y="154"/>
                  <a:pt x="8" y="187"/>
                  <a:pt x="0" y="225"/>
                </a:cubicBezTo>
                <a:cubicBezTo>
                  <a:pt x="3" y="261"/>
                  <a:pt x="4" y="298"/>
                  <a:pt x="8" y="334"/>
                </a:cubicBezTo>
                <a:cubicBezTo>
                  <a:pt x="17" y="410"/>
                  <a:pt x="193" y="387"/>
                  <a:pt x="210" y="388"/>
                </a:cubicBezTo>
                <a:cubicBezTo>
                  <a:pt x="379" y="381"/>
                  <a:pt x="364" y="397"/>
                  <a:pt x="467" y="326"/>
                </a:cubicBezTo>
                <a:cubicBezTo>
                  <a:pt x="488" y="296"/>
                  <a:pt x="493" y="263"/>
                  <a:pt x="514" y="233"/>
                </a:cubicBezTo>
                <a:cubicBezTo>
                  <a:pt x="521" y="177"/>
                  <a:pt x="530" y="141"/>
                  <a:pt x="530" y="85"/>
                </a:cubicBezTo>
              </a:path>
            </a:pathLst>
          </a:custGeom>
          <a:noFill/>
          <a:ln w="1905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2" name="Line 47"/>
          <p:cNvSpPr>
            <a:spLocks noChangeShapeType="1"/>
          </p:cNvSpPr>
          <p:nvPr/>
        </p:nvSpPr>
        <p:spPr bwMode="auto">
          <a:xfrm flipH="1" flipV="1">
            <a:off x="4932363" y="3429000"/>
            <a:ext cx="8636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63" name="Text Box 48"/>
          <p:cNvSpPr txBox="1">
            <a:spLocks noChangeArrowheads="1"/>
          </p:cNvSpPr>
          <p:nvPr/>
        </p:nvSpPr>
        <p:spPr bwMode="auto">
          <a:xfrm>
            <a:off x="5724525" y="5916613"/>
            <a:ext cx="3168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Xor commutes each other</a:t>
            </a:r>
            <a:endParaRPr lang="en-GB">
              <a:latin typeface="Comic Sans MS" pitchFamily="66" charset="0"/>
            </a:endParaRPr>
          </a:p>
        </p:txBody>
      </p:sp>
      <p:sp>
        <p:nvSpPr>
          <p:cNvPr id="26664" name="Freeform 49"/>
          <p:cNvSpPr>
            <a:spLocks/>
          </p:cNvSpPr>
          <p:nvPr/>
        </p:nvSpPr>
        <p:spPr bwMode="auto">
          <a:xfrm>
            <a:off x="3779838" y="1541463"/>
            <a:ext cx="747712" cy="735012"/>
          </a:xfrm>
          <a:custGeom>
            <a:avLst/>
            <a:gdLst>
              <a:gd name="T0" fmla="*/ 2147483647 w 653"/>
              <a:gd name="T1" fmla="*/ 2147483647 h 599"/>
              <a:gd name="T2" fmla="*/ 2147483647 w 653"/>
              <a:gd name="T3" fmla="*/ 0 h 599"/>
              <a:gd name="T4" fmla="*/ 2147483647 w 653"/>
              <a:gd name="T5" fmla="*/ 2147483647 h 599"/>
              <a:gd name="T6" fmla="*/ 2147483647 w 653"/>
              <a:gd name="T7" fmla="*/ 2147483647 h 599"/>
              <a:gd name="T8" fmla="*/ 2147483647 w 653"/>
              <a:gd name="T9" fmla="*/ 2147483647 h 599"/>
              <a:gd name="T10" fmla="*/ 2147483647 w 653"/>
              <a:gd name="T11" fmla="*/ 2147483647 h 599"/>
              <a:gd name="T12" fmla="*/ 2147483647 w 653"/>
              <a:gd name="T13" fmla="*/ 2147483647 h 599"/>
              <a:gd name="T14" fmla="*/ 2147483647 w 653"/>
              <a:gd name="T15" fmla="*/ 2147483647 h 599"/>
              <a:gd name="T16" fmla="*/ 0 w 653"/>
              <a:gd name="T17" fmla="*/ 2147483647 h 599"/>
              <a:gd name="T18" fmla="*/ 2147483647 w 653"/>
              <a:gd name="T19" fmla="*/ 2147483647 h 599"/>
              <a:gd name="T20" fmla="*/ 2147483647 w 653"/>
              <a:gd name="T21" fmla="*/ 2147483647 h 599"/>
              <a:gd name="T22" fmla="*/ 2147483647 w 653"/>
              <a:gd name="T23" fmla="*/ 2147483647 h 599"/>
              <a:gd name="T24" fmla="*/ 2147483647 w 653"/>
              <a:gd name="T25" fmla="*/ 2147483647 h 599"/>
              <a:gd name="T26" fmla="*/ 2147483647 w 653"/>
              <a:gd name="T27" fmla="*/ 2147483647 h 599"/>
              <a:gd name="T28" fmla="*/ 2147483647 w 653"/>
              <a:gd name="T29" fmla="*/ 2147483647 h 599"/>
              <a:gd name="T30" fmla="*/ 2147483647 w 653"/>
              <a:gd name="T31" fmla="*/ 2147483647 h 599"/>
              <a:gd name="T32" fmla="*/ 2147483647 w 653"/>
              <a:gd name="T33" fmla="*/ 2147483647 h 599"/>
              <a:gd name="T34" fmla="*/ 2147483647 w 653"/>
              <a:gd name="T35" fmla="*/ 2147483647 h 59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53"/>
              <a:gd name="T55" fmla="*/ 0 h 599"/>
              <a:gd name="T56" fmla="*/ 653 w 653"/>
              <a:gd name="T57" fmla="*/ 599 h 59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53" h="599">
                <a:moveTo>
                  <a:pt x="561" y="63"/>
                </a:moveTo>
                <a:cubicBezTo>
                  <a:pt x="513" y="39"/>
                  <a:pt x="480" y="13"/>
                  <a:pt x="428" y="0"/>
                </a:cubicBezTo>
                <a:cubicBezTo>
                  <a:pt x="394" y="3"/>
                  <a:pt x="360" y="2"/>
                  <a:pt x="327" y="8"/>
                </a:cubicBezTo>
                <a:cubicBezTo>
                  <a:pt x="318" y="10"/>
                  <a:pt x="311" y="17"/>
                  <a:pt x="304" y="24"/>
                </a:cubicBezTo>
                <a:cubicBezTo>
                  <a:pt x="297" y="31"/>
                  <a:pt x="297" y="45"/>
                  <a:pt x="288" y="47"/>
                </a:cubicBezTo>
                <a:cubicBezTo>
                  <a:pt x="255" y="56"/>
                  <a:pt x="221" y="52"/>
                  <a:pt x="187" y="55"/>
                </a:cubicBezTo>
                <a:cubicBezTo>
                  <a:pt x="166" y="115"/>
                  <a:pt x="164" y="146"/>
                  <a:pt x="94" y="164"/>
                </a:cubicBezTo>
                <a:cubicBezTo>
                  <a:pt x="79" y="183"/>
                  <a:pt x="60" y="198"/>
                  <a:pt x="47" y="218"/>
                </a:cubicBezTo>
                <a:cubicBezTo>
                  <a:pt x="34" y="238"/>
                  <a:pt x="9" y="294"/>
                  <a:pt x="0" y="319"/>
                </a:cubicBezTo>
                <a:cubicBezTo>
                  <a:pt x="6" y="390"/>
                  <a:pt x="1" y="449"/>
                  <a:pt x="62" y="491"/>
                </a:cubicBezTo>
                <a:cubicBezTo>
                  <a:pt x="77" y="534"/>
                  <a:pt x="96" y="550"/>
                  <a:pt x="140" y="561"/>
                </a:cubicBezTo>
                <a:cubicBezTo>
                  <a:pt x="201" y="599"/>
                  <a:pt x="277" y="566"/>
                  <a:pt x="343" y="553"/>
                </a:cubicBezTo>
                <a:cubicBezTo>
                  <a:pt x="368" y="535"/>
                  <a:pt x="398" y="536"/>
                  <a:pt x="420" y="514"/>
                </a:cubicBezTo>
                <a:cubicBezTo>
                  <a:pt x="456" y="478"/>
                  <a:pt x="493" y="441"/>
                  <a:pt x="537" y="413"/>
                </a:cubicBezTo>
                <a:cubicBezTo>
                  <a:pt x="554" y="388"/>
                  <a:pt x="575" y="376"/>
                  <a:pt x="592" y="351"/>
                </a:cubicBezTo>
                <a:cubicBezTo>
                  <a:pt x="600" y="324"/>
                  <a:pt x="607" y="305"/>
                  <a:pt x="623" y="281"/>
                </a:cubicBezTo>
                <a:cubicBezTo>
                  <a:pt x="633" y="222"/>
                  <a:pt x="653" y="160"/>
                  <a:pt x="623" y="102"/>
                </a:cubicBezTo>
                <a:cubicBezTo>
                  <a:pt x="610" y="77"/>
                  <a:pt x="590" y="48"/>
                  <a:pt x="561" y="63"/>
                </a:cubicBezTo>
                <a:close/>
              </a:path>
            </a:pathLst>
          </a:custGeom>
          <a:noFill/>
          <a:ln w="1905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1239838" y="5072063"/>
            <a:ext cx="3362325" cy="1079500"/>
            <a:chOff x="781" y="3204"/>
            <a:chExt cx="2118" cy="680"/>
          </a:xfrm>
        </p:grpSpPr>
        <p:sp>
          <p:nvSpPr>
            <p:cNvPr id="26668" name="Text Box 50"/>
            <p:cNvSpPr txBox="1">
              <a:spLocks noChangeArrowheads="1"/>
            </p:cNvSpPr>
            <p:nvPr/>
          </p:nvSpPr>
          <p:spPr bwMode="auto">
            <a:xfrm>
              <a:off x="917" y="3264"/>
              <a:ext cx="198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             M</a:t>
              </a:r>
              <a:r>
                <a:rPr lang="en-US" baseline="-25000">
                  <a:latin typeface="Comic Sans MS" pitchFamily="66" charset="0"/>
                </a:rPr>
                <a:t>3 </a:t>
              </a:r>
              <a:r>
                <a:rPr lang="en-US">
                  <a:latin typeface="Comic Sans MS" pitchFamily="66" charset="0"/>
                </a:rPr>
                <a:t>10</a:t>
              </a:r>
              <a:r>
                <a:rPr lang="en-US" baseline="30000">
                  <a:latin typeface="Comic Sans MS" pitchFamily="66" charset="0"/>
                </a:rPr>
                <a:t>d     </a:t>
              </a:r>
              <a:r>
                <a:rPr lang="en-US">
                  <a:latin typeface="Comic Sans MS" pitchFamily="66" charset="0"/>
                </a:rPr>
                <a:t>if  |M</a:t>
              </a:r>
              <a:r>
                <a:rPr lang="en-US" baseline="-25000">
                  <a:latin typeface="Comic Sans MS" pitchFamily="66" charset="0"/>
                </a:rPr>
                <a:t>3</a:t>
              </a:r>
              <a:r>
                <a:rPr lang="en-US">
                  <a:latin typeface="Comic Sans MS" pitchFamily="66" charset="0"/>
                </a:rPr>
                <a:t>| &lt; n</a:t>
              </a:r>
            </a:p>
            <a:p>
              <a:endParaRPr lang="en-US" baseline="30000">
                <a:latin typeface="Comic Sans MS" pitchFamily="66" charset="0"/>
              </a:endParaRPr>
            </a:p>
            <a:p>
              <a:r>
                <a:rPr lang="en-US" baseline="30000">
                  <a:latin typeface="Comic Sans MS" pitchFamily="66" charset="0"/>
                </a:rPr>
                <a:t>         </a:t>
              </a:r>
              <a:r>
                <a:rPr lang="en-US">
                  <a:latin typeface="Comic Sans MS" pitchFamily="66" charset="0"/>
                </a:rPr>
                <a:t>       M</a:t>
              </a:r>
              <a:r>
                <a:rPr lang="en-US" baseline="-25000">
                  <a:latin typeface="Comic Sans MS" pitchFamily="66" charset="0"/>
                </a:rPr>
                <a:t>3             </a:t>
              </a:r>
              <a:r>
                <a:rPr lang="en-US">
                  <a:latin typeface="Comic Sans MS" pitchFamily="66" charset="0"/>
                </a:rPr>
                <a:t>if  |M</a:t>
              </a:r>
              <a:r>
                <a:rPr lang="en-US" baseline="-25000">
                  <a:latin typeface="Comic Sans MS" pitchFamily="66" charset="0"/>
                </a:rPr>
                <a:t>3</a:t>
              </a:r>
              <a:r>
                <a:rPr lang="en-US">
                  <a:latin typeface="Comic Sans MS" pitchFamily="66" charset="0"/>
                </a:rPr>
                <a:t>| = n</a:t>
              </a:r>
              <a:endParaRPr lang="en-GB" baseline="-25000">
                <a:latin typeface="Comic Sans MS" pitchFamily="66" charset="0"/>
              </a:endParaRPr>
            </a:p>
          </p:txBody>
        </p:sp>
        <p:sp>
          <p:nvSpPr>
            <p:cNvPr id="26669" name="AutoShape 51"/>
            <p:cNvSpPr>
              <a:spLocks/>
            </p:cNvSpPr>
            <p:nvPr/>
          </p:nvSpPr>
          <p:spPr bwMode="auto">
            <a:xfrm>
              <a:off x="1247" y="3204"/>
              <a:ext cx="182" cy="680"/>
            </a:xfrm>
            <a:prstGeom prst="leftBrace">
              <a:avLst>
                <a:gd name="adj1" fmla="val 311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Text Box 52"/>
            <p:cNvSpPr txBox="1">
              <a:spLocks noChangeArrowheads="1"/>
            </p:cNvSpPr>
            <p:nvPr/>
          </p:nvSpPr>
          <p:spPr bwMode="auto">
            <a:xfrm>
              <a:off x="781" y="3400"/>
              <a:ext cx="4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r>
                <a:rPr lang="en-US" baseline="30000">
                  <a:latin typeface="Comic Sans MS" pitchFamily="66" charset="0"/>
                </a:rPr>
                <a:t>*</a:t>
              </a:r>
              <a:r>
                <a:rPr lang="en-US" baseline="-25000">
                  <a:latin typeface="Comic Sans MS" pitchFamily="66" charset="0"/>
                </a:rPr>
                <a:t>3 </a:t>
              </a:r>
              <a:r>
                <a:rPr lang="en-US">
                  <a:latin typeface="Comic Sans MS" pitchFamily="66" charset="0"/>
                </a:rPr>
                <a:t>=</a:t>
              </a:r>
              <a:endParaRPr lang="en-GB">
                <a:latin typeface="Comic Sans MS" pitchFamily="66" charset="0"/>
              </a:endParaRPr>
            </a:p>
          </p:txBody>
        </p:sp>
      </p:grpSp>
      <p:cxnSp>
        <p:nvCxnSpPr>
          <p:cNvPr id="52" name="Straight Arrow Connector 51"/>
          <p:cNvCxnSpPr>
            <a:endCxn id="26676" idx="6"/>
          </p:cNvCxnSpPr>
          <p:nvPr/>
        </p:nvCxnSpPr>
        <p:spPr>
          <a:xfrm rot="10800000">
            <a:off x="3500438" y="2925763"/>
            <a:ext cx="1357312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7" name="Text Box 48"/>
          <p:cNvSpPr txBox="1">
            <a:spLocks noChangeArrowheads="1"/>
          </p:cNvSpPr>
          <p:nvPr/>
        </p:nvSpPr>
        <p:spPr bwMode="auto">
          <a:xfrm>
            <a:off x="5724525" y="4657725"/>
            <a:ext cx="3168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Why two keys?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M</a:t>
            </a:r>
            <a:r>
              <a:rPr lang="en-US" baseline="30000">
                <a:latin typeface="Comic Sans MS" pitchFamily="66" charset="0"/>
              </a:rPr>
              <a:t>*</a:t>
            </a:r>
            <a:r>
              <a:rPr lang="en-US" baseline="-25000">
                <a:latin typeface="Comic Sans MS" pitchFamily="66" charset="0"/>
              </a:rPr>
              <a:t>3  </a:t>
            </a:r>
            <a:r>
              <a:rPr lang="en-US">
                <a:latin typeface="Comic Sans MS" pitchFamily="66" charset="0"/>
              </a:rPr>
              <a:t>can be obtained from two different messages</a:t>
            </a:r>
            <a:endParaRPr lang="en-GB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6ABA6-0BBE-4E3C-87D8-C621B8D419F2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Block Cipher based MAC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1692275" y="5516563"/>
            <a:ext cx="70770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4213" y="30654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827088" y="31369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 flipH="1">
            <a:off x="1042988" y="18415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7"/>
          <p:cNvSpPr>
            <a:spLocks noChangeShapeType="1"/>
          </p:cNvSpPr>
          <p:nvPr/>
        </p:nvSpPr>
        <p:spPr bwMode="auto">
          <a:xfrm>
            <a:off x="1042988" y="35687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1042988" y="4144963"/>
            <a:ext cx="792162" cy="4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1836738" y="22002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1836738" y="2200275"/>
            <a:ext cx="62071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1836738" y="2200275"/>
            <a:ext cx="30956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2197100" y="30654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2339975" y="31369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H="1">
            <a:off x="2555875" y="18415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2555875" y="35687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2555875" y="4144963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 flipV="1">
            <a:off x="3349625" y="22002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Line 22"/>
          <p:cNvSpPr>
            <a:spLocks noChangeShapeType="1"/>
          </p:cNvSpPr>
          <p:nvPr/>
        </p:nvSpPr>
        <p:spPr bwMode="auto">
          <a:xfrm>
            <a:off x="3349625" y="2200275"/>
            <a:ext cx="6985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>
            <a:off x="3349625" y="2200275"/>
            <a:ext cx="309563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2413000" y="2057400"/>
            <a:ext cx="311150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5"/>
          <p:cNvSpPr>
            <a:spLocks noChangeShapeType="1"/>
          </p:cNvSpPr>
          <p:nvPr/>
        </p:nvSpPr>
        <p:spPr bwMode="auto">
          <a:xfrm>
            <a:off x="2413000" y="2201863"/>
            <a:ext cx="309563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>
            <a:off x="2555875" y="20574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Text Box 27"/>
          <p:cNvSpPr txBox="1">
            <a:spLocks noChangeArrowheads="1"/>
          </p:cNvSpPr>
          <p:nvPr/>
        </p:nvSpPr>
        <p:spPr bwMode="auto">
          <a:xfrm>
            <a:off x="3922713" y="31369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7675" name="Line 28"/>
          <p:cNvSpPr>
            <a:spLocks noChangeShapeType="1"/>
          </p:cNvSpPr>
          <p:nvPr/>
        </p:nvSpPr>
        <p:spPr bwMode="auto">
          <a:xfrm flipH="1">
            <a:off x="4138613" y="18415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29"/>
          <p:cNvSpPr>
            <a:spLocks noChangeShapeType="1"/>
          </p:cNvSpPr>
          <p:nvPr/>
        </p:nvSpPr>
        <p:spPr bwMode="auto">
          <a:xfrm>
            <a:off x="4138613" y="35687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Rectangle 30"/>
          <p:cNvSpPr>
            <a:spLocks noChangeArrowheads="1"/>
          </p:cNvSpPr>
          <p:nvPr/>
        </p:nvSpPr>
        <p:spPr bwMode="auto">
          <a:xfrm>
            <a:off x="3781425" y="30654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995738" y="2057400"/>
            <a:ext cx="311150" cy="287338"/>
            <a:chOff x="4967" y="3158"/>
            <a:chExt cx="182" cy="181"/>
          </a:xfrm>
        </p:grpSpPr>
        <p:sp>
          <p:nvSpPr>
            <p:cNvPr id="27685" name="Oval 32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3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4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9" name="Text Box 35"/>
          <p:cNvSpPr txBox="1">
            <a:spLocks noChangeArrowheads="1"/>
          </p:cNvSpPr>
          <p:nvPr/>
        </p:nvSpPr>
        <p:spPr bwMode="auto">
          <a:xfrm>
            <a:off x="4284663" y="37131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tag</a:t>
            </a:r>
            <a:endParaRPr lang="en-GB"/>
          </a:p>
        </p:txBody>
      </p:sp>
      <p:sp>
        <p:nvSpPr>
          <p:cNvPr id="27680" name="Text Box 38"/>
          <p:cNvSpPr txBox="1">
            <a:spLocks noChangeArrowheads="1"/>
          </p:cNvSpPr>
          <p:nvPr/>
        </p:nvSpPr>
        <p:spPr bwMode="auto">
          <a:xfrm>
            <a:off x="808038" y="14335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7681" name="Text Box 39"/>
          <p:cNvSpPr txBox="1">
            <a:spLocks noChangeArrowheads="1"/>
          </p:cNvSpPr>
          <p:nvPr/>
        </p:nvSpPr>
        <p:spPr bwMode="auto">
          <a:xfrm>
            <a:off x="2339975" y="1412875"/>
            <a:ext cx="47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7682" name="Text Box 40"/>
          <p:cNvSpPr txBox="1">
            <a:spLocks noChangeArrowheads="1"/>
          </p:cNvSpPr>
          <p:nvPr/>
        </p:nvSpPr>
        <p:spPr bwMode="auto">
          <a:xfrm>
            <a:off x="3897313" y="1412875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30000">
                <a:latin typeface="Comic Sans MS" pitchFamily="66" charset="0"/>
              </a:rPr>
              <a:t>*</a:t>
            </a:r>
            <a:r>
              <a:rPr lang="en-US" b="1" baseline="-25000">
                <a:latin typeface="Comic Sans MS" pitchFamily="66" charset="0"/>
              </a:rPr>
              <a:t>3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9731" name="Text Box 44"/>
          <p:cNvSpPr txBox="1">
            <a:spLocks noChangeArrowheads="1"/>
          </p:cNvSpPr>
          <p:nvPr/>
        </p:nvSpPr>
        <p:spPr bwMode="auto">
          <a:xfrm>
            <a:off x="2411413" y="4138613"/>
            <a:ext cx="122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>
                <a:solidFill>
                  <a:srgbClr val="FF0000"/>
                </a:solidFill>
              </a:rPr>
              <a:t>&lt;&lt;1 / &lt;&lt; 2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9732" name="Text Box 45"/>
          <p:cNvSpPr txBox="1">
            <a:spLocks noChangeArrowheads="1"/>
          </p:cNvSpPr>
          <p:nvPr/>
        </p:nvSpPr>
        <p:spPr bwMode="auto">
          <a:xfrm>
            <a:off x="285750" y="4654550"/>
            <a:ext cx="82153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lphaLcParenR"/>
            </a:pPr>
            <a:r>
              <a:rPr lang="sv-SE" sz="2000">
                <a:latin typeface="Comic Sans MS" pitchFamily="66" charset="0"/>
              </a:rPr>
              <a:t>Simple one/two-bit left shift operation is sufficient: </a:t>
            </a:r>
            <a:r>
              <a:rPr lang="sv-SE" sz="2000">
                <a:solidFill>
                  <a:srgbClr val="C00000"/>
                </a:solidFill>
                <a:latin typeface="Comic Sans MS" pitchFamily="66" charset="0"/>
              </a:rPr>
              <a:t>GCBC1</a:t>
            </a:r>
          </a:p>
          <a:p>
            <a:pPr marL="457200" indent="-457200">
              <a:buFont typeface="Arial" charset="0"/>
              <a:buAutoNum type="alphaLcParenR"/>
            </a:pPr>
            <a:endParaRPr lang="sv-SE" sz="2000">
              <a:latin typeface="Comic Sans MS" pitchFamily="66" charset="0"/>
            </a:endParaRPr>
          </a:p>
          <a:p>
            <a:pPr marL="457200" indent="-457200">
              <a:buFont typeface="Arial" charset="0"/>
              <a:buAutoNum type="alphaLcParenR"/>
            </a:pPr>
            <a:r>
              <a:rPr lang="sv-SE" sz="2000">
                <a:latin typeface="Comic Sans MS" pitchFamily="66" charset="0"/>
              </a:rPr>
              <a:t>Length ext attack is not valid for more than one message block</a:t>
            </a:r>
          </a:p>
          <a:p>
            <a:pPr marL="457200" indent="-457200">
              <a:buFont typeface="Arial" charset="0"/>
              <a:buAutoNum type="alphaLcParenR"/>
            </a:pPr>
            <a:endParaRPr lang="sv-SE" sz="2000">
              <a:latin typeface="Comic Sans MS" pitchFamily="66" charset="0"/>
            </a:endParaRPr>
          </a:p>
          <a:p>
            <a:pPr marL="457200" indent="-457200">
              <a:buFont typeface="Arial" charset="0"/>
              <a:buAutoNum type="alphaLcParenR"/>
            </a:pPr>
            <a:r>
              <a:rPr lang="sv-SE" sz="2000">
                <a:latin typeface="Comic Sans MS" pitchFamily="66" charset="0"/>
              </a:rPr>
              <a:t>A simple trick can handle single message blocks: </a:t>
            </a:r>
            <a:r>
              <a:rPr lang="sv-SE" sz="2000">
                <a:solidFill>
                  <a:srgbClr val="C00000"/>
                </a:solidFill>
                <a:latin typeface="Comic Sans MS" pitchFamily="66" charset="0"/>
              </a:rPr>
              <a:t>GCBC2</a:t>
            </a:r>
            <a:endParaRPr lang="en-GB" sz="200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7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CB772-D825-4EA7-A561-7B92A7BF3DCF}" type="slidenum">
              <a:rPr lang="en-GB" smtClean="0"/>
              <a:pPr/>
              <a:t>26</a:t>
            </a:fld>
            <a:endParaRPr lang="en-GB" dirty="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Block Cipher based MAC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1692275" y="5516563"/>
            <a:ext cx="70770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684213" y="30654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827088" y="31369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 flipH="1">
            <a:off x="1042988" y="1841500"/>
            <a:ext cx="1587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1042988" y="35687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>
            <a:off x="1042988" y="4144963"/>
            <a:ext cx="792162" cy="4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0"/>
          <p:cNvSpPr>
            <a:spLocks noChangeShapeType="1"/>
          </p:cNvSpPr>
          <p:nvPr/>
        </p:nvSpPr>
        <p:spPr bwMode="auto">
          <a:xfrm flipV="1">
            <a:off x="1836738" y="22002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>
            <a:off x="1836738" y="2200275"/>
            <a:ext cx="62071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Line 12"/>
          <p:cNvSpPr>
            <a:spLocks noChangeShapeType="1"/>
          </p:cNvSpPr>
          <p:nvPr/>
        </p:nvSpPr>
        <p:spPr bwMode="auto">
          <a:xfrm>
            <a:off x="1836738" y="2200275"/>
            <a:ext cx="309562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ectangle 13"/>
          <p:cNvSpPr>
            <a:spLocks noChangeArrowheads="1"/>
          </p:cNvSpPr>
          <p:nvPr/>
        </p:nvSpPr>
        <p:spPr bwMode="auto">
          <a:xfrm>
            <a:off x="2197100" y="30654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2339975" y="3136900"/>
            <a:ext cx="420688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 flipH="1">
            <a:off x="2555875" y="18415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>
            <a:off x="2555875" y="35687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>
            <a:off x="2555875" y="4144963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Line 18"/>
          <p:cNvSpPr>
            <a:spLocks noChangeShapeType="1"/>
          </p:cNvSpPr>
          <p:nvPr/>
        </p:nvSpPr>
        <p:spPr bwMode="auto">
          <a:xfrm flipV="1">
            <a:off x="3349625" y="2200275"/>
            <a:ext cx="0" cy="1944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Line 19"/>
          <p:cNvSpPr>
            <a:spLocks noChangeShapeType="1"/>
          </p:cNvSpPr>
          <p:nvPr/>
        </p:nvSpPr>
        <p:spPr bwMode="auto">
          <a:xfrm>
            <a:off x="3349625" y="2200275"/>
            <a:ext cx="6985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Line 20"/>
          <p:cNvSpPr>
            <a:spLocks noChangeShapeType="1"/>
          </p:cNvSpPr>
          <p:nvPr/>
        </p:nvSpPr>
        <p:spPr bwMode="auto">
          <a:xfrm>
            <a:off x="3349625" y="2200275"/>
            <a:ext cx="309563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Oval 21"/>
          <p:cNvSpPr>
            <a:spLocks noChangeArrowheads="1"/>
          </p:cNvSpPr>
          <p:nvPr/>
        </p:nvSpPr>
        <p:spPr bwMode="auto">
          <a:xfrm>
            <a:off x="2413000" y="2057400"/>
            <a:ext cx="311150" cy="2873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2413000" y="2201863"/>
            <a:ext cx="309563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7" name="Line 23"/>
          <p:cNvSpPr>
            <a:spLocks noChangeShapeType="1"/>
          </p:cNvSpPr>
          <p:nvPr/>
        </p:nvSpPr>
        <p:spPr bwMode="auto">
          <a:xfrm>
            <a:off x="2555875" y="2057400"/>
            <a:ext cx="0" cy="287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3922713" y="3136900"/>
            <a:ext cx="42068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28699" name="Line 25"/>
          <p:cNvSpPr>
            <a:spLocks noChangeShapeType="1"/>
          </p:cNvSpPr>
          <p:nvPr/>
        </p:nvSpPr>
        <p:spPr bwMode="auto">
          <a:xfrm flipH="1">
            <a:off x="4140200" y="1841500"/>
            <a:ext cx="1588" cy="1223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00" name="Line 26"/>
          <p:cNvSpPr>
            <a:spLocks noChangeShapeType="1"/>
          </p:cNvSpPr>
          <p:nvPr/>
        </p:nvSpPr>
        <p:spPr bwMode="auto">
          <a:xfrm>
            <a:off x="4138613" y="3568700"/>
            <a:ext cx="0" cy="576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Rectangle 27"/>
          <p:cNvSpPr>
            <a:spLocks noChangeArrowheads="1"/>
          </p:cNvSpPr>
          <p:nvPr/>
        </p:nvSpPr>
        <p:spPr bwMode="auto">
          <a:xfrm>
            <a:off x="3781425" y="3065463"/>
            <a:ext cx="774700" cy="5048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97325" y="2057400"/>
            <a:ext cx="311150" cy="287338"/>
            <a:chOff x="4967" y="3158"/>
            <a:chExt cx="182" cy="181"/>
          </a:xfrm>
        </p:grpSpPr>
        <p:sp>
          <p:nvSpPr>
            <p:cNvPr id="28718" name="Oval 29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Line 30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31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3" name="Text Box 32"/>
          <p:cNvSpPr txBox="1">
            <a:spLocks noChangeArrowheads="1"/>
          </p:cNvSpPr>
          <p:nvPr/>
        </p:nvSpPr>
        <p:spPr bwMode="auto">
          <a:xfrm>
            <a:off x="4284663" y="37131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tag</a:t>
            </a:r>
            <a:endParaRPr lang="en-GB"/>
          </a:p>
        </p:txBody>
      </p:sp>
      <p:sp>
        <p:nvSpPr>
          <p:cNvPr id="28704" name="Text Box 33"/>
          <p:cNvSpPr txBox="1">
            <a:spLocks noChangeArrowheads="1"/>
          </p:cNvSpPr>
          <p:nvPr/>
        </p:nvSpPr>
        <p:spPr bwMode="auto">
          <a:xfrm>
            <a:off x="808038" y="1433513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8705" name="Text Box 34"/>
          <p:cNvSpPr txBox="1">
            <a:spLocks noChangeArrowheads="1"/>
          </p:cNvSpPr>
          <p:nvPr/>
        </p:nvSpPr>
        <p:spPr bwMode="auto">
          <a:xfrm>
            <a:off x="2339975" y="1412875"/>
            <a:ext cx="47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8706" name="Text Box 35"/>
          <p:cNvSpPr txBox="1">
            <a:spLocks noChangeArrowheads="1"/>
          </p:cNvSpPr>
          <p:nvPr/>
        </p:nvSpPr>
        <p:spPr bwMode="auto">
          <a:xfrm>
            <a:off x="3897313" y="1412875"/>
            <a:ext cx="560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30000">
                <a:latin typeface="Comic Sans MS" pitchFamily="66" charset="0"/>
              </a:rPr>
              <a:t>*</a:t>
            </a:r>
            <a:r>
              <a:rPr lang="en-US" b="1" baseline="-25000">
                <a:latin typeface="Comic Sans MS" pitchFamily="66" charset="0"/>
              </a:rPr>
              <a:t>3</a:t>
            </a:r>
            <a:endParaRPr lang="en-GB" b="1" baseline="-25000">
              <a:latin typeface="Comic Sans MS" pitchFamily="66" charset="0"/>
            </a:endParaRPr>
          </a:p>
        </p:txBody>
      </p:sp>
      <p:sp>
        <p:nvSpPr>
          <p:cNvPr id="28707" name="Text Box 36"/>
          <p:cNvSpPr txBox="1">
            <a:spLocks noChangeArrowheads="1"/>
          </p:cNvSpPr>
          <p:nvPr/>
        </p:nvSpPr>
        <p:spPr bwMode="auto">
          <a:xfrm>
            <a:off x="2411413" y="4138613"/>
            <a:ext cx="122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/>
              <a:t>&lt;&lt;1 / &lt;&lt; 2</a:t>
            </a:r>
            <a:endParaRPr lang="en-GB"/>
          </a:p>
        </p:txBody>
      </p:sp>
      <p:sp>
        <p:nvSpPr>
          <p:cNvPr id="28708" name="Text Box 37"/>
          <p:cNvSpPr txBox="1">
            <a:spLocks noChangeArrowheads="1"/>
          </p:cNvSpPr>
          <p:nvPr/>
        </p:nvSpPr>
        <p:spPr bwMode="auto">
          <a:xfrm>
            <a:off x="785812" y="4648200"/>
            <a:ext cx="23383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accent2"/>
                </a:solidFill>
                <a:latin typeface="Comic Sans MS" pitchFamily="66" charset="0"/>
              </a:rPr>
              <a:t>Why secure?</a:t>
            </a:r>
          </a:p>
          <a:p>
            <a:endParaRPr lang="en-GB" sz="2800" dirty="0">
              <a:latin typeface="Comic Sans MS" pitchFamily="66" charset="0"/>
            </a:endParaRPr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4140200" y="2349500"/>
            <a:ext cx="0" cy="7191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140200" y="2636838"/>
            <a:ext cx="515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Difficult to find collision on Final input</a:t>
            </a:r>
            <a:endParaRPr lang="en-GB" sz="2400" dirty="0">
              <a:solidFill>
                <a:srgbClr val="FF3300"/>
              </a:solidFill>
            </a:endParaRPr>
          </a:p>
        </p:txBody>
      </p:sp>
      <p:sp>
        <p:nvSpPr>
          <p:cNvPr id="29736" name="Freeform 40"/>
          <p:cNvSpPr>
            <a:spLocks/>
          </p:cNvSpPr>
          <p:nvPr/>
        </p:nvSpPr>
        <p:spPr bwMode="auto">
          <a:xfrm>
            <a:off x="715963" y="1257300"/>
            <a:ext cx="2262187" cy="647700"/>
          </a:xfrm>
          <a:custGeom>
            <a:avLst/>
            <a:gdLst>
              <a:gd name="T0" fmla="*/ 2147483647 w 1425"/>
              <a:gd name="T1" fmla="*/ 2147483647 h 408"/>
              <a:gd name="T2" fmla="*/ 2147483647 w 1425"/>
              <a:gd name="T3" fmla="*/ 2147483647 h 408"/>
              <a:gd name="T4" fmla="*/ 2147483647 w 1425"/>
              <a:gd name="T5" fmla="*/ 2147483647 h 408"/>
              <a:gd name="T6" fmla="*/ 2147483647 w 1425"/>
              <a:gd name="T7" fmla="*/ 2147483647 h 408"/>
              <a:gd name="T8" fmla="*/ 2147483647 w 1425"/>
              <a:gd name="T9" fmla="*/ 2147483647 h 408"/>
              <a:gd name="T10" fmla="*/ 2147483647 w 1425"/>
              <a:gd name="T11" fmla="*/ 2147483647 h 408"/>
              <a:gd name="T12" fmla="*/ 2147483647 w 1425"/>
              <a:gd name="T13" fmla="*/ 2147483647 h 408"/>
              <a:gd name="T14" fmla="*/ 2147483647 w 1425"/>
              <a:gd name="T15" fmla="*/ 2147483647 h 408"/>
              <a:gd name="T16" fmla="*/ 2147483647 w 1425"/>
              <a:gd name="T17" fmla="*/ 2147483647 h 408"/>
              <a:gd name="T18" fmla="*/ 2147483647 w 1425"/>
              <a:gd name="T19" fmla="*/ 2147483647 h 408"/>
              <a:gd name="T20" fmla="*/ 0 w 1425"/>
              <a:gd name="T21" fmla="*/ 2147483647 h 408"/>
              <a:gd name="T22" fmla="*/ 2147483647 w 1425"/>
              <a:gd name="T23" fmla="*/ 2147483647 h 408"/>
              <a:gd name="T24" fmla="*/ 2147483647 w 1425"/>
              <a:gd name="T25" fmla="*/ 2147483647 h 408"/>
              <a:gd name="T26" fmla="*/ 2147483647 w 1425"/>
              <a:gd name="T27" fmla="*/ 2147483647 h 408"/>
              <a:gd name="T28" fmla="*/ 2147483647 w 1425"/>
              <a:gd name="T29" fmla="*/ 2147483647 h 408"/>
              <a:gd name="T30" fmla="*/ 2147483647 w 1425"/>
              <a:gd name="T31" fmla="*/ 2147483647 h 408"/>
              <a:gd name="T32" fmla="*/ 2147483647 w 1425"/>
              <a:gd name="T33" fmla="*/ 2147483647 h 408"/>
              <a:gd name="T34" fmla="*/ 2147483647 w 1425"/>
              <a:gd name="T35" fmla="*/ 2147483647 h 408"/>
              <a:gd name="T36" fmla="*/ 2147483647 w 1425"/>
              <a:gd name="T37" fmla="*/ 2147483647 h 408"/>
              <a:gd name="T38" fmla="*/ 2147483647 w 1425"/>
              <a:gd name="T39" fmla="*/ 2147483647 h 408"/>
              <a:gd name="T40" fmla="*/ 2147483647 w 1425"/>
              <a:gd name="T41" fmla="*/ 2147483647 h 408"/>
              <a:gd name="T42" fmla="*/ 2147483647 w 1425"/>
              <a:gd name="T43" fmla="*/ 2147483647 h 408"/>
              <a:gd name="T44" fmla="*/ 2147483647 w 1425"/>
              <a:gd name="T45" fmla="*/ 2147483647 h 40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425"/>
              <a:gd name="T70" fmla="*/ 0 h 408"/>
              <a:gd name="T71" fmla="*/ 1425 w 1425"/>
              <a:gd name="T72" fmla="*/ 408 h 40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425" h="408">
                <a:moveTo>
                  <a:pt x="1425" y="197"/>
                </a:moveTo>
                <a:cubicBezTo>
                  <a:pt x="1384" y="183"/>
                  <a:pt x="1409" y="193"/>
                  <a:pt x="1355" y="158"/>
                </a:cubicBezTo>
                <a:cubicBezTo>
                  <a:pt x="1324" y="137"/>
                  <a:pt x="1223" y="115"/>
                  <a:pt x="1191" y="111"/>
                </a:cubicBezTo>
                <a:cubicBezTo>
                  <a:pt x="1166" y="93"/>
                  <a:pt x="1143" y="90"/>
                  <a:pt x="1114" y="80"/>
                </a:cubicBezTo>
                <a:cubicBezTo>
                  <a:pt x="1085" y="51"/>
                  <a:pt x="1052" y="23"/>
                  <a:pt x="1012" y="10"/>
                </a:cubicBezTo>
                <a:cubicBezTo>
                  <a:pt x="959" y="44"/>
                  <a:pt x="905" y="12"/>
                  <a:pt x="849" y="10"/>
                </a:cubicBezTo>
                <a:cubicBezTo>
                  <a:pt x="714" y="5"/>
                  <a:pt x="579" y="5"/>
                  <a:pt x="444" y="2"/>
                </a:cubicBezTo>
                <a:cubicBezTo>
                  <a:pt x="360" y="60"/>
                  <a:pt x="250" y="0"/>
                  <a:pt x="156" y="33"/>
                </a:cubicBezTo>
                <a:cubicBezTo>
                  <a:pt x="142" y="47"/>
                  <a:pt x="132" y="66"/>
                  <a:pt x="117" y="80"/>
                </a:cubicBezTo>
                <a:cubicBezTo>
                  <a:pt x="103" y="92"/>
                  <a:pt x="71" y="111"/>
                  <a:pt x="71" y="111"/>
                </a:cubicBezTo>
                <a:cubicBezTo>
                  <a:pt x="42" y="153"/>
                  <a:pt x="29" y="201"/>
                  <a:pt x="0" y="243"/>
                </a:cubicBezTo>
                <a:cubicBezTo>
                  <a:pt x="9" y="294"/>
                  <a:pt x="14" y="301"/>
                  <a:pt x="55" y="329"/>
                </a:cubicBezTo>
                <a:cubicBezTo>
                  <a:pt x="110" y="408"/>
                  <a:pt x="150" y="366"/>
                  <a:pt x="273" y="360"/>
                </a:cubicBezTo>
                <a:cubicBezTo>
                  <a:pt x="319" y="328"/>
                  <a:pt x="380" y="313"/>
                  <a:pt x="436" y="306"/>
                </a:cubicBezTo>
                <a:cubicBezTo>
                  <a:pt x="532" y="308"/>
                  <a:pt x="628" y="309"/>
                  <a:pt x="724" y="313"/>
                </a:cubicBezTo>
                <a:cubicBezTo>
                  <a:pt x="759" y="315"/>
                  <a:pt x="794" y="342"/>
                  <a:pt x="826" y="344"/>
                </a:cubicBezTo>
                <a:cubicBezTo>
                  <a:pt x="945" y="351"/>
                  <a:pt x="1065" y="349"/>
                  <a:pt x="1184" y="352"/>
                </a:cubicBezTo>
                <a:cubicBezTo>
                  <a:pt x="1262" y="379"/>
                  <a:pt x="1214" y="369"/>
                  <a:pt x="1331" y="360"/>
                </a:cubicBezTo>
                <a:cubicBezTo>
                  <a:pt x="1339" y="355"/>
                  <a:pt x="1346" y="348"/>
                  <a:pt x="1355" y="344"/>
                </a:cubicBezTo>
                <a:cubicBezTo>
                  <a:pt x="1362" y="340"/>
                  <a:pt x="1373" y="343"/>
                  <a:pt x="1378" y="337"/>
                </a:cubicBezTo>
                <a:cubicBezTo>
                  <a:pt x="1388" y="324"/>
                  <a:pt x="1389" y="306"/>
                  <a:pt x="1394" y="290"/>
                </a:cubicBezTo>
                <a:cubicBezTo>
                  <a:pt x="1397" y="282"/>
                  <a:pt x="1402" y="267"/>
                  <a:pt x="1402" y="267"/>
                </a:cubicBezTo>
                <a:cubicBezTo>
                  <a:pt x="1410" y="205"/>
                  <a:pt x="1396" y="225"/>
                  <a:pt x="1425" y="197"/>
                </a:cubicBez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 flipH="1" flipV="1">
            <a:off x="2916238" y="1628775"/>
            <a:ext cx="2232025" cy="287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105400" y="1600200"/>
            <a:ext cx="3490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Any changes will effect h in a random manner</a:t>
            </a:r>
            <a:endParaRPr lang="en-GB" sz="2400" dirty="0">
              <a:solidFill>
                <a:srgbClr val="FF3300"/>
              </a:solidFill>
            </a:endParaRP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2247900" y="3736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h</a:t>
            </a:r>
            <a:endParaRPr lang="en-GB">
              <a:solidFill>
                <a:srgbClr val="FF3300"/>
              </a:solidFill>
            </a:endParaRPr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 flipH="1">
            <a:off x="2627313" y="2060575"/>
            <a:ext cx="2520950" cy="1873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 flipH="1" flipV="1">
            <a:off x="3276600" y="4581525"/>
            <a:ext cx="1008063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4191000" y="4495800"/>
            <a:ext cx="47244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Prevents extension </a:t>
            </a:r>
            <a:r>
              <a:rPr lang="en-US" sz="2400" dirty="0" smtClean="0">
                <a:solidFill>
                  <a:srgbClr val="FF3300"/>
                </a:solidFill>
              </a:rPr>
              <a:t>attack. Shift  by one or two bits can not be cancelled by </a:t>
            </a:r>
            <a:r>
              <a:rPr lang="en-US" sz="2400" dirty="0" err="1" smtClean="0">
                <a:solidFill>
                  <a:srgbClr val="FF3300"/>
                </a:solidFill>
              </a:rPr>
              <a:t>xoring</a:t>
            </a:r>
            <a:r>
              <a:rPr lang="en-US" sz="2400" dirty="0" smtClean="0">
                <a:solidFill>
                  <a:srgbClr val="FF3300"/>
                </a:solidFill>
              </a:rPr>
              <a:t> with a message block.</a:t>
            </a:r>
            <a:endParaRPr lang="en-GB" sz="2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AutoShape 279"/>
          <p:cNvSpPr>
            <a:spLocks noChangeArrowheads="1"/>
          </p:cNvSpPr>
          <p:nvPr/>
        </p:nvSpPr>
        <p:spPr bwMode="auto">
          <a:xfrm>
            <a:off x="1117600" y="3246438"/>
            <a:ext cx="508000" cy="344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6870" name="Line 280"/>
          <p:cNvSpPr>
            <a:spLocks noChangeShapeType="1"/>
          </p:cNvSpPr>
          <p:nvPr/>
        </p:nvSpPr>
        <p:spPr bwMode="auto">
          <a:xfrm>
            <a:off x="1370013" y="3590925"/>
            <a:ext cx="0" cy="963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283"/>
          <p:cNvSpPr>
            <a:spLocks noChangeShapeType="1"/>
          </p:cNvSpPr>
          <p:nvPr/>
        </p:nvSpPr>
        <p:spPr bwMode="auto">
          <a:xfrm>
            <a:off x="358775" y="4554538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284"/>
          <p:cNvSpPr>
            <a:spLocks noChangeShapeType="1"/>
          </p:cNvSpPr>
          <p:nvPr/>
        </p:nvSpPr>
        <p:spPr bwMode="auto">
          <a:xfrm flipV="1">
            <a:off x="865188" y="2490788"/>
            <a:ext cx="0" cy="206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AutoShape 285"/>
          <p:cNvSpPr>
            <a:spLocks noChangeArrowheads="1"/>
          </p:cNvSpPr>
          <p:nvPr/>
        </p:nvSpPr>
        <p:spPr bwMode="auto">
          <a:xfrm>
            <a:off x="1201738" y="2351088"/>
            <a:ext cx="339725" cy="276225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6874" name="Line 286"/>
          <p:cNvSpPr>
            <a:spLocks noChangeShapeType="1"/>
          </p:cNvSpPr>
          <p:nvPr/>
        </p:nvSpPr>
        <p:spPr bwMode="auto">
          <a:xfrm>
            <a:off x="865188" y="2490788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5" name="Line 287"/>
          <p:cNvSpPr>
            <a:spLocks noChangeShapeType="1"/>
          </p:cNvSpPr>
          <p:nvPr/>
        </p:nvSpPr>
        <p:spPr bwMode="auto">
          <a:xfrm>
            <a:off x="1370013" y="1939925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288"/>
          <p:cNvSpPr>
            <a:spLocks noChangeShapeType="1"/>
          </p:cNvSpPr>
          <p:nvPr/>
        </p:nvSpPr>
        <p:spPr bwMode="auto">
          <a:xfrm>
            <a:off x="1370013" y="2627313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Text Box 290"/>
          <p:cNvSpPr txBox="1">
            <a:spLocks noChangeArrowheads="1"/>
          </p:cNvSpPr>
          <p:nvPr/>
        </p:nvSpPr>
        <p:spPr bwMode="auto">
          <a:xfrm>
            <a:off x="1157288" y="1570038"/>
            <a:ext cx="48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</a:p>
        </p:txBody>
      </p:sp>
      <p:sp>
        <p:nvSpPr>
          <p:cNvPr id="36878" name="Text Box 291"/>
          <p:cNvSpPr txBox="1">
            <a:spLocks noChangeArrowheads="1"/>
          </p:cNvSpPr>
          <p:nvPr/>
        </p:nvSpPr>
        <p:spPr bwMode="auto">
          <a:xfrm>
            <a:off x="1336675" y="2709863"/>
            <a:ext cx="400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u</a:t>
            </a:r>
            <a:r>
              <a:rPr lang="en-US" b="1" baseline="-25000">
                <a:latin typeface="Comic Sans MS" pitchFamily="66" charset="0"/>
              </a:rPr>
              <a:t>1</a:t>
            </a:r>
          </a:p>
        </p:txBody>
      </p:sp>
      <p:sp>
        <p:nvSpPr>
          <p:cNvPr id="36879" name="Text Box 292"/>
          <p:cNvSpPr txBox="1">
            <a:spLocks noChangeArrowheads="1"/>
          </p:cNvSpPr>
          <p:nvPr/>
        </p:nvSpPr>
        <p:spPr bwMode="auto">
          <a:xfrm>
            <a:off x="1454150" y="3992563"/>
            <a:ext cx="392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v</a:t>
            </a:r>
            <a:r>
              <a:rPr lang="en-US" b="1" baseline="-25000">
                <a:latin typeface="Comic Sans MS" pitchFamily="66" charset="0"/>
              </a:rPr>
              <a:t>1</a:t>
            </a:r>
          </a:p>
        </p:txBody>
      </p:sp>
      <p:sp>
        <p:nvSpPr>
          <p:cNvPr id="36880" name="Text Box 293"/>
          <p:cNvSpPr txBox="1">
            <a:spLocks noChangeArrowheads="1"/>
          </p:cNvSpPr>
          <p:nvPr/>
        </p:nvSpPr>
        <p:spPr bwMode="auto">
          <a:xfrm>
            <a:off x="357188" y="3992563"/>
            <a:ext cx="392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v</a:t>
            </a:r>
            <a:r>
              <a:rPr lang="en-US" b="1" baseline="-25000">
                <a:latin typeface="Comic Sans MS" pitchFamily="66" charset="0"/>
              </a:rPr>
              <a:t>0</a:t>
            </a:r>
          </a:p>
        </p:txBody>
      </p:sp>
      <p:sp>
        <p:nvSpPr>
          <p:cNvPr id="36881" name="Text Box 294"/>
          <p:cNvSpPr txBox="1">
            <a:spLocks noChangeArrowheads="1"/>
          </p:cNvSpPr>
          <p:nvPr/>
        </p:nvSpPr>
        <p:spPr bwMode="auto">
          <a:xfrm>
            <a:off x="1117600" y="3243263"/>
            <a:ext cx="449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E</a:t>
            </a:r>
            <a:r>
              <a:rPr lang="en-US" sz="2000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36882" name="AutoShape 295"/>
          <p:cNvSpPr>
            <a:spLocks noChangeArrowheads="1"/>
          </p:cNvSpPr>
          <p:nvPr/>
        </p:nvSpPr>
        <p:spPr bwMode="auto">
          <a:xfrm>
            <a:off x="2185988" y="3246438"/>
            <a:ext cx="508000" cy="344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6883" name="Line 297"/>
          <p:cNvSpPr>
            <a:spLocks noChangeShapeType="1"/>
          </p:cNvSpPr>
          <p:nvPr/>
        </p:nvSpPr>
        <p:spPr bwMode="auto">
          <a:xfrm>
            <a:off x="1370013" y="4554538"/>
            <a:ext cx="563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Line 298"/>
          <p:cNvSpPr>
            <a:spLocks noChangeShapeType="1"/>
          </p:cNvSpPr>
          <p:nvPr/>
        </p:nvSpPr>
        <p:spPr bwMode="auto">
          <a:xfrm flipV="1">
            <a:off x="1933575" y="2490788"/>
            <a:ext cx="0" cy="206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5" name="AutoShape 299"/>
          <p:cNvSpPr>
            <a:spLocks noChangeArrowheads="1"/>
          </p:cNvSpPr>
          <p:nvPr/>
        </p:nvSpPr>
        <p:spPr bwMode="auto">
          <a:xfrm>
            <a:off x="2270125" y="2351088"/>
            <a:ext cx="339725" cy="276225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6886" name="Line 300"/>
          <p:cNvSpPr>
            <a:spLocks noChangeShapeType="1"/>
          </p:cNvSpPr>
          <p:nvPr/>
        </p:nvSpPr>
        <p:spPr bwMode="auto">
          <a:xfrm>
            <a:off x="1933575" y="2490788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Line 301"/>
          <p:cNvSpPr>
            <a:spLocks noChangeShapeType="1"/>
          </p:cNvSpPr>
          <p:nvPr/>
        </p:nvSpPr>
        <p:spPr bwMode="auto">
          <a:xfrm>
            <a:off x="2438400" y="1939925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Line 302"/>
          <p:cNvSpPr>
            <a:spLocks noChangeShapeType="1"/>
          </p:cNvSpPr>
          <p:nvPr/>
        </p:nvSpPr>
        <p:spPr bwMode="auto">
          <a:xfrm>
            <a:off x="2438400" y="2627313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Text Box 303"/>
          <p:cNvSpPr txBox="1">
            <a:spLocks noChangeArrowheads="1"/>
          </p:cNvSpPr>
          <p:nvPr/>
        </p:nvSpPr>
        <p:spPr bwMode="auto">
          <a:xfrm>
            <a:off x="2225675" y="1570038"/>
            <a:ext cx="48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</a:p>
        </p:txBody>
      </p:sp>
      <p:sp>
        <p:nvSpPr>
          <p:cNvPr id="36890" name="Text Box 304"/>
          <p:cNvSpPr txBox="1">
            <a:spLocks noChangeArrowheads="1"/>
          </p:cNvSpPr>
          <p:nvPr/>
        </p:nvSpPr>
        <p:spPr bwMode="auto">
          <a:xfrm>
            <a:off x="2436813" y="2709863"/>
            <a:ext cx="400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u</a:t>
            </a:r>
            <a:r>
              <a:rPr lang="en-US" b="1" baseline="-25000">
                <a:latin typeface="Comic Sans MS" pitchFamily="66" charset="0"/>
              </a:rPr>
              <a:t>2</a:t>
            </a:r>
          </a:p>
        </p:txBody>
      </p:sp>
      <p:sp>
        <p:nvSpPr>
          <p:cNvPr id="36891" name="Text Box 305"/>
          <p:cNvSpPr txBox="1">
            <a:spLocks noChangeArrowheads="1"/>
          </p:cNvSpPr>
          <p:nvPr/>
        </p:nvSpPr>
        <p:spPr bwMode="auto">
          <a:xfrm>
            <a:off x="2667000" y="3992563"/>
            <a:ext cx="392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v</a:t>
            </a:r>
            <a:r>
              <a:rPr lang="en-US" b="1" baseline="-25000">
                <a:latin typeface="Comic Sans MS" pitchFamily="66" charset="0"/>
              </a:rPr>
              <a:t>2</a:t>
            </a:r>
          </a:p>
        </p:txBody>
      </p:sp>
      <p:sp>
        <p:nvSpPr>
          <p:cNvPr id="36892" name="Text Box 307"/>
          <p:cNvSpPr txBox="1">
            <a:spLocks noChangeArrowheads="1"/>
          </p:cNvSpPr>
          <p:nvPr/>
        </p:nvSpPr>
        <p:spPr bwMode="auto">
          <a:xfrm>
            <a:off x="2265363" y="3243263"/>
            <a:ext cx="449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E</a:t>
            </a:r>
            <a:r>
              <a:rPr lang="en-US" sz="2000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36893" name="AutoShape 308"/>
          <p:cNvSpPr>
            <a:spLocks noChangeArrowheads="1"/>
          </p:cNvSpPr>
          <p:nvPr/>
        </p:nvSpPr>
        <p:spPr bwMode="auto">
          <a:xfrm>
            <a:off x="3282950" y="3246438"/>
            <a:ext cx="506413" cy="344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6894" name="Line 311"/>
          <p:cNvSpPr>
            <a:spLocks noChangeShapeType="1"/>
          </p:cNvSpPr>
          <p:nvPr/>
        </p:nvSpPr>
        <p:spPr bwMode="auto">
          <a:xfrm flipV="1">
            <a:off x="3028950" y="2490788"/>
            <a:ext cx="0" cy="206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AutoShape 312"/>
          <p:cNvSpPr>
            <a:spLocks noChangeArrowheads="1"/>
          </p:cNvSpPr>
          <p:nvPr/>
        </p:nvSpPr>
        <p:spPr bwMode="auto">
          <a:xfrm>
            <a:off x="3365500" y="2351088"/>
            <a:ext cx="339725" cy="276225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6896" name="Line 313"/>
          <p:cNvSpPr>
            <a:spLocks noChangeShapeType="1"/>
          </p:cNvSpPr>
          <p:nvPr/>
        </p:nvSpPr>
        <p:spPr bwMode="auto">
          <a:xfrm>
            <a:off x="3028950" y="2490788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Line 314"/>
          <p:cNvSpPr>
            <a:spLocks noChangeShapeType="1"/>
          </p:cNvSpPr>
          <p:nvPr/>
        </p:nvSpPr>
        <p:spPr bwMode="auto">
          <a:xfrm>
            <a:off x="3536950" y="1939925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Line 315"/>
          <p:cNvSpPr>
            <a:spLocks noChangeShapeType="1"/>
          </p:cNvSpPr>
          <p:nvPr/>
        </p:nvSpPr>
        <p:spPr bwMode="auto">
          <a:xfrm>
            <a:off x="3536950" y="2627313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Text Box 316"/>
          <p:cNvSpPr txBox="1">
            <a:spLocks noChangeArrowheads="1"/>
          </p:cNvSpPr>
          <p:nvPr/>
        </p:nvSpPr>
        <p:spPr bwMode="auto">
          <a:xfrm>
            <a:off x="3290888" y="1570038"/>
            <a:ext cx="48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3</a:t>
            </a:r>
          </a:p>
        </p:txBody>
      </p:sp>
      <p:sp>
        <p:nvSpPr>
          <p:cNvPr id="36900" name="Text Box 317"/>
          <p:cNvSpPr txBox="1">
            <a:spLocks noChangeArrowheads="1"/>
          </p:cNvSpPr>
          <p:nvPr/>
        </p:nvSpPr>
        <p:spPr bwMode="auto">
          <a:xfrm>
            <a:off x="3535363" y="2709863"/>
            <a:ext cx="400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u</a:t>
            </a:r>
            <a:r>
              <a:rPr lang="en-US" b="1" baseline="-25000">
                <a:latin typeface="Comic Sans MS" pitchFamily="66" charset="0"/>
              </a:rPr>
              <a:t>3</a:t>
            </a:r>
          </a:p>
        </p:txBody>
      </p:sp>
      <p:sp>
        <p:nvSpPr>
          <p:cNvPr id="36901" name="Text Box 318"/>
          <p:cNvSpPr txBox="1">
            <a:spLocks noChangeArrowheads="1"/>
          </p:cNvSpPr>
          <p:nvPr/>
        </p:nvSpPr>
        <p:spPr bwMode="auto">
          <a:xfrm>
            <a:off x="3619500" y="4141788"/>
            <a:ext cx="392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v</a:t>
            </a:r>
            <a:r>
              <a:rPr lang="en-US" b="1" baseline="-25000">
                <a:latin typeface="Comic Sans MS" pitchFamily="66" charset="0"/>
              </a:rPr>
              <a:t>3</a:t>
            </a:r>
          </a:p>
        </p:txBody>
      </p:sp>
      <p:sp>
        <p:nvSpPr>
          <p:cNvPr id="36902" name="Text Box 320"/>
          <p:cNvSpPr txBox="1">
            <a:spLocks noChangeArrowheads="1"/>
          </p:cNvSpPr>
          <p:nvPr/>
        </p:nvSpPr>
        <p:spPr bwMode="auto">
          <a:xfrm>
            <a:off x="3336925" y="3243263"/>
            <a:ext cx="449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E</a:t>
            </a:r>
            <a:r>
              <a:rPr lang="en-US" sz="2000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36903" name="Line 321"/>
          <p:cNvSpPr>
            <a:spLocks noChangeShapeType="1"/>
          </p:cNvSpPr>
          <p:nvPr/>
        </p:nvSpPr>
        <p:spPr bwMode="auto">
          <a:xfrm>
            <a:off x="2435225" y="359092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323"/>
          <p:cNvSpPr>
            <a:spLocks noChangeShapeType="1"/>
          </p:cNvSpPr>
          <p:nvPr/>
        </p:nvSpPr>
        <p:spPr bwMode="auto">
          <a:xfrm>
            <a:off x="2435225" y="4278313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5" name="Text Box 324"/>
          <p:cNvSpPr txBox="1">
            <a:spLocks noChangeArrowheads="1"/>
          </p:cNvSpPr>
          <p:nvPr/>
        </p:nvSpPr>
        <p:spPr bwMode="auto">
          <a:xfrm>
            <a:off x="2135188" y="3871913"/>
            <a:ext cx="563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&lt;&lt;1</a:t>
            </a:r>
            <a:r>
              <a:rPr lang="en-US" sz="1400" b="1" baseline="-25000">
                <a:latin typeface="Comic Sans MS" pitchFamily="66" charset="0"/>
              </a:rPr>
              <a:t> </a:t>
            </a:r>
          </a:p>
        </p:txBody>
      </p:sp>
      <p:sp>
        <p:nvSpPr>
          <p:cNvPr id="36906" name="Line 327"/>
          <p:cNvSpPr>
            <a:spLocks noChangeShapeType="1"/>
          </p:cNvSpPr>
          <p:nvPr/>
        </p:nvSpPr>
        <p:spPr bwMode="auto">
          <a:xfrm>
            <a:off x="2468563" y="4554538"/>
            <a:ext cx="560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7" name="Line 328"/>
          <p:cNvSpPr>
            <a:spLocks noChangeShapeType="1"/>
          </p:cNvSpPr>
          <p:nvPr/>
        </p:nvSpPr>
        <p:spPr bwMode="auto">
          <a:xfrm flipV="1">
            <a:off x="3028950" y="2490788"/>
            <a:ext cx="0" cy="206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8" name="Line 329"/>
          <p:cNvSpPr>
            <a:spLocks noChangeShapeType="1"/>
          </p:cNvSpPr>
          <p:nvPr/>
        </p:nvSpPr>
        <p:spPr bwMode="auto">
          <a:xfrm>
            <a:off x="3565525" y="3590925"/>
            <a:ext cx="0" cy="963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9" name="Rectangle 372"/>
          <p:cNvSpPr>
            <a:spLocks noChangeArrowheads="1"/>
          </p:cNvSpPr>
          <p:nvPr/>
        </p:nvSpPr>
        <p:spPr bwMode="auto">
          <a:xfrm>
            <a:off x="863600" y="1593850"/>
            <a:ext cx="32067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6910" name="Line 373"/>
          <p:cNvSpPr>
            <a:spLocks noChangeShapeType="1"/>
          </p:cNvSpPr>
          <p:nvPr/>
        </p:nvSpPr>
        <p:spPr bwMode="auto">
          <a:xfrm>
            <a:off x="1876425" y="1593850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1" name="Line 374"/>
          <p:cNvSpPr>
            <a:spLocks noChangeShapeType="1"/>
          </p:cNvSpPr>
          <p:nvPr/>
        </p:nvSpPr>
        <p:spPr bwMode="auto">
          <a:xfrm>
            <a:off x="2973388" y="1593850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2" name="Oval 383"/>
          <p:cNvSpPr>
            <a:spLocks noChangeArrowheads="1"/>
          </p:cNvSpPr>
          <p:nvPr/>
        </p:nvSpPr>
        <p:spPr bwMode="auto">
          <a:xfrm>
            <a:off x="2154238" y="3851275"/>
            <a:ext cx="523875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4400" b="1" kern="0" dirty="0" smtClean="0">
                <a:latin typeface="Arial Black" pitchFamily="34" charset="0"/>
                <a:ea typeface="+mj-ea"/>
                <a:cs typeface="+mj-cs"/>
              </a:rPr>
              <a:t>GCBC1 (FSE’09)</a:t>
            </a:r>
            <a:endParaRPr lang="en-GB" sz="4400" b="1" kern="0" dirty="0"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36914" name="Text Box 92"/>
          <p:cNvSpPr txBox="1">
            <a:spLocks noChangeArrowheads="1"/>
          </p:cNvSpPr>
          <p:nvPr/>
        </p:nvSpPr>
        <p:spPr bwMode="auto">
          <a:xfrm>
            <a:off x="142875" y="4797425"/>
            <a:ext cx="431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Last message block M</a:t>
            </a:r>
            <a:r>
              <a:rPr lang="en-US" sz="2000" baseline="-25000">
                <a:latin typeface="Comic Sans MS" pitchFamily="66" charset="0"/>
              </a:rPr>
              <a:t>3</a:t>
            </a:r>
            <a:r>
              <a:rPr lang="en-US" sz="2000">
                <a:latin typeface="Comic Sans MS" pitchFamily="66" charset="0"/>
              </a:rPr>
              <a:t> is complete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643438" y="1570038"/>
            <a:ext cx="4143375" cy="3924300"/>
            <a:chOff x="4643438" y="1570038"/>
            <a:chExt cx="4143404" cy="3924170"/>
          </a:xfrm>
        </p:grpSpPr>
        <p:sp>
          <p:nvSpPr>
            <p:cNvPr id="36918" name="AutoShape 330"/>
            <p:cNvSpPr>
              <a:spLocks noChangeArrowheads="1"/>
            </p:cNvSpPr>
            <p:nvPr/>
          </p:nvSpPr>
          <p:spPr bwMode="auto">
            <a:xfrm>
              <a:off x="5707063" y="3246438"/>
              <a:ext cx="504825" cy="3444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919" name="Line 331"/>
            <p:cNvSpPr>
              <a:spLocks noChangeShapeType="1"/>
            </p:cNvSpPr>
            <p:nvPr/>
          </p:nvSpPr>
          <p:spPr bwMode="auto">
            <a:xfrm>
              <a:off x="5959475" y="3590925"/>
              <a:ext cx="0" cy="963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Line 332"/>
            <p:cNvSpPr>
              <a:spLocks noChangeShapeType="1"/>
            </p:cNvSpPr>
            <p:nvPr/>
          </p:nvSpPr>
          <p:spPr bwMode="auto">
            <a:xfrm>
              <a:off x="4946650" y="4554538"/>
              <a:ext cx="506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Line 333"/>
            <p:cNvSpPr>
              <a:spLocks noChangeShapeType="1"/>
            </p:cNvSpPr>
            <p:nvPr/>
          </p:nvSpPr>
          <p:spPr bwMode="auto">
            <a:xfrm flipV="1">
              <a:off x="5453063" y="2490788"/>
              <a:ext cx="0" cy="2063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AutoShape 334"/>
            <p:cNvSpPr>
              <a:spLocks noChangeArrowheads="1"/>
            </p:cNvSpPr>
            <p:nvPr/>
          </p:nvSpPr>
          <p:spPr bwMode="auto">
            <a:xfrm>
              <a:off x="5789613" y="2351088"/>
              <a:ext cx="338137" cy="276225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923" name="Line 335"/>
            <p:cNvSpPr>
              <a:spLocks noChangeShapeType="1"/>
            </p:cNvSpPr>
            <p:nvPr/>
          </p:nvSpPr>
          <p:spPr bwMode="auto">
            <a:xfrm>
              <a:off x="5453063" y="2490788"/>
              <a:ext cx="33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Line 336"/>
            <p:cNvSpPr>
              <a:spLocks noChangeShapeType="1"/>
            </p:cNvSpPr>
            <p:nvPr/>
          </p:nvSpPr>
          <p:spPr bwMode="auto">
            <a:xfrm>
              <a:off x="5959475" y="1939925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Line 337"/>
            <p:cNvSpPr>
              <a:spLocks noChangeShapeType="1"/>
            </p:cNvSpPr>
            <p:nvPr/>
          </p:nvSpPr>
          <p:spPr bwMode="auto">
            <a:xfrm>
              <a:off x="5959475" y="2627313"/>
              <a:ext cx="0" cy="619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Text Box 338"/>
            <p:cNvSpPr txBox="1">
              <a:spLocks noChangeArrowheads="1"/>
            </p:cNvSpPr>
            <p:nvPr/>
          </p:nvSpPr>
          <p:spPr bwMode="auto">
            <a:xfrm>
              <a:off x="5781675" y="1570038"/>
              <a:ext cx="4828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M</a:t>
              </a:r>
              <a:r>
                <a:rPr lang="en-US" b="1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927" name="Text Box 339"/>
            <p:cNvSpPr txBox="1">
              <a:spLocks noChangeArrowheads="1"/>
            </p:cNvSpPr>
            <p:nvPr/>
          </p:nvSpPr>
          <p:spPr bwMode="auto">
            <a:xfrm>
              <a:off x="5926138" y="2709863"/>
              <a:ext cx="3994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u</a:t>
              </a:r>
              <a:r>
                <a:rPr lang="en-US" b="1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928" name="Text Box 340"/>
            <p:cNvSpPr txBox="1">
              <a:spLocks noChangeArrowheads="1"/>
            </p:cNvSpPr>
            <p:nvPr/>
          </p:nvSpPr>
          <p:spPr bwMode="auto">
            <a:xfrm>
              <a:off x="6043613" y="3992563"/>
              <a:ext cx="3914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v</a:t>
              </a:r>
              <a:r>
                <a:rPr lang="en-US" b="1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929" name="Text Box 341"/>
            <p:cNvSpPr txBox="1">
              <a:spLocks noChangeArrowheads="1"/>
            </p:cNvSpPr>
            <p:nvPr/>
          </p:nvSpPr>
          <p:spPr bwMode="auto">
            <a:xfrm>
              <a:off x="4943475" y="3992563"/>
              <a:ext cx="3914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v</a:t>
              </a:r>
              <a:r>
                <a:rPr lang="en-US" b="1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6930" name="Text Box 342"/>
            <p:cNvSpPr txBox="1">
              <a:spLocks noChangeArrowheads="1"/>
            </p:cNvSpPr>
            <p:nvPr/>
          </p:nvSpPr>
          <p:spPr bwMode="auto">
            <a:xfrm>
              <a:off x="5765912" y="3243204"/>
              <a:ext cx="449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mic Sans MS" pitchFamily="66" charset="0"/>
                </a:rPr>
                <a:t>E</a:t>
              </a:r>
              <a:r>
                <a:rPr lang="en-US" sz="2000" b="1" baseline="-25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6931" name="AutoShape 343"/>
            <p:cNvSpPr>
              <a:spLocks noChangeArrowheads="1"/>
            </p:cNvSpPr>
            <p:nvPr/>
          </p:nvSpPr>
          <p:spPr bwMode="auto">
            <a:xfrm>
              <a:off x="6775450" y="3246438"/>
              <a:ext cx="504825" cy="3444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932" name="Line 344"/>
            <p:cNvSpPr>
              <a:spLocks noChangeShapeType="1"/>
            </p:cNvSpPr>
            <p:nvPr/>
          </p:nvSpPr>
          <p:spPr bwMode="auto">
            <a:xfrm>
              <a:off x="5959475" y="4554538"/>
              <a:ext cx="561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Line 345"/>
            <p:cNvSpPr>
              <a:spLocks noChangeShapeType="1"/>
            </p:cNvSpPr>
            <p:nvPr/>
          </p:nvSpPr>
          <p:spPr bwMode="auto">
            <a:xfrm flipV="1">
              <a:off x="6521450" y="2490788"/>
              <a:ext cx="0" cy="2063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AutoShape 346"/>
            <p:cNvSpPr>
              <a:spLocks noChangeArrowheads="1"/>
            </p:cNvSpPr>
            <p:nvPr/>
          </p:nvSpPr>
          <p:spPr bwMode="auto">
            <a:xfrm>
              <a:off x="6856413" y="2351088"/>
              <a:ext cx="339725" cy="276225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935" name="Line 347"/>
            <p:cNvSpPr>
              <a:spLocks noChangeShapeType="1"/>
            </p:cNvSpPr>
            <p:nvPr/>
          </p:nvSpPr>
          <p:spPr bwMode="auto">
            <a:xfrm>
              <a:off x="6521450" y="2490788"/>
              <a:ext cx="334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348"/>
            <p:cNvSpPr>
              <a:spLocks noChangeShapeType="1"/>
            </p:cNvSpPr>
            <p:nvPr/>
          </p:nvSpPr>
          <p:spPr bwMode="auto">
            <a:xfrm>
              <a:off x="7027863" y="1939925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349"/>
            <p:cNvSpPr>
              <a:spLocks noChangeShapeType="1"/>
            </p:cNvSpPr>
            <p:nvPr/>
          </p:nvSpPr>
          <p:spPr bwMode="auto">
            <a:xfrm>
              <a:off x="7027863" y="2627313"/>
              <a:ext cx="0" cy="619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Text Box 350"/>
            <p:cNvSpPr txBox="1">
              <a:spLocks noChangeArrowheads="1"/>
            </p:cNvSpPr>
            <p:nvPr/>
          </p:nvSpPr>
          <p:spPr bwMode="auto">
            <a:xfrm>
              <a:off x="6846888" y="1570038"/>
              <a:ext cx="4828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M</a:t>
              </a:r>
              <a:r>
                <a:rPr lang="en-US" b="1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6939" name="Text Box 351"/>
            <p:cNvSpPr txBox="1">
              <a:spLocks noChangeArrowheads="1"/>
            </p:cNvSpPr>
            <p:nvPr/>
          </p:nvSpPr>
          <p:spPr bwMode="auto">
            <a:xfrm>
              <a:off x="7023100" y="2709863"/>
              <a:ext cx="3994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u</a:t>
              </a:r>
              <a:r>
                <a:rPr lang="en-US" b="1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6940" name="Text Box 352"/>
            <p:cNvSpPr txBox="1">
              <a:spLocks noChangeArrowheads="1"/>
            </p:cNvSpPr>
            <p:nvPr/>
          </p:nvSpPr>
          <p:spPr bwMode="auto">
            <a:xfrm>
              <a:off x="7289800" y="3992563"/>
              <a:ext cx="3914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v</a:t>
              </a:r>
              <a:r>
                <a:rPr lang="en-US" b="1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6941" name="Text Box 353"/>
            <p:cNvSpPr txBox="1">
              <a:spLocks noChangeArrowheads="1"/>
            </p:cNvSpPr>
            <p:nvPr/>
          </p:nvSpPr>
          <p:spPr bwMode="auto">
            <a:xfrm>
              <a:off x="6837482" y="3243204"/>
              <a:ext cx="449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mic Sans MS" pitchFamily="66" charset="0"/>
                </a:rPr>
                <a:t>E</a:t>
              </a:r>
              <a:r>
                <a:rPr lang="en-US" sz="2000" b="1" baseline="-25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6942" name="AutoShape 354"/>
            <p:cNvSpPr>
              <a:spLocks noChangeArrowheads="1"/>
            </p:cNvSpPr>
            <p:nvPr/>
          </p:nvSpPr>
          <p:spPr bwMode="auto">
            <a:xfrm>
              <a:off x="7870825" y="3246438"/>
              <a:ext cx="504825" cy="3444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943" name="Line 355"/>
            <p:cNvSpPr>
              <a:spLocks noChangeShapeType="1"/>
            </p:cNvSpPr>
            <p:nvPr/>
          </p:nvSpPr>
          <p:spPr bwMode="auto">
            <a:xfrm flipV="1">
              <a:off x="7618413" y="2490788"/>
              <a:ext cx="0" cy="2063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AutoShape 356"/>
            <p:cNvSpPr>
              <a:spLocks noChangeArrowheads="1"/>
            </p:cNvSpPr>
            <p:nvPr/>
          </p:nvSpPr>
          <p:spPr bwMode="auto">
            <a:xfrm>
              <a:off x="7954963" y="2351088"/>
              <a:ext cx="336550" cy="276225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945" name="Line 357"/>
            <p:cNvSpPr>
              <a:spLocks noChangeShapeType="1"/>
            </p:cNvSpPr>
            <p:nvPr/>
          </p:nvSpPr>
          <p:spPr bwMode="auto">
            <a:xfrm>
              <a:off x="7618413" y="2490788"/>
              <a:ext cx="33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Line 358"/>
            <p:cNvSpPr>
              <a:spLocks noChangeShapeType="1"/>
            </p:cNvSpPr>
            <p:nvPr/>
          </p:nvSpPr>
          <p:spPr bwMode="auto">
            <a:xfrm>
              <a:off x="8123238" y="1939925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359"/>
            <p:cNvSpPr>
              <a:spLocks noChangeShapeType="1"/>
            </p:cNvSpPr>
            <p:nvPr/>
          </p:nvSpPr>
          <p:spPr bwMode="auto">
            <a:xfrm>
              <a:off x="8123238" y="2627313"/>
              <a:ext cx="0" cy="619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Text Box 360"/>
            <p:cNvSpPr txBox="1">
              <a:spLocks noChangeArrowheads="1"/>
            </p:cNvSpPr>
            <p:nvPr/>
          </p:nvSpPr>
          <p:spPr bwMode="auto">
            <a:xfrm>
              <a:off x="7740650" y="1570038"/>
              <a:ext cx="8867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M</a:t>
              </a:r>
              <a:r>
                <a:rPr lang="en-US" b="1" baseline="-25000">
                  <a:latin typeface="Comic Sans MS" pitchFamily="66" charset="0"/>
                </a:rPr>
                <a:t>3</a:t>
              </a:r>
              <a:r>
                <a:rPr lang="en-US" b="1">
                  <a:latin typeface="Comic Sans MS" pitchFamily="66" charset="0"/>
                </a:rPr>
                <a:t>10*</a:t>
              </a:r>
              <a:endParaRPr lang="en-US" b="1" baseline="-25000">
                <a:latin typeface="Comic Sans MS" pitchFamily="66" charset="0"/>
              </a:endParaRPr>
            </a:p>
          </p:txBody>
        </p:sp>
        <p:sp>
          <p:nvSpPr>
            <p:cNvPr id="36949" name="Text Box 361"/>
            <p:cNvSpPr txBox="1">
              <a:spLocks noChangeArrowheads="1"/>
            </p:cNvSpPr>
            <p:nvPr/>
          </p:nvSpPr>
          <p:spPr bwMode="auto">
            <a:xfrm>
              <a:off x="8121650" y="2709863"/>
              <a:ext cx="3994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u</a:t>
              </a:r>
              <a:r>
                <a:rPr lang="en-US" b="1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950" name="Text Box 362"/>
            <p:cNvSpPr txBox="1">
              <a:spLocks noChangeArrowheads="1"/>
            </p:cNvSpPr>
            <p:nvPr/>
          </p:nvSpPr>
          <p:spPr bwMode="auto">
            <a:xfrm>
              <a:off x="8207375" y="4090988"/>
              <a:ext cx="3914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v</a:t>
              </a:r>
              <a:r>
                <a:rPr lang="en-US" b="1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951" name="Text Box 363"/>
            <p:cNvSpPr txBox="1">
              <a:spLocks noChangeArrowheads="1"/>
            </p:cNvSpPr>
            <p:nvPr/>
          </p:nvSpPr>
          <p:spPr bwMode="auto">
            <a:xfrm>
              <a:off x="7929586" y="3214686"/>
              <a:ext cx="449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mic Sans MS" pitchFamily="66" charset="0"/>
                </a:rPr>
                <a:t>E</a:t>
              </a:r>
              <a:r>
                <a:rPr lang="en-US" sz="2000" b="1" baseline="-25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6952" name="Line 364"/>
            <p:cNvSpPr>
              <a:spLocks noChangeShapeType="1"/>
            </p:cNvSpPr>
            <p:nvPr/>
          </p:nvSpPr>
          <p:spPr bwMode="auto">
            <a:xfrm>
              <a:off x="7021513" y="3590925"/>
              <a:ext cx="0" cy="274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Oval 365"/>
            <p:cNvSpPr>
              <a:spLocks noChangeArrowheads="1"/>
            </p:cNvSpPr>
            <p:nvPr/>
          </p:nvSpPr>
          <p:spPr bwMode="auto">
            <a:xfrm>
              <a:off x="6769100" y="3865563"/>
              <a:ext cx="523875" cy="412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954" name="Line 366"/>
            <p:cNvSpPr>
              <a:spLocks noChangeShapeType="1"/>
            </p:cNvSpPr>
            <p:nvPr/>
          </p:nvSpPr>
          <p:spPr bwMode="auto">
            <a:xfrm>
              <a:off x="7021513" y="4278313"/>
              <a:ext cx="0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Text Box 367"/>
            <p:cNvSpPr txBox="1">
              <a:spLocks noChangeArrowheads="1"/>
            </p:cNvSpPr>
            <p:nvPr/>
          </p:nvSpPr>
          <p:spPr bwMode="auto">
            <a:xfrm>
              <a:off x="6759575" y="3865563"/>
              <a:ext cx="51167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&lt;&lt;2</a:t>
              </a:r>
            </a:p>
          </p:txBody>
        </p:sp>
        <p:sp>
          <p:nvSpPr>
            <p:cNvPr id="36956" name="Line 368"/>
            <p:cNvSpPr>
              <a:spLocks noChangeShapeType="1"/>
            </p:cNvSpPr>
            <p:nvPr/>
          </p:nvSpPr>
          <p:spPr bwMode="auto">
            <a:xfrm>
              <a:off x="7054850" y="4554538"/>
              <a:ext cx="563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Line 369"/>
            <p:cNvSpPr>
              <a:spLocks noChangeShapeType="1"/>
            </p:cNvSpPr>
            <p:nvPr/>
          </p:nvSpPr>
          <p:spPr bwMode="auto">
            <a:xfrm flipV="1">
              <a:off x="7618413" y="2490788"/>
              <a:ext cx="0" cy="2063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Line 370"/>
            <p:cNvSpPr>
              <a:spLocks noChangeShapeType="1"/>
            </p:cNvSpPr>
            <p:nvPr/>
          </p:nvSpPr>
          <p:spPr bwMode="auto">
            <a:xfrm>
              <a:off x="8153400" y="3590925"/>
              <a:ext cx="0" cy="963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Rectangle 375"/>
            <p:cNvSpPr>
              <a:spLocks noChangeArrowheads="1"/>
            </p:cNvSpPr>
            <p:nvPr/>
          </p:nvSpPr>
          <p:spPr bwMode="auto">
            <a:xfrm>
              <a:off x="5508625" y="1593850"/>
              <a:ext cx="32067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960" name="Line 376"/>
            <p:cNvSpPr>
              <a:spLocks noChangeShapeType="1"/>
            </p:cNvSpPr>
            <p:nvPr/>
          </p:nvSpPr>
          <p:spPr bwMode="auto">
            <a:xfrm>
              <a:off x="6521450" y="15938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Line 377"/>
            <p:cNvSpPr>
              <a:spLocks noChangeShapeType="1"/>
            </p:cNvSpPr>
            <p:nvPr/>
          </p:nvSpPr>
          <p:spPr bwMode="auto">
            <a:xfrm>
              <a:off x="7620000" y="15938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Text Box 93"/>
            <p:cNvSpPr txBox="1">
              <a:spLocks noChangeArrowheads="1"/>
            </p:cNvSpPr>
            <p:nvPr/>
          </p:nvSpPr>
          <p:spPr bwMode="auto">
            <a:xfrm>
              <a:off x="4643438" y="4786322"/>
              <a:ext cx="414340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Last message block M</a:t>
              </a:r>
              <a:r>
                <a:rPr lang="en-US" sz="2000" baseline="-25000">
                  <a:latin typeface="Comic Sans MS" pitchFamily="66" charset="0"/>
                </a:rPr>
                <a:t>3</a:t>
              </a:r>
              <a:r>
                <a:rPr lang="en-US" sz="2000">
                  <a:latin typeface="Comic Sans MS" pitchFamily="66" charset="0"/>
                </a:rPr>
                <a:t> is not complete</a:t>
              </a:r>
            </a:p>
          </p:txBody>
        </p:sp>
      </p:grpSp>
      <p:sp>
        <p:nvSpPr>
          <p:cNvPr id="36916" name="Rectangle 94"/>
          <p:cNvSpPr>
            <a:spLocks noChangeArrowheads="1"/>
          </p:cNvSpPr>
          <p:nvPr/>
        </p:nvSpPr>
        <p:spPr bwMode="auto">
          <a:xfrm>
            <a:off x="107950" y="1341438"/>
            <a:ext cx="8856663" cy="417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6917" name="Line 95"/>
          <p:cNvSpPr>
            <a:spLocks noChangeShapeType="1"/>
          </p:cNvSpPr>
          <p:nvPr/>
        </p:nvSpPr>
        <p:spPr bwMode="auto">
          <a:xfrm>
            <a:off x="4500563" y="1341438"/>
            <a:ext cx="0" cy="417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Date Placeholder 9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407F9-C80C-4861-A375-D155A1A55A8E}" type="slidenum">
              <a:rPr lang="en-GB" smtClean="0"/>
              <a:pPr/>
              <a:t>28</a:t>
            </a:fld>
            <a:endParaRPr lang="en-GB" smtClean="0"/>
          </a:p>
        </p:txBody>
      </p:sp>
      <p:graphicFrame>
        <p:nvGraphicFramePr>
          <p:cNvPr id="43075" name="Group 67"/>
          <p:cNvGraphicFramePr>
            <a:graphicFrameLocks noGrp="1"/>
          </p:cNvGraphicFramePr>
          <p:nvPr>
            <p:ph idx="4294967295"/>
          </p:nvPr>
        </p:nvGraphicFramePr>
        <p:xfrm>
          <a:off x="1357313" y="790575"/>
          <a:ext cx="6527800" cy="5066666"/>
        </p:xfrm>
        <a:graphic>
          <a:graphicData uri="http://schemas.openxmlformats.org/drawingml/2006/table">
            <a:tbl>
              <a:tblPr/>
              <a:tblGrid>
                <a:gridCol w="1228725"/>
                <a:gridCol w="1074737"/>
                <a:gridCol w="1152525"/>
                <a:gridCol w="1368425"/>
                <a:gridCol w="170338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Mode</a:t>
                      </a:r>
                      <a:endParaRPr kumimoji="0" lang="es-MX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#BC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Keys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Keysch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security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</a:t>
                      </a:r>
                      <a:endParaRPr kumimoji="0" lang="es-MX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Pf-free,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σ</a:t>
                      </a: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ECBC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2k</a:t>
                      </a:r>
                      <a:endParaRPr kumimoji="0" lang="es-MX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  <a:r>
                        <a:rPr kumimoji="0" lang="es-MX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XCBC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k+2n</a:t>
                      </a:r>
                      <a:endParaRPr kumimoji="0" lang="es-MX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σ</a:t>
                      </a: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k+n</a:t>
                      </a:r>
                      <a:endParaRPr kumimoji="0" lang="es-MX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σ</a:t>
                      </a: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m+1 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</a:t>
                      </a:r>
                      <a:endParaRPr kumimoji="0" lang="es-MX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σ</a:t>
                      </a: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GCBC1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 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σ</a:t>
                      </a:r>
                      <a:r>
                        <a:rPr kumimoji="0" lang="es-MX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GCBC2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 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*</a:t>
                      </a:r>
                      <a:endParaRPr kumimoji="0" lang="es-MX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σ</a:t>
                      </a:r>
                      <a:r>
                        <a:rPr kumimoji="0" lang="es-MX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B5F3D7-466D-46B2-B806-259ECB567AF3}" type="slidenum">
              <a:rPr lang="en-GB"/>
              <a:pPr/>
              <a:t>29</a:t>
            </a:fld>
            <a:endParaRPr lang="en-GB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(3) Hash </a:t>
            </a:r>
            <a:r>
              <a:rPr lang="es-MX" sz="4000" b="1" dirty="0" err="1" smtClean="0">
                <a:solidFill>
                  <a:schemeClr val="tx1"/>
                </a:solidFill>
                <a:latin typeface="Arial Black" pitchFamily="34" charset="0"/>
              </a:rPr>
              <a:t>based</a:t>
            </a:r>
            <a:r>
              <a:rPr lang="es-MX" sz="4000" b="1" dirty="0" smtClean="0">
                <a:solidFill>
                  <a:schemeClr val="tx1"/>
                </a:solidFill>
                <a:latin typeface="Arial Black" pitchFamily="34" charset="0"/>
              </a:rPr>
              <a:t> MAC</a:t>
            </a:r>
            <a:endParaRPr lang="en-GB" sz="4000" b="1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7775575" cy="5262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/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PRF-security depends on PRF-security underlying  keyed compression function.</a:t>
            </a: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Comic Sans MS" pitchFamily="66" charset="0"/>
              </a:rPr>
              <a:t>Sometimes additional assumptions are required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>
                <a:latin typeface="Comic Sans MS" pitchFamily="66" charset="0"/>
              </a:rPr>
              <a:t>(HMAC, KMDP require related key security, sandwich-MD  requires  PRF with key in message block, etc.)</a:t>
            </a: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Serves both Hash and MAC together</a:t>
            </a:r>
            <a:r>
              <a:rPr lang="en-US" sz="2400" dirty="0" smtClean="0">
                <a:latin typeface="Comic Sans MS" pitchFamily="66" charset="0"/>
              </a:rPr>
              <a:t>. Potentially Efficient.</a:t>
            </a: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Less PRF-security analysis for Keyed compression function than collision-security.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E1D5D0-9068-4EE4-BA15-4AD3D35C849C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sz="3600" b="1" smtClean="0">
                <a:solidFill>
                  <a:schemeClr val="tx1"/>
                </a:solidFill>
                <a:latin typeface="Arial Black" pitchFamily="34" charset="0"/>
              </a:rPr>
              <a:t>Message Authentication Code</a:t>
            </a:r>
            <a:endParaRPr lang="en-GB" sz="3600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150" name="Text Box 11"/>
          <p:cNvSpPr txBox="1">
            <a:spLocks noChangeArrowheads="1"/>
          </p:cNvSpPr>
          <p:nvPr/>
        </p:nvSpPr>
        <p:spPr bwMode="auto">
          <a:xfrm>
            <a:off x="1187450" y="1341438"/>
            <a:ext cx="698500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</a:rPr>
              <a:t>Alice wants to send a message M. Bob </a:t>
            </a:r>
          </a:p>
          <a:p>
            <a:r>
              <a:rPr lang="en-US" sz="2800">
                <a:latin typeface="Comic Sans MS" pitchFamily="66" charset="0"/>
              </a:rPr>
              <a:t>should receive the same message and </a:t>
            </a:r>
          </a:p>
          <a:p>
            <a:r>
              <a:rPr lang="en-US" sz="2800">
                <a:latin typeface="Comic Sans MS" pitchFamily="66" charset="0"/>
              </a:rPr>
              <a:t>should know that only Alice can send the message. 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3340100" y="3783013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598738" y="3567113"/>
            <a:ext cx="781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Alice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364288" y="3567113"/>
            <a:ext cx="628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Bob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835275" y="3998913"/>
            <a:ext cx="3857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843338" y="4430713"/>
            <a:ext cx="2192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Statistical Noise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929188" y="3998913"/>
            <a:ext cx="4270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M’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843338" y="3927475"/>
            <a:ext cx="1873250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2771775" y="3860800"/>
            <a:ext cx="792163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403350" y="5157788"/>
            <a:ext cx="61404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  <a:latin typeface="Comic Sans MS" pitchFamily="66" charset="0"/>
              </a:rPr>
              <a:t>Secure channel</a:t>
            </a:r>
            <a:r>
              <a:rPr lang="en-US" sz="2000" dirty="0">
                <a:latin typeface="Comic Sans MS" pitchFamily="66" charset="0"/>
              </a:rPr>
              <a:t> but </a:t>
            </a:r>
            <a:r>
              <a:rPr lang="en-US" sz="2000" dirty="0">
                <a:solidFill>
                  <a:srgbClr val="FF3300"/>
                </a:solidFill>
                <a:latin typeface="Comic Sans MS" pitchFamily="66" charset="0"/>
              </a:rPr>
              <a:t>with noise</a:t>
            </a:r>
            <a:r>
              <a:rPr lang="en-US" sz="2000" dirty="0">
                <a:latin typeface="Comic Sans MS" pitchFamily="66" charset="0"/>
              </a:rPr>
              <a:t>:     </a:t>
            </a:r>
          </a:p>
          <a:p>
            <a:r>
              <a:rPr lang="en-US" sz="2000" dirty="0">
                <a:latin typeface="Comic Sans MS" pitchFamily="66" charset="0"/>
              </a:rPr>
              <a:t>d-error correcting code  can be used if changing </a:t>
            </a:r>
            <a:r>
              <a:rPr lang="en-US" sz="2000" dirty="0">
                <a:solidFill>
                  <a:srgbClr val="FF3300"/>
                </a:solidFill>
                <a:latin typeface="Comic Sans MS" pitchFamily="66" charset="0"/>
              </a:rPr>
              <a:t>d-bits or more with probability almost 0.</a:t>
            </a:r>
            <a:endParaRPr lang="en-GB" sz="2000" dirty="0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6160" name="Text Box 9"/>
          <p:cNvSpPr txBox="1">
            <a:spLocks noChangeArrowheads="1"/>
          </p:cNvSpPr>
          <p:nvPr/>
        </p:nvSpPr>
        <p:spPr bwMode="auto">
          <a:xfrm>
            <a:off x="2828925" y="3990975"/>
            <a:ext cx="3857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16528 2.22222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16528 2.2222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2" grpId="0"/>
      <p:bldP spid="18446" grpId="0" animBg="1"/>
      <p:bldP spid="18447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      </a:t>
            </a:r>
            <a:r>
              <a:rPr lang="es-MX" sz="4400" b="1" dirty="0" err="1" smtClean="0">
                <a:latin typeface="Arial Black" pitchFamily="34" charset="0"/>
              </a:rPr>
              <a:t>Nested</a:t>
            </a:r>
            <a:r>
              <a:rPr lang="es-MX" sz="4400" b="1" dirty="0" smtClean="0">
                <a:latin typeface="Arial Black" pitchFamily="34" charset="0"/>
              </a:rPr>
              <a:t> </a:t>
            </a:r>
            <a:r>
              <a:rPr lang="es-MX" sz="4400" b="1" dirty="0" err="1" smtClean="0">
                <a:latin typeface="Arial Black" pitchFamily="34" charset="0"/>
              </a:rPr>
              <a:t>Iteration</a:t>
            </a:r>
            <a:r>
              <a:rPr lang="es-MX" sz="4400" b="1" dirty="0" smtClean="0">
                <a:latin typeface="Arial Black" pitchFamily="34" charset="0"/>
              </a:rPr>
              <a:t> </a:t>
            </a:r>
            <a:r>
              <a:rPr lang="es-MX" sz="3200" b="1" dirty="0" smtClean="0">
                <a:latin typeface="Arial Black" pitchFamily="34" charset="0"/>
              </a:rPr>
              <a:t>(</a:t>
            </a:r>
            <a:r>
              <a:rPr lang="es-MX" sz="3200" b="1" dirty="0" err="1" smtClean="0">
                <a:latin typeface="Arial Black" pitchFamily="34" charset="0"/>
              </a:rPr>
              <a:t>An</a:t>
            </a:r>
            <a:r>
              <a:rPr lang="es-MX" sz="3200" b="1" dirty="0" smtClean="0">
                <a:latin typeface="Arial Black" pitchFamily="34" charset="0"/>
              </a:rPr>
              <a:t> and </a:t>
            </a:r>
            <a:r>
              <a:rPr lang="es-MX" sz="3200" b="1" dirty="0" err="1" smtClean="0">
                <a:latin typeface="Arial Black" pitchFamily="34" charset="0"/>
              </a:rPr>
              <a:t>Bellare</a:t>
            </a:r>
            <a:r>
              <a:rPr lang="es-MX" sz="3200" b="1" dirty="0" smtClean="0">
                <a:latin typeface="Arial Black" pitchFamily="34" charset="0"/>
              </a:rPr>
              <a:t>)</a:t>
            </a:r>
            <a:endParaRPr lang="en-GB" sz="32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340557" y="1372526"/>
            <a:ext cx="8574843" cy="2573999"/>
            <a:chOff x="576" y="874"/>
            <a:chExt cx="4375" cy="1170"/>
          </a:xfrm>
        </p:grpSpPr>
        <p:sp>
          <p:nvSpPr>
            <p:cNvPr id="131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4039" y="10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>
              <a:off x="4039" y="15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63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</a:t>
              </a:r>
              <a:endParaRPr lang="en-US" sz="2400" baseline="-25000" dirty="0"/>
            </a:p>
          </p:txBody>
        </p:sp>
        <p:sp>
          <p:nvSpPr>
            <p:cNvPr id="164" name="Text Box 43"/>
            <p:cNvSpPr txBox="1">
              <a:spLocks noChangeArrowheads="1"/>
            </p:cNvSpPr>
            <p:nvPr/>
          </p:nvSpPr>
          <p:spPr bwMode="auto">
            <a:xfrm>
              <a:off x="3901" y="874"/>
              <a:ext cx="37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|M|</a:t>
              </a:r>
              <a:endParaRPr lang="en-US" sz="2400" baseline="-25000" dirty="0"/>
            </a:p>
          </p:txBody>
        </p:sp>
        <p:sp>
          <p:nvSpPr>
            <p:cNvPr id="165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9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1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182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6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8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cxnSp>
        <p:nvCxnSpPr>
          <p:cNvPr id="193" name="Straight Arrow Connector 192"/>
          <p:cNvCxnSpPr/>
          <p:nvPr/>
        </p:nvCxnSpPr>
        <p:spPr>
          <a:xfrm>
            <a:off x="6553200" y="3413125"/>
            <a:ext cx="1219200" cy="15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371600" y="3543924"/>
            <a:ext cx="304800" cy="647870"/>
            <a:chOff x="1371600" y="3543924"/>
            <a:chExt cx="304800" cy="647870"/>
          </a:xfrm>
        </p:grpSpPr>
        <p:cxnSp>
          <p:nvCxnSpPr>
            <p:cNvPr id="60" name="Straight Connector 59"/>
            <p:cNvCxnSpPr>
              <a:endCxn id="135" idx="2"/>
            </p:cNvCxnSpPr>
            <p:nvPr/>
          </p:nvCxnSpPr>
          <p:spPr>
            <a:xfrm flipV="1">
              <a:off x="1371600" y="3543925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35" idx="2"/>
            </p:cNvCxnSpPr>
            <p:nvPr/>
          </p:nvCxnSpPr>
          <p:spPr>
            <a:xfrm rot="16200000" flipH="1">
              <a:off x="1545510" y="3526709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524000" y="381000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</a:t>
            </a:r>
            <a:endParaRPr lang="en-US" sz="2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2819400" y="3543924"/>
            <a:ext cx="304800" cy="609146"/>
            <a:chOff x="1371600" y="3582648"/>
            <a:chExt cx="304800" cy="60914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3582649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1545510" y="3565433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971800" y="3771276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</a:t>
            </a:r>
            <a:endParaRPr lang="en-US" sz="2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019800" y="3539459"/>
            <a:ext cx="304800" cy="647870"/>
            <a:chOff x="1371600" y="3543924"/>
            <a:chExt cx="304800" cy="64787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1371600" y="3543925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1545510" y="3526709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172200" y="380553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</a:t>
            </a:r>
            <a:endParaRPr lang="en-US" sz="24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8001000" y="3505200"/>
            <a:ext cx="304800" cy="647870"/>
            <a:chOff x="1371600" y="3543924"/>
            <a:chExt cx="304800" cy="647870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1371600" y="3543925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1545510" y="3526709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8153400" y="3771276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K2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1966573" y="4419600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Compression function needs a dedicated key</a:t>
            </a:r>
          </a:p>
          <a:p>
            <a:r>
              <a:rPr lang="en-US" sz="2400" dirty="0" smtClean="0">
                <a:latin typeface="Comic Sans MS" pitchFamily="66" charset="0"/>
              </a:rPr>
              <a:t>Preserves both MAC, and PRF</a:t>
            </a:r>
          </a:p>
        </p:txBody>
      </p:sp>
      <p:sp>
        <p:nvSpPr>
          <p:cNvPr id="84" name="Text Box 36"/>
          <p:cNvSpPr txBox="1">
            <a:spLocks noChangeArrowheads="1"/>
          </p:cNvSpPr>
          <p:nvPr/>
        </p:nvSpPr>
        <p:spPr bwMode="auto">
          <a:xfrm>
            <a:off x="152400" y="3356925"/>
            <a:ext cx="446872" cy="4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0</a:t>
            </a:r>
            <a:r>
              <a:rPr lang="en-US" sz="2400" baseline="30000" dirty="0" smtClean="0"/>
              <a:t>n</a:t>
            </a:r>
            <a:endParaRPr lang="en-US" sz="2400" baseline="30000" dirty="0"/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-228600" y="44450"/>
            <a:ext cx="937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      </a:t>
            </a:r>
            <a:r>
              <a:rPr lang="es-MX" sz="4400" b="1" dirty="0" err="1" smtClean="0">
                <a:latin typeface="Arial Black" pitchFamily="34" charset="0"/>
              </a:rPr>
              <a:t>Chain</a:t>
            </a:r>
            <a:r>
              <a:rPr lang="es-MX" sz="4400" b="1" dirty="0" smtClean="0">
                <a:latin typeface="Arial Black" pitchFamily="34" charset="0"/>
              </a:rPr>
              <a:t> </a:t>
            </a:r>
            <a:r>
              <a:rPr lang="es-MX" sz="4400" b="1" dirty="0" err="1" smtClean="0">
                <a:latin typeface="Arial Black" pitchFamily="34" charset="0"/>
              </a:rPr>
              <a:t>Shift</a:t>
            </a:r>
            <a:r>
              <a:rPr lang="es-MX" sz="4400" b="1" dirty="0" smtClean="0">
                <a:latin typeface="Arial Black" pitchFamily="34" charset="0"/>
              </a:rPr>
              <a:t> </a:t>
            </a:r>
            <a:r>
              <a:rPr lang="es-MX" sz="3200" b="1" dirty="0" smtClean="0">
                <a:latin typeface="Arial Black" pitchFamily="34" charset="0"/>
              </a:rPr>
              <a:t>(Maurer and </a:t>
            </a:r>
            <a:r>
              <a:rPr lang="es-MX" sz="3200" b="1" dirty="0" err="1" smtClean="0">
                <a:latin typeface="Arial Black" pitchFamily="34" charset="0"/>
              </a:rPr>
              <a:t>Sjödin</a:t>
            </a:r>
            <a:r>
              <a:rPr lang="es-MX" sz="3200" b="1" dirty="0" smtClean="0">
                <a:latin typeface="Arial Black" pitchFamily="34" charset="0"/>
              </a:rPr>
              <a:t>)</a:t>
            </a:r>
            <a:endParaRPr lang="en-GB" sz="32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52400" y="1372526"/>
            <a:ext cx="8763000" cy="2573999"/>
            <a:chOff x="480" y="874"/>
            <a:chExt cx="4471" cy="1170"/>
          </a:xfrm>
        </p:grpSpPr>
        <p:sp>
          <p:nvSpPr>
            <p:cNvPr id="131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4039" y="10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>
              <a:off x="4039" y="15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22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0</a:t>
              </a:r>
              <a:r>
                <a:rPr lang="en-US" sz="2400" baseline="30000" dirty="0" smtClean="0"/>
                <a:t>n</a:t>
              </a:r>
              <a:endParaRPr lang="en-US" sz="2400" baseline="30000" dirty="0"/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63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t-1</a:t>
              </a:r>
              <a:endParaRPr lang="en-US" sz="2400" baseline="-25000" dirty="0"/>
            </a:p>
          </p:txBody>
        </p:sp>
        <p:sp>
          <p:nvSpPr>
            <p:cNvPr id="164" name="Text Box 43"/>
            <p:cNvSpPr txBox="1">
              <a:spLocks noChangeArrowheads="1"/>
            </p:cNvSpPr>
            <p:nvPr/>
          </p:nvSpPr>
          <p:spPr bwMode="auto">
            <a:xfrm>
              <a:off x="3901" y="874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</a:t>
              </a:r>
              <a:endParaRPr lang="en-US" sz="2400" baseline="-25000" dirty="0"/>
            </a:p>
          </p:txBody>
        </p:sp>
        <p:sp>
          <p:nvSpPr>
            <p:cNvPr id="165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9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1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25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b-n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182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6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8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cxnSp>
        <p:nvCxnSpPr>
          <p:cNvPr id="193" name="Straight Arrow Connector 192"/>
          <p:cNvCxnSpPr/>
          <p:nvPr/>
        </p:nvCxnSpPr>
        <p:spPr>
          <a:xfrm>
            <a:off x="7086600" y="3429000"/>
            <a:ext cx="685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5"/>
          <p:cNvGrpSpPr/>
          <p:nvPr/>
        </p:nvGrpSpPr>
        <p:grpSpPr>
          <a:xfrm>
            <a:off x="1371600" y="3543924"/>
            <a:ext cx="304800" cy="647870"/>
            <a:chOff x="1371600" y="3543924"/>
            <a:chExt cx="304800" cy="647870"/>
          </a:xfrm>
        </p:grpSpPr>
        <p:cxnSp>
          <p:nvCxnSpPr>
            <p:cNvPr id="60" name="Straight Connector 59"/>
            <p:cNvCxnSpPr>
              <a:endCxn id="135" idx="2"/>
            </p:cNvCxnSpPr>
            <p:nvPr/>
          </p:nvCxnSpPr>
          <p:spPr>
            <a:xfrm flipV="1">
              <a:off x="1371600" y="3543925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35" idx="2"/>
            </p:cNvCxnSpPr>
            <p:nvPr/>
          </p:nvCxnSpPr>
          <p:spPr>
            <a:xfrm rot="16200000" flipH="1">
              <a:off x="1545510" y="3526709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524000" y="381000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</a:t>
            </a:r>
            <a:endParaRPr lang="en-US" sz="2400" dirty="0"/>
          </a:p>
        </p:txBody>
      </p:sp>
      <p:grpSp>
        <p:nvGrpSpPr>
          <p:cNvPr id="5" name="Group 67"/>
          <p:cNvGrpSpPr/>
          <p:nvPr/>
        </p:nvGrpSpPr>
        <p:grpSpPr>
          <a:xfrm>
            <a:off x="2819400" y="3543924"/>
            <a:ext cx="304800" cy="609146"/>
            <a:chOff x="1371600" y="3582648"/>
            <a:chExt cx="304800" cy="60914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3582649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1545510" y="3565433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971800" y="3771276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</a:t>
            </a:r>
            <a:endParaRPr lang="en-US" sz="2400" dirty="0"/>
          </a:p>
        </p:txBody>
      </p:sp>
      <p:grpSp>
        <p:nvGrpSpPr>
          <p:cNvPr id="6" name="Group 72"/>
          <p:cNvGrpSpPr/>
          <p:nvPr/>
        </p:nvGrpSpPr>
        <p:grpSpPr>
          <a:xfrm>
            <a:off x="6019800" y="3539459"/>
            <a:ext cx="304800" cy="647870"/>
            <a:chOff x="1371600" y="3543924"/>
            <a:chExt cx="304800" cy="64787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1371600" y="3543925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1545510" y="3526709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172200" y="380553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</a:t>
            </a:r>
            <a:endParaRPr lang="en-US" sz="2400" dirty="0"/>
          </a:p>
        </p:txBody>
      </p:sp>
      <p:grpSp>
        <p:nvGrpSpPr>
          <p:cNvPr id="7" name="Group 77"/>
          <p:cNvGrpSpPr/>
          <p:nvPr/>
        </p:nvGrpSpPr>
        <p:grpSpPr>
          <a:xfrm>
            <a:off x="8001000" y="3505200"/>
            <a:ext cx="304800" cy="647870"/>
            <a:chOff x="1371600" y="3543924"/>
            <a:chExt cx="304800" cy="647870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1371600" y="3543925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1545510" y="3526709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8153400" y="3771276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</a:t>
            </a:r>
            <a:endParaRPr lang="en-US" sz="2400" dirty="0"/>
          </a:p>
        </p:txBody>
      </p:sp>
      <p:sp>
        <p:nvSpPr>
          <p:cNvPr id="86" name="Text Box 36"/>
          <p:cNvSpPr txBox="1">
            <a:spLocks noChangeArrowheads="1"/>
          </p:cNvSpPr>
          <p:nvPr/>
        </p:nvSpPr>
        <p:spPr bwMode="auto">
          <a:xfrm>
            <a:off x="7020042" y="3424535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 flipV="1">
            <a:off x="6553200" y="3200400"/>
            <a:ext cx="1219200" cy="228600"/>
          </a:xfrm>
          <a:prstGeom prst="bentConnector3">
            <a:avLst>
              <a:gd name="adj1" fmla="val 214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66573" y="4724400"/>
            <a:ext cx="649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Preserves both MAC, and PRF</a:t>
            </a:r>
          </a:p>
          <a:p>
            <a:r>
              <a:rPr lang="en-US" sz="2400" dirty="0" smtClean="0">
                <a:latin typeface="Comic Sans MS" pitchFamily="66" charset="0"/>
              </a:rPr>
              <a:t>Others: 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Chain rotation,  enciphered CBC </a:t>
            </a:r>
            <a:r>
              <a:rPr lang="en-US" sz="2400" dirty="0" smtClean="0">
                <a:latin typeface="Comic Sans MS" pitchFamily="66" charset="0"/>
              </a:rPr>
              <a:t>(</a:t>
            </a:r>
            <a:r>
              <a:rPr lang="en-US" sz="2400" dirty="0" err="1" smtClean="0">
                <a:latin typeface="Comic Sans MS" pitchFamily="66" charset="0"/>
              </a:rPr>
              <a:t>Dodis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Pietrzack</a:t>
            </a:r>
            <a:r>
              <a:rPr lang="en-US" sz="2400" dirty="0" smtClean="0">
                <a:latin typeface="Comic Sans MS" pitchFamily="66" charset="0"/>
              </a:rPr>
              <a:t>,  and </a:t>
            </a:r>
            <a:r>
              <a:rPr lang="en-US" sz="2400" dirty="0" err="1" smtClean="0">
                <a:latin typeface="Comic Sans MS" pitchFamily="66" charset="0"/>
              </a:rPr>
              <a:t>Puniya</a:t>
            </a:r>
            <a:r>
              <a:rPr lang="en-US" sz="2400" dirty="0" smtClean="0">
                <a:latin typeface="Comic Sans MS" pitchFamily="66" charset="0"/>
              </a:rPr>
              <a:t>)  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87" name="Date Placeholder 8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70"/>
          <p:cNvSpPr txBox="1">
            <a:spLocks noChangeArrowheads="1"/>
          </p:cNvSpPr>
          <p:nvPr/>
        </p:nvSpPr>
        <p:spPr bwMode="auto">
          <a:xfrm>
            <a:off x="533400" y="1531203"/>
            <a:ext cx="7848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omic Sans MS" pitchFamily="66" charset="0"/>
              </a:rPr>
              <a:t>	For all these constructions, we only need PRF or MAC assumption.</a:t>
            </a:r>
          </a:p>
          <a:p>
            <a:pPr marL="457200" indent="-457200">
              <a:spcBef>
                <a:spcPct val="50000"/>
              </a:spcBef>
            </a:pPr>
            <a:endParaRPr lang="en-US" sz="2400" baseline="-250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baseline="-250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baseline="-250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baseline="-250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baseline="-250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baseline="-250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baseline="-250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baseline="-250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GB" sz="2400" dirty="0" smtClean="0">
                <a:latin typeface="Comic Sans MS" pitchFamily="66" charset="0"/>
              </a:rPr>
              <a:t>Un-keyed compression function may be faster. </a:t>
            </a:r>
            <a:endParaRPr lang="en-US" sz="2400" baseline="30000" dirty="0" smtClean="0">
              <a:latin typeface="Comic Sans MS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428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>
                <a:latin typeface="Arial Black" pitchFamily="34" charset="0"/>
              </a:rPr>
              <a:t>Security </a:t>
            </a:r>
            <a:r>
              <a:rPr lang="es-MX" sz="4400" b="1" dirty="0" err="1" smtClean="0">
                <a:latin typeface="Arial Black" pitchFamily="34" charset="0"/>
              </a:rPr>
              <a:t>Assumptions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440112" y="2627313"/>
            <a:ext cx="2952750" cy="2176461"/>
            <a:chOff x="930" y="1071"/>
            <a:chExt cx="1860" cy="1371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111" y="182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066" y="1071"/>
              <a:ext cx="221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X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336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427" y="169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tag</a:t>
              </a:r>
              <a:endParaRPr lang="en-GB" dirty="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111" y="132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784" y="1779"/>
              <a:ext cx="1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</a:t>
              </a:r>
              <a:endParaRPr lang="en-US" b="1" baseline="-25000">
                <a:latin typeface="Comic Sans MS" pitchFamily="66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565" y="155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565" y="155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565" y="209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336" y="182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111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123" y="2209"/>
              <a:ext cx="4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(Key)</a:t>
              </a:r>
              <a:endParaRPr lang="en-GB" dirty="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1202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2518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1066" y="146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930" y="1951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256</a:t>
              </a:r>
              <a:endParaRPr lang="en-GB" sz="1400" b="1" dirty="0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488" y="1962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127" y="1389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512</a:t>
              </a:r>
              <a:endParaRPr lang="en-GB" sz="1400" b="1"/>
            </a:p>
          </p:txBody>
        </p:sp>
      </p:grpSp>
      <p:grpSp>
        <p:nvGrpSpPr>
          <p:cNvPr id="27" name="Group 65"/>
          <p:cNvGrpSpPr/>
          <p:nvPr/>
        </p:nvGrpSpPr>
        <p:grpSpPr>
          <a:xfrm>
            <a:off x="4833542" y="4149059"/>
            <a:ext cx="304800" cy="647870"/>
            <a:chOff x="1371600" y="3543924"/>
            <a:chExt cx="304800" cy="647870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1371600" y="3543925"/>
              <a:ext cx="156695" cy="11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1545510" y="3526709"/>
              <a:ext cx="113675" cy="148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1257300" y="39243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985942" y="441513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001422" y="3897868"/>
            <a:ext cx="33054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Y</a:t>
            </a:r>
            <a:endParaRPr lang="en-US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70"/>
          <p:cNvSpPr txBox="1">
            <a:spLocks noChangeArrowheads="1"/>
          </p:cNvSpPr>
          <p:nvPr/>
        </p:nvSpPr>
        <p:spPr bwMode="auto">
          <a:xfrm>
            <a:off x="609600" y="1252478"/>
            <a:ext cx="7696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Previous constructions are dedicated key-setting</a:t>
            </a:r>
            <a:endParaRPr lang="en-US" sz="2400" dirty="0"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One can use MD hash with </a:t>
            </a:r>
            <a:r>
              <a:rPr lang="en-US" sz="2400" dirty="0" err="1" smtClean="0">
                <a:latin typeface="Comic Sans MS" pitchFamily="66" charset="0"/>
              </a:rPr>
              <a:t>unkeyed</a:t>
            </a:r>
            <a:r>
              <a:rPr lang="en-US" sz="2400" dirty="0" smtClean="0">
                <a:latin typeface="Comic Sans MS" pitchFamily="66" charset="0"/>
              </a:rPr>
              <a:t> compression function (rekeying in chaining values)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e.g.  MD(M) = f(… f(f(K,M</a:t>
            </a:r>
            <a:r>
              <a:rPr lang="en-US" sz="2400" baseline="-25000" dirty="0" smtClean="0">
                <a:latin typeface="Comic Sans MS" pitchFamily="66" charset="0"/>
              </a:rPr>
              <a:t>1</a:t>
            </a:r>
            <a:r>
              <a:rPr lang="en-US" sz="2400" dirty="0" smtClean="0">
                <a:latin typeface="Comic Sans MS" pitchFamily="66" charset="0"/>
              </a:rPr>
              <a:t>),M</a:t>
            </a:r>
            <a:r>
              <a:rPr lang="en-US" sz="2400" baseline="-25000" dirty="0" smtClean="0">
                <a:latin typeface="Comic Sans MS" pitchFamily="66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)…M</a:t>
            </a:r>
            <a:r>
              <a:rPr lang="en-US" sz="2400" baseline="-25000" dirty="0" smtClean="0">
                <a:latin typeface="Comic Sans MS" pitchFamily="66" charset="0"/>
              </a:rPr>
              <a:t>s</a:t>
            </a:r>
            <a:r>
              <a:rPr lang="en-US" sz="2400" dirty="0" smtClean="0">
                <a:latin typeface="Comic Sans MS" pitchFamily="66" charset="0"/>
              </a:rPr>
              <a:t>).   Key is placed only once in chaining value, then rekeying.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One can use dedicated keyed compression function in </a:t>
            </a:r>
            <a:r>
              <a:rPr lang="en-US" sz="2400" dirty="0" err="1" smtClean="0">
                <a:latin typeface="Comic Sans MS" pitchFamily="66" charset="0"/>
              </a:rPr>
              <a:t>unkeyed</a:t>
            </a:r>
            <a:r>
              <a:rPr lang="en-US" sz="2400" dirty="0" smtClean="0">
                <a:latin typeface="Comic Sans MS" pitchFamily="66" charset="0"/>
              </a:rPr>
              <a:t> mode (chain goes to key) and has faster rate. 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kern="0" dirty="0" err="1" smtClean="0">
                <a:latin typeface="Arial Black" pitchFamily="34" charset="0"/>
                <a:ea typeface="+mj-ea"/>
                <a:cs typeface="+mj-cs"/>
              </a:rPr>
              <a:t>Keyed</a:t>
            </a:r>
            <a:r>
              <a:rPr lang="es-MX" sz="4000" b="1" kern="0" dirty="0" smtClean="0">
                <a:latin typeface="Arial Black" pitchFamily="34" charset="0"/>
                <a:ea typeface="+mj-ea"/>
                <a:cs typeface="+mj-cs"/>
              </a:rPr>
              <a:t>/</a:t>
            </a:r>
            <a:r>
              <a:rPr lang="es-MX" sz="4000" b="1" kern="0" dirty="0" err="1" smtClean="0">
                <a:latin typeface="Arial Black" pitchFamily="34" charset="0"/>
                <a:ea typeface="+mj-ea"/>
                <a:cs typeface="+mj-cs"/>
              </a:rPr>
              <a:t>Unkeyed</a:t>
            </a:r>
            <a:r>
              <a:rPr lang="es-MX" sz="4000" b="1" kern="0" dirty="0" smtClean="0">
                <a:latin typeface="Arial Black" pitchFamily="34" charset="0"/>
                <a:ea typeface="+mj-ea"/>
                <a:cs typeface="+mj-cs"/>
              </a:rPr>
              <a:t> </a:t>
            </a:r>
            <a:r>
              <a:rPr lang="es-MX" sz="4000" b="1" kern="0" dirty="0" err="1" smtClean="0">
                <a:latin typeface="Arial Black" pitchFamily="34" charset="0"/>
                <a:ea typeface="+mj-ea"/>
                <a:cs typeface="+mj-cs"/>
              </a:rPr>
              <a:t>Compressin</a:t>
            </a:r>
            <a:r>
              <a:rPr lang="es-MX" sz="4000" b="1" kern="0" dirty="0" smtClean="0">
                <a:latin typeface="Arial Black" pitchFamily="34" charset="0"/>
                <a:ea typeface="+mj-ea"/>
                <a:cs typeface="+mj-cs"/>
              </a:rPr>
              <a:t> </a:t>
            </a:r>
            <a:r>
              <a:rPr lang="es-MX" sz="4000" b="1" kern="0" dirty="0" err="1" smtClean="0">
                <a:latin typeface="Arial Black" pitchFamily="34" charset="0"/>
                <a:ea typeface="+mj-ea"/>
                <a:cs typeface="+mj-cs"/>
              </a:rPr>
              <a:t>function</a:t>
            </a:r>
            <a:endParaRPr kumimoji="0" lang="en-GB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70"/>
          <p:cNvSpPr txBox="1">
            <a:spLocks noChangeArrowheads="1"/>
          </p:cNvSpPr>
          <p:nvPr/>
        </p:nvSpPr>
        <p:spPr bwMode="auto">
          <a:xfrm>
            <a:off x="609600" y="1071546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MD(K </a:t>
            </a:r>
            <a:r>
              <a:rPr lang="en-US" sz="2400" dirty="0">
                <a:latin typeface="Comic Sans MS" pitchFamily="66" charset="0"/>
              </a:rPr>
              <a:t>|| M) </a:t>
            </a:r>
            <a:r>
              <a:rPr lang="en-US" sz="2400" dirty="0" smtClean="0">
                <a:latin typeface="Comic Sans MS" pitchFamily="66" charset="0"/>
              </a:rPr>
              <a:t>:  it is insecure </a:t>
            </a:r>
            <a:r>
              <a:rPr lang="en-US" sz="2400" dirty="0">
                <a:latin typeface="Comic Sans MS" pitchFamily="66" charset="0"/>
              </a:rPr>
              <a:t>due to length extension attack provided H is MD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endParaRPr lang="en-US" sz="2400" dirty="0"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MD(M </a:t>
            </a:r>
            <a:r>
              <a:rPr lang="en-US" sz="2400" dirty="0">
                <a:latin typeface="Comic Sans MS" pitchFamily="66" charset="0"/>
              </a:rPr>
              <a:t>|| K) </a:t>
            </a:r>
            <a:r>
              <a:rPr lang="en-US" sz="2400" dirty="0" smtClean="0">
                <a:latin typeface="Comic Sans MS" pitchFamily="66" charset="0"/>
              </a:rPr>
              <a:t>: collision </a:t>
            </a:r>
            <a:r>
              <a:rPr lang="en-US" sz="2400" dirty="0">
                <a:latin typeface="Comic Sans MS" pitchFamily="66" charset="0"/>
              </a:rPr>
              <a:t>on H =&gt; not secure, no keyed version of security assumption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sz="2400" dirty="0"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MD(K </a:t>
            </a:r>
            <a:r>
              <a:rPr lang="en-US" sz="2400" dirty="0">
                <a:latin typeface="Comic Sans MS" pitchFamily="66" charset="0"/>
              </a:rPr>
              <a:t>|| M || K) </a:t>
            </a:r>
            <a:r>
              <a:rPr lang="en-US" sz="2400" dirty="0" smtClean="0">
                <a:latin typeface="Comic Sans MS" pitchFamily="66" charset="0"/>
              </a:rPr>
              <a:t>sandwich </a:t>
            </a:r>
            <a:r>
              <a:rPr lang="en-US" sz="2400" dirty="0">
                <a:latin typeface="Comic Sans MS" pitchFamily="66" charset="0"/>
              </a:rPr>
              <a:t>MD </a:t>
            </a:r>
            <a:r>
              <a:rPr lang="en-US" sz="2400" dirty="0" smtClean="0">
                <a:latin typeface="Comic Sans MS" pitchFamily="66" charset="0"/>
              </a:rPr>
              <a:t>secure (proved </a:t>
            </a:r>
            <a:r>
              <a:rPr lang="en-US" sz="2400" dirty="0">
                <a:latin typeface="Comic Sans MS" pitchFamily="66" charset="0"/>
              </a:rPr>
              <a:t>by Yasuda</a:t>
            </a:r>
            <a:r>
              <a:rPr lang="en-US" sz="2400" dirty="0" smtClean="0">
                <a:latin typeface="Comic Sans MS" pitchFamily="66" charset="0"/>
              </a:rPr>
              <a:t>).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(3) Hash based MAC</a:t>
            </a:r>
            <a:endParaRPr kumimoji="0" lang="en-GB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70"/>
          <p:cNvSpPr txBox="1">
            <a:spLocks noChangeArrowheads="1"/>
          </p:cNvSpPr>
          <p:nvPr/>
        </p:nvSpPr>
        <p:spPr bwMode="auto">
          <a:xfrm>
            <a:off x="533400" y="762000"/>
            <a:ext cx="78486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sz="2400" dirty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 startAt="4"/>
            </a:pPr>
            <a:r>
              <a:rPr lang="en-US" sz="2400" dirty="0">
                <a:latin typeface="Comic Sans MS" pitchFamily="66" charset="0"/>
              </a:rPr>
              <a:t>HMAC</a:t>
            </a:r>
            <a:r>
              <a:rPr lang="en-US" sz="2400" baseline="-25000" dirty="0">
                <a:latin typeface="Comic Sans MS" pitchFamily="66" charset="0"/>
              </a:rPr>
              <a:t>K1 K2</a:t>
            </a:r>
            <a:r>
              <a:rPr lang="en-US" sz="2400" dirty="0">
                <a:latin typeface="Comic Sans MS" pitchFamily="66" charset="0"/>
              </a:rPr>
              <a:t>(M) = </a:t>
            </a:r>
            <a:r>
              <a:rPr lang="en-US" sz="2400" dirty="0" smtClean="0">
                <a:latin typeface="Comic Sans MS" pitchFamily="66" charset="0"/>
              </a:rPr>
              <a:t>MD(K2</a:t>
            </a:r>
            <a:r>
              <a:rPr lang="en-US" sz="2400" dirty="0">
                <a:latin typeface="Comic Sans MS" pitchFamily="66" charset="0"/>
              </a:rPr>
              <a:t>|| H(K1|| M)), </a:t>
            </a:r>
            <a:r>
              <a:rPr lang="en-US" sz="2400" dirty="0" smtClean="0">
                <a:latin typeface="Comic Sans MS" pitchFamily="66" charset="0"/>
              </a:rPr>
              <a:t> K1+K2=c.</a:t>
            </a:r>
            <a:endParaRPr lang="en-US" sz="2400" dirty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 startAt="4"/>
            </a:pPr>
            <a:endParaRPr lang="en-US" sz="24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 startAt="4"/>
            </a:pPr>
            <a:r>
              <a:rPr lang="en-US" sz="2400" dirty="0" smtClean="0">
                <a:latin typeface="Comic Sans MS" pitchFamily="66" charset="0"/>
              </a:rPr>
              <a:t>EMD</a:t>
            </a:r>
            <a:r>
              <a:rPr lang="en-US" sz="2400" baseline="-25000" dirty="0" smtClean="0">
                <a:latin typeface="Comic Sans MS" pitchFamily="66" charset="0"/>
              </a:rPr>
              <a:t>K1 </a:t>
            </a:r>
            <a:r>
              <a:rPr lang="en-US" sz="2400" baseline="-25000" dirty="0">
                <a:latin typeface="Comic Sans MS" pitchFamily="66" charset="0"/>
              </a:rPr>
              <a:t>K2 </a:t>
            </a:r>
            <a:r>
              <a:rPr lang="en-US" sz="2400" dirty="0">
                <a:latin typeface="Comic Sans MS" pitchFamily="66" charset="0"/>
              </a:rPr>
              <a:t>(M) = MD</a:t>
            </a:r>
            <a:r>
              <a:rPr lang="en-US" sz="2400" baseline="-25000" dirty="0">
                <a:latin typeface="Comic Sans MS" pitchFamily="66" charset="0"/>
              </a:rPr>
              <a:t>K2</a:t>
            </a:r>
            <a:r>
              <a:rPr lang="en-US" sz="2400" dirty="0">
                <a:latin typeface="Comic Sans MS" pitchFamily="66" charset="0"/>
              </a:rPr>
              <a:t>(MD</a:t>
            </a:r>
            <a:r>
              <a:rPr lang="en-US" sz="2400" baseline="-25000" dirty="0">
                <a:latin typeface="Comic Sans MS" pitchFamily="66" charset="0"/>
              </a:rPr>
              <a:t>K1</a:t>
            </a:r>
            <a:r>
              <a:rPr lang="en-US" sz="2400" dirty="0">
                <a:latin typeface="Comic Sans MS" pitchFamily="66" charset="0"/>
              </a:rPr>
              <a:t>(M</a:t>
            </a:r>
            <a:r>
              <a:rPr lang="en-US" sz="2400" baseline="-25000" dirty="0">
                <a:latin typeface="Comic Sans MS" pitchFamily="66" charset="0"/>
              </a:rPr>
              <a:t>1</a:t>
            </a:r>
            <a:r>
              <a:rPr lang="en-US" sz="2400" dirty="0">
                <a:latin typeface="Comic Sans MS" pitchFamily="66" charset="0"/>
              </a:rPr>
              <a:t>) M</a:t>
            </a:r>
            <a:r>
              <a:rPr lang="en-US" sz="2400" baseline="-25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), similarly NMAC.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 startAt="4"/>
            </a:pPr>
            <a:endParaRPr lang="en-US" sz="24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 startAt="4"/>
            </a:pPr>
            <a:r>
              <a:rPr lang="en-US" sz="2400" dirty="0" smtClean="0">
                <a:latin typeface="Comic Sans MS" pitchFamily="66" charset="0"/>
              </a:rPr>
              <a:t>KMDP</a:t>
            </a:r>
            <a:r>
              <a:rPr lang="en-US" sz="2400" baseline="-25000" dirty="0" smtClean="0">
                <a:latin typeface="Comic Sans MS" pitchFamily="66" charset="0"/>
              </a:rPr>
              <a:t>K</a:t>
            </a:r>
            <a:r>
              <a:rPr lang="en-US" sz="2400" dirty="0" smtClean="0">
                <a:latin typeface="Comic Sans MS" pitchFamily="66" charset="0"/>
              </a:rPr>
              <a:t>(M</a:t>
            </a:r>
            <a:r>
              <a:rPr lang="en-US" sz="2400" dirty="0">
                <a:latin typeface="Comic Sans MS" pitchFamily="66" charset="0"/>
              </a:rPr>
              <a:t>) = MDP</a:t>
            </a:r>
            <a:r>
              <a:rPr lang="en-US" sz="2400" baseline="-25000" dirty="0">
                <a:latin typeface="Comic Sans MS" pitchFamily="66" charset="0"/>
              </a:rPr>
              <a:t>K</a:t>
            </a:r>
            <a:r>
              <a:rPr lang="en-US" sz="2400" dirty="0">
                <a:latin typeface="Comic Sans MS" pitchFamily="66" charset="0"/>
              </a:rPr>
              <a:t>(M)  (last chaining value is </a:t>
            </a:r>
            <a:r>
              <a:rPr lang="en-US" sz="2400" dirty="0" smtClean="0">
                <a:latin typeface="Comic Sans MS" pitchFamily="66" charset="0"/>
              </a:rPr>
              <a:t>permuted)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 startAt="4"/>
            </a:pPr>
            <a:endParaRPr lang="en-US" sz="2400" dirty="0" smtClean="0"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 startAt="4"/>
            </a:pPr>
            <a:r>
              <a:rPr lang="en-US" sz="2400" dirty="0" smtClean="0">
                <a:latin typeface="Comic Sans MS" pitchFamily="66" charset="0"/>
              </a:rPr>
              <a:t>Boosting MD (hyper-MD, message is also </a:t>
            </a:r>
            <a:r>
              <a:rPr lang="en-US" sz="2400" dirty="0" err="1" smtClean="0">
                <a:latin typeface="Comic Sans MS" pitchFamily="66" charset="0"/>
              </a:rPr>
              <a:t>xored</a:t>
            </a:r>
            <a:r>
              <a:rPr lang="en-US" sz="2400" dirty="0" smtClean="0">
                <a:latin typeface="Comic Sans MS" pitchFamily="66" charset="0"/>
              </a:rPr>
              <a:t> with chaining value, not hash but MAC</a:t>
            </a:r>
            <a:r>
              <a:rPr lang="en-US" sz="2400" smtClean="0">
                <a:latin typeface="Comic Sans MS" pitchFamily="66" charset="0"/>
              </a:rPr>
              <a:t>) , etc. </a:t>
            </a:r>
            <a:endParaRPr lang="en-GB" sz="2400" baseline="-25000" dirty="0">
              <a:latin typeface="Comic Sans MS" pitchFamily="66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(3) Hash based MAC</a:t>
            </a:r>
            <a:endParaRPr kumimoji="0" lang="en-GB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      </a:t>
            </a:r>
            <a:r>
              <a:rPr lang="es-MX" sz="4400" b="1" dirty="0" err="1" smtClean="0">
                <a:latin typeface="Arial Black" pitchFamily="34" charset="0"/>
              </a:rPr>
              <a:t>Cascade</a:t>
            </a:r>
            <a:r>
              <a:rPr lang="es-MX" sz="4400" b="1" dirty="0" smtClean="0">
                <a:latin typeface="Arial Black" pitchFamily="34" charset="0"/>
              </a:rPr>
              <a:t> </a:t>
            </a:r>
            <a:r>
              <a:rPr lang="es-MX" sz="2800" b="1" dirty="0" smtClean="0">
                <a:latin typeface="Arial Black" pitchFamily="34" charset="0"/>
              </a:rPr>
              <a:t>(</a:t>
            </a:r>
            <a:r>
              <a:rPr lang="es-MX" sz="2800" b="1" dirty="0" err="1" smtClean="0">
                <a:latin typeface="Arial Black" pitchFamily="34" charset="0"/>
              </a:rPr>
              <a:t>Bellare</a:t>
            </a:r>
            <a:r>
              <a:rPr lang="es-MX" sz="2800" b="1" dirty="0" smtClean="0">
                <a:latin typeface="Arial Black" pitchFamily="34" charset="0"/>
              </a:rPr>
              <a:t> et al. FOCS’96)</a:t>
            </a:r>
            <a:endParaRPr lang="en-GB" sz="4400" b="1" dirty="0">
              <a:latin typeface="Arial Black" pitchFamily="34" charset="0"/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6553200" y="3413125"/>
            <a:ext cx="1219200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4876800" y="4022725"/>
            <a:ext cx="38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PRF-secure for prefix-free message space.</a:t>
            </a:r>
            <a:endParaRPr lang="en-US" sz="2400" dirty="0"/>
          </a:p>
        </p:txBody>
      </p: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61" name="Group 125"/>
          <p:cNvGrpSpPr>
            <a:grpSpLocks/>
          </p:cNvGrpSpPr>
          <p:nvPr/>
        </p:nvGrpSpPr>
        <p:grpSpPr bwMode="auto">
          <a:xfrm>
            <a:off x="152400" y="1312201"/>
            <a:ext cx="8763000" cy="2573999"/>
            <a:chOff x="480" y="874"/>
            <a:chExt cx="4471" cy="1170"/>
          </a:xfrm>
        </p:grpSpPr>
        <p:sp>
          <p:nvSpPr>
            <p:cNvPr id="62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4039" y="10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4039" y="15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17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K</a:t>
              </a:r>
              <a:endParaRPr lang="en-US" sz="2400" dirty="0"/>
            </a:p>
          </p:txBody>
        </p:sp>
        <p:sp>
          <p:nvSpPr>
            <p:cNvPr id="90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92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93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t-1</a:t>
              </a:r>
              <a:endParaRPr lang="en-US" sz="2400" baseline="-25000" dirty="0"/>
            </a:p>
          </p:txBody>
        </p:sp>
        <p:sp>
          <p:nvSpPr>
            <p:cNvPr id="94" name="Text Box 43"/>
            <p:cNvSpPr txBox="1">
              <a:spLocks noChangeArrowheads="1"/>
            </p:cNvSpPr>
            <p:nvPr/>
          </p:nvSpPr>
          <p:spPr bwMode="auto">
            <a:xfrm>
              <a:off x="4032" y="874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</a:t>
              </a:r>
              <a:endParaRPr lang="en-US" sz="2400" baseline="-25000" dirty="0"/>
            </a:p>
          </p:txBody>
        </p:sp>
        <p:sp>
          <p:nvSpPr>
            <p:cNvPr id="95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7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01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10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110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04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06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      </a:t>
            </a:r>
            <a:r>
              <a:rPr lang="es-MX" sz="4400" b="1" dirty="0" err="1" smtClean="0">
                <a:latin typeface="Arial Black" pitchFamily="34" charset="0"/>
              </a:rPr>
              <a:t>Cascade</a:t>
            </a:r>
            <a:r>
              <a:rPr lang="es-MX" sz="4400" b="1" dirty="0" smtClean="0">
                <a:latin typeface="Arial Black" pitchFamily="34" charset="0"/>
              </a:rPr>
              <a:t> </a:t>
            </a:r>
            <a:r>
              <a:rPr lang="es-MX" sz="2800" b="1" dirty="0" smtClean="0">
                <a:latin typeface="Arial Black" pitchFamily="34" charset="0"/>
              </a:rPr>
              <a:t>(</a:t>
            </a:r>
            <a:r>
              <a:rPr lang="es-MX" sz="2800" b="1" dirty="0" err="1" smtClean="0">
                <a:latin typeface="Arial Black" pitchFamily="34" charset="0"/>
              </a:rPr>
              <a:t>Bellare</a:t>
            </a:r>
            <a:r>
              <a:rPr lang="es-MX" sz="2800" b="1" dirty="0" smtClean="0">
                <a:latin typeface="Arial Black" pitchFamily="34" charset="0"/>
              </a:rPr>
              <a:t> et al. FOCS’96)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52400" y="1431926"/>
            <a:ext cx="8763000" cy="2514599"/>
            <a:chOff x="480" y="901"/>
            <a:chExt cx="4471" cy="1143"/>
          </a:xfrm>
        </p:grpSpPr>
        <p:sp>
          <p:nvSpPr>
            <p:cNvPr id="131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4039" y="10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>
              <a:off x="4039" y="15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17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K</a:t>
              </a:r>
              <a:endParaRPr lang="en-US" sz="2400" dirty="0"/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63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t-1</a:t>
              </a:r>
              <a:endParaRPr lang="en-US" sz="2400" baseline="-25000" dirty="0"/>
            </a:p>
          </p:txBody>
        </p:sp>
        <p:sp>
          <p:nvSpPr>
            <p:cNvPr id="164" name="Text Box 43"/>
            <p:cNvSpPr txBox="1">
              <a:spLocks noChangeArrowheads="1"/>
            </p:cNvSpPr>
            <p:nvPr/>
          </p:nvSpPr>
          <p:spPr bwMode="auto">
            <a:xfrm>
              <a:off x="4021" y="908"/>
              <a:ext cx="58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   </a:t>
              </a:r>
              <a:r>
                <a:rPr lang="en-US" sz="2400" dirty="0" smtClean="0"/>
                <a:t>|| L</a:t>
              </a:r>
              <a:endParaRPr lang="en-US" sz="2400" baseline="-25000" dirty="0"/>
            </a:p>
          </p:txBody>
        </p:sp>
        <p:sp>
          <p:nvSpPr>
            <p:cNvPr id="165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9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1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182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6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8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cxnSp>
        <p:nvCxnSpPr>
          <p:cNvPr id="193" name="Straight Arrow Connector 192"/>
          <p:cNvCxnSpPr/>
          <p:nvPr/>
        </p:nvCxnSpPr>
        <p:spPr>
          <a:xfrm>
            <a:off x="6553200" y="3413125"/>
            <a:ext cx="1219200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43200" y="4343400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Key appended cascade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3200" b="1" dirty="0" smtClean="0">
                <a:latin typeface="Arial Black" pitchFamily="34" charset="0"/>
              </a:rPr>
              <a:t>EMD</a:t>
            </a:r>
            <a:r>
              <a:rPr lang="es-MX" sz="2400" b="1" dirty="0" smtClean="0">
                <a:latin typeface="Arial Black" pitchFamily="34" charset="0"/>
              </a:rPr>
              <a:t> (</a:t>
            </a:r>
            <a:r>
              <a:rPr lang="es-MX" sz="2400" b="1" dirty="0" err="1" smtClean="0">
                <a:latin typeface="Arial Black" pitchFamily="34" charset="0"/>
              </a:rPr>
              <a:t>Bellare</a:t>
            </a:r>
            <a:r>
              <a:rPr lang="es-MX" sz="2400" b="1" dirty="0" smtClean="0">
                <a:latin typeface="Arial Black" pitchFamily="34" charset="0"/>
              </a:rPr>
              <a:t> and </a:t>
            </a:r>
            <a:r>
              <a:rPr lang="es-MX" sz="2400" b="1" dirty="0" err="1" smtClean="0">
                <a:latin typeface="Arial Black" pitchFamily="34" charset="0"/>
              </a:rPr>
              <a:t>Ristenpart</a:t>
            </a:r>
            <a:r>
              <a:rPr lang="es-MX" sz="2400" b="1" dirty="0" smtClean="0">
                <a:latin typeface="Arial Black" pitchFamily="34" charset="0"/>
              </a:rPr>
              <a:t>) </a:t>
            </a:r>
            <a:r>
              <a:rPr lang="es-MX" sz="2400" b="1" dirty="0">
                <a:latin typeface="Arial Black" pitchFamily="34" charset="0"/>
              </a:rPr>
              <a:t>and </a:t>
            </a:r>
            <a:r>
              <a:rPr lang="es-MX" sz="2800" b="1" dirty="0" smtClean="0">
                <a:latin typeface="Arial Black" pitchFamily="34" charset="0"/>
              </a:rPr>
              <a:t>NMAC</a:t>
            </a:r>
            <a:r>
              <a:rPr lang="es-MX" sz="2400" b="1" dirty="0" smtClean="0">
                <a:latin typeface="Arial Black" pitchFamily="34" charset="0"/>
              </a:rPr>
              <a:t>(</a:t>
            </a:r>
            <a:r>
              <a:rPr lang="es-MX" sz="2400" b="1" dirty="0" err="1" smtClean="0">
                <a:latin typeface="Arial Black" pitchFamily="34" charset="0"/>
              </a:rPr>
              <a:t>Bellare</a:t>
            </a:r>
            <a:r>
              <a:rPr lang="es-MX" sz="2400" b="1" dirty="0" smtClean="0">
                <a:latin typeface="Arial Black" pitchFamily="34" charset="0"/>
              </a:rPr>
              <a:t>)</a:t>
            </a:r>
            <a:endParaRPr lang="en-GB" sz="24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592138" y="981075"/>
            <a:ext cx="7267575" cy="2735263"/>
            <a:chOff x="373" y="618"/>
            <a:chExt cx="4578" cy="1723"/>
          </a:xfrm>
        </p:grpSpPr>
        <p:sp>
          <p:nvSpPr>
            <p:cNvPr id="48195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0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2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3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4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5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6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7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8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9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0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1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2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17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0" name="Line 27"/>
            <p:cNvSpPr>
              <a:spLocks noChangeShapeType="1"/>
            </p:cNvSpPr>
            <p:nvPr/>
          </p:nvSpPr>
          <p:spPr bwMode="auto">
            <a:xfrm>
              <a:off x="4039" y="186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Line 28"/>
            <p:cNvSpPr>
              <a:spLocks noChangeShapeType="1"/>
            </p:cNvSpPr>
            <p:nvPr/>
          </p:nvSpPr>
          <p:spPr bwMode="auto">
            <a:xfrm>
              <a:off x="4039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Line 29"/>
            <p:cNvSpPr>
              <a:spLocks noChangeShapeType="1"/>
            </p:cNvSpPr>
            <p:nvPr/>
          </p:nvSpPr>
          <p:spPr bwMode="auto">
            <a:xfrm>
              <a:off x="4039" y="166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3" name="Line 30"/>
            <p:cNvSpPr>
              <a:spLocks noChangeShapeType="1"/>
            </p:cNvSpPr>
            <p:nvPr/>
          </p:nvSpPr>
          <p:spPr bwMode="auto">
            <a:xfrm flipV="1">
              <a:off x="4039" y="186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4" name="Line 31"/>
            <p:cNvSpPr>
              <a:spLocks noChangeShapeType="1"/>
            </p:cNvSpPr>
            <p:nvPr/>
          </p:nvSpPr>
          <p:spPr bwMode="auto">
            <a:xfrm>
              <a:off x="3744" y="176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5" name="Line 35"/>
            <p:cNvSpPr>
              <a:spLocks noChangeShapeType="1"/>
            </p:cNvSpPr>
            <p:nvPr/>
          </p:nvSpPr>
          <p:spPr bwMode="auto">
            <a:xfrm flipV="1">
              <a:off x="672" y="181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Text Box 36"/>
            <p:cNvSpPr txBox="1">
              <a:spLocks noChangeArrowheads="1"/>
            </p:cNvSpPr>
            <p:nvPr/>
          </p:nvSpPr>
          <p:spPr bwMode="auto">
            <a:xfrm>
              <a:off x="576" y="211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K1</a:t>
              </a:r>
            </a:p>
          </p:txBody>
        </p:sp>
        <p:sp>
          <p:nvSpPr>
            <p:cNvPr id="48227" name="Text Box 37"/>
            <p:cNvSpPr txBox="1">
              <a:spLocks noChangeArrowheads="1"/>
            </p:cNvSpPr>
            <p:nvPr/>
          </p:nvSpPr>
          <p:spPr bwMode="auto">
            <a:xfrm>
              <a:off x="3943" y="211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K2</a:t>
              </a:r>
            </a:p>
          </p:txBody>
        </p:sp>
        <p:sp>
          <p:nvSpPr>
            <p:cNvPr id="48228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Text Box 39"/>
            <p:cNvSpPr txBox="1">
              <a:spLocks noChangeArrowheads="1"/>
            </p:cNvSpPr>
            <p:nvPr/>
          </p:nvSpPr>
          <p:spPr bwMode="auto">
            <a:xfrm>
              <a:off x="671" y="924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48230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48231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48232" name="Text Box 43"/>
            <p:cNvSpPr txBox="1">
              <a:spLocks noChangeArrowheads="1"/>
            </p:cNvSpPr>
            <p:nvPr/>
          </p:nvSpPr>
          <p:spPr bwMode="auto">
            <a:xfrm>
              <a:off x="3936" y="901"/>
              <a:ext cx="2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m</a:t>
              </a:r>
              <a:r>
                <a:rPr lang="en-US" baseline="-25000">
                  <a:solidFill>
                    <a:srgbClr val="FF3300"/>
                  </a:solidFill>
                </a:rPr>
                <a:t>t</a:t>
              </a:r>
            </a:p>
          </p:txBody>
        </p:sp>
        <p:sp>
          <p:nvSpPr>
            <p:cNvPr id="48233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5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7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9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b-n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48251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2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3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4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5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8242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4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6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8" name="Line 66"/>
            <p:cNvSpPr>
              <a:spLocks noChangeShapeType="1"/>
            </p:cNvSpPr>
            <p:nvPr/>
          </p:nvSpPr>
          <p:spPr bwMode="auto">
            <a:xfrm flipH="1">
              <a:off x="3840" y="171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Text Box 67"/>
            <p:cNvSpPr txBox="1">
              <a:spLocks noChangeArrowheads="1"/>
            </p:cNvSpPr>
            <p:nvPr/>
          </p:nvSpPr>
          <p:spPr bwMode="auto">
            <a:xfrm>
              <a:off x="3788" y="17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50" name="Text Box 123"/>
            <p:cNvSpPr txBox="1">
              <a:spLocks noChangeArrowheads="1"/>
            </p:cNvSpPr>
            <p:nvPr/>
          </p:nvSpPr>
          <p:spPr bwMode="auto">
            <a:xfrm>
              <a:off x="373" y="618"/>
              <a:ext cx="13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66" charset="0"/>
                </a:rPr>
                <a:t>Enveloped MD</a:t>
              </a:r>
              <a:endParaRPr lang="en-GB" sz="2400" dirty="0">
                <a:latin typeface="Comic Sans MS" pitchFamily="66" charset="0"/>
              </a:endParaRPr>
            </a:p>
          </p:txBody>
        </p:sp>
      </p:grp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611188" y="3854450"/>
            <a:ext cx="7234237" cy="2598738"/>
            <a:chOff x="385" y="2337"/>
            <a:chExt cx="4557" cy="1637"/>
          </a:xfrm>
        </p:grpSpPr>
        <p:sp>
          <p:nvSpPr>
            <p:cNvPr id="48134" name="Line 2"/>
            <p:cNvSpPr>
              <a:spLocks noChangeShapeType="1"/>
            </p:cNvSpPr>
            <p:nvPr/>
          </p:nvSpPr>
          <p:spPr bwMode="auto">
            <a:xfrm>
              <a:off x="999" y="311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3"/>
            <p:cNvSpPr>
              <a:spLocks noChangeShapeType="1"/>
            </p:cNvSpPr>
            <p:nvPr/>
          </p:nvSpPr>
          <p:spPr bwMode="auto">
            <a:xfrm>
              <a:off x="999" y="311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Line 4"/>
            <p:cNvSpPr>
              <a:spLocks noChangeShapeType="1"/>
            </p:cNvSpPr>
            <p:nvPr/>
          </p:nvSpPr>
          <p:spPr bwMode="auto">
            <a:xfrm>
              <a:off x="1383" y="330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Line 5"/>
            <p:cNvSpPr>
              <a:spLocks noChangeShapeType="1"/>
            </p:cNvSpPr>
            <p:nvPr/>
          </p:nvSpPr>
          <p:spPr bwMode="auto">
            <a:xfrm>
              <a:off x="999" y="354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Text Box 6"/>
            <p:cNvSpPr txBox="1">
              <a:spLocks noChangeArrowheads="1"/>
            </p:cNvSpPr>
            <p:nvPr/>
          </p:nvSpPr>
          <p:spPr bwMode="auto">
            <a:xfrm>
              <a:off x="1095" y="326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139" name="Line 7"/>
            <p:cNvSpPr>
              <a:spLocks noChangeShapeType="1"/>
            </p:cNvSpPr>
            <p:nvPr/>
          </p:nvSpPr>
          <p:spPr bwMode="auto">
            <a:xfrm>
              <a:off x="663" y="344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8"/>
            <p:cNvSpPr>
              <a:spLocks noChangeShapeType="1"/>
            </p:cNvSpPr>
            <p:nvPr/>
          </p:nvSpPr>
          <p:spPr bwMode="auto">
            <a:xfrm>
              <a:off x="759" y="282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9"/>
            <p:cNvSpPr>
              <a:spLocks noChangeShapeType="1"/>
            </p:cNvSpPr>
            <p:nvPr/>
          </p:nvSpPr>
          <p:spPr bwMode="auto">
            <a:xfrm>
              <a:off x="759" y="33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10"/>
            <p:cNvSpPr>
              <a:spLocks noChangeShapeType="1"/>
            </p:cNvSpPr>
            <p:nvPr/>
          </p:nvSpPr>
          <p:spPr bwMode="auto">
            <a:xfrm>
              <a:off x="1719" y="311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Line 11"/>
            <p:cNvSpPr>
              <a:spLocks noChangeShapeType="1"/>
            </p:cNvSpPr>
            <p:nvPr/>
          </p:nvSpPr>
          <p:spPr bwMode="auto">
            <a:xfrm>
              <a:off x="1719" y="311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Line 12"/>
            <p:cNvSpPr>
              <a:spLocks noChangeShapeType="1"/>
            </p:cNvSpPr>
            <p:nvPr/>
          </p:nvSpPr>
          <p:spPr bwMode="auto">
            <a:xfrm>
              <a:off x="2103" y="330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Line 13"/>
            <p:cNvSpPr>
              <a:spLocks noChangeShapeType="1"/>
            </p:cNvSpPr>
            <p:nvPr/>
          </p:nvSpPr>
          <p:spPr bwMode="auto">
            <a:xfrm>
              <a:off x="1719" y="354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Text Box 14"/>
            <p:cNvSpPr txBox="1">
              <a:spLocks noChangeArrowheads="1"/>
            </p:cNvSpPr>
            <p:nvPr/>
          </p:nvSpPr>
          <p:spPr bwMode="auto">
            <a:xfrm>
              <a:off x="1815" y="326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147" name="Line 15"/>
            <p:cNvSpPr>
              <a:spLocks noChangeShapeType="1"/>
            </p:cNvSpPr>
            <p:nvPr/>
          </p:nvSpPr>
          <p:spPr bwMode="auto">
            <a:xfrm>
              <a:off x="1383" y="344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16"/>
            <p:cNvSpPr>
              <a:spLocks noChangeShapeType="1"/>
            </p:cNvSpPr>
            <p:nvPr/>
          </p:nvSpPr>
          <p:spPr bwMode="auto">
            <a:xfrm>
              <a:off x="1479" y="282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17"/>
            <p:cNvSpPr>
              <a:spLocks noChangeShapeType="1"/>
            </p:cNvSpPr>
            <p:nvPr/>
          </p:nvSpPr>
          <p:spPr bwMode="auto">
            <a:xfrm>
              <a:off x="1479" y="33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18"/>
            <p:cNvSpPr>
              <a:spLocks noChangeShapeType="1"/>
            </p:cNvSpPr>
            <p:nvPr/>
          </p:nvSpPr>
          <p:spPr bwMode="auto">
            <a:xfrm>
              <a:off x="2103" y="344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Line 19"/>
            <p:cNvSpPr>
              <a:spLocks noChangeShapeType="1"/>
            </p:cNvSpPr>
            <p:nvPr/>
          </p:nvSpPr>
          <p:spPr bwMode="auto">
            <a:xfrm>
              <a:off x="3351" y="311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0"/>
            <p:cNvSpPr>
              <a:spLocks noChangeShapeType="1"/>
            </p:cNvSpPr>
            <p:nvPr/>
          </p:nvSpPr>
          <p:spPr bwMode="auto">
            <a:xfrm>
              <a:off x="3351" y="311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1"/>
            <p:cNvSpPr>
              <a:spLocks noChangeShapeType="1"/>
            </p:cNvSpPr>
            <p:nvPr/>
          </p:nvSpPr>
          <p:spPr bwMode="auto">
            <a:xfrm>
              <a:off x="3735" y="330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2"/>
            <p:cNvSpPr>
              <a:spLocks noChangeShapeType="1"/>
            </p:cNvSpPr>
            <p:nvPr/>
          </p:nvSpPr>
          <p:spPr bwMode="auto">
            <a:xfrm>
              <a:off x="3351" y="354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3"/>
            <p:cNvSpPr txBox="1">
              <a:spLocks noChangeArrowheads="1"/>
            </p:cNvSpPr>
            <p:nvPr/>
          </p:nvSpPr>
          <p:spPr bwMode="auto">
            <a:xfrm>
              <a:off x="3447" y="326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156" name="Line 24"/>
            <p:cNvSpPr>
              <a:spLocks noChangeShapeType="1"/>
            </p:cNvSpPr>
            <p:nvPr/>
          </p:nvSpPr>
          <p:spPr bwMode="auto">
            <a:xfrm>
              <a:off x="3015" y="344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Line 25"/>
            <p:cNvSpPr>
              <a:spLocks noChangeShapeType="1"/>
            </p:cNvSpPr>
            <p:nvPr/>
          </p:nvSpPr>
          <p:spPr bwMode="auto">
            <a:xfrm>
              <a:off x="3111" y="282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Line 26"/>
            <p:cNvSpPr>
              <a:spLocks noChangeShapeType="1"/>
            </p:cNvSpPr>
            <p:nvPr/>
          </p:nvSpPr>
          <p:spPr bwMode="auto">
            <a:xfrm>
              <a:off x="3111" y="33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Line 27"/>
            <p:cNvSpPr>
              <a:spLocks noChangeShapeType="1"/>
            </p:cNvSpPr>
            <p:nvPr/>
          </p:nvSpPr>
          <p:spPr bwMode="auto">
            <a:xfrm>
              <a:off x="4030" y="349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28"/>
            <p:cNvSpPr>
              <a:spLocks noChangeShapeType="1"/>
            </p:cNvSpPr>
            <p:nvPr/>
          </p:nvSpPr>
          <p:spPr bwMode="auto">
            <a:xfrm>
              <a:off x="4030" y="282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Line 29"/>
            <p:cNvSpPr>
              <a:spLocks noChangeShapeType="1"/>
            </p:cNvSpPr>
            <p:nvPr/>
          </p:nvSpPr>
          <p:spPr bwMode="auto">
            <a:xfrm>
              <a:off x="4030" y="330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Line 30"/>
            <p:cNvSpPr>
              <a:spLocks noChangeShapeType="1"/>
            </p:cNvSpPr>
            <p:nvPr/>
          </p:nvSpPr>
          <p:spPr bwMode="auto">
            <a:xfrm flipV="1">
              <a:off x="4030" y="349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Line 31"/>
            <p:cNvSpPr>
              <a:spLocks noChangeShapeType="1"/>
            </p:cNvSpPr>
            <p:nvPr/>
          </p:nvSpPr>
          <p:spPr bwMode="auto">
            <a:xfrm>
              <a:off x="3735" y="339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Line 35"/>
            <p:cNvSpPr>
              <a:spLocks noChangeShapeType="1"/>
            </p:cNvSpPr>
            <p:nvPr/>
          </p:nvSpPr>
          <p:spPr bwMode="auto">
            <a:xfrm flipV="1">
              <a:off x="663" y="344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Text Box 36"/>
            <p:cNvSpPr txBox="1">
              <a:spLocks noChangeArrowheads="1"/>
            </p:cNvSpPr>
            <p:nvPr/>
          </p:nvSpPr>
          <p:spPr bwMode="auto">
            <a:xfrm>
              <a:off x="567" y="3743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K1</a:t>
              </a:r>
            </a:p>
          </p:txBody>
        </p:sp>
        <p:sp>
          <p:nvSpPr>
            <p:cNvPr id="48166" name="Text Box 37"/>
            <p:cNvSpPr txBox="1">
              <a:spLocks noChangeArrowheads="1"/>
            </p:cNvSpPr>
            <p:nvPr/>
          </p:nvSpPr>
          <p:spPr bwMode="auto">
            <a:xfrm>
              <a:off x="3934" y="3743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K2</a:t>
              </a:r>
            </a:p>
          </p:txBody>
        </p:sp>
        <p:sp>
          <p:nvSpPr>
            <p:cNvPr id="48167" name="Line 38"/>
            <p:cNvSpPr>
              <a:spLocks noChangeShapeType="1"/>
            </p:cNvSpPr>
            <p:nvPr/>
          </p:nvSpPr>
          <p:spPr bwMode="auto">
            <a:xfrm>
              <a:off x="4750" y="344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Text Box 39"/>
            <p:cNvSpPr txBox="1">
              <a:spLocks noChangeArrowheads="1"/>
            </p:cNvSpPr>
            <p:nvPr/>
          </p:nvSpPr>
          <p:spPr bwMode="auto">
            <a:xfrm>
              <a:off x="662" y="2557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48169" name="Text Box 40"/>
            <p:cNvSpPr txBox="1">
              <a:spLocks noChangeArrowheads="1"/>
            </p:cNvSpPr>
            <p:nvPr/>
          </p:nvSpPr>
          <p:spPr bwMode="auto">
            <a:xfrm>
              <a:off x="1335" y="2543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48170" name="Text Box 41"/>
            <p:cNvSpPr txBox="1">
              <a:spLocks noChangeArrowheads="1"/>
            </p:cNvSpPr>
            <p:nvPr/>
          </p:nvSpPr>
          <p:spPr bwMode="auto">
            <a:xfrm>
              <a:off x="2967" y="253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48171" name="Text Box 43"/>
            <p:cNvSpPr txBox="1">
              <a:spLocks noChangeArrowheads="1"/>
            </p:cNvSpPr>
            <p:nvPr/>
          </p:nvSpPr>
          <p:spPr bwMode="auto">
            <a:xfrm>
              <a:off x="3927" y="25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0</a:t>
              </a:r>
              <a:endParaRPr lang="en-US" b="1" baseline="-25000">
                <a:solidFill>
                  <a:srgbClr val="FF3300"/>
                </a:solidFill>
              </a:endParaRPr>
            </a:p>
          </p:txBody>
        </p: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 flipH="1">
              <a:off x="711" y="296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Text Box 45"/>
            <p:cNvSpPr txBox="1">
              <a:spLocks noChangeArrowheads="1"/>
            </p:cNvSpPr>
            <p:nvPr/>
          </p:nvSpPr>
          <p:spPr bwMode="auto">
            <a:xfrm>
              <a:off x="749" y="294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H="1">
              <a:off x="1431" y="299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Text Box 47"/>
            <p:cNvSpPr txBox="1">
              <a:spLocks noChangeArrowheads="1"/>
            </p:cNvSpPr>
            <p:nvPr/>
          </p:nvSpPr>
          <p:spPr bwMode="auto">
            <a:xfrm>
              <a:off x="1469" y="29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 flipH="1">
              <a:off x="3069" y="3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Text Box 49"/>
            <p:cNvSpPr txBox="1">
              <a:spLocks noChangeArrowheads="1"/>
            </p:cNvSpPr>
            <p:nvPr/>
          </p:nvSpPr>
          <p:spPr bwMode="auto">
            <a:xfrm>
              <a:off x="3107" y="29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178" name="Line 50"/>
            <p:cNvSpPr>
              <a:spLocks noChangeShapeType="1"/>
            </p:cNvSpPr>
            <p:nvPr/>
          </p:nvSpPr>
          <p:spPr bwMode="auto">
            <a:xfrm flipH="1">
              <a:off x="3988" y="303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Text Box 51"/>
            <p:cNvSpPr txBox="1">
              <a:spLocks noChangeArrowheads="1"/>
            </p:cNvSpPr>
            <p:nvPr/>
          </p:nvSpPr>
          <p:spPr bwMode="auto">
            <a:xfrm>
              <a:off x="4030" y="3014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b-n</a:t>
              </a:r>
            </a:p>
          </p:txBody>
        </p:sp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4366" y="3110"/>
              <a:ext cx="384" cy="432"/>
              <a:chOff x="4704" y="1536"/>
              <a:chExt cx="384" cy="432"/>
            </a:xfrm>
          </p:grpSpPr>
          <p:sp>
            <p:nvSpPr>
              <p:cNvPr id="48190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1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2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3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4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8181" name="Line 60"/>
            <p:cNvSpPr>
              <a:spLocks noChangeShapeType="1"/>
            </p:cNvSpPr>
            <p:nvPr/>
          </p:nvSpPr>
          <p:spPr bwMode="auto">
            <a:xfrm flipH="1">
              <a:off x="807" y="339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Text Box 61"/>
            <p:cNvSpPr txBox="1">
              <a:spLocks noChangeArrowheads="1"/>
            </p:cNvSpPr>
            <p:nvPr/>
          </p:nvSpPr>
          <p:spPr bwMode="auto">
            <a:xfrm>
              <a:off x="755" y="344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183" name="Line 62"/>
            <p:cNvSpPr>
              <a:spLocks noChangeShapeType="1"/>
            </p:cNvSpPr>
            <p:nvPr/>
          </p:nvSpPr>
          <p:spPr bwMode="auto">
            <a:xfrm flipH="1">
              <a:off x="1527" y="339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Text Box 63"/>
            <p:cNvSpPr txBox="1">
              <a:spLocks noChangeArrowheads="1"/>
            </p:cNvSpPr>
            <p:nvPr/>
          </p:nvSpPr>
          <p:spPr bwMode="auto">
            <a:xfrm>
              <a:off x="1475" y="344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185" name="Line 64"/>
            <p:cNvSpPr>
              <a:spLocks noChangeShapeType="1"/>
            </p:cNvSpPr>
            <p:nvPr/>
          </p:nvSpPr>
          <p:spPr bwMode="auto">
            <a:xfrm flipH="1">
              <a:off x="3163" y="339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Text Box 65"/>
            <p:cNvSpPr txBox="1">
              <a:spLocks noChangeArrowheads="1"/>
            </p:cNvSpPr>
            <p:nvPr/>
          </p:nvSpPr>
          <p:spPr bwMode="auto">
            <a:xfrm>
              <a:off x="3111" y="344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187" name="Line 66"/>
            <p:cNvSpPr>
              <a:spLocks noChangeShapeType="1"/>
            </p:cNvSpPr>
            <p:nvPr/>
          </p:nvSpPr>
          <p:spPr bwMode="auto">
            <a:xfrm flipH="1">
              <a:off x="3831" y="335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8" name="Text Box 67"/>
            <p:cNvSpPr txBox="1">
              <a:spLocks noChangeArrowheads="1"/>
            </p:cNvSpPr>
            <p:nvPr/>
          </p:nvSpPr>
          <p:spPr bwMode="auto">
            <a:xfrm>
              <a:off x="3779" y="33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189" name="Text Box 124"/>
            <p:cNvSpPr txBox="1">
              <a:spLocks noChangeArrowheads="1"/>
            </p:cNvSpPr>
            <p:nvPr/>
          </p:nvSpPr>
          <p:spPr bwMode="auto">
            <a:xfrm>
              <a:off x="385" y="2337"/>
              <a:ext cx="1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66" charset="0"/>
                </a:rPr>
                <a:t>Nested MAC</a:t>
              </a:r>
              <a:endParaRPr lang="en-GB" sz="2400" dirty="0">
                <a:latin typeface="Comic Sans MS" pitchFamily="66" charset="0"/>
              </a:endParaRPr>
            </a:p>
          </p:txBody>
        </p:sp>
      </p:grpSp>
      <p:sp>
        <p:nvSpPr>
          <p:cNvPr id="48133" name="Line 127"/>
          <p:cNvSpPr>
            <a:spLocks noChangeShapeType="1"/>
          </p:cNvSpPr>
          <p:nvPr/>
        </p:nvSpPr>
        <p:spPr bwMode="auto">
          <a:xfrm>
            <a:off x="0" y="37893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Date Placeholder 1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70"/>
          <p:cNvSpPr txBox="1">
            <a:spLocks noChangeArrowheads="1"/>
          </p:cNvSpPr>
          <p:nvPr/>
        </p:nvSpPr>
        <p:spPr bwMode="auto">
          <a:xfrm>
            <a:off x="533400" y="1531203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omic Sans MS" pitchFamily="66" charset="0"/>
              </a:rPr>
              <a:t>	For all these constructions, we only need PRF assumption keying in chaining variable.  We call type-1 security.</a:t>
            </a:r>
            <a:endParaRPr lang="en-GB" sz="2400" baseline="-25000" dirty="0">
              <a:latin typeface="Comic Sans MS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428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>
                <a:latin typeface="Arial Black" pitchFamily="34" charset="0"/>
              </a:rPr>
              <a:t>Security </a:t>
            </a:r>
            <a:r>
              <a:rPr lang="es-MX" sz="4400" b="1" dirty="0" err="1" smtClean="0">
                <a:latin typeface="Arial Black" pitchFamily="34" charset="0"/>
              </a:rPr>
              <a:t>Assumptions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440112" y="2627313"/>
            <a:ext cx="2952750" cy="1944687"/>
            <a:chOff x="930" y="1071"/>
            <a:chExt cx="1860" cy="12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111" y="182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066" y="1071"/>
              <a:ext cx="243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endParaRPr lang="en-US" baseline="30000">
                <a:latin typeface="Comic Sans MS" pitchFamily="66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336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427" y="169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tag</a:t>
              </a:r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111" y="132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784" y="1779"/>
              <a:ext cx="1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</a:t>
              </a:r>
              <a:endParaRPr lang="en-US" b="1" baseline="-25000">
                <a:latin typeface="Comic Sans MS" pitchFamily="66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565" y="155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565" y="155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565" y="209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336" y="182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111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157" y="2065"/>
              <a:ext cx="36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1202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2518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1066" y="146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930" y="1951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488" y="1962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127" y="1389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512</a:t>
              </a:r>
              <a:endParaRPr lang="en-GB" sz="1400" b="1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B033C-3CB8-4BE9-88CC-3385876CBB99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3340100" y="4430713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2598738" y="4214813"/>
            <a:ext cx="7191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Alice</a:t>
            </a:r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6364288" y="4214813"/>
            <a:ext cx="584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Bob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627313" y="4652963"/>
            <a:ext cx="8112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(M,T)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3708400" y="5078413"/>
            <a:ext cx="2408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Human Noise : Oscar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4929188" y="4646613"/>
            <a:ext cx="9159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(M’,T’)</a:t>
            </a:r>
          </a:p>
        </p:txBody>
      </p:sp>
      <p:sp>
        <p:nvSpPr>
          <p:cNvPr id="7179" name="Rectangle 20"/>
          <p:cNvSpPr>
            <a:spLocks noChangeArrowheads="1"/>
          </p:cNvSpPr>
          <p:nvPr/>
        </p:nvSpPr>
        <p:spPr bwMode="auto">
          <a:xfrm>
            <a:off x="3994150" y="4581525"/>
            <a:ext cx="1873250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3851275" y="3789363"/>
            <a:ext cx="17097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Secret key : K</a:t>
            </a:r>
          </a:p>
        </p:txBody>
      </p:sp>
      <p:sp>
        <p:nvSpPr>
          <p:cNvPr id="7181" name="Rectangle 24"/>
          <p:cNvSpPr>
            <a:spLocks noChangeArrowheads="1"/>
          </p:cNvSpPr>
          <p:nvPr/>
        </p:nvSpPr>
        <p:spPr bwMode="auto">
          <a:xfrm>
            <a:off x="3779838" y="3789363"/>
            <a:ext cx="194468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2" name="Line 25"/>
          <p:cNvSpPr>
            <a:spLocks noChangeShapeType="1"/>
          </p:cNvSpPr>
          <p:nvPr/>
        </p:nvSpPr>
        <p:spPr bwMode="auto">
          <a:xfrm flipV="1">
            <a:off x="3059113" y="400526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26"/>
          <p:cNvSpPr>
            <a:spLocks noChangeShapeType="1"/>
          </p:cNvSpPr>
          <p:nvPr/>
        </p:nvSpPr>
        <p:spPr bwMode="auto">
          <a:xfrm flipH="1" flipV="1">
            <a:off x="5724525" y="4005263"/>
            <a:ext cx="7921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Rectangle 27"/>
          <p:cNvSpPr>
            <a:spLocks noChangeArrowheads="1"/>
          </p:cNvSpPr>
          <p:nvPr/>
        </p:nvSpPr>
        <p:spPr bwMode="auto">
          <a:xfrm>
            <a:off x="1403350" y="4365625"/>
            <a:ext cx="865188" cy="503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5" name="Text Box 28"/>
          <p:cNvSpPr txBox="1">
            <a:spLocks noChangeArrowheads="1"/>
          </p:cNvSpPr>
          <p:nvPr/>
        </p:nvSpPr>
        <p:spPr bwMode="auto">
          <a:xfrm>
            <a:off x="1411288" y="4437063"/>
            <a:ext cx="787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MAC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7186" name="Line 29"/>
          <p:cNvSpPr>
            <a:spLocks noChangeShapeType="1"/>
          </p:cNvSpPr>
          <p:nvPr/>
        </p:nvSpPr>
        <p:spPr bwMode="auto">
          <a:xfrm>
            <a:off x="183515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30"/>
          <p:cNvSpPr>
            <a:spLocks noChangeShapeType="1"/>
          </p:cNvSpPr>
          <p:nvPr/>
        </p:nvSpPr>
        <p:spPr bwMode="auto">
          <a:xfrm>
            <a:off x="1835150" y="48688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Text Box 32"/>
          <p:cNvSpPr txBox="1">
            <a:spLocks noChangeArrowheads="1"/>
          </p:cNvSpPr>
          <p:nvPr/>
        </p:nvSpPr>
        <p:spPr bwMode="auto">
          <a:xfrm>
            <a:off x="1816100" y="3783013"/>
            <a:ext cx="3857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</a:p>
        </p:txBody>
      </p:sp>
      <p:sp>
        <p:nvSpPr>
          <p:cNvPr id="7189" name="Text Box 33"/>
          <p:cNvSpPr txBox="1">
            <a:spLocks noChangeArrowheads="1"/>
          </p:cNvSpPr>
          <p:nvPr/>
        </p:nvSpPr>
        <p:spPr bwMode="auto">
          <a:xfrm>
            <a:off x="1835150" y="5006975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T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237413" y="3789363"/>
            <a:ext cx="1093787" cy="2232025"/>
            <a:chOff x="4559" y="2387"/>
            <a:chExt cx="689" cy="1406"/>
          </a:xfrm>
        </p:grpSpPr>
        <p:sp>
          <p:nvSpPr>
            <p:cNvPr id="7197" name="Rectangle 34"/>
            <p:cNvSpPr>
              <a:spLocks noChangeArrowheads="1"/>
            </p:cNvSpPr>
            <p:nvPr/>
          </p:nvSpPr>
          <p:spPr bwMode="auto">
            <a:xfrm>
              <a:off x="4694" y="2735"/>
              <a:ext cx="545" cy="3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198" name="Text Box 35"/>
            <p:cNvSpPr txBox="1">
              <a:spLocks noChangeArrowheads="1"/>
            </p:cNvSpPr>
            <p:nvPr/>
          </p:nvSpPr>
          <p:spPr bwMode="auto">
            <a:xfrm>
              <a:off x="4699" y="2780"/>
              <a:ext cx="4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MAC</a:t>
              </a:r>
              <a:r>
                <a:rPr lang="en-US" b="1" baseline="-25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7199" name="Line 36"/>
            <p:cNvSpPr>
              <a:spLocks noChangeShapeType="1"/>
            </p:cNvSpPr>
            <p:nvPr/>
          </p:nvSpPr>
          <p:spPr bwMode="auto">
            <a:xfrm>
              <a:off x="4966" y="250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7"/>
            <p:cNvSpPr>
              <a:spLocks noChangeShapeType="1"/>
            </p:cNvSpPr>
            <p:nvPr/>
          </p:nvSpPr>
          <p:spPr bwMode="auto">
            <a:xfrm>
              <a:off x="4966" y="305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Text Box 38"/>
            <p:cNvSpPr txBox="1">
              <a:spLocks noChangeArrowheads="1"/>
            </p:cNvSpPr>
            <p:nvPr/>
          </p:nvSpPr>
          <p:spPr bwMode="auto">
            <a:xfrm>
              <a:off x="4954" y="2387"/>
              <a:ext cx="2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M’</a:t>
              </a:r>
            </a:p>
          </p:txBody>
        </p:sp>
        <p:sp>
          <p:nvSpPr>
            <p:cNvPr id="7202" name="Text Box 39"/>
            <p:cNvSpPr txBox="1">
              <a:spLocks noChangeArrowheads="1"/>
            </p:cNvSpPr>
            <p:nvPr/>
          </p:nvSpPr>
          <p:spPr bwMode="auto">
            <a:xfrm>
              <a:off x="4966" y="3158"/>
              <a:ext cx="2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T’’</a:t>
              </a:r>
            </a:p>
          </p:txBody>
        </p:sp>
        <p:sp>
          <p:nvSpPr>
            <p:cNvPr id="7203" name="Text Box 40"/>
            <p:cNvSpPr txBox="1">
              <a:spLocks noChangeArrowheads="1"/>
            </p:cNvSpPr>
            <p:nvPr/>
          </p:nvSpPr>
          <p:spPr bwMode="auto">
            <a:xfrm>
              <a:off x="4559" y="3562"/>
              <a:ext cx="6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T’’ = T’</a:t>
              </a:r>
            </a:p>
          </p:txBody>
        </p:sp>
        <p:sp>
          <p:nvSpPr>
            <p:cNvPr id="7204" name="Text Box 41"/>
            <p:cNvSpPr txBox="1">
              <a:spLocks noChangeArrowheads="1"/>
            </p:cNvSpPr>
            <p:nvPr/>
          </p:nvSpPr>
          <p:spPr bwMode="auto">
            <a:xfrm>
              <a:off x="4741" y="3381"/>
              <a:ext cx="1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?</a:t>
              </a:r>
            </a:p>
          </p:txBody>
        </p:sp>
      </p:grp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1184275" y="1928813"/>
            <a:ext cx="5387975" cy="830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Modify (M,T) s.t. T’ = MAC</a:t>
            </a:r>
            <a:r>
              <a:rPr lang="en-US" sz="2400" b="1" baseline="-25000">
                <a:latin typeface="Comic Sans MS" pitchFamily="66" charset="0"/>
              </a:rPr>
              <a:t>K</a:t>
            </a:r>
            <a:r>
              <a:rPr lang="en-US" sz="2400" b="1">
                <a:latin typeface="Comic Sans MS" pitchFamily="66" charset="0"/>
              </a:rPr>
              <a:t>(M’), more precisely, . . . </a:t>
            </a:r>
          </a:p>
        </p:txBody>
      </p:sp>
      <p:sp>
        <p:nvSpPr>
          <p:cNvPr id="7192" name="Line 33"/>
          <p:cNvSpPr>
            <a:spLocks noChangeShapeType="1"/>
          </p:cNvSpPr>
          <p:nvPr/>
        </p:nvSpPr>
        <p:spPr bwMode="auto">
          <a:xfrm flipV="1">
            <a:off x="3203575" y="4508500"/>
            <a:ext cx="4318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3" name="Text Box 34"/>
          <p:cNvSpPr txBox="1">
            <a:spLocks noChangeArrowheads="1"/>
          </p:cNvSpPr>
          <p:nvPr/>
        </p:nvSpPr>
        <p:spPr bwMode="auto">
          <a:xfrm>
            <a:off x="1116013" y="5589588"/>
            <a:ext cx="5761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insecure channel with human noise</a:t>
            </a:r>
            <a:endParaRPr lang="en-GB" sz="2000" dirty="0">
              <a:latin typeface="Comic Sans MS" pitchFamily="66" charset="0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3600" b="1" kern="0">
                <a:latin typeface="Arial Black" pitchFamily="34" charset="0"/>
                <a:ea typeface="+mj-ea"/>
                <a:cs typeface="+mj-cs"/>
              </a:rPr>
              <a:t>Message Authentication Code</a:t>
            </a:r>
            <a:endParaRPr lang="en-GB" sz="3600" b="1" kern="0" dirty="0"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16013" y="1285875"/>
            <a:ext cx="49561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66" charset="0"/>
              </a:rPr>
              <a:t>Role of a successful attacker:</a:t>
            </a:r>
          </a:p>
        </p:txBody>
      </p:sp>
      <p:sp>
        <p:nvSpPr>
          <p:cNvPr id="7196" name="Text Box 12"/>
          <p:cNvSpPr txBox="1">
            <a:spLocks noChangeArrowheads="1"/>
          </p:cNvSpPr>
          <p:nvPr/>
        </p:nvSpPr>
        <p:spPr bwMode="auto">
          <a:xfrm>
            <a:off x="2643188" y="4643438"/>
            <a:ext cx="8112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(M,T)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16528 2.22222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16528 2.2222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/>
      <p:bldP spid="17427" grpId="0"/>
      <p:bldP spid="17451" grpId="0" build="allAtOnce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err="1" smtClean="0">
                <a:latin typeface="Arial Black" pitchFamily="34" charset="0"/>
              </a:rPr>
              <a:t>sandwich</a:t>
            </a:r>
            <a:r>
              <a:rPr lang="es-MX" sz="4400" b="1" dirty="0" smtClean="0">
                <a:latin typeface="Arial Black" pitchFamily="34" charset="0"/>
              </a:rPr>
              <a:t>-MD (</a:t>
            </a:r>
            <a:r>
              <a:rPr lang="es-MX" sz="4400" b="1" dirty="0" err="1" smtClean="0">
                <a:latin typeface="Arial Black" pitchFamily="34" charset="0"/>
              </a:rPr>
              <a:t>Yasuda</a:t>
            </a:r>
            <a:r>
              <a:rPr lang="es-MX" sz="4400" b="1" dirty="0" smtClean="0">
                <a:latin typeface="Arial Black" pitchFamily="34" charset="0"/>
              </a:rPr>
              <a:t>), KMDP (</a:t>
            </a:r>
            <a:r>
              <a:rPr lang="es-MX" sz="4400" b="1" dirty="0" err="1" smtClean="0">
                <a:latin typeface="Arial Black" pitchFamily="34" charset="0"/>
              </a:rPr>
              <a:t>Hirose</a:t>
            </a:r>
            <a:r>
              <a:rPr lang="es-MX" sz="4400" b="1" dirty="0" smtClean="0">
                <a:latin typeface="Arial Black" pitchFamily="34" charset="0"/>
              </a:rPr>
              <a:t> et al)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762001" y="1430337"/>
            <a:ext cx="7097713" cy="1814513"/>
            <a:chOff x="480" y="901"/>
            <a:chExt cx="4471" cy="1143"/>
          </a:xfrm>
        </p:grpSpPr>
        <p:sp>
          <p:nvSpPr>
            <p:cNvPr id="48195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0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2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3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4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5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6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7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8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9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0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1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2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17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Line 28"/>
            <p:cNvSpPr>
              <a:spLocks noChangeShapeType="1"/>
            </p:cNvSpPr>
            <p:nvPr/>
          </p:nvSpPr>
          <p:spPr bwMode="auto">
            <a:xfrm>
              <a:off x="4039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Line 29"/>
            <p:cNvSpPr>
              <a:spLocks noChangeShapeType="1"/>
            </p:cNvSpPr>
            <p:nvPr/>
          </p:nvSpPr>
          <p:spPr bwMode="auto">
            <a:xfrm>
              <a:off x="4039" y="166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4" name="Line 31"/>
            <p:cNvSpPr>
              <a:spLocks noChangeShapeType="1"/>
            </p:cNvSpPr>
            <p:nvPr/>
          </p:nvSpPr>
          <p:spPr bwMode="auto">
            <a:xfrm>
              <a:off x="3744" y="176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IV</a:t>
              </a:r>
              <a:endParaRPr lang="en-US" dirty="0"/>
            </a:p>
          </p:txBody>
        </p:sp>
        <p:sp>
          <p:nvSpPr>
            <p:cNvPr id="48228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8230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48231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48232" name="Text Box 43"/>
            <p:cNvSpPr txBox="1">
              <a:spLocks noChangeArrowheads="1"/>
            </p:cNvSpPr>
            <p:nvPr/>
          </p:nvSpPr>
          <p:spPr bwMode="auto">
            <a:xfrm>
              <a:off x="3829" y="919"/>
              <a:ext cx="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 </a:t>
              </a:r>
              <a:r>
                <a:rPr lang="en-US" dirty="0" err="1" smtClean="0"/>
                <a:t>m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48233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5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7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9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48251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2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3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4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5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8242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4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6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8" name="Line 66"/>
            <p:cNvSpPr>
              <a:spLocks noChangeShapeType="1"/>
            </p:cNvSpPr>
            <p:nvPr/>
          </p:nvSpPr>
          <p:spPr bwMode="auto">
            <a:xfrm flipH="1">
              <a:off x="3840" y="171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Text Box 67"/>
            <p:cNvSpPr txBox="1">
              <a:spLocks noChangeArrowheads="1"/>
            </p:cNvSpPr>
            <p:nvPr/>
          </p:nvSpPr>
          <p:spPr bwMode="auto">
            <a:xfrm>
              <a:off x="3788" y="17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48133" name="Line 127"/>
          <p:cNvSpPr>
            <a:spLocks noChangeShapeType="1"/>
          </p:cNvSpPr>
          <p:nvPr/>
        </p:nvSpPr>
        <p:spPr bwMode="auto">
          <a:xfrm>
            <a:off x="0" y="37893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Date Placeholder 1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30" name="Group 125"/>
          <p:cNvGrpSpPr>
            <a:grpSpLocks/>
          </p:cNvGrpSpPr>
          <p:nvPr/>
        </p:nvGrpSpPr>
        <p:grpSpPr bwMode="auto">
          <a:xfrm>
            <a:off x="762000" y="4205287"/>
            <a:ext cx="7097713" cy="1814513"/>
            <a:chOff x="480" y="901"/>
            <a:chExt cx="4471" cy="1143"/>
          </a:xfrm>
        </p:grpSpPr>
        <p:sp>
          <p:nvSpPr>
            <p:cNvPr id="131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4039" y="10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>
              <a:off x="4039" y="15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163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164" name="Text Box 43"/>
            <p:cNvSpPr txBox="1">
              <a:spLocks noChangeArrowheads="1"/>
            </p:cNvSpPr>
            <p:nvPr/>
          </p:nvSpPr>
          <p:spPr bwMode="auto">
            <a:xfrm>
              <a:off x="4032" y="940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m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165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9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1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17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182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6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8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187" name="Oval 186"/>
          <p:cNvSpPr/>
          <p:nvPr/>
        </p:nvSpPr>
        <p:spPr>
          <a:xfrm>
            <a:off x="6248400" y="5410200"/>
            <a:ext cx="3048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p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5943600" y="5562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553200" y="5562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err="1" smtClean="0">
                <a:latin typeface="Arial Black" pitchFamily="34" charset="0"/>
              </a:rPr>
              <a:t>sandwich</a:t>
            </a:r>
            <a:r>
              <a:rPr lang="es-MX" sz="4400" b="1" dirty="0" smtClean="0">
                <a:latin typeface="Arial Black" pitchFamily="34" charset="0"/>
              </a:rPr>
              <a:t>-MD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52401" y="1600201"/>
            <a:ext cx="8686800" cy="2743200"/>
            <a:chOff x="480" y="901"/>
            <a:chExt cx="4471" cy="1143"/>
          </a:xfrm>
        </p:grpSpPr>
        <p:sp>
          <p:nvSpPr>
            <p:cNvPr id="48195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0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2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3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4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5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6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7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8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9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0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1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2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17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Line 28"/>
            <p:cNvSpPr>
              <a:spLocks noChangeShapeType="1"/>
            </p:cNvSpPr>
            <p:nvPr/>
          </p:nvSpPr>
          <p:spPr bwMode="auto">
            <a:xfrm>
              <a:off x="4039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Line 29"/>
            <p:cNvSpPr>
              <a:spLocks noChangeShapeType="1"/>
            </p:cNvSpPr>
            <p:nvPr/>
          </p:nvSpPr>
          <p:spPr bwMode="auto">
            <a:xfrm>
              <a:off x="4039" y="166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4" name="Line 31"/>
            <p:cNvSpPr>
              <a:spLocks noChangeShapeType="1"/>
            </p:cNvSpPr>
            <p:nvPr/>
          </p:nvSpPr>
          <p:spPr bwMode="auto">
            <a:xfrm>
              <a:off x="3744" y="176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IV</a:t>
              </a:r>
              <a:endParaRPr lang="en-US" dirty="0"/>
            </a:p>
          </p:txBody>
        </p:sp>
        <p:sp>
          <p:nvSpPr>
            <p:cNvPr id="48228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8230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48231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48232" name="Text Box 43"/>
            <p:cNvSpPr txBox="1">
              <a:spLocks noChangeArrowheads="1"/>
            </p:cNvSpPr>
            <p:nvPr/>
          </p:nvSpPr>
          <p:spPr bwMode="auto">
            <a:xfrm>
              <a:off x="3829" y="919"/>
              <a:ext cx="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 </a:t>
              </a:r>
              <a:r>
                <a:rPr lang="en-US" dirty="0" err="1" smtClean="0"/>
                <a:t>m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48233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5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7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9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48251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2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3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4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5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8242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4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6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8" name="Line 66"/>
            <p:cNvSpPr>
              <a:spLocks noChangeShapeType="1"/>
            </p:cNvSpPr>
            <p:nvPr/>
          </p:nvSpPr>
          <p:spPr bwMode="auto">
            <a:xfrm flipH="1">
              <a:off x="3840" y="171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Text Box 67"/>
            <p:cNvSpPr txBox="1">
              <a:spLocks noChangeArrowheads="1"/>
            </p:cNvSpPr>
            <p:nvPr/>
          </p:nvSpPr>
          <p:spPr bwMode="auto">
            <a:xfrm>
              <a:off x="3788" y="17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128" name="Date Placeholder 1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 dirty="0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err="1" smtClean="0">
                <a:latin typeface="Arial Black" pitchFamily="34" charset="0"/>
              </a:rPr>
              <a:t>sandwich</a:t>
            </a:r>
            <a:r>
              <a:rPr lang="es-MX" sz="4400" b="1" dirty="0" smtClean="0">
                <a:latin typeface="Arial Black" pitchFamily="34" charset="0"/>
              </a:rPr>
              <a:t>-MD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52401" y="1600201"/>
            <a:ext cx="8686800" cy="2743200"/>
            <a:chOff x="480" y="901"/>
            <a:chExt cx="4471" cy="1143"/>
          </a:xfrm>
        </p:grpSpPr>
        <p:sp>
          <p:nvSpPr>
            <p:cNvPr id="48195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0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2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3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4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5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6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7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8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9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0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1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2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17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Line 28"/>
            <p:cNvSpPr>
              <a:spLocks noChangeShapeType="1"/>
            </p:cNvSpPr>
            <p:nvPr/>
          </p:nvSpPr>
          <p:spPr bwMode="auto">
            <a:xfrm>
              <a:off x="4039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Line 29"/>
            <p:cNvSpPr>
              <a:spLocks noChangeShapeType="1"/>
            </p:cNvSpPr>
            <p:nvPr/>
          </p:nvSpPr>
          <p:spPr bwMode="auto">
            <a:xfrm>
              <a:off x="4039" y="166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4" name="Line 31"/>
            <p:cNvSpPr>
              <a:spLocks noChangeShapeType="1"/>
            </p:cNvSpPr>
            <p:nvPr/>
          </p:nvSpPr>
          <p:spPr bwMode="auto">
            <a:xfrm>
              <a:off x="3744" y="176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IV</a:t>
              </a:r>
              <a:endParaRPr lang="en-US" dirty="0"/>
            </a:p>
          </p:txBody>
        </p:sp>
        <p:sp>
          <p:nvSpPr>
            <p:cNvPr id="48228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8230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48231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48232" name="Text Box 43"/>
            <p:cNvSpPr txBox="1">
              <a:spLocks noChangeArrowheads="1"/>
            </p:cNvSpPr>
            <p:nvPr/>
          </p:nvSpPr>
          <p:spPr bwMode="auto">
            <a:xfrm>
              <a:off x="3829" y="919"/>
              <a:ext cx="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 </a:t>
              </a:r>
              <a:r>
                <a:rPr lang="en-US" dirty="0" err="1" smtClean="0"/>
                <a:t>m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48233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5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7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9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48251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2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3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4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5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8242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4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6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8" name="Line 66"/>
            <p:cNvSpPr>
              <a:spLocks noChangeShapeType="1"/>
            </p:cNvSpPr>
            <p:nvPr/>
          </p:nvSpPr>
          <p:spPr bwMode="auto">
            <a:xfrm flipH="1">
              <a:off x="3840" y="171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Text Box 67"/>
            <p:cNvSpPr txBox="1">
              <a:spLocks noChangeArrowheads="1"/>
            </p:cNvSpPr>
            <p:nvPr/>
          </p:nvSpPr>
          <p:spPr bwMode="auto">
            <a:xfrm>
              <a:off x="3788" y="17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128" name="Date Placeholder 1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28600" y="1295400"/>
            <a:ext cx="1839532" cy="3644118"/>
          </a:xfrm>
          <a:custGeom>
            <a:avLst/>
            <a:gdLst>
              <a:gd name="connsiteX0" fmla="*/ 1159098 w 1996225"/>
              <a:gd name="connsiteY0" fmla="*/ 30521 h 3582260"/>
              <a:gd name="connsiteX1" fmla="*/ 695459 w 1996225"/>
              <a:gd name="connsiteY1" fmla="*/ 43400 h 3582260"/>
              <a:gd name="connsiteX2" fmla="*/ 566670 w 1996225"/>
              <a:gd name="connsiteY2" fmla="*/ 107794 h 3582260"/>
              <a:gd name="connsiteX3" fmla="*/ 489397 w 1996225"/>
              <a:gd name="connsiteY3" fmla="*/ 133552 h 3582260"/>
              <a:gd name="connsiteX4" fmla="*/ 412124 w 1996225"/>
              <a:gd name="connsiteY4" fmla="*/ 172188 h 3582260"/>
              <a:gd name="connsiteX5" fmla="*/ 373487 w 1996225"/>
              <a:gd name="connsiteY5" fmla="*/ 210825 h 3582260"/>
              <a:gd name="connsiteX6" fmla="*/ 296214 w 1996225"/>
              <a:gd name="connsiteY6" fmla="*/ 262341 h 3582260"/>
              <a:gd name="connsiteX7" fmla="*/ 270456 w 1996225"/>
              <a:gd name="connsiteY7" fmla="*/ 300977 h 3582260"/>
              <a:gd name="connsiteX8" fmla="*/ 180304 w 1996225"/>
              <a:gd name="connsiteY8" fmla="*/ 391129 h 3582260"/>
              <a:gd name="connsiteX9" fmla="*/ 154546 w 1996225"/>
              <a:gd name="connsiteY9" fmla="*/ 429766 h 3582260"/>
              <a:gd name="connsiteX10" fmla="*/ 115909 w 1996225"/>
              <a:gd name="connsiteY10" fmla="*/ 455524 h 3582260"/>
              <a:gd name="connsiteX11" fmla="*/ 77273 w 1996225"/>
              <a:gd name="connsiteY11" fmla="*/ 494160 h 3582260"/>
              <a:gd name="connsiteX12" fmla="*/ 64394 w 1996225"/>
              <a:gd name="connsiteY12" fmla="*/ 532797 h 3582260"/>
              <a:gd name="connsiteX13" fmla="*/ 51515 w 1996225"/>
              <a:gd name="connsiteY13" fmla="*/ 687343 h 3582260"/>
              <a:gd name="connsiteX14" fmla="*/ 0 w 1996225"/>
              <a:gd name="connsiteY14" fmla="*/ 764617 h 3582260"/>
              <a:gd name="connsiteX15" fmla="*/ 12878 w 1996225"/>
              <a:gd name="connsiteY15" fmla="*/ 2954025 h 3582260"/>
              <a:gd name="connsiteX16" fmla="*/ 38636 w 1996225"/>
              <a:gd name="connsiteY16" fmla="*/ 2992662 h 3582260"/>
              <a:gd name="connsiteX17" fmla="*/ 51515 w 1996225"/>
              <a:gd name="connsiteY17" fmla="*/ 3044177 h 3582260"/>
              <a:gd name="connsiteX18" fmla="*/ 77273 w 1996225"/>
              <a:gd name="connsiteY18" fmla="*/ 3082814 h 3582260"/>
              <a:gd name="connsiteX19" fmla="*/ 154546 w 1996225"/>
              <a:gd name="connsiteY19" fmla="*/ 3198724 h 3582260"/>
              <a:gd name="connsiteX20" fmla="*/ 206062 w 1996225"/>
              <a:gd name="connsiteY20" fmla="*/ 3327512 h 3582260"/>
              <a:gd name="connsiteX21" fmla="*/ 257577 w 1996225"/>
              <a:gd name="connsiteY21" fmla="*/ 3379028 h 3582260"/>
              <a:gd name="connsiteX22" fmla="*/ 399245 w 1996225"/>
              <a:gd name="connsiteY22" fmla="*/ 3469180 h 3582260"/>
              <a:gd name="connsiteX23" fmla="*/ 463639 w 1996225"/>
              <a:gd name="connsiteY23" fmla="*/ 3494938 h 3582260"/>
              <a:gd name="connsiteX24" fmla="*/ 605307 w 1996225"/>
              <a:gd name="connsiteY24" fmla="*/ 3507817 h 3582260"/>
              <a:gd name="connsiteX25" fmla="*/ 965915 w 1996225"/>
              <a:gd name="connsiteY25" fmla="*/ 3546453 h 3582260"/>
              <a:gd name="connsiteX26" fmla="*/ 1429555 w 1996225"/>
              <a:gd name="connsiteY26" fmla="*/ 3546453 h 3582260"/>
              <a:gd name="connsiteX27" fmla="*/ 1506828 w 1996225"/>
              <a:gd name="connsiteY27" fmla="*/ 3494938 h 3582260"/>
              <a:gd name="connsiteX28" fmla="*/ 1609859 w 1996225"/>
              <a:gd name="connsiteY28" fmla="*/ 3443422 h 3582260"/>
              <a:gd name="connsiteX29" fmla="*/ 1674253 w 1996225"/>
              <a:gd name="connsiteY29" fmla="*/ 3417664 h 3582260"/>
              <a:gd name="connsiteX30" fmla="*/ 1777284 w 1996225"/>
              <a:gd name="connsiteY30" fmla="*/ 3353270 h 3582260"/>
              <a:gd name="connsiteX31" fmla="*/ 1815921 w 1996225"/>
              <a:gd name="connsiteY31" fmla="*/ 3327512 h 3582260"/>
              <a:gd name="connsiteX32" fmla="*/ 1893194 w 1996225"/>
              <a:gd name="connsiteY32" fmla="*/ 3288876 h 3582260"/>
              <a:gd name="connsiteX33" fmla="*/ 1931831 w 1996225"/>
              <a:gd name="connsiteY33" fmla="*/ 3250239 h 3582260"/>
              <a:gd name="connsiteX34" fmla="*/ 1983346 w 1996225"/>
              <a:gd name="connsiteY34" fmla="*/ 3224481 h 3582260"/>
              <a:gd name="connsiteX35" fmla="*/ 1996225 w 1996225"/>
              <a:gd name="connsiteY35" fmla="*/ 3185845 h 3582260"/>
              <a:gd name="connsiteX36" fmla="*/ 1970467 w 1996225"/>
              <a:gd name="connsiteY36" fmla="*/ 2065383 h 3582260"/>
              <a:gd name="connsiteX37" fmla="*/ 1957588 w 1996225"/>
              <a:gd name="connsiteY37" fmla="*/ 2026746 h 3582260"/>
              <a:gd name="connsiteX38" fmla="*/ 1931831 w 1996225"/>
              <a:gd name="connsiteY38" fmla="*/ 1897957 h 3582260"/>
              <a:gd name="connsiteX39" fmla="*/ 1906073 w 1996225"/>
              <a:gd name="connsiteY39" fmla="*/ 1820684 h 3582260"/>
              <a:gd name="connsiteX40" fmla="*/ 1893194 w 1996225"/>
              <a:gd name="connsiteY40" fmla="*/ 1782048 h 3582260"/>
              <a:gd name="connsiteX41" fmla="*/ 1867436 w 1996225"/>
              <a:gd name="connsiteY41" fmla="*/ 1679017 h 3582260"/>
              <a:gd name="connsiteX42" fmla="*/ 1841678 w 1996225"/>
              <a:gd name="connsiteY42" fmla="*/ 1537349 h 3582260"/>
              <a:gd name="connsiteX43" fmla="*/ 1828800 w 1996225"/>
              <a:gd name="connsiteY43" fmla="*/ 1485833 h 3582260"/>
              <a:gd name="connsiteX44" fmla="*/ 1815921 w 1996225"/>
              <a:gd name="connsiteY44" fmla="*/ 1421439 h 3582260"/>
              <a:gd name="connsiteX45" fmla="*/ 1790163 w 1996225"/>
              <a:gd name="connsiteY45" fmla="*/ 1382803 h 3582260"/>
              <a:gd name="connsiteX46" fmla="*/ 1777284 w 1996225"/>
              <a:gd name="connsiteY46" fmla="*/ 1331287 h 3582260"/>
              <a:gd name="connsiteX47" fmla="*/ 1738647 w 1996225"/>
              <a:gd name="connsiteY47" fmla="*/ 1150983 h 3582260"/>
              <a:gd name="connsiteX48" fmla="*/ 1712890 w 1996225"/>
              <a:gd name="connsiteY48" fmla="*/ 1073710 h 3582260"/>
              <a:gd name="connsiteX49" fmla="*/ 1700011 w 1996225"/>
              <a:gd name="connsiteY49" fmla="*/ 1009315 h 3582260"/>
              <a:gd name="connsiteX50" fmla="*/ 1674253 w 1996225"/>
              <a:gd name="connsiteY50" fmla="*/ 932042 h 3582260"/>
              <a:gd name="connsiteX51" fmla="*/ 1661374 w 1996225"/>
              <a:gd name="connsiteY51" fmla="*/ 893405 h 3582260"/>
              <a:gd name="connsiteX52" fmla="*/ 1648495 w 1996225"/>
              <a:gd name="connsiteY52" fmla="*/ 816132 h 3582260"/>
              <a:gd name="connsiteX53" fmla="*/ 1596980 w 1996225"/>
              <a:gd name="connsiteY53" fmla="*/ 700222 h 3582260"/>
              <a:gd name="connsiteX54" fmla="*/ 1571222 w 1996225"/>
              <a:gd name="connsiteY54" fmla="*/ 622949 h 3582260"/>
              <a:gd name="connsiteX55" fmla="*/ 1558343 w 1996225"/>
              <a:gd name="connsiteY55" fmla="*/ 571433 h 3582260"/>
              <a:gd name="connsiteX56" fmla="*/ 1506828 w 1996225"/>
              <a:gd name="connsiteY56" fmla="*/ 481281 h 3582260"/>
              <a:gd name="connsiteX57" fmla="*/ 1390918 w 1996225"/>
              <a:gd name="connsiteY57" fmla="*/ 339614 h 3582260"/>
              <a:gd name="connsiteX58" fmla="*/ 1313645 w 1996225"/>
              <a:gd name="connsiteY58" fmla="*/ 288098 h 3582260"/>
              <a:gd name="connsiteX59" fmla="*/ 1236371 w 1996225"/>
              <a:gd name="connsiteY59" fmla="*/ 107794 h 3582260"/>
              <a:gd name="connsiteX60" fmla="*/ 1210614 w 1996225"/>
              <a:gd name="connsiteY60" fmla="*/ 69157 h 3582260"/>
              <a:gd name="connsiteX61" fmla="*/ 1197735 w 1996225"/>
              <a:gd name="connsiteY61" fmla="*/ 30521 h 3582260"/>
              <a:gd name="connsiteX62" fmla="*/ 1159098 w 1996225"/>
              <a:gd name="connsiteY62" fmla="*/ 30521 h 35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96225" h="3582260">
                <a:moveTo>
                  <a:pt x="1159098" y="30521"/>
                </a:moveTo>
                <a:cubicBezTo>
                  <a:pt x="1075385" y="32667"/>
                  <a:pt x="849872" y="35679"/>
                  <a:pt x="695459" y="43400"/>
                </a:cubicBezTo>
                <a:cubicBezTo>
                  <a:pt x="609588" y="47694"/>
                  <a:pt x="666230" y="74607"/>
                  <a:pt x="566670" y="107794"/>
                </a:cubicBezTo>
                <a:cubicBezTo>
                  <a:pt x="540912" y="116380"/>
                  <a:pt x="514208" y="122525"/>
                  <a:pt x="489397" y="133552"/>
                </a:cubicBezTo>
                <a:cubicBezTo>
                  <a:pt x="339621" y="200120"/>
                  <a:pt x="553011" y="125228"/>
                  <a:pt x="412124" y="172188"/>
                </a:cubicBezTo>
                <a:cubicBezTo>
                  <a:pt x="399245" y="185067"/>
                  <a:pt x="387864" y="199643"/>
                  <a:pt x="373487" y="210825"/>
                </a:cubicBezTo>
                <a:cubicBezTo>
                  <a:pt x="349051" y="229831"/>
                  <a:pt x="296214" y="262341"/>
                  <a:pt x="296214" y="262341"/>
                </a:cubicBezTo>
                <a:cubicBezTo>
                  <a:pt x="287628" y="275220"/>
                  <a:pt x="280811" y="289472"/>
                  <a:pt x="270456" y="300977"/>
                </a:cubicBezTo>
                <a:cubicBezTo>
                  <a:pt x="242026" y="332565"/>
                  <a:pt x="203878" y="355768"/>
                  <a:pt x="180304" y="391129"/>
                </a:cubicBezTo>
                <a:cubicBezTo>
                  <a:pt x="171718" y="404008"/>
                  <a:pt x="165491" y="418821"/>
                  <a:pt x="154546" y="429766"/>
                </a:cubicBezTo>
                <a:cubicBezTo>
                  <a:pt x="143601" y="440711"/>
                  <a:pt x="127800" y="445615"/>
                  <a:pt x="115909" y="455524"/>
                </a:cubicBezTo>
                <a:cubicBezTo>
                  <a:pt x="101917" y="467184"/>
                  <a:pt x="90152" y="481281"/>
                  <a:pt x="77273" y="494160"/>
                </a:cubicBezTo>
                <a:cubicBezTo>
                  <a:pt x="72980" y="507039"/>
                  <a:pt x="66188" y="519340"/>
                  <a:pt x="64394" y="532797"/>
                </a:cubicBezTo>
                <a:cubicBezTo>
                  <a:pt x="57562" y="584037"/>
                  <a:pt x="65350" y="637535"/>
                  <a:pt x="51515" y="687343"/>
                </a:cubicBezTo>
                <a:cubicBezTo>
                  <a:pt x="43230" y="717171"/>
                  <a:pt x="17172" y="738859"/>
                  <a:pt x="0" y="764617"/>
                </a:cubicBezTo>
                <a:cubicBezTo>
                  <a:pt x="4293" y="1494420"/>
                  <a:pt x="224" y="2224319"/>
                  <a:pt x="12878" y="2954025"/>
                </a:cubicBezTo>
                <a:cubicBezTo>
                  <a:pt x="13146" y="2969501"/>
                  <a:pt x="32539" y="2978435"/>
                  <a:pt x="38636" y="2992662"/>
                </a:cubicBezTo>
                <a:cubicBezTo>
                  <a:pt x="45609" y="3008931"/>
                  <a:pt x="44542" y="3027908"/>
                  <a:pt x="51515" y="3044177"/>
                </a:cubicBezTo>
                <a:cubicBezTo>
                  <a:pt x="57612" y="3058404"/>
                  <a:pt x="69069" y="3069688"/>
                  <a:pt x="77273" y="3082814"/>
                </a:cubicBezTo>
                <a:cubicBezTo>
                  <a:pt x="139374" y="3182175"/>
                  <a:pt x="90239" y="3112981"/>
                  <a:pt x="154546" y="3198724"/>
                </a:cubicBezTo>
                <a:cubicBezTo>
                  <a:pt x="164936" y="3229894"/>
                  <a:pt x="183321" y="3297191"/>
                  <a:pt x="206062" y="3327512"/>
                </a:cubicBezTo>
                <a:cubicBezTo>
                  <a:pt x="220633" y="3346940"/>
                  <a:pt x="238921" y="3363481"/>
                  <a:pt x="257577" y="3379028"/>
                </a:cubicBezTo>
                <a:cubicBezTo>
                  <a:pt x="373576" y="3475695"/>
                  <a:pt x="319215" y="3439168"/>
                  <a:pt x="399245" y="3469180"/>
                </a:cubicBezTo>
                <a:cubicBezTo>
                  <a:pt x="420891" y="3477297"/>
                  <a:pt x="440917" y="3490678"/>
                  <a:pt x="463639" y="3494938"/>
                </a:cubicBezTo>
                <a:cubicBezTo>
                  <a:pt x="510244" y="3503677"/>
                  <a:pt x="558288" y="3501684"/>
                  <a:pt x="605307" y="3507817"/>
                </a:cubicBezTo>
                <a:cubicBezTo>
                  <a:pt x="946365" y="3552302"/>
                  <a:pt x="551406" y="3520546"/>
                  <a:pt x="965915" y="3546453"/>
                </a:cubicBezTo>
                <a:cubicBezTo>
                  <a:pt x="1142059" y="3571617"/>
                  <a:pt x="1178902" y="3582260"/>
                  <a:pt x="1429555" y="3546453"/>
                </a:cubicBezTo>
                <a:cubicBezTo>
                  <a:pt x="1460201" y="3542075"/>
                  <a:pt x="1478085" y="3506435"/>
                  <a:pt x="1506828" y="3494938"/>
                </a:cubicBezTo>
                <a:cubicBezTo>
                  <a:pt x="1729651" y="3405807"/>
                  <a:pt x="1455534" y="3520585"/>
                  <a:pt x="1609859" y="3443422"/>
                </a:cubicBezTo>
                <a:cubicBezTo>
                  <a:pt x="1630537" y="3433083"/>
                  <a:pt x="1652788" y="3426250"/>
                  <a:pt x="1674253" y="3417664"/>
                </a:cubicBezTo>
                <a:cubicBezTo>
                  <a:pt x="1742049" y="3349870"/>
                  <a:pt x="1679718" y="3402054"/>
                  <a:pt x="1777284" y="3353270"/>
                </a:cubicBezTo>
                <a:cubicBezTo>
                  <a:pt x="1791128" y="3346348"/>
                  <a:pt x="1802390" y="3335029"/>
                  <a:pt x="1815921" y="3327512"/>
                </a:cubicBezTo>
                <a:cubicBezTo>
                  <a:pt x="1841095" y="3313527"/>
                  <a:pt x="1867436" y="3301755"/>
                  <a:pt x="1893194" y="3288876"/>
                </a:cubicBezTo>
                <a:cubicBezTo>
                  <a:pt x="1906073" y="3275997"/>
                  <a:pt x="1917010" y="3260826"/>
                  <a:pt x="1931831" y="3250239"/>
                </a:cubicBezTo>
                <a:cubicBezTo>
                  <a:pt x="1947453" y="3239080"/>
                  <a:pt x="1969771" y="3238056"/>
                  <a:pt x="1983346" y="3224481"/>
                </a:cubicBezTo>
                <a:cubicBezTo>
                  <a:pt x="1992945" y="3214882"/>
                  <a:pt x="1991932" y="3198724"/>
                  <a:pt x="1996225" y="3185845"/>
                </a:cubicBezTo>
                <a:cubicBezTo>
                  <a:pt x="1987639" y="2812358"/>
                  <a:pt x="1982913" y="2438762"/>
                  <a:pt x="1970467" y="2065383"/>
                </a:cubicBezTo>
                <a:cubicBezTo>
                  <a:pt x="1970015" y="2051815"/>
                  <a:pt x="1960641" y="2039974"/>
                  <a:pt x="1957588" y="2026746"/>
                </a:cubicBezTo>
                <a:cubicBezTo>
                  <a:pt x="1947744" y="1984087"/>
                  <a:pt x="1945676" y="1939490"/>
                  <a:pt x="1931831" y="1897957"/>
                </a:cubicBezTo>
                <a:lnTo>
                  <a:pt x="1906073" y="1820684"/>
                </a:lnTo>
                <a:cubicBezTo>
                  <a:pt x="1901780" y="1807805"/>
                  <a:pt x="1896487" y="1795218"/>
                  <a:pt x="1893194" y="1782048"/>
                </a:cubicBezTo>
                <a:lnTo>
                  <a:pt x="1867436" y="1679017"/>
                </a:lnTo>
                <a:cubicBezTo>
                  <a:pt x="1838228" y="1562187"/>
                  <a:pt x="1872437" y="1706530"/>
                  <a:pt x="1841678" y="1537349"/>
                </a:cubicBezTo>
                <a:cubicBezTo>
                  <a:pt x="1838512" y="1519934"/>
                  <a:pt x="1832640" y="1503112"/>
                  <a:pt x="1828800" y="1485833"/>
                </a:cubicBezTo>
                <a:cubicBezTo>
                  <a:pt x="1824052" y="1464464"/>
                  <a:pt x="1823607" y="1441935"/>
                  <a:pt x="1815921" y="1421439"/>
                </a:cubicBezTo>
                <a:cubicBezTo>
                  <a:pt x="1810486" y="1406946"/>
                  <a:pt x="1798749" y="1395682"/>
                  <a:pt x="1790163" y="1382803"/>
                </a:cubicBezTo>
                <a:cubicBezTo>
                  <a:pt x="1785870" y="1365631"/>
                  <a:pt x="1780993" y="1348595"/>
                  <a:pt x="1777284" y="1331287"/>
                </a:cubicBezTo>
                <a:cubicBezTo>
                  <a:pt x="1769803" y="1296376"/>
                  <a:pt x="1753351" y="1199998"/>
                  <a:pt x="1738647" y="1150983"/>
                </a:cubicBezTo>
                <a:cubicBezTo>
                  <a:pt x="1730845" y="1124977"/>
                  <a:pt x="1718215" y="1100334"/>
                  <a:pt x="1712890" y="1073710"/>
                </a:cubicBezTo>
                <a:cubicBezTo>
                  <a:pt x="1708597" y="1052245"/>
                  <a:pt x="1705771" y="1030434"/>
                  <a:pt x="1700011" y="1009315"/>
                </a:cubicBezTo>
                <a:cubicBezTo>
                  <a:pt x="1692867" y="983121"/>
                  <a:pt x="1682839" y="957800"/>
                  <a:pt x="1674253" y="932042"/>
                </a:cubicBezTo>
                <a:cubicBezTo>
                  <a:pt x="1669960" y="919163"/>
                  <a:pt x="1663606" y="906796"/>
                  <a:pt x="1661374" y="893405"/>
                </a:cubicBezTo>
                <a:cubicBezTo>
                  <a:pt x="1657081" y="867647"/>
                  <a:pt x="1655366" y="841325"/>
                  <a:pt x="1648495" y="816132"/>
                </a:cubicBezTo>
                <a:cubicBezTo>
                  <a:pt x="1629867" y="747827"/>
                  <a:pt x="1621235" y="760860"/>
                  <a:pt x="1596980" y="700222"/>
                </a:cubicBezTo>
                <a:cubicBezTo>
                  <a:pt x="1586896" y="675013"/>
                  <a:pt x="1577807" y="649289"/>
                  <a:pt x="1571222" y="622949"/>
                </a:cubicBezTo>
                <a:cubicBezTo>
                  <a:pt x="1566929" y="605777"/>
                  <a:pt x="1564558" y="588007"/>
                  <a:pt x="1558343" y="571433"/>
                </a:cubicBezTo>
                <a:cubicBezTo>
                  <a:pt x="1541855" y="527464"/>
                  <a:pt x="1530182" y="518646"/>
                  <a:pt x="1506828" y="481281"/>
                </a:cubicBezTo>
                <a:cubicBezTo>
                  <a:pt x="1468660" y="420213"/>
                  <a:pt x="1457936" y="384293"/>
                  <a:pt x="1390918" y="339614"/>
                </a:cubicBezTo>
                <a:lnTo>
                  <a:pt x="1313645" y="288098"/>
                </a:lnTo>
                <a:cubicBezTo>
                  <a:pt x="1290748" y="219406"/>
                  <a:pt x="1278812" y="171458"/>
                  <a:pt x="1236371" y="107794"/>
                </a:cubicBezTo>
                <a:cubicBezTo>
                  <a:pt x="1227785" y="94915"/>
                  <a:pt x="1217536" y="83001"/>
                  <a:pt x="1210614" y="69157"/>
                </a:cubicBezTo>
                <a:cubicBezTo>
                  <a:pt x="1204543" y="57015"/>
                  <a:pt x="1206216" y="41121"/>
                  <a:pt x="1197735" y="30521"/>
                </a:cubicBezTo>
                <a:cubicBezTo>
                  <a:pt x="1173318" y="0"/>
                  <a:pt x="1242811" y="28375"/>
                  <a:pt x="1159098" y="3052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5" name="Straight Arrow Connector 64"/>
          <p:cNvCxnSpPr>
            <a:endCxn id="63" idx="30"/>
          </p:cNvCxnSpPr>
          <p:nvPr/>
        </p:nvCxnSpPr>
        <p:spPr>
          <a:xfrm rot="10800000">
            <a:off x="1866378" y="4706574"/>
            <a:ext cx="572023" cy="398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4600" y="4953000"/>
            <a:ext cx="219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PRF-assumption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err="1" smtClean="0">
                <a:latin typeface="Arial Black" pitchFamily="34" charset="0"/>
              </a:rPr>
              <a:t>sandwich</a:t>
            </a:r>
            <a:r>
              <a:rPr lang="es-MX" sz="4400" b="1" dirty="0" smtClean="0">
                <a:latin typeface="Arial Black" pitchFamily="34" charset="0"/>
              </a:rPr>
              <a:t>-MD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52401" y="1600201"/>
            <a:ext cx="8686800" cy="2743200"/>
            <a:chOff x="480" y="901"/>
            <a:chExt cx="4471" cy="1143"/>
          </a:xfrm>
        </p:grpSpPr>
        <p:sp>
          <p:nvSpPr>
            <p:cNvPr id="48195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0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2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3" name="Line 10"/>
            <p:cNvSpPr>
              <a:spLocks noChangeShapeType="1"/>
            </p:cNvSpPr>
            <p:nvPr/>
          </p:nvSpPr>
          <p:spPr bwMode="auto">
            <a:xfrm>
              <a:off x="1735" y="15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4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5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6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7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8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209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0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1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2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17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Line 28"/>
            <p:cNvSpPr>
              <a:spLocks noChangeShapeType="1"/>
            </p:cNvSpPr>
            <p:nvPr/>
          </p:nvSpPr>
          <p:spPr bwMode="auto">
            <a:xfrm>
              <a:off x="4039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Line 29"/>
            <p:cNvSpPr>
              <a:spLocks noChangeShapeType="1"/>
            </p:cNvSpPr>
            <p:nvPr/>
          </p:nvSpPr>
          <p:spPr bwMode="auto">
            <a:xfrm>
              <a:off x="4039" y="166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4" name="Line 31"/>
            <p:cNvSpPr>
              <a:spLocks noChangeShapeType="1"/>
            </p:cNvSpPr>
            <p:nvPr/>
          </p:nvSpPr>
          <p:spPr bwMode="auto">
            <a:xfrm>
              <a:off x="3744" y="176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IV</a:t>
              </a:r>
              <a:endParaRPr lang="en-US" dirty="0"/>
            </a:p>
          </p:txBody>
        </p:sp>
        <p:sp>
          <p:nvSpPr>
            <p:cNvPr id="48228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8230" name="Text Box 40"/>
            <p:cNvSpPr txBox="1">
              <a:spLocks noChangeArrowheads="1"/>
            </p:cNvSpPr>
            <p:nvPr/>
          </p:nvSpPr>
          <p:spPr bwMode="auto">
            <a:xfrm>
              <a:off x="1485" y="1028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8231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48232" name="Text Box 43"/>
            <p:cNvSpPr txBox="1">
              <a:spLocks noChangeArrowheads="1"/>
            </p:cNvSpPr>
            <p:nvPr/>
          </p:nvSpPr>
          <p:spPr bwMode="auto">
            <a:xfrm>
              <a:off x="3829" y="919"/>
              <a:ext cx="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 </a:t>
              </a:r>
              <a:r>
                <a:rPr lang="en-US" dirty="0" err="1" smtClean="0"/>
                <a:t>m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48233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5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7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9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48251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2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3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4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5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8242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4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6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8" name="Line 66"/>
            <p:cNvSpPr>
              <a:spLocks noChangeShapeType="1"/>
            </p:cNvSpPr>
            <p:nvPr/>
          </p:nvSpPr>
          <p:spPr bwMode="auto">
            <a:xfrm flipH="1">
              <a:off x="3840" y="171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Text Box 67"/>
            <p:cNvSpPr txBox="1">
              <a:spLocks noChangeArrowheads="1"/>
            </p:cNvSpPr>
            <p:nvPr/>
          </p:nvSpPr>
          <p:spPr bwMode="auto">
            <a:xfrm>
              <a:off x="3788" y="17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128" name="Date Placeholder 1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1981200" y="1295400"/>
            <a:ext cx="1905000" cy="3352800"/>
          </a:xfrm>
          <a:custGeom>
            <a:avLst/>
            <a:gdLst>
              <a:gd name="connsiteX0" fmla="*/ 1159098 w 1996225"/>
              <a:gd name="connsiteY0" fmla="*/ 30521 h 3582260"/>
              <a:gd name="connsiteX1" fmla="*/ 695459 w 1996225"/>
              <a:gd name="connsiteY1" fmla="*/ 43400 h 3582260"/>
              <a:gd name="connsiteX2" fmla="*/ 566670 w 1996225"/>
              <a:gd name="connsiteY2" fmla="*/ 107794 h 3582260"/>
              <a:gd name="connsiteX3" fmla="*/ 489397 w 1996225"/>
              <a:gd name="connsiteY3" fmla="*/ 133552 h 3582260"/>
              <a:gd name="connsiteX4" fmla="*/ 412124 w 1996225"/>
              <a:gd name="connsiteY4" fmla="*/ 172188 h 3582260"/>
              <a:gd name="connsiteX5" fmla="*/ 373487 w 1996225"/>
              <a:gd name="connsiteY5" fmla="*/ 210825 h 3582260"/>
              <a:gd name="connsiteX6" fmla="*/ 296214 w 1996225"/>
              <a:gd name="connsiteY6" fmla="*/ 262341 h 3582260"/>
              <a:gd name="connsiteX7" fmla="*/ 270456 w 1996225"/>
              <a:gd name="connsiteY7" fmla="*/ 300977 h 3582260"/>
              <a:gd name="connsiteX8" fmla="*/ 180304 w 1996225"/>
              <a:gd name="connsiteY8" fmla="*/ 391129 h 3582260"/>
              <a:gd name="connsiteX9" fmla="*/ 154546 w 1996225"/>
              <a:gd name="connsiteY9" fmla="*/ 429766 h 3582260"/>
              <a:gd name="connsiteX10" fmla="*/ 115909 w 1996225"/>
              <a:gd name="connsiteY10" fmla="*/ 455524 h 3582260"/>
              <a:gd name="connsiteX11" fmla="*/ 77273 w 1996225"/>
              <a:gd name="connsiteY11" fmla="*/ 494160 h 3582260"/>
              <a:gd name="connsiteX12" fmla="*/ 64394 w 1996225"/>
              <a:gd name="connsiteY12" fmla="*/ 532797 h 3582260"/>
              <a:gd name="connsiteX13" fmla="*/ 51515 w 1996225"/>
              <a:gd name="connsiteY13" fmla="*/ 687343 h 3582260"/>
              <a:gd name="connsiteX14" fmla="*/ 0 w 1996225"/>
              <a:gd name="connsiteY14" fmla="*/ 764617 h 3582260"/>
              <a:gd name="connsiteX15" fmla="*/ 12878 w 1996225"/>
              <a:gd name="connsiteY15" fmla="*/ 2954025 h 3582260"/>
              <a:gd name="connsiteX16" fmla="*/ 38636 w 1996225"/>
              <a:gd name="connsiteY16" fmla="*/ 2992662 h 3582260"/>
              <a:gd name="connsiteX17" fmla="*/ 51515 w 1996225"/>
              <a:gd name="connsiteY17" fmla="*/ 3044177 h 3582260"/>
              <a:gd name="connsiteX18" fmla="*/ 77273 w 1996225"/>
              <a:gd name="connsiteY18" fmla="*/ 3082814 h 3582260"/>
              <a:gd name="connsiteX19" fmla="*/ 154546 w 1996225"/>
              <a:gd name="connsiteY19" fmla="*/ 3198724 h 3582260"/>
              <a:gd name="connsiteX20" fmla="*/ 206062 w 1996225"/>
              <a:gd name="connsiteY20" fmla="*/ 3327512 h 3582260"/>
              <a:gd name="connsiteX21" fmla="*/ 257577 w 1996225"/>
              <a:gd name="connsiteY21" fmla="*/ 3379028 h 3582260"/>
              <a:gd name="connsiteX22" fmla="*/ 399245 w 1996225"/>
              <a:gd name="connsiteY22" fmla="*/ 3469180 h 3582260"/>
              <a:gd name="connsiteX23" fmla="*/ 463639 w 1996225"/>
              <a:gd name="connsiteY23" fmla="*/ 3494938 h 3582260"/>
              <a:gd name="connsiteX24" fmla="*/ 605307 w 1996225"/>
              <a:gd name="connsiteY24" fmla="*/ 3507817 h 3582260"/>
              <a:gd name="connsiteX25" fmla="*/ 965915 w 1996225"/>
              <a:gd name="connsiteY25" fmla="*/ 3546453 h 3582260"/>
              <a:gd name="connsiteX26" fmla="*/ 1429555 w 1996225"/>
              <a:gd name="connsiteY26" fmla="*/ 3546453 h 3582260"/>
              <a:gd name="connsiteX27" fmla="*/ 1506828 w 1996225"/>
              <a:gd name="connsiteY27" fmla="*/ 3494938 h 3582260"/>
              <a:gd name="connsiteX28" fmla="*/ 1609859 w 1996225"/>
              <a:gd name="connsiteY28" fmla="*/ 3443422 h 3582260"/>
              <a:gd name="connsiteX29" fmla="*/ 1674253 w 1996225"/>
              <a:gd name="connsiteY29" fmla="*/ 3417664 h 3582260"/>
              <a:gd name="connsiteX30" fmla="*/ 1777284 w 1996225"/>
              <a:gd name="connsiteY30" fmla="*/ 3353270 h 3582260"/>
              <a:gd name="connsiteX31" fmla="*/ 1815921 w 1996225"/>
              <a:gd name="connsiteY31" fmla="*/ 3327512 h 3582260"/>
              <a:gd name="connsiteX32" fmla="*/ 1893194 w 1996225"/>
              <a:gd name="connsiteY32" fmla="*/ 3288876 h 3582260"/>
              <a:gd name="connsiteX33" fmla="*/ 1931831 w 1996225"/>
              <a:gd name="connsiteY33" fmla="*/ 3250239 h 3582260"/>
              <a:gd name="connsiteX34" fmla="*/ 1983346 w 1996225"/>
              <a:gd name="connsiteY34" fmla="*/ 3224481 h 3582260"/>
              <a:gd name="connsiteX35" fmla="*/ 1996225 w 1996225"/>
              <a:gd name="connsiteY35" fmla="*/ 3185845 h 3582260"/>
              <a:gd name="connsiteX36" fmla="*/ 1970467 w 1996225"/>
              <a:gd name="connsiteY36" fmla="*/ 2065383 h 3582260"/>
              <a:gd name="connsiteX37" fmla="*/ 1957588 w 1996225"/>
              <a:gd name="connsiteY37" fmla="*/ 2026746 h 3582260"/>
              <a:gd name="connsiteX38" fmla="*/ 1931831 w 1996225"/>
              <a:gd name="connsiteY38" fmla="*/ 1897957 h 3582260"/>
              <a:gd name="connsiteX39" fmla="*/ 1906073 w 1996225"/>
              <a:gd name="connsiteY39" fmla="*/ 1820684 h 3582260"/>
              <a:gd name="connsiteX40" fmla="*/ 1893194 w 1996225"/>
              <a:gd name="connsiteY40" fmla="*/ 1782048 h 3582260"/>
              <a:gd name="connsiteX41" fmla="*/ 1867436 w 1996225"/>
              <a:gd name="connsiteY41" fmla="*/ 1679017 h 3582260"/>
              <a:gd name="connsiteX42" fmla="*/ 1841678 w 1996225"/>
              <a:gd name="connsiteY42" fmla="*/ 1537349 h 3582260"/>
              <a:gd name="connsiteX43" fmla="*/ 1828800 w 1996225"/>
              <a:gd name="connsiteY43" fmla="*/ 1485833 h 3582260"/>
              <a:gd name="connsiteX44" fmla="*/ 1815921 w 1996225"/>
              <a:gd name="connsiteY44" fmla="*/ 1421439 h 3582260"/>
              <a:gd name="connsiteX45" fmla="*/ 1790163 w 1996225"/>
              <a:gd name="connsiteY45" fmla="*/ 1382803 h 3582260"/>
              <a:gd name="connsiteX46" fmla="*/ 1777284 w 1996225"/>
              <a:gd name="connsiteY46" fmla="*/ 1331287 h 3582260"/>
              <a:gd name="connsiteX47" fmla="*/ 1738647 w 1996225"/>
              <a:gd name="connsiteY47" fmla="*/ 1150983 h 3582260"/>
              <a:gd name="connsiteX48" fmla="*/ 1712890 w 1996225"/>
              <a:gd name="connsiteY48" fmla="*/ 1073710 h 3582260"/>
              <a:gd name="connsiteX49" fmla="*/ 1700011 w 1996225"/>
              <a:gd name="connsiteY49" fmla="*/ 1009315 h 3582260"/>
              <a:gd name="connsiteX50" fmla="*/ 1674253 w 1996225"/>
              <a:gd name="connsiteY50" fmla="*/ 932042 h 3582260"/>
              <a:gd name="connsiteX51" fmla="*/ 1661374 w 1996225"/>
              <a:gd name="connsiteY51" fmla="*/ 893405 h 3582260"/>
              <a:gd name="connsiteX52" fmla="*/ 1648495 w 1996225"/>
              <a:gd name="connsiteY52" fmla="*/ 816132 h 3582260"/>
              <a:gd name="connsiteX53" fmla="*/ 1596980 w 1996225"/>
              <a:gd name="connsiteY53" fmla="*/ 700222 h 3582260"/>
              <a:gd name="connsiteX54" fmla="*/ 1571222 w 1996225"/>
              <a:gd name="connsiteY54" fmla="*/ 622949 h 3582260"/>
              <a:gd name="connsiteX55" fmla="*/ 1558343 w 1996225"/>
              <a:gd name="connsiteY55" fmla="*/ 571433 h 3582260"/>
              <a:gd name="connsiteX56" fmla="*/ 1506828 w 1996225"/>
              <a:gd name="connsiteY56" fmla="*/ 481281 h 3582260"/>
              <a:gd name="connsiteX57" fmla="*/ 1390918 w 1996225"/>
              <a:gd name="connsiteY57" fmla="*/ 339614 h 3582260"/>
              <a:gd name="connsiteX58" fmla="*/ 1313645 w 1996225"/>
              <a:gd name="connsiteY58" fmla="*/ 288098 h 3582260"/>
              <a:gd name="connsiteX59" fmla="*/ 1236371 w 1996225"/>
              <a:gd name="connsiteY59" fmla="*/ 107794 h 3582260"/>
              <a:gd name="connsiteX60" fmla="*/ 1210614 w 1996225"/>
              <a:gd name="connsiteY60" fmla="*/ 69157 h 3582260"/>
              <a:gd name="connsiteX61" fmla="*/ 1197735 w 1996225"/>
              <a:gd name="connsiteY61" fmla="*/ 30521 h 3582260"/>
              <a:gd name="connsiteX62" fmla="*/ 1159098 w 1996225"/>
              <a:gd name="connsiteY62" fmla="*/ 30521 h 35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96225" h="3582260">
                <a:moveTo>
                  <a:pt x="1159098" y="30521"/>
                </a:moveTo>
                <a:cubicBezTo>
                  <a:pt x="1075385" y="32667"/>
                  <a:pt x="849872" y="35679"/>
                  <a:pt x="695459" y="43400"/>
                </a:cubicBezTo>
                <a:cubicBezTo>
                  <a:pt x="609588" y="47694"/>
                  <a:pt x="666230" y="74607"/>
                  <a:pt x="566670" y="107794"/>
                </a:cubicBezTo>
                <a:cubicBezTo>
                  <a:pt x="540912" y="116380"/>
                  <a:pt x="514208" y="122525"/>
                  <a:pt x="489397" y="133552"/>
                </a:cubicBezTo>
                <a:cubicBezTo>
                  <a:pt x="339621" y="200120"/>
                  <a:pt x="553011" y="125228"/>
                  <a:pt x="412124" y="172188"/>
                </a:cubicBezTo>
                <a:cubicBezTo>
                  <a:pt x="399245" y="185067"/>
                  <a:pt x="387864" y="199643"/>
                  <a:pt x="373487" y="210825"/>
                </a:cubicBezTo>
                <a:cubicBezTo>
                  <a:pt x="349051" y="229831"/>
                  <a:pt x="296214" y="262341"/>
                  <a:pt x="296214" y="262341"/>
                </a:cubicBezTo>
                <a:cubicBezTo>
                  <a:pt x="287628" y="275220"/>
                  <a:pt x="280811" y="289472"/>
                  <a:pt x="270456" y="300977"/>
                </a:cubicBezTo>
                <a:cubicBezTo>
                  <a:pt x="242026" y="332565"/>
                  <a:pt x="203878" y="355768"/>
                  <a:pt x="180304" y="391129"/>
                </a:cubicBezTo>
                <a:cubicBezTo>
                  <a:pt x="171718" y="404008"/>
                  <a:pt x="165491" y="418821"/>
                  <a:pt x="154546" y="429766"/>
                </a:cubicBezTo>
                <a:cubicBezTo>
                  <a:pt x="143601" y="440711"/>
                  <a:pt x="127800" y="445615"/>
                  <a:pt x="115909" y="455524"/>
                </a:cubicBezTo>
                <a:cubicBezTo>
                  <a:pt x="101917" y="467184"/>
                  <a:pt x="90152" y="481281"/>
                  <a:pt x="77273" y="494160"/>
                </a:cubicBezTo>
                <a:cubicBezTo>
                  <a:pt x="72980" y="507039"/>
                  <a:pt x="66188" y="519340"/>
                  <a:pt x="64394" y="532797"/>
                </a:cubicBezTo>
                <a:cubicBezTo>
                  <a:pt x="57562" y="584037"/>
                  <a:pt x="65350" y="637535"/>
                  <a:pt x="51515" y="687343"/>
                </a:cubicBezTo>
                <a:cubicBezTo>
                  <a:pt x="43230" y="717171"/>
                  <a:pt x="17172" y="738859"/>
                  <a:pt x="0" y="764617"/>
                </a:cubicBezTo>
                <a:cubicBezTo>
                  <a:pt x="4293" y="1494420"/>
                  <a:pt x="224" y="2224319"/>
                  <a:pt x="12878" y="2954025"/>
                </a:cubicBezTo>
                <a:cubicBezTo>
                  <a:pt x="13146" y="2969501"/>
                  <a:pt x="32539" y="2978435"/>
                  <a:pt x="38636" y="2992662"/>
                </a:cubicBezTo>
                <a:cubicBezTo>
                  <a:pt x="45609" y="3008931"/>
                  <a:pt x="44542" y="3027908"/>
                  <a:pt x="51515" y="3044177"/>
                </a:cubicBezTo>
                <a:cubicBezTo>
                  <a:pt x="57612" y="3058404"/>
                  <a:pt x="69069" y="3069688"/>
                  <a:pt x="77273" y="3082814"/>
                </a:cubicBezTo>
                <a:cubicBezTo>
                  <a:pt x="139374" y="3182175"/>
                  <a:pt x="90239" y="3112981"/>
                  <a:pt x="154546" y="3198724"/>
                </a:cubicBezTo>
                <a:cubicBezTo>
                  <a:pt x="164936" y="3229894"/>
                  <a:pt x="183321" y="3297191"/>
                  <a:pt x="206062" y="3327512"/>
                </a:cubicBezTo>
                <a:cubicBezTo>
                  <a:pt x="220633" y="3346940"/>
                  <a:pt x="238921" y="3363481"/>
                  <a:pt x="257577" y="3379028"/>
                </a:cubicBezTo>
                <a:cubicBezTo>
                  <a:pt x="373576" y="3475695"/>
                  <a:pt x="319215" y="3439168"/>
                  <a:pt x="399245" y="3469180"/>
                </a:cubicBezTo>
                <a:cubicBezTo>
                  <a:pt x="420891" y="3477297"/>
                  <a:pt x="440917" y="3490678"/>
                  <a:pt x="463639" y="3494938"/>
                </a:cubicBezTo>
                <a:cubicBezTo>
                  <a:pt x="510244" y="3503677"/>
                  <a:pt x="558288" y="3501684"/>
                  <a:pt x="605307" y="3507817"/>
                </a:cubicBezTo>
                <a:cubicBezTo>
                  <a:pt x="946365" y="3552302"/>
                  <a:pt x="551406" y="3520546"/>
                  <a:pt x="965915" y="3546453"/>
                </a:cubicBezTo>
                <a:cubicBezTo>
                  <a:pt x="1142059" y="3571617"/>
                  <a:pt x="1178902" y="3582260"/>
                  <a:pt x="1429555" y="3546453"/>
                </a:cubicBezTo>
                <a:cubicBezTo>
                  <a:pt x="1460201" y="3542075"/>
                  <a:pt x="1478085" y="3506435"/>
                  <a:pt x="1506828" y="3494938"/>
                </a:cubicBezTo>
                <a:cubicBezTo>
                  <a:pt x="1729651" y="3405807"/>
                  <a:pt x="1455534" y="3520585"/>
                  <a:pt x="1609859" y="3443422"/>
                </a:cubicBezTo>
                <a:cubicBezTo>
                  <a:pt x="1630537" y="3433083"/>
                  <a:pt x="1652788" y="3426250"/>
                  <a:pt x="1674253" y="3417664"/>
                </a:cubicBezTo>
                <a:cubicBezTo>
                  <a:pt x="1742049" y="3349870"/>
                  <a:pt x="1679718" y="3402054"/>
                  <a:pt x="1777284" y="3353270"/>
                </a:cubicBezTo>
                <a:cubicBezTo>
                  <a:pt x="1791128" y="3346348"/>
                  <a:pt x="1802390" y="3335029"/>
                  <a:pt x="1815921" y="3327512"/>
                </a:cubicBezTo>
                <a:cubicBezTo>
                  <a:pt x="1841095" y="3313527"/>
                  <a:pt x="1867436" y="3301755"/>
                  <a:pt x="1893194" y="3288876"/>
                </a:cubicBezTo>
                <a:cubicBezTo>
                  <a:pt x="1906073" y="3275997"/>
                  <a:pt x="1917010" y="3260826"/>
                  <a:pt x="1931831" y="3250239"/>
                </a:cubicBezTo>
                <a:cubicBezTo>
                  <a:pt x="1947453" y="3239080"/>
                  <a:pt x="1969771" y="3238056"/>
                  <a:pt x="1983346" y="3224481"/>
                </a:cubicBezTo>
                <a:cubicBezTo>
                  <a:pt x="1992945" y="3214882"/>
                  <a:pt x="1991932" y="3198724"/>
                  <a:pt x="1996225" y="3185845"/>
                </a:cubicBezTo>
                <a:cubicBezTo>
                  <a:pt x="1987639" y="2812358"/>
                  <a:pt x="1982913" y="2438762"/>
                  <a:pt x="1970467" y="2065383"/>
                </a:cubicBezTo>
                <a:cubicBezTo>
                  <a:pt x="1970015" y="2051815"/>
                  <a:pt x="1960641" y="2039974"/>
                  <a:pt x="1957588" y="2026746"/>
                </a:cubicBezTo>
                <a:cubicBezTo>
                  <a:pt x="1947744" y="1984087"/>
                  <a:pt x="1945676" y="1939490"/>
                  <a:pt x="1931831" y="1897957"/>
                </a:cubicBezTo>
                <a:lnTo>
                  <a:pt x="1906073" y="1820684"/>
                </a:lnTo>
                <a:cubicBezTo>
                  <a:pt x="1901780" y="1807805"/>
                  <a:pt x="1896487" y="1795218"/>
                  <a:pt x="1893194" y="1782048"/>
                </a:cubicBezTo>
                <a:lnTo>
                  <a:pt x="1867436" y="1679017"/>
                </a:lnTo>
                <a:cubicBezTo>
                  <a:pt x="1838228" y="1562187"/>
                  <a:pt x="1872437" y="1706530"/>
                  <a:pt x="1841678" y="1537349"/>
                </a:cubicBezTo>
                <a:cubicBezTo>
                  <a:pt x="1838512" y="1519934"/>
                  <a:pt x="1832640" y="1503112"/>
                  <a:pt x="1828800" y="1485833"/>
                </a:cubicBezTo>
                <a:cubicBezTo>
                  <a:pt x="1824052" y="1464464"/>
                  <a:pt x="1823607" y="1441935"/>
                  <a:pt x="1815921" y="1421439"/>
                </a:cubicBezTo>
                <a:cubicBezTo>
                  <a:pt x="1810486" y="1406946"/>
                  <a:pt x="1798749" y="1395682"/>
                  <a:pt x="1790163" y="1382803"/>
                </a:cubicBezTo>
                <a:cubicBezTo>
                  <a:pt x="1785870" y="1365631"/>
                  <a:pt x="1780993" y="1348595"/>
                  <a:pt x="1777284" y="1331287"/>
                </a:cubicBezTo>
                <a:cubicBezTo>
                  <a:pt x="1769803" y="1296376"/>
                  <a:pt x="1753351" y="1199998"/>
                  <a:pt x="1738647" y="1150983"/>
                </a:cubicBezTo>
                <a:cubicBezTo>
                  <a:pt x="1730845" y="1124977"/>
                  <a:pt x="1718215" y="1100334"/>
                  <a:pt x="1712890" y="1073710"/>
                </a:cubicBezTo>
                <a:cubicBezTo>
                  <a:pt x="1708597" y="1052245"/>
                  <a:pt x="1705771" y="1030434"/>
                  <a:pt x="1700011" y="1009315"/>
                </a:cubicBezTo>
                <a:cubicBezTo>
                  <a:pt x="1692867" y="983121"/>
                  <a:pt x="1682839" y="957800"/>
                  <a:pt x="1674253" y="932042"/>
                </a:cubicBezTo>
                <a:cubicBezTo>
                  <a:pt x="1669960" y="919163"/>
                  <a:pt x="1663606" y="906796"/>
                  <a:pt x="1661374" y="893405"/>
                </a:cubicBezTo>
                <a:cubicBezTo>
                  <a:pt x="1657081" y="867647"/>
                  <a:pt x="1655366" y="841325"/>
                  <a:pt x="1648495" y="816132"/>
                </a:cubicBezTo>
                <a:cubicBezTo>
                  <a:pt x="1629867" y="747827"/>
                  <a:pt x="1621235" y="760860"/>
                  <a:pt x="1596980" y="700222"/>
                </a:cubicBezTo>
                <a:cubicBezTo>
                  <a:pt x="1586896" y="675013"/>
                  <a:pt x="1577807" y="649289"/>
                  <a:pt x="1571222" y="622949"/>
                </a:cubicBezTo>
                <a:cubicBezTo>
                  <a:pt x="1566929" y="605777"/>
                  <a:pt x="1564558" y="588007"/>
                  <a:pt x="1558343" y="571433"/>
                </a:cubicBezTo>
                <a:cubicBezTo>
                  <a:pt x="1541855" y="527464"/>
                  <a:pt x="1530182" y="518646"/>
                  <a:pt x="1506828" y="481281"/>
                </a:cubicBezTo>
                <a:cubicBezTo>
                  <a:pt x="1468660" y="420213"/>
                  <a:pt x="1457936" y="384293"/>
                  <a:pt x="1390918" y="339614"/>
                </a:cubicBezTo>
                <a:lnTo>
                  <a:pt x="1313645" y="288098"/>
                </a:lnTo>
                <a:cubicBezTo>
                  <a:pt x="1290748" y="219406"/>
                  <a:pt x="1278812" y="171458"/>
                  <a:pt x="1236371" y="107794"/>
                </a:cubicBezTo>
                <a:cubicBezTo>
                  <a:pt x="1227785" y="94915"/>
                  <a:pt x="1217536" y="83001"/>
                  <a:pt x="1210614" y="69157"/>
                </a:cubicBezTo>
                <a:cubicBezTo>
                  <a:pt x="1204543" y="57015"/>
                  <a:pt x="1206216" y="41121"/>
                  <a:pt x="1197735" y="30521"/>
                </a:cubicBezTo>
                <a:cubicBezTo>
                  <a:pt x="1173318" y="0"/>
                  <a:pt x="1242811" y="28375"/>
                  <a:pt x="1159098" y="3052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5" name="Straight Arrow Connector 64"/>
          <p:cNvCxnSpPr>
            <a:endCxn id="63" idx="30"/>
          </p:cNvCxnSpPr>
          <p:nvPr/>
        </p:nvCxnSpPr>
        <p:spPr>
          <a:xfrm rot="10800000">
            <a:off x="3677264" y="4433878"/>
            <a:ext cx="807806" cy="608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69106" y="4953000"/>
            <a:ext cx="219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PRF-assumption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 flipH="1" flipV="1">
            <a:off x="1585950" y="4024350"/>
            <a:ext cx="935399" cy="617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5800" y="48006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of PRF will behave like key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05200" y="5486400"/>
            <a:ext cx="4891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keying in two different places. (type-2)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PRF-</a:t>
            </a:r>
            <a:r>
              <a:rPr lang="es-MX" sz="4400" b="1" dirty="0" err="1" smtClean="0">
                <a:latin typeface="Arial Black" pitchFamily="34" charset="0"/>
              </a:rPr>
              <a:t>type</a:t>
            </a:r>
            <a:r>
              <a:rPr lang="es-MX" sz="4400" b="1" dirty="0" smtClean="0">
                <a:latin typeface="Arial Black" pitchFamily="34" charset="0"/>
              </a:rPr>
              <a:t> Security </a:t>
            </a:r>
            <a:r>
              <a:rPr lang="es-MX" sz="4400" b="1" dirty="0" err="1" smtClean="0">
                <a:latin typeface="Arial Black" pitchFamily="34" charset="0"/>
              </a:rPr>
              <a:t>Assumptions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476375" y="1700213"/>
            <a:ext cx="2952750" cy="1944687"/>
            <a:chOff x="930" y="1071"/>
            <a:chExt cx="1860" cy="1225"/>
          </a:xfrm>
        </p:grpSpPr>
        <p:sp>
          <p:nvSpPr>
            <p:cNvPr id="47169" name="Line 4"/>
            <p:cNvSpPr>
              <a:spLocks noChangeShapeType="1"/>
            </p:cNvSpPr>
            <p:nvPr/>
          </p:nvSpPr>
          <p:spPr bwMode="auto">
            <a:xfrm>
              <a:off x="1111" y="182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Text Box 5"/>
            <p:cNvSpPr txBox="1">
              <a:spLocks noChangeArrowheads="1"/>
            </p:cNvSpPr>
            <p:nvPr/>
          </p:nvSpPr>
          <p:spPr bwMode="auto">
            <a:xfrm>
              <a:off x="1066" y="1071"/>
              <a:ext cx="243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endParaRPr lang="en-US" baseline="30000">
                <a:latin typeface="Comic Sans MS" pitchFamily="66" charset="0"/>
              </a:endParaRPr>
            </a:p>
          </p:txBody>
        </p:sp>
        <p:sp>
          <p:nvSpPr>
            <p:cNvPr id="47171" name="Line 6"/>
            <p:cNvSpPr>
              <a:spLocks noChangeShapeType="1"/>
            </p:cNvSpPr>
            <p:nvPr/>
          </p:nvSpPr>
          <p:spPr bwMode="auto">
            <a:xfrm>
              <a:off x="2336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Text Box 7"/>
            <p:cNvSpPr txBox="1">
              <a:spLocks noChangeArrowheads="1"/>
            </p:cNvSpPr>
            <p:nvPr/>
          </p:nvSpPr>
          <p:spPr bwMode="auto">
            <a:xfrm>
              <a:off x="2427" y="169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tag</a:t>
              </a:r>
              <a:endParaRPr lang="en-GB"/>
            </a:p>
          </p:txBody>
        </p:sp>
        <p:sp>
          <p:nvSpPr>
            <p:cNvPr id="47173" name="Line 8"/>
            <p:cNvSpPr>
              <a:spLocks noChangeShapeType="1"/>
            </p:cNvSpPr>
            <p:nvPr/>
          </p:nvSpPr>
          <p:spPr bwMode="auto">
            <a:xfrm>
              <a:off x="1111" y="132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Text Box 10"/>
            <p:cNvSpPr txBox="1">
              <a:spLocks noChangeArrowheads="1"/>
            </p:cNvSpPr>
            <p:nvPr/>
          </p:nvSpPr>
          <p:spPr bwMode="auto">
            <a:xfrm>
              <a:off x="1784" y="1779"/>
              <a:ext cx="1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</a:t>
              </a:r>
              <a:endParaRPr lang="en-US" b="1" baseline="-25000">
                <a:latin typeface="Comic Sans MS" pitchFamily="66" charset="0"/>
              </a:endParaRPr>
            </a:p>
          </p:txBody>
        </p:sp>
        <p:sp>
          <p:nvSpPr>
            <p:cNvPr id="47175" name="Line 11"/>
            <p:cNvSpPr>
              <a:spLocks noChangeShapeType="1"/>
            </p:cNvSpPr>
            <p:nvPr/>
          </p:nvSpPr>
          <p:spPr bwMode="auto">
            <a:xfrm>
              <a:off x="1565" y="155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Line 12"/>
            <p:cNvSpPr>
              <a:spLocks noChangeShapeType="1"/>
            </p:cNvSpPr>
            <p:nvPr/>
          </p:nvSpPr>
          <p:spPr bwMode="auto">
            <a:xfrm>
              <a:off x="1565" y="155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Line 13"/>
            <p:cNvSpPr>
              <a:spLocks noChangeShapeType="1"/>
            </p:cNvSpPr>
            <p:nvPr/>
          </p:nvSpPr>
          <p:spPr bwMode="auto">
            <a:xfrm>
              <a:off x="1565" y="209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Line 14"/>
            <p:cNvSpPr>
              <a:spLocks noChangeShapeType="1"/>
            </p:cNvSpPr>
            <p:nvPr/>
          </p:nvSpPr>
          <p:spPr bwMode="auto">
            <a:xfrm>
              <a:off x="2336" y="182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Line 15"/>
            <p:cNvSpPr>
              <a:spLocks noChangeShapeType="1"/>
            </p:cNvSpPr>
            <p:nvPr/>
          </p:nvSpPr>
          <p:spPr bwMode="auto">
            <a:xfrm>
              <a:off x="1111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Text Box 16"/>
            <p:cNvSpPr txBox="1">
              <a:spLocks noChangeArrowheads="1"/>
            </p:cNvSpPr>
            <p:nvPr/>
          </p:nvSpPr>
          <p:spPr bwMode="auto">
            <a:xfrm>
              <a:off x="1157" y="2065"/>
              <a:ext cx="36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47181" name="Line 17"/>
            <p:cNvSpPr>
              <a:spLocks noChangeShapeType="1"/>
            </p:cNvSpPr>
            <p:nvPr/>
          </p:nvSpPr>
          <p:spPr bwMode="auto">
            <a:xfrm flipH="1">
              <a:off x="1202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Line 18"/>
            <p:cNvSpPr>
              <a:spLocks noChangeShapeType="1"/>
            </p:cNvSpPr>
            <p:nvPr/>
          </p:nvSpPr>
          <p:spPr bwMode="auto">
            <a:xfrm flipH="1">
              <a:off x="2518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Line 19"/>
            <p:cNvSpPr>
              <a:spLocks noChangeShapeType="1"/>
            </p:cNvSpPr>
            <p:nvPr/>
          </p:nvSpPr>
          <p:spPr bwMode="auto">
            <a:xfrm flipV="1">
              <a:off x="1066" y="146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Text Box 20"/>
            <p:cNvSpPr txBox="1">
              <a:spLocks noChangeArrowheads="1"/>
            </p:cNvSpPr>
            <p:nvPr/>
          </p:nvSpPr>
          <p:spPr bwMode="auto">
            <a:xfrm>
              <a:off x="930" y="1951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47185" name="Text Box 21"/>
            <p:cNvSpPr txBox="1">
              <a:spLocks noChangeArrowheads="1"/>
            </p:cNvSpPr>
            <p:nvPr/>
          </p:nvSpPr>
          <p:spPr bwMode="auto">
            <a:xfrm>
              <a:off x="2488" y="1962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47186" name="Text Box 22"/>
            <p:cNvSpPr txBox="1">
              <a:spLocks noChangeArrowheads="1"/>
            </p:cNvSpPr>
            <p:nvPr/>
          </p:nvSpPr>
          <p:spPr bwMode="auto">
            <a:xfrm>
              <a:off x="1127" y="1389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512</a:t>
              </a:r>
              <a:endParaRPr lang="en-GB" sz="1400" b="1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1331913" y="4221163"/>
            <a:ext cx="2952750" cy="1949450"/>
            <a:chOff x="3152" y="1071"/>
            <a:chExt cx="1860" cy="1228"/>
          </a:xfrm>
        </p:grpSpPr>
        <p:sp>
          <p:nvSpPr>
            <p:cNvPr id="47151" name="Line 23"/>
            <p:cNvSpPr>
              <a:spLocks noChangeShapeType="1"/>
            </p:cNvSpPr>
            <p:nvPr/>
          </p:nvSpPr>
          <p:spPr bwMode="auto">
            <a:xfrm>
              <a:off x="3333" y="182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Text Box 24"/>
            <p:cNvSpPr txBox="1">
              <a:spLocks noChangeArrowheads="1"/>
            </p:cNvSpPr>
            <p:nvPr/>
          </p:nvSpPr>
          <p:spPr bwMode="auto">
            <a:xfrm>
              <a:off x="3288" y="1071"/>
              <a:ext cx="752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r>
                <a:rPr lang="en-US" baseline="-25000">
                  <a:latin typeface="Comic Sans MS" pitchFamily="66" charset="0"/>
                </a:rPr>
                <a:t>2</a:t>
              </a:r>
              <a:r>
                <a:rPr lang="en-US">
                  <a:latin typeface="Comic Sans MS" pitchFamily="66" charset="0"/>
                </a:rPr>
                <a:t> || Key</a:t>
              </a:r>
              <a:endParaRPr lang="en-US" baseline="30000">
                <a:latin typeface="Comic Sans MS" pitchFamily="66" charset="0"/>
              </a:endParaRPr>
            </a:p>
          </p:txBody>
        </p:sp>
        <p:sp>
          <p:nvSpPr>
            <p:cNvPr id="47153" name="Line 25"/>
            <p:cNvSpPr>
              <a:spLocks noChangeShapeType="1"/>
            </p:cNvSpPr>
            <p:nvPr/>
          </p:nvSpPr>
          <p:spPr bwMode="auto">
            <a:xfrm>
              <a:off x="4558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Text Box 26"/>
            <p:cNvSpPr txBox="1">
              <a:spLocks noChangeArrowheads="1"/>
            </p:cNvSpPr>
            <p:nvPr/>
          </p:nvSpPr>
          <p:spPr bwMode="auto">
            <a:xfrm>
              <a:off x="4649" y="169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tag</a:t>
              </a:r>
              <a:endParaRPr lang="en-GB"/>
            </a:p>
          </p:txBody>
        </p:sp>
        <p:sp>
          <p:nvSpPr>
            <p:cNvPr id="47155" name="Line 27"/>
            <p:cNvSpPr>
              <a:spLocks noChangeShapeType="1"/>
            </p:cNvSpPr>
            <p:nvPr/>
          </p:nvSpPr>
          <p:spPr bwMode="auto">
            <a:xfrm>
              <a:off x="3333" y="132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Text Box 28"/>
            <p:cNvSpPr txBox="1">
              <a:spLocks noChangeArrowheads="1"/>
            </p:cNvSpPr>
            <p:nvPr/>
          </p:nvSpPr>
          <p:spPr bwMode="auto">
            <a:xfrm>
              <a:off x="4006" y="1779"/>
              <a:ext cx="1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</a:t>
              </a:r>
              <a:endParaRPr lang="en-US" b="1" baseline="-25000">
                <a:latin typeface="Comic Sans MS" pitchFamily="66" charset="0"/>
              </a:endParaRPr>
            </a:p>
          </p:txBody>
        </p:sp>
        <p:sp>
          <p:nvSpPr>
            <p:cNvPr id="47157" name="Line 29"/>
            <p:cNvSpPr>
              <a:spLocks noChangeShapeType="1"/>
            </p:cNvSpPr>
            <p:nvPr/>
          </p:nvSpPr>
          <p:spPr bwMode="auto">
            <a:xfrm>
              <a:off x="3787" y="155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30"/>
            <p:cNvSpPr>
              <a:spLocks noChangeShapeType="1"/>
            </p:cNvSpPr>
            <p:nvPr/>
          </p:nvSpPr>
          <p:spPr bwMode="auto">
            <a:xfrm>
              <a:off x="3787" y="155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31"/>
            <p:cNvSpPr>
              <a:spLocks noChangeShapeType="1"/>
            </p:cNvSpPr>
            <p:nvPr/>
          </p:nvSpPr>
          <p:spPr bwMode="auto">
            <a:xfrm>
              <a:off x="3787" y="209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32"/>
            <p:cNvSpPr>
              <a:spLocks noChangeShapeType="1"/>
            </p:cNvSpPr>
            <p:nvPr/>
          </p:nvSpPr>
          <p:spPr bwMode="auto">
            <a:xfrm>
              <a:off x="4558" y="182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33"/>
            <p:cNvSpPr>
              <a:spLocks noChangeShapeType="1"/>
            </p:cNvSpPr>
            <p:nvPr/>
          </p:nvSpPr>
          <p:spPr bwMode="auto">
            <a:xfrm>
              <a:off x="3333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Text Box 34"/>
            <p:cNvSpPr txBox="1">
              <a:spLocks noChangeArrowheads="1"/>
            </p:cNvSpPr>
            <p:nvPr/>
          </p:nvSpPr>
          <p:spPr bwMode="auto">
            <a:xfrm>
              <a:off x="3379" y="2068"/>
              <a:ext cx="28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r>
                <a:rPr lang="en-US" baseline="-25000">
                  <a:latin typeface="Comic Sans MS" pitchFamily="66" charset="0"/>
                </a:rPr>
                <a:t>1</a:t>
              </a:r>
              <a:endParaRPr lang="en-GB" baseline="-25000">
                <a:latin typeface="Comic Sans MS" pitchFamily="66" charset="0"/>
              </a:endParaRPr>
            </a:p>
          </p:txBody>
        </p:sp>
        <p:sp>
          <p:nvSpPr>
            <p:cNvPr id="47163" name="Line 35"/>
            <p:cNvSpPr>
              <a:spLocks noChangeShapeType="1"/>
            </p:cNvSpPr>
            <p:nvPr/>
          </p:nvSpPr>
          <p:spPr bwMode="auto">
            <a:xfrm flipH="1">
              <a:off x="3424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36"/>
            <p:cNvSpPr>
              <a:spLocks noChangeShapeType="1"/>
            </p:cNvSpPr>
            <p:nvPr/>
          </p:nvSpPr>
          <p:spPr bwMode="auto">
            <a:xfrm flipH="1">
              <a:off x="4740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Line 37"/>
            <p:cNvSpPr>
              <a:spLocks noChangeShapeType="1"/>
            </p:cNvSpPr>
            <p:nvPr/>
          </p:nvSpPr>
          <p:spPr bwMode="auto">
            <a:xfrm flipV="1">
              <a:off x="3288" y="146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Text Box 38"/>
            <p:cNvSpPr txBox="1">
              <a:spLocks noChangeArrowheads="1"/>
            </p:cNvSpPr>
            <p:nvPr/>
          </p:nvSpPr>
          <p:spPr bwMode="auto">
            <a:xfrm>
              <a:off x="3152" y="1951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47167" name="Text Box 39"/>
            <p:cNvSpPr txBox="1">
              <a:spLocks noChangeArrowheads="1"/>
            </p:cNvSpPr>
            <p:nvPr/>
          </p:nvSpPr>
          <p:spPr bwMode="auto">
            <a:xfrm>
              <a:off x="4710" y="1962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47168" name="Text Box 40"/>
            <p:cNvSpPr txBox="1">
              <a:spLocks noChangeArrowheads="1"/>
            </p:cNvSpPr>
            <p:nvPr/>
          </p:nvSpPr>
          <p:spPr bwMode="auto">
            <a:xfrm>
              <a:off x="3349" y="1389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512</a:t>
              </a:r>
              <a:endParaRPr lang="en-GB" sz="1400" b="1"/>
            </a:p>
          </p:txBody>
        </p:sp>
      </p:grpSp>
      <p:sp>
        <p:nvSpPr>
          <p:cNvPr id="47145" name="Rectangle 81"/>
          <p:cNvSpPr>
            <a:spLocks noChangeArrowheads="1"/>
          </p:cNvSpPr>
          <p:nvPr/>
        </p:nvSpPr>
        <p:spPr bwMode="auto">
          <a:xfrm>
            <a:off x="539750" y="1268413"/>
            <a:ext cx="8208963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82"/>
          <p:cNvSpPr>
            <a:spLocks noChangeShapeType="1"/>
          </p:cNvSpPr>
          <p:nvPr/>
        </p:nvSpPr>
        <p:spPr bwMode="auto">
          <a:xfrm>
            <a:off x="4643438" y="12684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7" name="Line 83"/>
          <p:cNvSpPr>
            <a:spLocks noChangeShapeType="1"/>
          </p:cNvSpPr>
          <p:nvPr/>
        </p:nvSpPr>
        <p:spPr bwMode="auto">
          <a:xfrm>
            <a:off x="539750" y="3789363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8" name="Text Box 84"/>
          <p:cNvSpPr txBox="1">
            <a:spLocks noChangeArrowheads="1"/>
          </p:cNvSpPr>
          <p:nvPr/>
        </p:nvSpPr>
        <p:spPr bwMode="auto">
          <a:xfrm>
            <a:off x="735013" y="1360488"/>
            <a:ext cx="377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(1) PRF (key in chaining variable)</a:t>
            </a:r>
          </a:p>
        </p:txBody>
      </p:sp>
      <p:sp>
        <p:nvSpPr>
          <p:cNvPr id="47149" name="Text Box 85"/>
          <p:cNvSpPr txBox="1">
            <a:spLocks noChangeArrowheads="1"/>
          </p:cNvSpPr>
          <p:nvPr/>
        </p:nvSpPr>
        <p:spPr bwMode="auto">
          <a:xfrm>
            <a:off x="723900" y="3860800"/>
            <a:ext cx="313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(2) PRF (key in input block)</a:t>
            </a:r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err="1" smtClean="0">
                <a:latin typeface="Arial Black" pitchFamily="34" charset="0"/>
              </a:rPr>
              <a:t>sandwich</a:t>
            </a:r>
            <a:r>
              <a:rPr lang="es-MX" sz="4400" b="1" dirty="0" smtClean="0">
                <a:latin typeface="Arial Black" pitchFamily="34" charset="0"/>
              </a:rPr>
              <a:t>-MD, KMDP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762001" y="1430337"/>
            <a:ext cx="7097713" cy="1814513"/>
            <a:chOff x="480" y="901"/>
            <a:chExt cx="4471" cy="1143"/>
          </a:xfrm>
        </p:grpSpPr>
        <p:sp>
          <p:nvSpPr>
            <p:cNvPr id="48195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0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2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3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4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5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6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7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08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9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0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1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2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217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Line 28"/>
            <p:cNvSpPr>
              <a:spLocks noChangeShapeType="1"/>
            </p:cNvSpPr>
            <p:nvPr/>
          </p:nvSpPr>
          <p:spPr bwMode="auto">
            <a:xfrm>
              <a:off x="4039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Line 29"/>
            <p:cNvSpPr>
              <a:spLocks noChangeShapeType="1"/>
            </p:cNvSpPr>
            <p:nvPr/>
          </p:nvSpPr>
          <p:spPr bwMode="auto">
            <a:xfrm>
              <a:off x="4039" y="166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4" name="Line 31"/>
            <p:cNvSpPr>
              <a:spLocks noChangeShapeType="1"/>
            </p:cNvSpPr>
            <p:nvPr/>
          </p:nvSpPr>
          <p:spPr bwMode="auto">
            <a:xfrm>
              <a:off x="3744" y="176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IV</a:t>
              </a:r>
              <a:endParaRPr lang="en-US" dirty="0"/>
            </a:p>
          </p:txBody>
        </p:sp>
        <p:sp>
          <p:nvSpPr>
            <p:cNvPr id="48228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5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8230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48231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48232" name="Text Box 43"/>
            <p:cNvSpPr txBox="1">
              <a:spLocks noChangeArrowheads="1"/>
            </p:cNvSpPr>
            <p:nvPr/>
          </p:nvSpPr>
          <p:spPr bwMode="auto">
            <a:xfrm>
              <a:off x="3829" y="919"/>
              <a:ext cx="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 || </a:t>
              </a:r>
              <a:r>
                <a:rPr lang="en-US" dirty="0" err="1" smtClean="0"/>
                <a:t>m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48233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5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7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239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48251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2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3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4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5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8242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4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6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8248" name="Line 66"/>
            <p:cNvSpPr>
              <a:spLocks noChangeShapeType="1"/>
            </p:cNvSpPr>
            <p:nvPr/>
          </p:nvSpPr>
          <p:spPr bwMode="auto">
            <a:xfrm flipH="1">
              <a:off x="3840" y="171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Text Box 67"/>
            <p:cNvSpPr txBox="1">
              <a:spLocks noChangeArrowheads="1"/>
            </p:cNvSpPr>
            <p:nvPr/>
          </p:nvSpPr>
          <p:spPr bwMode="auto">
            <a:xfrm>
              <a:off x="3788" y="17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48133" name="Line 127"/>
          <p:cNvSpPr>
            <a:spLocks noChangeShapeType="1"/>
          </p:cNvSpPr>
          <p:nvPr/>
        </p:nvSpPr>
        <p:spPr bwMode="auto">
          <a:xfrm>
            <a:off x="0" y="37893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Date Placeholder 1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762000" y="4205287"/>
            <a:ext cx="7097713" cy="1814513"/>
            <a:chOff x="480" y="901"/>
            <a:chExt cx="4471" cy="1143"/>
          </a:xfrm>
        </p:grpSpPr>
        <p:sp>
          <p:nvSpPr>
            <p:cNvPr id="131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4039" y="10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>
              <a:off x="4039" y="15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163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164" name="Text Box 43"/>
            <p:cNvSpPr txBox="1">
              <a:spLocks noChangeArrowheads="1"/>
            </p:cNvSpPr>
            <p:nvPr/>
          </p:nvSpPr>
          <p:spPr bwMode="auto">
            <a:xfrm>
              <a:off x="4032" y="940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m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165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9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1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182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6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8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187" name="Oval 186"/>
          <p:cNvSpPr/>
          <p:nvPr/>
        </p:nvSpPr>
        <p:spPr>
          <a:xfrm>
            <a:off x="6248400" y="5410200"/>
            <a:ext cx="3048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p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5943600" y="5562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553200" y="5562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KMDP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152400" y="1431926"/>
            <a:ext cx="8763000" cy="2514599"/>
            <a:chOff x="480" y="901"/>
            <a:chExt cx="4471" cy="1143"/>
          </a:xfrm>
        </p:grpSpPr>
        <p:sp>
          <p:nvSpPr>
            <p:cNvPr id="131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674" y="1809"/>
              <a:ext cx="33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4039" y="10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>
              <a:off x="4039" y="15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sp>
          <p:nvSpPr>
            <p:cNvPr id="163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t-1</a:t>
              </a:r>
            </a:p>
          </p:txBody>
        </p:sp>
        <p:sp>
          <p:nvSpPr>
            <p:cNvPr id="164" name="Text Box 43"/>
            <p:cNvSpPr txBox="1">
              <a:spLocks noChangeArrowheads="1"/>
            </p:cNvSpPr>
            <p:nvPr/>
          </p:nvSpPr>
          <p:spPr bwMode="auto">
            <a:xfrm>
              <a:off x="4032" y="940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m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165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9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1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182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6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8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sp>
        <p:nvSpPr>
          <p:cNvPr id="187" name="Oval 186"/>
          <p:cNvSpPr/>
          <p:nvPr/>
        </p:nvSpPr>
        <p:spPr>
          <a:xfrm>
            <a:off x="7086600" y="3260725"/>
            <a:ext cx="3048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p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6553200" y="3413125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7391400" y="34131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4876800" y="4022725"/>
            <a:ext cx="38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weakly key-related PRF (type-3).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533400" y="4022725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type-1 security</a:t>
            </a:r>
            <a:endParaRPr lang="en-US" sz="2400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PRF-</a:t>
            </a:r>
            <a:r>
              <a:rPr lang="es-MX" sz="4400" b="1" dirty="0" err="1" smtClean="0">
                <a:latin typeface="Arial Black" pitchFamily="34" charset="0"/>
              </a:rPr>
              <a:t>type</a:t>
            </a:r>
            <a:r>
              <a:rPr lang="es-MX" sz="4400" b="1" dirty="0" smtClean="0">
                <a:latin typeface="Arial Black" pitchFamily="34" charset="0"/>
              </a:rPr>
              <a:t> Security </a:t>
            </a:r>
            <a:r>
              <a:rPr lang="es-MX" sz="4400" b="1" dirty="0" err="1" smtClean="0">
                <a:latin typeface="Arial Black" pitchFamily="34" charset="0"/>
              </a:rPr>
              <a:t>Assumptions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476375" y="1700213"/>
            <a:ext cx="2952750" cy="1944687"/>
            <a:chOff x="930" y="1071"/>
            <a:chExt cx="1860" cy="1225"/>
          </a:xfrm>
        </p:grpSpPr>
        <p:sp>
          <p:nvSpPr>
            <p:cNvPr id="47169" name="Line 4"/>
            <p:cNvSpPr>
              <a:spLocks noChangeShapeType="1"/>
            </p:cNvSpPr>
            <p:nvPr/>
          </p:nvSpPr>
          <p:spPr bwMode="auto">
            <a:xfrm>
              <a:off x="1111" y="182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Text Box 5"/>
            <p:cNvSpPr txBox="1">
              <a:spLocks noChangeArrowheads="1"/>
            </p:cNvSpPr>
            <p:nvPr/>
          </p:nvSpPr>
          <p:spPr bwMode="auto">
            <a:xfrm>
              <a:off x="1066" y="1071"/>
              <a:ext cx="243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endParaRPr lang="en-US" baseline="30000">
                <a:latin typeface="Comic Sans MS" pitchFamily="66" charset="0"/>
              </a:endParaRPr>
            </a:p>
          </p:txBody>
        </p:sp>
        <p:sp>
          <p:nvSpPr>
            <p:cNvPr id="47171" name="Line 6"/>
            <p:cNvSpPr>
              <a:spLocks noChangeShapeType="1"/>
            </p:cNvSpPr>
            <p:nvPr/>
          </p:nvSpPr>
          <p:spPr bwMode="auto">
            <a:xfrm>
              <a:off x="2336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Text Box 7"/>
            <p:cNvSpPr txBox="1">
              <a:spLocks noChangeArrowheads="1"/>
            </p:cNvSpPr>
            <p:nvPr/>
          </p:nvSpPr>
          <p:spPr bwMode="auto">
            <a:xfrm>
              <a:off x="2427" y="169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tag</a:t>
              </a:r>
              <a:endParaRPr lang="en-GB"/>
            </a:p>
          </p:txBody>
        </p:sp>
        <p:sp>
          <p:nvSpPr>
            <p:cNvPr id="47173" name="Line 8"/>
            <p:cNvSpPr>
              <a:spLocks noChangeShapeType="1"/>
            </p:cNvSpPr>
            <p:nvPr/>
          </p:nvSpPr>
          <p:spPr bwMode="auto">
            <a:xfrm>
              <a:off x="1111" y="132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Text Box 10"/>
            <p:cNvSpPr txBox="1">
              <a:spLocks noChangeArrowheads="1"/>
            </p:cNvSpPr>
            <p:nvPr/>
          </p:nvSpPr>
          <p:spPr bwMode="auto">
            <a:xfrm>
              <a:off x="1784" y="1779"/>
              <a:ext cx="1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</a:t>
              </a:r>
              <a:endParaRPr lang="en-US" b="1" baseline="-25000">
                <a:latin typeface="Comic Sans MS" pitchFamily="66" charset="0"/>
              </a:endParaRPr>
            </a:p>
          </p:txBody>
        </p:sp>
        <p:sp>
          <p:nvSpPr>
            <p:cNvPr id="47175" name="Line 11"/>
            <p:cNvSpPr>
              <a:spLocks noChangeShapeType="1"/>
            </p:cNvSpPr>
            <p:nvPr/>
          </p:nvSpPr>
          <p:spPr bwMode="auto">
            <a:xfrm>
              <a:off x="1565" y="155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Line 12"/>
            <p:cNvSpPr>
              <a:spLocks noChangeShapeType="1"/>
            </p:cNvSpPr>
            <p:nvPr/>
          </p:nvSpPr>
          <p:spPr bwMode="auto">
            <a:xfrm>
              <a:off x="1565" y="155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Line 13"/>
            <p:cNvSpPr>
              <a:spLocks noChangeShapeType="1"/>
            </p:cNvSpPr>
            <p:nvPr/>
          </p:nvSpPr>
          <p:spPr bwMode="auto">
            <a:xfrm>
              <a:off x="1565" y="209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Line 14"/>
            <p:cNvSpPr>
              <a:spLocks noChangeShapeType="1"/>
            </p:cNvSpPr>
            <p:nvPr/>
          </p:nvSpPr>
          <p:spPr bwMode="auto">
            <a:xfrm>
              <a:off x="2336" y="182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Line 15"/>
            <p:cNvSpPr>
              <a:spLocks noChangeShapeType="1"/>
            </p:cNvSpPr>
            <p:nvPr/>
          </p:nvSpPr>
          <p:spPr bwMode="auto">
            <a:xfrm>
              <a:off x="1111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Text Box 16"/>
            <p:cNvSpPr txBox="1">
              <a:spLocks noChangeArrowheads="1"/>
            </p:cNvSpPr>
            <p:nvPr/>
          </p:nvSpPr>
          <p:spPr bwMode="auto">
            <a:xfrm>
              <a:off x="1157" y="2065"/>
              <a:ext cx="36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47181" name="Line 17"/>
            <p:cNvSpPr>
              <a:spLocks noChangeShapeType="1"/>
            </p:cNvSpPr>
            <p:nvPr/>
          </p:nvSpPr>
          <p:spPr bwMode="auto">
            <a:xfrm flipH="1">
              <a:off x="1202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Line 18"/>
            <p:cNvSpPr>
              <a:spLocks noChangeShapeType="1"/>
            </p:cNvSpPr>
            <p:nvPr/>
          </p:nvSpPr>
          <p:spPr bwMode="auto">
            <a:xfrm flipH="1">
              <a:off x="2518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Line 19"/>
            <p:cNvSpPr>
              <a:spLocks noChangeShapeType="1"/>
            </p:cNvSpPr>
            <p:nvPr/>
          </p:nvSpPr>
          <p:spPr bwMode="auto">
            <a:xfrm flipV="1">
              <a:off x="1066" y="146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Text Box 20"/>
            <p:cNvSpPr txBox="1">
              <a:spLocks noChangeArrowheads="1"/>
            </p:cNvSpPr>
            <p:nvPr/>
          </p:nvSpPr>
          <p:spPr bwMode="auto">
            <a:xfrm>
              <a:off x="930" y="1951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47185" name="Text Box 21"/>
            <p:cNvSpPr txBox="1">
              <a:spLocks noChangeArrowheads="1"/>
            </p:cNvSpPr>
            <p:nvPr/>
          </p:nvSpPr>
          <p:spPr bwMode="auto">
            <a:xfrm>
              <a:off x="2488" y="1962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47186" name="Text Box 22"/>
            <p:cNvSpPr txBox="1">
              <a:spLocks noChangeArrowheads="1"/>
            </p:cNvSpPr>
            <p:nvPr/>
          </p:nvSpPr>
          <p:spPr bwMode="auto">
            <a:xfrm>
              <a:off x="1127" y="1389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512</a:t>
              </a:r>
              <a:endParaRPr lang="en-GB" sz="1400" b="1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1331913" y="4221163"/>
            <a:ext cx="2952750" cy="1949450"/>
            <a:chOff x="3152" y="1071"/>
            <a:chExt cx="1860" cy="1228"/>
          </a:xfrm>
        </p:grpSpPr>
        <p:sp>
          <p:nvSpPr>
            <p:cNvPr id="47151" name="Line 23"/>
            <p:cNvSpPr>
              <a:spLocks noChangeShapeType="1"/>
            </p:cNvSpPr>
            <p:nvPr/>
          </p:nvSpPr>
          <p:spPr bwMode="auto">
            <a:xfrm>
              <a:off x="3333" y="182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Text Box 24"/>
            <p:cNvSpPr txBox="1">
              <a:spLocks noChangeArrowheads="1"/>
            </p:cNvSpPr>
            <p:nvPr/>
          </p:nvSpPr>
          <p:spPr bwMode="auto">
            <a:xfrm>
              <a:off x="3288" y="1071"/>
              <a:ext cx="752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r>
                <a:rPr lang="en-US" baseline="-25000">
                  <a:latin typeface="Comic Sans MS" pitchFamily="66" charset="0"/>
                </a:rPr>
                <a:t>2</a:t>
              </a:r>
              <a:r>
                <a:rPr lang="en-US">
                  <a:latin typeface="Comic Sans MS" pitchFamily="66" charset="0"/>
                </a:rPr>
                <a:t> || Key</a:t>
              </a:r>
              <a:endParaRPr lang="en-US" baseline="30000">
                <a:latin typeface="Comic Sans MS" pitchFamily="66" charset="0"/>
              </a:endParaRPr>
            </a:p>
          </p:txBody>
        </p:sp>
        <p:sp>
          <p:nvSpPr>
            <p:cNvPr id="47153" name="Line 25"/>
            <p:cNvSpPr>
              <a:spLocks noChangeShapeType="1"/>
            </p:cNvSpPr>
            <p:nvPr/>
          </p:nvSpPr>
          <p:spPr bwMode="auto">
            <a:xfrm>
              <a:off x="4558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Text Box 26"/>
            <p:cNvSpPr txBox="1">
              <a:spLocks noChangeArrowheads="1"/>
            </p:cNvSpPr>
            <p:nvPr/>
          </p:nvSpPr>
          <p:spPr bwMode="auto">
            <a:xfrm>
              <a:off x="4649" y="169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tag</a:t>
              </a:r>
              <a:endParaRPr lang="en-GB"/>
            </a:p>
          </p:txBody>
        </p:sp>
        <p:sp>
          <p:nvSpPr>
            <p:cNvPr id="47155" name="Line 27"/>
            <p:cNvSpPr>
              <a:spLocks noChangeShapeType="1"/>
            </p:cNvSpPr>
            <p:nvPr/>
          </p:nvSpPr>
          <p:spPr bwMode="auto">
            <a:xfrm>
              <a:off x="3333" y="132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Text Box 28"/>
            <p:cNvSpPr txBox="1">
              <a:spLocks noChangeArrowheads="1"/>
            </p:cNvSpPr>
            <p:nvPr/>
          </p:nvSpPr>
          <p:spPr bwMode="auto">
            <a:xfrm>
              <a:off x="4006" y="1779"/>
              <a:ext cx="189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</a:t>
              </a:r>
              <a:endParaRPr lang="en-US" b="1" baseline="-25000">
                <a:latin typeface="Comic Sans MS" pitchFamily="66" charset="0"/>
              </a:endParaRPr>
            </a:p>
          </p:txBody>
        </p:sp>
        <p:sp>
          <p:nvSpPr>
            <p:cNvPr id="47157" name="Line 29"/>
            <p:cNvSpPr>
              <a:spLocks noChangeShapeType="1"/>
            </p:cNvSpPr>
            <p:nvPr/>
          </p:nvSpPr>
          <p:spPr bwMode="auto">
            <a:xfrm>
              <a:off x="3787" y="155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30"/>
            <p:cNvSpPr>
              <a:spLocks noChangeShapeType="1"/>
            </p:cNvSpPr>
            <p:nvPr/>
          </p:nvSpPr>
          <p:spPr bwMode="auto">
            <a:xfrm>
              <a:off x="3787" y="155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31"/>
            <p:cNvSpPr>
              <a:spLocks noChangeShapeType="1"/>
            </p:cNvSpPr>
            <p:nvPr/>
          </p:nvSpPr>
          <p:spPr bwMode="auto">
            <a:xfrm>
              <a:off x="3787" y="209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32"/>
            <p:cNvSpPr>
              <a:spLocks noChangeShapeType="1"/>
            </p:cNvSpPr>
            <p:nvPr/>
          </p:nvSpPr>
          <p:spPr bwMode="auto">
            <a:xfrm>
              <a:off x="4558" y="182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33"/>
            <p:cNvSpPr>
              <a:spLocks noChangeShapeType="1"/>
            </p:cNvSpPr>
            <p:nvPr/>
          </p:nvSpPr>
          <p:spPr bwMode="auto">
            <a:xfrm>
              <a:off x="3333" y="196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Text Box 34"/>
            <p:cNvSpPr txBox="1">
              <a:spLocks noChangeArrowheads="1"/>
            </p:cNvSpPr>
            <p:nvPr/>
          </p:nvSpPr>
          <p:spPr bwMode="auto">
            <a:xfrm>
              <a:off x="3379" y="2068"/>
              <a:ext cx="28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r>
                <a:rPr lang="en-US" baseline="-25000">
                  <a:latin typeface="Comic Sans MS" pitchFamily="66" charset="0"/>
                </a:rPr>
                <a:t>1</a:t>
              </a:r>
              <a:endParaRPr lang="en-GB" baseline="-25000">
                <a:latin typeface="Comic Sans MS" pitchFamily="66" charset="0"/>
              </a:endParaRPr>
            </a:p>
          </p:txBody>
        </p:sp>
        <p:sp>
          <p:nvSpPr>
            <p:cNvPr id="47163" name="Line 35"/>
            <p:cNvSpPr>
              <a:spLocks noChangeShapeType="1"/>
            </p:cNvSpPr>
            <p:nvPr/>
          </p:nvSpPr>
          <p:spPr bwMode="auto">
            <a:xfrm flipH="1">
              <a:off x="3424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36"/>
            <p:cNvSpPr>
              <a:spLocks noChangeShapeType="1"/>
            </p:cNvSpPr>
            <p:nvPr/>
          </p:nvSpPr>
          <p:spPr bwMode="auto">
            <a:xfrm flipH="1">
              <a:off x="4740" y="1917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Line 37"/>
            <p:cNvSpPr>
              <a:spLocks noChangeShapeType="1"/>
            </p:cNvSpPr>
            <p:nvPr/>
          </p:nvSpPr>
          <p:spPr bwMode="auto">
            <a:xfrm flipV="1">
              <a:off x="3288" y="146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Text Box 38"/>
            <p:cNvSpPr txBox="1">
              <a:spLocks noChangeArrowheads="1"/>
            </p:cNvSpPr>
            <p:nvPr/>
          </p:nvSpPr>
          <p:spPr bwMode="auto">
            <a:xfrm>
              <a:off x="3152" y="1951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47167" name="Text Box 39"/>
            <p:cNvSpPr txBox="1">
              <a:spLocks noChangeArrowheads="1"/>
            </p:cNvSpPr>
            <p:nvPr/>
          </p:nvSpPr>
          <p:spPr bwMode="auto">
            <a:xfrm>
              <a:off x="4710" y="1962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256</a:t>
              </a:r>
              <a:endParaRPr lang="en-GB" sz="1400" b="1"/>
            </a:p>
          </p:txBody>
        </p:sp>
        <p:sp>
          <p:nvSpPr>
            <p:cNvPr id="47168" name="Text Box 40"/>
            <p:cNvSpPr txBox="1">
              <a:spLocks noChangeArrowheads="1"/>
            </p:cNvSpPr>
            <p:nvPr/>
          </p:nvSpPr>
          <p:spPr bwMode="auto">
            <a:xfrm>
              <a:off x="3349" y="1389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512</a:t>
              </a:r>
              <a:endParaRPr lang="en-GB" sz="1400" b="1"/>
            </a:p>
          </p:txBody>
        </p:sp>
      </p:grpSp>
      <p:sp>
        <p:nvSpPr>
          <p:cNvPr id="47109" name="Line 43"/>
          <p:cNvSpPr>
            <a:spLocks noChangeShapeType="1"/>
          </p:cNvSpPr>
          <p:nvPr/>
        </p:nvSpPr>
        <p:spPr bwMode="auto">
          <a:xfrm>
            <a:off x="5146675" y="2894013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Text Box 44"/>
          <p:cNvSpPr txBox="1">
            <a:spLocks noChangeArrowheads="1"/>
          </p:cNvSpPr>
          <p:nvPr/>
        </p:nvSpPr>
        <p:spPr bwMode="auto">
          <a:xfrm>
            <a:off x="5219700" y="1844675"/>
            <a:ext cx="4540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47111" name="Line 45"/>
          <p:cNvSpPr>
            <a:spLocks noChangeShapeType="1"/>
          </p:cNvSpPr>
          <p:nvPr/>
        </p:nvSpPr>
        <p:spPr bwMode="auto">
          <a:xfrm>
            <a:off x="7091363" y="3109913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Text Box 46"/>
          <p:cNvSpPr txBox="1">
            <a:spLocks noChangeArrowheads="1"/>
          </p:cNvSpPr>
          <p:nvPr/>
        </p:nvSpPr>
        <p:spPr bwMode="auto">
          <a:xfrm>
            <a:off x="7235825" y="2678113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tag</a:t>
            </a:r>
            <a:r>
              <a:rPr lang="en-US" baseline="-25000"/>
              <a:t>1</a:t>
            </a:r>
            <a:endParaRPr lang="en-GB" baseline="-25000"/>
          </a:p>
        </p:txBody>
      </p:sp>
      <p:sp>
        <p:nvSpPr>
          <p:cNvPr id="47113" name="Line 47"/>
          <p:cNvSpPr>
            <a:spLocks noChangeShapeType="1"/>
          </p:cNvSpPr>
          <p:nvPr/>
        </p:nvSpPr>
        <p:spPr bwMode="auto">
          <a:xfrm>
            <a:off x="5146675" y="210185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Text Box 48"/>
          <p:cNvSpPr txBox="1">
            <a:spLocks noChangeArrowheads="1"/>
          </p:cNvSpPr>
          <p:nvPr/>
        </p:nvSpPr>
        <p:spPr bwMode="auto">
          <a:xfrm>
            <a:off x="6215063" y="2819400"/>
            <a:ext cx="3000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</a:t>
            </a:r>
            <a:endParaRPr lang="en-US" b="1" baseline="-25000">
              <a:latin typeface="Comic Sans MS" pitchFamily="66" charset="0"/>
            </a:endParaRPr>
          </a:p>
        </p:txBody>
      </p:sp>
      <p:sp>
        <p:nvSpPr>
          <p:cNvPr id="47115" name="Line 49"/>
          <p:cNvSpPr>
            <a:spLocks noChangeShapeType="1"/>
          </p:cNvSpPr>
          <p:nvPr/>
        </p:nvSpPr>
        <p:spPr bwMode="auto">
          <a:xfrm>
            <a:off x="5867400" y="24606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Line 50"/>
          <p:cNvSpPr>
            <a:spLocks noChangeShapeType="1"/>
          </p:cNvSpPr>
          <p:nvPr/>
        </p:nvSpPr>
        <p:spPr bwMode="auto">
          <a:xfrm>
            <a:off x="5867400" y="2460625"/>
            <a:ext cx="12239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Line 51"/>
          <p:cNvSpPr>
            <a:spLocks noChangeShapeType="1"/>
          </p:cNvSpPr>
          <p:nvPr/>
        </p:nvSpPr>
        <p:spPr bwMode="auto">
          <a:xfrm>
            <a:off x="5867400" y="33242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Line 52"/>
          <p:cNvSpPr>
            <a:spLocks noChangeShapeType="1"/>
          </p:cNvSpPr>
          <p:nvPr/>
        </p:nvSpPr>
        <p:spPr bwMode="auto">
          <a:xfrm>
            <a:off x="7091363" y="28924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Line 53"/>
          <p:cNvSpPr>
            <a:spLocks noChangeShapeType="1"/>
          </p:cNvSpPr>
          <p:nvPr/>
        </p:nvSpPr>
        <p:spPr bwMode="auto">
          <a:xfrm>
            <a:off x="5146675" y="3109913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Text Box 54"/>
          <p:cNvSpPr txBox="1">
            <a:spLocks noChangeArrowheads="1"/>
          </p:cNvSpPr>
          <p:nvPr/>
        </p:nvSpPr>
        <p:spPr bwMode="auto">
          <a:xfrm>
            <a:off x="5219700" y="3124200"/>
            <a:ext cx="63081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Key</a:t>
            </a:r>
            <a:endParaRPr lang="en-GB" sz="2400" dirty="0"/>
          </a:p>
        </p:txBody>
      </p:sp>
      <p:sp>
        <p:nvSpPr>
          <p:cNvPr id="47121" name="Line 55"/>
          <p:cNvSpPr>
            <a:spLocks noChangeShapeType="1"/>
          </p:cNvSpPr>
          <p:nvPr/>
        </p:nvSpPr>
        <p:spPr bwMode="auto">
          <a:xfrm flipH="1">
            <a:off x="5291138" y="3038475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Line 56"/>
          <p:cNvSpPr>
            <a:spLocks noChangeShapeType="1"/>
          </p:cNvSpPr>
          <p:nvPr/>
        </p:nvSpPr>
        <p:spPr bwMode="auto">
          <a:xfrm flipH="1">
            <a:off x="7380288" y="3038475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Line 57"/>
          <p:cNvSpPr>
            <a:spLocks noChangeShapeType="1"/>
          </p:cNvSpPr>
          <p:nvPr/>
        </p:nvSpPr>
        <p:spPr bwMode="auto">
          <a:xfrm flipV="1">
            <a:off x="5075238" y="231775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Text Box 58"/>
          <p:cNvSpPr txBox="1">
            <a:spLocks noChangeArrowheads="1"/>
          </p:cNvSpPr>
          <p:nvPr/>
        </p:nvSpPr>
        <p:spPr bwMode="auto">
          <a:xfrm>
            <a:off x="4859338" y="30924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256</a:t>
            </a:r>
            <a:endParaRPr lang="en-GB" sz="1400" b="1"/>
          </a:p>
        </p:txBody>
      </p:sp>
      <p:sp>
        <p:nvSpPr>
          <p:cNvPr id="47125" name="Text Box 59"/>
          <p:cNvSpPr txBox="1">
            <a:spLocks noChangeArrowheads="1"/>
          </p:cNvSpPr>
          <p:nvPr/>
        </p:nvSpPr>
        <p:spPr bwMode="auto">
          <a:xfrm>
            <a:off x="7332663" y="31099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256</a:t>
            </a:r>
            <a:endParaRPr lang="en-GB" sz="1400" b="1"/>
          </a:p>
        </p:txBody>
      </p:sp>
      <p:sp>
        <p:nvSpPr>
          <p:cNvPr id="47126" name="Text Box 60"/>
          <p:cNvSpPr txBox="1">
            <a:spLocks noChangeArrowheads="1"/>
          </p:cNvSpPr>
          <p:nvPr/>
        </p:nvSpPr>
        <p:spPr bwMode="auto">
          <a:xfrm>
            <a:off x="5172075" y="22002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512</a:t>
            </a:r>
            <a:endParaRPr lang="en-GB" sz="1400" b="1"/>
          </a:p>
        </p:txBody>
      </p:sp>
      <p:sp>
        <p:nvSpPr>
          <p:cNvPr id="47127" name="Line 62"/>
          <p:cNvSpPr>
            <a:spLocks noChangeShapeType="1"/>
          </p:cNvSpPr>
          <p:nvPr/>
        </p:nvSpPr>
        <p:spPr bwMode="auto">
          <a:xfrm>
            <a:off x="5219700" y="4837113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Text Box 63"/>
          <p:cNvSpPr txBox="1">
            <a:spLocks noChangeArrowheads="1"/>
          </p:cNvSpPr>
          <p:nvPr/>
        </p:nvSpPr>
        <p:spPr bwMode="auto">
          <a:xfrm>
            <a:off x="5148263" y="3638550"/>
            <a:ext cx="4794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47129" name="Line 64"/>
          <p:cNvSpPr>
            <a:spLocks noChangeShapeType="1"/>
          </p:cNvSpPr>
          <p:nvPr/>
        </p:nvSpPr>
        <p:spPr bwMode="auto">
          <a:xfrm>
            <a:off x="7164388" y="5053013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30" name="Text Box 65"/>
          <p:cNvSpPr txBox="1">
            <a:spLocks noChangeArrowheads="1"/>
          </p:cNvSpPr>
          <p:nvPr/>
        </p:nvSpPr>
        <p:spPr bwMode="auto">
          <a:xfrm>
            <a:off x="7308850" y="46212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tag</a:t>
            </a:r>
            <a:r>
              <a:rPr lang="en-US" baseline="-25000"/>
              <a:t>2</a:t>
            </a:r>
            <a:endParaRPr lang="en-GB" baseline="-25000"/>
          </a:p>
        </p:txBody>
      </p:sp>
      <p:sp>
        <p:nvSpPr>
          <p:cNvPr id="47131" name="Line 66"/>
          <p:cNvSpPr>
            <a:spLocks noChangeShapeType="1"/>
          </p:cNvSpPr>
          <p:nvPr/>
        </p:nvSpPr>
        <p:spPr bwMode="auto">
          <a:xfrm>
            <a:off x="5219700" y="404495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2" name="Text Box 67"/>
          <p:cNvSpPr txBox="1">
            <a:spLocks noChangeArrowheads="1"/>
          </p:cNvSpPr>
          <p:nvPr/>
        </p:nvSpPr>
        <p:spPr bwMode="auto">
          <a:xfrm>
            <a:off x="6288088" y="4762500"/>
            <a:ext cx="3000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</a:t>
            </a:r>
            <a:endParaRPr lang="en-US" b="1" baseline="-25000">
              <a:latin typeface="Comic Sans MS" pitchFamily="66" charset="0"/>
            </a:endParaRPr>
          </a:p>
        </p:txBody>
      </p:sp>
      <p:sp>
        <p:nvSpPr>
          <p:cNvPr id="47133" name="Line 68"/>
          <p:cNvSpPr>
            <a:spLocks noChangeShapeType="1"/>
          </p:cNvSpPr>
          <p:nvPr/>
        </p:nvSpPr>
        <p:spPr bwMode="auto">
          <a:xfrm>
            <a:off x="5940425" y="4403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4" name="Line 69"/>
          <p:cNvSpPr>
            <a:spLocks noChangeShapeType="1"/>
          </p:cNvSpPr>
          <p:nvPr/>
        </p:nvSpPr>
        <p:spPr bwMode="auto">
          <a:xfrm>
            <a:off x="5940425" y="4403725"/>
            <a:ext cx="12239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5" name="Line 70"/>
          <p:cNvSpPr>
            <a:spLocks noChangeShapeType="1"/>
          </p:cNvSpPr>
          <p:nvPr/>
        </p:nvSpPr>
        <p:spPr bwMode="auto">
          <a:xfrm>
            <a:off x="5940425" y="52673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6" name="Line 71"/>
          <p:cNvSpPr>
            <a:spLocks noChangeShapeType="1"/>
          </p:cNvSpPr>
          <p:nvPr/>
        </p:nvSpPr>
        <p:spPr bwMode="auto">
          <a:xfrm>
            <a:off x="7164388" y="48355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Line 72"/>
          <p:cNvSpPr>
            <a:spLocks noChangeShapeType="1"/>
          </p:cNvSpPr>
          <p:nvPr/>
        </p:nvSpPr>
        <p:spPr bwMode="auto">
          <a:xfrm>
            <a:off x="5219700" y="5053013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Text Box 73"/>
          <p:cNvSpPr txBox="1">
            <a:spLocks noChangeArrowheads="1"/>
          </p:cNvSpPr>
          <p:nvPr/>
        </p:nvSpPr>
        <p:spPr bwMode="auto">
          <a:xfrm>
            <a:off x="5003800" y="5345668"/>
            <a:ext cx="11117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Key +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7139" name="Line 74"/>
          <p:cNvSpPr>
            <a:spLocks noChangeShapeType="1"/>
          </p:cNvSpPr>
          <p:nvPr/>
        </p:nvSpPr>
        <p:spPr bwMode="auto">
          <a:xfrm flipH="1">
            <a:off x="5364163" y="4981575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Line 75"/>
          <p:cNvSpPr>
            <a:spLocks noChangeShapeType="1"/>
          </p:cNvSpPr>
          <p:nvPr/>
        </p:nvSpPr>
        <p:spPr bwMode="auto">
          <a:xfrm flipH="1">
            <a:off x="7453313" y="4981575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1" name="Line 76"/>
          <p:cNvSpPr>
            <a:spLocks noChangeShapeType="1"/>
          </p:cNvSpPr>
          <p:nvPr/>
        </p:nvSpPr>
        <p:spPr bwMode="auto">
          <a:xfrm flipV="1">
            <a:off x="5148263" y="426085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2" name="Text Box 77"/>
          <p:cNvSpPr txBox="1">
            <a:spLocks noChangeArrowheads="1"/>
          </p:cNvSpPr>
          <p:nvPr/>
        </p:nvSpPr>
        <p:spPr bwMode="auto">
          <a:xfrm>
            <a:off x="4932363" y="50355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256</a:t>
            </a:r>
            <a:endParaRPr lang="en-GB" sz="1400" b="1"/>
          </a:p>
        </p:txBody>
      </p:sp>
      <p:sp>
        <p:nvSpPr>
          <p:cNvPr id="47143" name="Text Box 78"/>
          <p:cNvSpPr txBox="1">
            <a:spLocks noChangeArrowheads="1"/>
          </p:cNvSpPr>
          <p:nvPr/>
        </p:nvSpPr>
        <p:spPr bwMode="auto">
          <a:xfrm>
            <a:off x="7405688" y="50530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256</a:t>
            </a:r>
            <a:endParaRPr lang="en-GB" sz="1400" b="1"/>
          </a:p>
        </p:txBody>
      </p:sp>
      <p:sp>
        <p:nvSpPr>
          <p:cNvPr id="47144" name="Text Box 79"/>
          <p:cNvSpPr txBox="1">
            <a:spLocks noChangeArrowheads="1"/>
          </p:cNvSpPr>
          <p:nvPr/>
        </p:nvSpPr>
        <p:spPr bwMode="auto">
          <a:xfrm>
            <a:off x="5245100" y="41433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512</a:t>
            </a:r>
            <a:endParaRPr lang="en-GB" sz="1400" b="1"/>
          </a:p>
        </p:txBody>
      </p:sp>
      <p:sp>
        <p:nvSpPr>
          <p:cNvPr id="47145" name="Rectangle 81"/>
          <p:cNvSpPr>
            <a:spLocks noChangeArrowheads="1"/>
          </p:cNvSpPr>
          <p:nvPr/>
        </p:nvSpPr>
        <p:spPr bwMode="auto">
          <a:xfrm>
            <a:off x="539750" y="1268413"/>
            <a:ext cx="8208963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82"/>
          <p:cNvSpPr>
            <a:spLocks noChangeShapeType="1"/>
          </p:cNvSpPr>
          <p:nvPr/>
        </p:nvSpPr>
        <p:spPr bwMode="auto">
          <a:xfrm>
            <a:off x="4643438" y="12684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7" name="Line 83"/>
          <p:cNvSpPr>
            <a:spLocks noChangeShapeType="1"/>
          </p:cNvSpPr>
          <p:nvPr/>
        </p:nvSpPr>
        <p:spPr bwMode="auto">
          <a:xfrm>
            <a:off x="539750" y="3789363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8" name="Text Box 84"/>
          <p:cNvSpPr txBox="1">
            <a:spLocks noChangeArrowheads="1"/>
          </p:cNvSpPr>
          <p:nvPr/>
        </p:nvSpPr>
        <p:spPr bwMode="auto">
          <a:xfrm>
            <a:off x="735013" y="1360488"/>
            <a:ext cx="377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(1) PRF (key in chaining variable)</a:t>
            </a:r>
          </a:p>
        </p:txBody>
      </p:sp>
      <p:sp>
        <p:nvSpPr>
          <p:cNvPr id="47149" name="Text Box 85"/>
          <p:cNvSpPr txBox="1">
            <a:spLocks noChangeArrowheads="1"/>
          </p:cNvSpPr>
          <p:nvPr/>
        </p:nvSpPr>
        <p:spPr bwMode="auto">
          <a:xfrm>
            <a:off x="723900" y="3860800"/>
            <a:ext cx="313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(2) PRF (key in input block)</a:t>
            </a:r>
          </a:p>
        </p:txBody>
      </p:sp>
      <p:sp>
        <p:nvSpPr>
          <p:cNvPr id="47150" name="Text Box 86"/>
          <p:cNvSpPr txBox="1">
            <a:spLocks noChangeArrowheads="1"/>
          </p:cNvSpPr>
          <p:nvPr/>
        </p:nvSpPr>
        <p:spPr bwMode="auto">
          <a:xfrm>
            <a:off x="4787900" y="1341438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(3) related-key PRF</a:t>
            </a:r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096000" y="53734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Fixed constant or can be chosen by attacker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70"/>
          <p:cNvSpPr txBox="1">
            <a:spLocks noChangeArrowheads="1"/>
          </p:cNvSpPr>
          <p:nvPr/>
        </p:nvSpPr>
        <p:spPr bwMode="auto">
          <a:xfrm>
            <a:off x="609600" y="1371600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Cascade</a:t>
            </a:r>
            <a:r>
              <a:rPr lang="en-US" sz="2400" dirty="0" smtClean="0">
                <a:latin typeface="Comic Sans MS" pitchFamily="66" charset="0"/>
              </a:rPr>
              <a:t>: secure for prefix-free messages  (type-1). Variants, such as random </a:t>
            </a:r>
            <a:r>
              <a:rPr lang="en-US" sz="2400" dirty="0" err="1" smtClean="0">
                <a:latin typeface="Comic Sans MS" pitchFamily="66" charset="0"/>
              </a:rPr>
              <a:t>prepending</a:t>
            </a:r>
            <a:r>
              <a:rPr lang="en-US" sz="2400" dirty="0" smtClean="0">
                <a:latin typeface="Comic Sans MS" pitchFamily="66" charset="0"/>
              </a:rPr>
              <a:t>, key appending etc.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EMD, NMAC</a:t>
            </a:r>
            <a:r>
              <a:rPr lang="en-US" sz="2400" dirty="0" smtClean="0">
                <a:latin typeface="Comic Sans MS" pitchFamily="66" charset="0"/>
              </a:rPr>
              <a:t>:  PRF keying in one place  (type-1)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sandwich-MD</a:t>
            </a:r>
            <a:r>
              <a:rPr lang="en-US" sz="2400" dirty="0" smtClean="0">
                <a:latin typeface="Comic Sans MS" pitchFamily="66" charset="0"/>
              </a:rPr>
              <a:t>: keying in two different places. (type-2)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KMDP</a:t>
            </a:r>
            <a:r>
              <a:rPr lang="en-US" sz="2400" dirty="0" smtClean="0">
                <a:latin typeface="Comic Sans MS" pitchFamily="66" charset="0"/>
              </a:rPr>
              <a:t>:  type-1 + weakly key-related PRF (type-3).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HMAC</a:t>
            </a:r>
            <a:r>
              <a:rPr lang="en-US" sz="2400" dirty="0" smtClean="0">
                <a:latin typeface="Comic Sans MS" pitchFamily="66" charset="0"/>
              </a:rPr>
              <a:t>:  weakly key-related + type-2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Boosting MD </a:t>
            </a:r>
            <a:r>
              <a:rPr lang="en-US" sz="2400" dirty="0" smtClean="0">
                <a:latin typeface="Comic Sans MS" pitchFamily="66" charset="0"/>
              </a:rPr>
              <a:t>: strong key-related assumption.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H(K||M)</a:t>
            </a:r>
            <a:r>
              <a:rPr lang="en-US" sz="2400" dirty="0" smtClean="0">
                <a:latin typeface="Comic Sans MS" pitchFamily="66" charset="0"/>
              </a:rPr>
              <a:t>: type-2. Variants for arbitrary domain.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428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>
                <a:latin typeface="Arial Black" pitchFamily="34" charset="0"/>
              </a:rPr>
              <a:t>Security </a:t>
            </a:r>
            <a:r>
              <a:rPr lang="es-MX" sz="4400" b="1" dirty="0" err="1" smtClean="0">
                <a:latin typeface="Arial Black" pitchFamily="34" charset="0"/>
              </a:rPr>
              <a:t>Assumptions</a:t>
            </a:r>
            <a:endParaRPr lang="en-GB" sz="4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45735AE-EB6F-44DA-94D0-A88BFE678828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525962"/>
          </a:xfrm>
        </p:spPr>
        <p:txBody>
          <a:bodyPr lIns="0" tIns="0" rIns="0" bIns="0"/>
          <a:lstStyle/>
          <a:p>
            <a:pPr marL="431800" indent="-323850" defTabSz="457200" eaLnBrk="1" hangingPunct="1">
              <a:lnSpc>
                <a:spcPct val="83000"/>
              </a:lnSpc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marL="431800" indent="-323850" defTabSz="457200" eaLnBrk="1" hangingPunct="1">
              <a:lnSpc>
                <a:spcPct val="83000"/>
              </a:lnSpc>
            </a:pPr>
            <a:r>
              <a:rPr lang="en-US" sz="2400" dirty="0" smtClean="0">
                <a:latin typeface="Comic Sans MS" pitchFamily="66" charset="0"/>
              </a:rPr>
              <a:t>We categorize modes for PRF or MAC.</a:t>
            </a:r>
          </a:p>
          <a:p>
            <a:pPr marL="431800" indent="-323850" defTabSz="457200" eaLnBrk="1" hangingPunct="1">
              <a:lnSpc>
                <a:spcPct val="83000"/>
              </a:lnSpc>
            </a:pPr>
            <a:endParaRPr lang="en-US" sz="2400" dirty="0" smtClean="0">
              <a:latin typeface="Comic Sans MS" pitchFamily="66" charset="0"/>
            </a:endParaRPr>
          </a:p>
          <a:p>
            <a:pPr marL="431800" indent="-323850" defTabSz="457200" eaLnBrk="1" hangingPunct="1">
              <a:lnSpc>
                <a:spcPct val="83000"/>
              </a:lnSpc>
            </a:pPr>
            <a:r>
              <a:rPr lang="en-US" sz="2400" dirty="0" smtClean="0">
                <a:latin typeface="Comic Sans MS" pitchFamily="66" charset="0"/>
              </a:rPr>
              <a:t>Hash based MAC: keyed or </a:t>
            </a:r>
            <a:r>
              <a:rPr lang="en-US" sz="2400" dirty="0" err="1" smtClean="0">
                <a:latin typeface="Comic Sans MS" pitchFamily="66" charset="0"/>
              </a:rPr>
              <a:t>unkeyed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marL="431800" indent="-323850" defTabSz="457200" eaLnBrk="1" hangingPunct="1">
              <a:lnSpc>
                <a:spcPct val="83000"/>
              </a:lnSpc>
            </a:pPr>
            <a:endParaRPr lang="en-US" sz="2400" dirty="0" smtClean="0">
              <a:latin typeface="Comic Sans MS" pitchFamily="66" charset="0"/>
            </a:endParaRPr>
          </a:p>
          <a:p>
            <a:pPr marL="431800" indent="-323850" defTabSz="457200" eaLnBrk="1" hangingPunct="1">
              <a:lnSpc>
                <a:spcPct val="83000"/>
              </a:lnSpc>
            </a:pPr>
            <a:r>
              <a:rPr lang="en-US" sz="2400" dirty="0" smtClean="0">
                <a:latin typeface="Comic Sans MS" pitchFamily="66" charset="0"/>
              </a:rPr>
              <a:t>Study different examples and the corresponding underlying security assumptions.</a:t>
            </a:r>
          </a:p>
          <a:p>
            <a:pPr marL="431800" indent="-323850" defTabSz="457200" eaLnBrk="1" hangingPunct="1">
              <a:lnSpc>
                <a:spcPct val="83000"/>
              </a:lnSpc>
            </a:pPr>
            <a:endParaRPr lang="en-US" sz="2400" dirty="0" smtClean="0">
              <a:latin typeface="Comic Sans MS" pitchFamily="66" charset="0"/>
            </a:endParaRPr>
          </a:p>
          <a:p>
            <a:pPr marL="431800" indent="-323850" defTabSz="457200" eaLnBrk="1" hangingPunct="1">
              <a:lnSpc>
                <a:spcPct val="83000"/>
              </a:lnSpc>
              <a:buNone/>
            </a:pPr>
            <a:endParaRPr lang="en-US" sz="2200" dirty="0" smtClean="0">
              <a:latin typeface="Comic Sans MS" pitchFamily="66" charset="0"/>
            </a:endParaRPr>
          </a:p>
          <a:p>
            <a:pPr marL="431800" indent="-323850" defTabSz="457200" eaLnBrk="1" hangingPunct="1">
              <a:lnSpc>
                <a:spcPct val="83000"/>
              </a:lnSpc>
              <a:buFontTx/>
              <a:buNone/>
            </a:pPr>
            <a:r>
              <a:rPr lang="en-US" i="1" dirty="0" smtClean="0"/>
              <a:t>							</a:t>
            </a:r>
            <a:r>
              <a:rPr lang="en-US" sz="4000" b="1" dirty="0" smtClean="0">
                <a:latin typeface="Comic Sans MS" pitchFamily="66" charset="0"/>
              </a:rPr>
              <a:t>Comments?</a:t>
            </a:r>
            <a:r>
              <a:rPr lang="en-US" i="1" dirty="0" smtClean="0"/>
              <a:t>  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34766F-F99D-4316-BB7B-704CD422998F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Forging MAC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340100" y="4430713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98738" y="4214813"/>
            <a:ext cx="7191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Alice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364288" y="4214813"/>
            <a:ext cx="584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Bob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284663" y="5229225"/>
            <a:ext cx="822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Oscar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3995738" y="4502150"/>
            <a:ext cx="8302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,T</a:t>
            </a:r>
            <a:r>
              <a:rPr lang="en-US" b="1" baseline="-25000">
                <a:latin typeface="Comic Sans MS" pitchFamily="66" charset="0"/>
              </a:rPr>
              <a:t>1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3851275" y="3789363"/>
            <a:ext cx="17097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Secret key : K</a:t>
            </a:r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3779838" y="3789363"/>
            <a:ext cx="194468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 flipV="1">
            <a:off x="3059113" y="400526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 flipH="1" flipV="1">
            <a:off x="5724525" y="4005263"/>
            <a:ext cx="7921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Rectangle 19"/>
          <p:cNvSpPr>
            <a:spLocks noChangeArrowheads="1"/>
          </p:cNvSpPr>
          <p:nvPr/>
        </p:nvSpPr>
        <p:spPr bwMode="auto">
          <a:xfrm>
            <a:off x="1403350" y="4365625"/>
            <a:ext cx="865188" cy="503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1411288" y="4437063"/>
            <a:ext cx="787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MAC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8209" name="Line 21"/>
          <p:cNvSpPr>
            <a:spLocks noChangeShapeType="1"/>
          </p:cNvSpPr>
          <p:nvPr/>
        </p:nvSpPr>
        <p:spPr bwMode="auto">
          <a:xfrm>
            <a:off x="183515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>
            <a:off x="1835150" y="48688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1816100" y="3813175"/>
            <a:ext cx="4794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1835150" y="5037138"/>
            <a:ext cx="4365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T</a:t>
            </a:r>
            <a:r>
              <a:rPr lang="en-US" b="1" baseline="-25000">
                <a:latin typeface="Comic Sans MS" pitchFamily="66" charset="0"/>
              </a:rPr>
              <a:t>1</a:t>
            </a:r>
          </a:p>
        </p:txBody>
      </p:sp>
      <p:sp>
        <p:nvSpPr>
          <p:cNvPr id="8213" name="Line 35"/>
          <p:cNvSpPr>
            <a:spLocks noChangeShapeType="1"/>
          </p:cNvSpPr>
          <p:nvPr/>
        </p:nvSpPr>
        <p:spPr bwMode="auto">
          <a:xfrm flipH="1" flipV="1">
            <a:off x="3203575" y="4581525"/>
            <a:ext cx="11525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Text Box 36"/>
          <p:cNvSpPr txBox="1">
            <a:spLocks noChangeArrowheads="1"/>
          </p:cNvSpPr>
          <p:nvPr/>
        </p:nvSpPr>
        <p:spPr bwMode="auto">
          <a:xfrm>
            <a:off x="3492500" y="5013325"/>
            <a:ext cx="4794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1</a:t>
            </a:r>
          </a:p>
        </p:txBody>
      </p:sp>
      <p:sp>
        <p:nvSpPr>
          <p:cNvPr id="8215" name="Text Box 21"/>
          <p:cNvSpPr txBox="1">
            <a:spLocks noChangeArrowheads="1"/>
          </p:cNvSpPr>
          <p:nvPr/>
        </p:nvSpPr>
        <p:spPr bwMode="auto">
          <a:xfrm>
            <a:off x="1116013" y="1285875"/>
            <a:ext cx="49561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66" charset="0"/>
              </a:rPr>
              <a:t>Role of a successful attacker: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1143000" y="1714500"/>
            <a:ext cx="7000875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For adaptively chosen messages M</a:t>
            </a:r>
            <a:r>
              <a:rPr lang="en-US" sz="2400" baseline="-25000" dirty="0">
                <a:latin typeface="Comic Sans MS" pitchFamily="66" charset="0"/>
              </a:rPr>
              <a:t>1</a:t>
            </a:r>
            <a:r>
              <a:rPr lang="en-US" sz="2400" dirty="0">
                <a:latin typeface="Comic Sans MS" pitchFamily="66" charset="0"/>
              </a:rPr>
              <a:t>, M</a:t>
            </a:r>
            <a:r>
              <a:rPr lang="en-US" sz="2400" baseline="-25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, …, </a:t>
            </a:r>
            <a:r>
              <a:rPr lang="en-US" sz="2400" dirty="0" err="1">
                <a:latin typeface="Comic Sans MS" pitchFamily="66" charset="0"/>
              </a:rPr>
              <a:t>M</a:t>
            </a:r>
            <a:r>
              <a:rPr lang="en-US" sz="2400" baseline="-25000" dirty="0" err="1">
                <a:latin typeface="Comic Sans MS" pitchFamily="66" charset="0"/>
              </a:rPr>
              <a:t>q</a:t>
            </a:r>
            <a:r>
              <a:rPr lang="en-US" sz="2400" dirty="0">
                <a:latin typeface="Comic Sans MS" pitchFamily="66" charset="0"/>
              </a:rPr>
              <a:t>, Oscar obtains their corresponding tags. 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>
            <a:endCxn id="8201" idx="0"/>
          </p:cNvCxnSpPr>
          <p:nvPr/>
        </p:nvCxnSpPr>
        <p:spPr>
          <a:xfrm rot="16200000" flipH="1">
            <a:off x="4495801" y="5029199"/>
            <a:ext cx="352425" cy="47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1770063" y="27670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0063" y="276701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2379663" y="30718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770063" y="3452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922463" y="30099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236663" y="3300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389063" y="23098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389063" y="3071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2913063" y="27670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913063" y="276701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522663" y="30718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913063" y="3452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065463" y="30099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379663" y="3300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2532063" y="23098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2532063" y="3071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3522663" y="3300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5503863" y="27670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5503863" y="276701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6113463" y="30718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5503863" y="3452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5656263" y="30099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4970463" y="3300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5122863" y="23098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5122863" y="3071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7180263" y="3376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7180263" y="23098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7180263" y="30718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 flipV="1">
            <a:off x="7180263" y="3376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V="1">
            <a:off x="6113463" y="3213100"/>
            <a:ext cx="3302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4" name="Line 33"/>
          <p:cNvSpPr>
            <a:spLocks noChangeShapeType="1"/>
          </p:cNvSpPr>
          <p:nvPr/>
        </p:nvSpPr>
        <p:spPr bwMode="auto">
          <a:xfrm>
            <a:off x="6646863" y="2309813"/>
            <a:ext cx="12700" cy="687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5" name="Line 34"/>
          <p:cNvSpPr>
            <a:spLocks noChangeShapeType="1"/>
          </p:cNvSpPr>
          <p:nvPr/>
        </p:nvSpPr>
        <p:spPr bwMode="auto">
          <a:xfrm>
            <a:off x="6646863" y="2309813"/>
            <a:ext cx="127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6" name="Line 35"/>
          <p:cNvSpPr>
            <a:spLocks noChangeShapeType="1"/>
          </p:cNvSpPr>
          <p:nvPr/>
        </p:nvSpPr>
        <p:spPr bwMode="auto">
          <a:xfrm flipV="1">
            <a:off x="1236663" y="3300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7" name="Text Box 36"/>
          <p:cNvSpPr txBox="1">
            <a:spLocks noChangeArrowheads="1"/>
          </p:cNvSpPr>
          <p:nvPr/>
        </p:nvSpPr>
        <p:spPr bwMode="auto">
          <a:xfrm>
            <a:off x="900113" y="33766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</a:t>
            </a:r>
          </a:p>
        </p:txBody>
      </p:sp>
      <p:sp>
        <p:nvSpPr>
          <p:cNvPr id="49188" name="Text Box 37"/>
          <p:cNvSpPr txBox="1">
            <a:spLocks noChangeArrowheads="1"/>
          </p:cNvSpPr>
          <p:nvPr/>
        </p:nvSpPr>
        <p:spPr bwMode="auto">
          <a:xfrm>
            <a:off x="7148513" y="34528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</a:t>
            </a:r>
          </a:p>
        </p:txBody>
      </p:sp>
      <p:sp>
        <p:nvSpPr>
          <p:cNvPr id="49189" name="Line 38"/>
          <p:cNvSpPr>
            <a:spLocks noChangeShapeType="1"/>
          </p:cNvSpPr>
          <p:nvPr/>
        </p:nvSpPr>
        <p:spPr bwMode="auto">
          <a:xfrm>
            <a:off x="8323263" y="33004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90" name="Text Box 39"/>
          <p:cNvSpPr txBox="1">
            <a:spLocks noChangeArrowheads="1"/>
          </p:cNvSpPr>
          <p:nvPr/>
        </p:nvSpPr>
        <p:spPr bwMode="auto">
          <a:xfrm>
            <a:off x="1235075" y="1889125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m</a:t>
            </a:r>
            <a:r>
              <a:rPr lang="en-US" baseline="-25000">
                <a:latin typeface="Times New Roman" pitchFamily="18" charset="0"/>
              </a:rPr>
              <a:t>1 </a:t>
            </a:r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49191" name="Text Box 40"/>
          <p:cNvSpPr txBox="1">
            <a:spLocks noChangeArrowheads="1"/>
          </p:cNvSpPr>
          <p:nvPr/>
        </p:nvSpPr>
        <p:spPr bwMode="auto">
          <a:xfrm>
            <a:off x="2303463" y="1866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latin typeface="Times New Roman" pitchFamily="18" charset="0"/>
              </a:rPr>
              <a:t>m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9192" name="Text Box 41"/>
          <p:cNvSpPr txBox="1">
            <a:spLocks noChangeArrowheads="1"/>
          </p:cNvSpPr>
          <p:nvPr/>
        </p:nvSpPr>
        <p:spPr bwMode="auto">
          <a:xfrm>
            <a:off x="4894263" y="1852613"/>
            <a:ext cx="722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</a:t>
            </a:r>
            <a:r>
              <a:rPr lang="en-US">
                <a:latin typeface="Times New Roman" pitchFamily="18" charset="0"/>
              </a:rPr>
              <a:t>m</a:t>
            </a:r>
            <a:r>
              <a:rPr lang="en-US" baseline="-25000">
                <a:latin typeface="Times New Roman" pitchFamily="18" charset="0"/>
              </a:rPr>
              <a:t>t-1</a:t>
            </a:r>
          </a:p>
        </p:txBody>
      </p:sp>
      <p:sp>
        <p:nvSpPr>
          <p:cNvPr id="49193" name="Text Box 42"/>
          <p:cNvSpPr txBox="1">
            <a:spLocks noChangeArrowheads="1"/>
          </p:cNvSpPr>
          <p:nvPr/>
        </p:nvSpPr>
        <p:spPr bwMode="auto">
          <a:xfrm>
            <a:off x="6457950" y="1852613"/>
            <a:ext cx="74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m</a:t>
            </a:r>
            <a:r>
              <a:rPr lang="en-US" baseline="-25000">
                <a:latin typeface="Times New Roman" pitchFamily="18" charset="0"/>
              </a:rPr>
              <a:t>t </a:t>
            </a:r>
            <a:r>
              <a:rPr lang="en-US">
                <a:latin typeface="Times New Roman" pitchFamily="18" charset="0"/>
              </a:rPr>
              <a:t>10</a:t>
            </a:r>
            <a:r>
              <a:rPr lang="en-US" baseline="30000">
                <a:latin typeface="Times New Roman" pitchFamily="18" charset="0"/>
              </a:rPr>
              <a:t>d</a:t>
            </a:r>
          </a:p>
        </p:txBody>
      </p:sp>
      <p:sp>
        <p:nvSpPr>
          <p:cNvPr id="49194" name="Line 44"/>
          <p:cNvSpPr>
            <a:spLocks noChangeShapeType="1"/>
          </p:cNvSpPr>
          <p:nvPr/>
        </p:nvSpPr>
        <p:spPr bwMode="auto">
          <a:xfrm flipH="1">
            <a:off x="1312863" y="2538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5" name="Text Box 45"/>
          <p:cNvSpPr txBox="1">
            <a:spLocks noChangeArrowheads="1"/>
          </p:cNvSpPr>
          <p:nvPr/>
        </p:nvSpPr>
        <p:spPr bwMode="auto">
          <a:xfrm>
            <a:off x="1363663" y="25384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b</a:t>
            </a:r>
          </a:p>
        </p:txBody>
      </p:sp>
      <p:sp>
        <p:nvSpPr>
          <p:cNvPr id="49196" name="Line 46"/>
          <p:cNvSpPr>
            <a:spLocks noChangeShapeType="1"/>
          </p:cNvSpPr>
          <p:nvPr/>
        </p:nvSpPr>
        <p:spPr bwMode="auto">
          <a:xfrm flipH="1">
            <a:off x="2455863" y="2578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7" name="Text Box 47"/>
          <p:cNvSpPr txBox="1">
            <a:spLocks noChangeArrowheads="1"/>
          </p:cNvSpPr>
          <p:nvPr/>
        </p:nvSpPr>
        <p:spPr bwMode="auto">
          <a:xfrm>
            <a:off x="2516188" y="2598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b</a:t>
            </a:r>
          </a:p>
        </p:txBody>
      </p:sp>
      <p:sp>
        <p:nvSpPr>
          <p:cNvPr id="49198" name="Line 48"/>
          <p:cNvSpPr>
            <a:spLocks noChangeShapeType="1"/>
          </p:cNvSpPr>
          <p:nvPr/>
        </p:nvSpPr>
        <p:spPr bwMode="auto">
          <a:xfrm flipH="1">
            <a:off x="5056188" y="2592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9" name="Text Box 49"/>
          <p:cNvSpPr txBox="1">
            <a:spLocks noChangeArrowheads="1"/>
          </p:cNvSpPr>
          <p:nvPr/>
        </p:nvSpPr>
        <p:spPr bwMode="auto">
          <a:xfrm>
            <a:off x="5116513" y="2598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b</a:t>
            </a:r>
          </a:p>
        </p:txBody>
      </p:sp>
      <p:sp>
        <p:nvSpPr>
          <p:cNvPr id="49200" name="Line 50"/>
          <p:cNvSpPr>
            <a:spLocks noChangeShapeType="1"/>
          </p:cNvSpPr>
          <p:nvPr/>
        </p:nvSpPr>
        <p:spPr bwMode="auto">
          <a:xfrm flipH="1">
            <a:off x="7104063" y="26543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1" name="Text Box 51"/>
          <p:cNvSpPr txBox="1">
            <a:spLocks noChangeArrowheads="1"/>
          </p:cNvSpPr>
          <p:nvPr/>
        </p:nvSpPr>
        <p:spPr bwMode="auto">
          <a:xfrm>
            <a:off x="7180263" y="2614613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b-n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713663" y="2767013"/>
            <a:ext cx="609600" cy="685800"/>
            <a:chOff x="4704" y="1536"/>
            <a:chExt cx="384" cy="432"/>
          </a:xfrm>
        </p:grpSpPr>
        <p:sp>
          <p:nvSpPr>
            <p:cNvPr id="49246" name="Line 53"/>
            <p:cNvSpPr>
              <a:spLocks noChangeShapeType="1"/>
            </p:cNvSpPr>
            <p:nvPr/>
          </p:nvSpPr>
          <p:spPr bwMode="auto">
            <a:xfrm>
              <a:off x="4704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7" name="Line 54"/>
            <p:cNvSpPr>
              <a:spLocks noChangeShapeType="1"/>
            </p:cNvSpPr>
            <p:nvPr/>
          </p:nvSpPr>
          <p:spPr bwMode="auto">
            <a:xfrm>
              <a:off x="4704" y="153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8" name="Line 55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9" name="Line 56"/>
            <p:cNvSpPr>
              <a:spLocks noChangeShapeType="1"/>
            </p:cNvSpPr>
            <p:nvPr/>
          </p:nvSpPr>
          <p:spPr bwMode="auto">
            <a:xfrm>
              <a:off x="4704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0" name="Text Box 57"/>
            <p:cNvSpPr txBox="1">
              <a:spLocks noChangeArrowheads="1"/>
            </p:cNvSpPr>
            <p:nvPr/>
          </p:nvSpPr>
          <p:spPr bwMode="auto">
            <a:xfrm>
              <a:off x="4800" y="168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49203" name="Line 58"/>
          <p:cNvSpPr>
            <a:spLocks noChangeShapeType="1"/>
          </p:cNvSpPr>
          <p:nvPr/>
        </p:nvSpPr>
        <p:spPr bwMode="auto">
          <a:xfrm flipH="1">
            <a:off x="6570663" y="26146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4" name="Text Box 59"/>
          <p:cNvSpPr txBox="1">
            <a:spLocks noChangeArrowheads="1"/>
          </p:cNvSpPr>
          <p:nvPr/>
        </p:nvSpPr>
        <p:spPr bwMode="auto">
          <a:xfrm>
            <a:off x="6342063" y="25225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49205" name="Line 60"/>
          <p:cNvSpPr>
            <a:spLocks noChangeShapeType="1"/>
          </p:cNvSpPr>
          <p:nvPr/>
        </p:nvSpPr>
        <p:spPr bwMode="auto">
          <a:xfrm flipH="1">
            <a:off x="1465263" y="32242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6" name="Text Box 61"/>
          <p:cNvSpPr txBox="1">
            <a:spLocks noChangeArrowheads="1"/>
          </p:cNvSpPr>
          <p:nvPr/>
        </p:nvSpPr>
        <p:spPr bwMode="auto">
          <a:xfrm>
            <a:off x="1439863" y="33004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49207" name="Line 62"/>
          <p:cNvSpPr>
            <a:spLocks noChangeShapeType="1"/>
          </p:cNvSpPr>
          <p:nvPr/>
        </p:nvSpPr>
        <p:spPr bwMode="auto">
          <a:xfrm flipH="1">
            <a:off x="2608263" y="32242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8" name="Text Box 63"/>
          <p:cNvSpPr txBox="1">
            <a:spLocks noChangeArrowheads="1"/>
          </p:cNvSpPr>
          <p:nvPr/>
        </p:nvSpPr>
        <p:spPr bwMode="auto">
          <a:xfrm>
            <a:off x="2455863" y="30718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49209" name="Line 64"/>
          <p:cNvSpPr>
            <a:spLocks noChangeShapeType="1"/>
          </p:cNvSpPr>
          <p:nvPr/>
        </p:nvSpPr>
        <p:spPr bwMode="auto">
          <a:xfrm flipH="1">
            <a:off x="5205413" y="32242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0" name="Text Box 65"/>
          <p:cNvSpPr txBox="1">
            <a:spLocks noChangeArrowheads="1"/>
          </p:cNvSpPr>
          <p:nvPr/>
        </p:nvSpPr>
        <p:spPr bwMode="auto">
          <a:xfrm>
            <a:off x="5173663" y="33004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49211" name="Line 66"/>
          <p:cNvSpPr>
            <a:spLocks noChangeShapeType="1"/>
          </p:cNvSpPr>
          <p:nvPr/>
        </p:nvSpPr>
        <p:spPr bwMode="auto">
          <a:xfrm flipH="1">
            <a:off x="6265863" y="31480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2" name="Text Box 67"/>
          <p:cNvSpPr txBox="1">
            <a:spLocks noChangeArrowheads="1"/>
          </p:cNvSpPr>
          <p:nvPr/>
        </p:nvSpPr>
        <p:spPr bwMode="auto">
          <a:xfrm>
            <a:off x="6240463" y="32242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49213" name="Rectangle 69"/>
          <p:cNvSpPr>
            <a:spLocks noChangeArrowheads="1"/>
          </p:cNvSpPr>
          <p:nvPr/>
        </p:nvSpPr>
        <p:spPr bwMode="auto">
          <a:xfrm>
            <a:off x="2227263" y="1776413"/>
            <a:ext cx="510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14" name="Rectangle 76"/>
          <p:cNvSpPr>
            <a:spLocks noChangeArrowheads="1"/>
          </p:cNvSpPr>
          <p:nvPr/>
        </p:nvSpPr>
        <p:spPr bwMode="auto">
          <a:xfrm>
            <a:off x="1008063" y="1776413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15" name="Text Box 130"/>
          <p:cNvSpPr txBox="1">
            <a:spLocks noChangeArrowheads="1"/>
          </p:cNvSpPr>
          <p:nvPr/>
        </p:nvSpPr>
        <p:spPr bwMode="auto">
          <a:xfrm>
            <a:off x="8323263" y="2919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v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9216" name="Line 70"/>
          <p:cNvSpPr>
            <a:spLocks noChangeShapeType="1"/>
          </p:cNvSpPr>
          <p:nvPr/>
        </p:nvSpPr>
        <p:spPr bwMode="auto">
          <a:xfrm>
            <a:off x="3370263" y="1776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7" name="Line 71"/>
          <p:cNvSpPr>
            <a:spLocks noChangeShapeType="1"/>
          </p:cNvSpPr>
          <p:nvPr/>
        </p:nvSpPr>
        <p:spPr bwMode="auto">
          <a:xfrm>
            <a:off x="6113463" y="1776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8" name="Line 72"/>
          <p:cNvSpPr>
            <a:spLocks noChangeShapeType="1"/>
          </p:cNvSpPr>
          <p:nvPr/>
        </p:nvSpPr>
        <p:spPr bwMode="auto">
          <a:xfrm>
            <a:off x="4818063" y="1776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9" name="Text Box 65"/>
          <p:cNvSpPr txBox="1">
            <a:spLocks noChangeArrowheads="1"/>
          </p:cNvSpPr>
          <p:nvPr/>
        </p:nvSpPr>
        <p:spPr bwMode="auto">
          <a:xfrm>
            <a:off x="3756025" y="1700213"/>
            <a:ext cx="60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. . .</a:t>
            </a:r>
          </a:p>
        </p:txBody>
      </p:sp>
      <p:sp>
        <p:nvSpPr>
          <p:cNvPr id="49220" name="Text Box 130"/>
          <p:cNvSpPr txBox="1">
            <a:spLocks noChangeArrowheads="1"/>
          </p:cNvSpPr>
          <p:nvPr/>
        </p:nvSpPr>
        <p:spPr bwMode="auto">
          <a:xfrm>
            <a:off x="2398713" y="3300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v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331913" y="4005263"/>
            <a:ext cx="1905000" cy="1981200"/>
            <a:chOff x="-240" y="1392"/>
            <a:chExt cx="1200" cy="1248"/>
          </a:xfrm>
        </p:grpSpPr>
        <p:sp>
          <p:nvSpPr>
            <p:cNvPr id="49228" name="Line 2"/>
            <p:cNvSpPr>
              <a:spLocks noChangeShapeType="1"/>
            </p:cNvSpPr>
            <p:nvPr/>
          </p:nvSpPr>
          <p:spPr bwMode="auto">
            <a:xfrm>
              <a:off x="308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Line 3"/>
            <p:cNvSpPr>
              <a:spLocks noChangeShapeType="1"/>
            </p:cNvSpPr>
            <p:nvPr/>
          </p:nvSpPr>
          <p:spPr bwMode="auto">
            <a:xfrm>
              <a:off x="308" y="201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Line 4"/>
            <p:cNvSpPr>
              <a:spLocks noChangeShapeType="1"/>
            </p:cNvSpPr>
            <p:nvPr/>
          </p:nvSpPr>
          <p:spPr bwMode="auto">
            <a:xfrm>
              <a:off x="69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Line 5"/>
            <p:cNvSpPr>
              <a:spLocks noChangeShapeType="1"/>
            </p:cNvSpPr>
            <p:nvPr/>
          </p:nvSpPr>
          <p:spPr bwMode="auto">
            <a:xfrm>
              <a:off x="308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Text Box 6"/>
            <p:cNvSpPr txBox="1">
              <a:spLocks noChangeArrowheads="1"/>
            </p:cNvSpPr>
            <p:nvPr/>
          </p:nvSpPr>
          <p:spPr bwMode="auto">
            <a:xfrm>
              <a:off x="404" y="216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9233" name="Line 7"/>
            <p:cNvSpPr>
              <a:spLocks noChangeShapeType="1"/>
            </p:cNvSpPr>
            <p:nvPr/>
          </p:nvSpPr>
          <p:spPr bwMode="auto">
            <a:xfrm>
              <a:off x="-28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Line 8"/>
            <p:cNvSpPr>
              <a:spLocks noChangeShapeType="1"/>
            </p:cNvSpPr>
            <p:nvPr/>
          </p:nvSpPr>
          <p:spPr bwMode="auto">
            <a:xfrm>
              <a:off x="68" y="17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Line 9"/>
            <p:cNvSpPr>
              <a:spLocks noChangeShapeType="1"/>
            </p:cNvSpPr>
            <p:nvPr/>
          </p:nvSpPr>
          <p:spPr bwMode="auto">
            <a:xfrm>
              <a:off x="68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Line 35"/>
            <p:cNvSpPr>
              <a:spLocks noChangeShapeType="1"/>
            </p:cNvSpPr>
            <p:nvPr/>
          </p:nvSpPr>
          <p:spPr bwMode="auto">
            <a:xfrm flipV="1">
              <a:off x="-28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Text Box 36"/>
            <p:cNvSpPr txBox="1">
              <a:spLocks noChangeArrowheads="1"/>
            </p:cNvSpPr>
            <p:nvPr/>
          </p:nvSpPr>
          <p:spPr bwMode="auto">
            <a:xfrm>
              <a:off x="-240" y="240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49238" name="Text Box 39"/>
            <p:cNvSpPr txBox="1">
              <a:spLocks noChangeArrowheads="1"/>
            </p:cNvSpPr>
            <p:nvPr/>
          </p:nvSpPr>
          <p:spPr bwMode="auto">
            <a:xfrm>
              <a:off x="-29" y="1463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m</a:t>
              </a:r>
              <a:r>
                <a:rPr lang="en-US" baseline="-25000">
                  <a:latin typeface="Times New Roman" pitchFamily="18" charset="0"/>
                </a:rPr>
                <a:t>1 </a:t>
              </a:r>
              <a:r>
                <a:rPr lang="en-US">
                  <a:latin typeface="Times New Roman" pitchFamily="18" charset="0"/>
                </a:rPr>
                <a:t>10</a:t>
              </a:r>
              <a:r>
                <a:rPr lang="en-US" baseline="30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9239" name="Line 44"/>
            <p:cNvSpPr>
              <a:spLocks noChangeShapeType="1"/>
            </p:cNvSpPr>
            <p:nvPr/>
          </p:nvSpPr>
          <p:spPr bwMode="auto">
            <a:xfrm flipH="1">
              <a:off x="20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Text Box 45"/>
            <p:cNvSpPr txBox="1">
              <a:spLocks noChangeArrowheads="1"/>
            </p:cNvSpPr>
            <p:nvPr/>
          </p:nvSpPr>
          <p:spPr bwMode="auto">
            <a:xfrm>
              <a:off x="52" y="1872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b</a:t>
              </a:r>
            </a:p>
          </p:txBody>
        </p:sp>
        <p:sp>
          <p:nvSpPr>
            <p:cNvPr id="49241" name="Line 60"/>
            <p:cNvSpPr>
              <a:spLocks noChangeShapeType="1"/>
            </p:cNvSpPr>
            <p:nvPr/>
          </p:nvSpPr>
          <p:spPr bwMode="auto">
            <a:xfrm flipH="1">
              <a:off x="116" y="23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Text Box 61"/>
            <p:cNvSpPr txBox="1">
              <a:spLocks noChangeArrowheads="1"/>
            </p:cNvSpPr>
            <p:nvPr/>
          </p:nvSpPr>
          <p:spPr bwMode="auto">
            <a:xfrm>
              <a:off x="100" y="2352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n</a:t>
              </a:r>
            </a:p>
          </p:txBody>
        </p:sp>
        <p:sp>
          <p:nvSpPr>
            <p:cNvPr id="49243" name="Rectangle 76"/>
            <p:cNvSpPr>
              <a:spLocks noChangeArrowheads="1"/>
            </p:cNvSpPr>
            <p:nvPr/>
          </p:nvSpPr>
          <p:spPr bwMode="auto">
            <a:xfrm>
              <a:off x="-172" y="1392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4" name="Text Box 130"/>
            <p:cNvSpPr txBox="1">
              <a:spLocks noChangeArrowheads="1"/>
            </p:cNvSpPr>
            <p:nvPr/>
          </p:nvSpPr>
          <p:spPr bwMode="auto">
            <a:xfrm>
              <a:off x="720" y="2304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45" name="Line 18"/>
            <p:cNvSpPr>
              <a:spLocks noChangeShapeType="1"/>
            </p:cNvSpPr>
            <p:nvPr/>
          </p:nvSpPr>
          <p:spPr bwMode="auto">
            <a:xfrm>
              <a:off x="672" y="234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443663" y="2997200"/>
            <a:ext cx="360362" cy="431800"/>
            <a:chOff x="4014" y="2478"/>
            <a:chExt cx="227" cy="272"/>
          </a:xfrm>
        </p:grpSpPr>
        <p:sp>
          <p:nvSpPr>
            <p:cNvPr id="49225" name="Oval 96"/>
            <p:cNvSpPr>
              <a:spLocks noChangeArrowheads="1"/>
            </p:cNvSpPr>
            <p:nvPr/>
          </p:nvSpPr>
          <p:spPr bwMode="auto">
            <a:xfrm>
              <a:off x="4014" y="2478"/>
              <a:ext cx="227" cy="27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6" name="Line 97"/>
            <p:cNvSpPr>
              <a:spLocks noChangeShapeType="1"/>
            </p:cNvSpPr>
            <p:nvPr/>
          </p:nvSpPr>
          <p:spPr bwMode="auto">
            <a:xfrm>
              <a:off x="4105" y="2523"/>
              <a:ext cx="0" cy="1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7" name="Line 98"/>
            <p:cNvSpPr>
              <a:spLocks noChangeShapeType="1"/>
            </p:cNvSpPr>
            <p:nvPr/>
          </p:nvSpPr>
          <p:spPr bwMode="auto">
            <a:xfrm>
              <a:off x="4150" y="2523"/>
              <a:ext cx="0" cy="1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23" name="Line 100"/>
          <p:cNvSpPr>
            <a:spLocks noChangeShapeType="1"/>
          </p:cNvSpPr>
          <p:nvPr/>
        </p:nvSpPr>
        <p:spPr bwMode="auto">
          <a:xfrm>
            <a:off x="6804025" y="3213100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24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>
                <a:latin typeface="Arial Black" pitchFamily="34" charset="0"/>
              </a:rPr>
              <a:t>One-key EMD</a:t>
            </a:r>
            <a:endParaRPr lang="en-GB" sz="4400" b="1">
              <a:latin typeface="Arial Black" pitchFamily="34" charset="0"/>
            </a:endParaRPr>
          </a:p>
        </p:txBody>
      </p:sp>
      <p:sp>
        <p:nvSpPr>
          <p:cNvPr id="99" name="Date Placeholder 9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1770063" y="27670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770063" y="276701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379663" y="30718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770063" y="3452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922463" y="30099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1236663" y="3300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389063" y="23098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389063" y="3071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2913063" y="27670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2913063" y="276701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522663" y="30718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2913063" y="3452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065463" y="30099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2379663" y="3300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2532063" y="23098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2532063" y="3071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3522663" y="3300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5503863" y="27670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5503863" y="276701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6113463" y="30718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5503863" y="3452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5656263" y="30099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4970463" y="3300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5122863" y="23098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5122863" y="3071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7180263" y="3376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7180263" y="23098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7180263" y="30718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V="1">
            <a:off x="7180263" y="3376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6113463" y="3224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8" name="Line 33"/>
          <p:cNvSpPr>
            <a:spLocks noChangeShapeType="1"/>
          </p:cNvSpPr>
          <p:nvPr/>
        </p:nvSpPr>
        <p:spPr bwMode="auto">
          <a:xfrm>
            <a:off x="6646863" y="23098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9" name="Line 34"/>
          <p:cNvSpPr>
            <a:spLocks noChangeShapeType="1"/>
          </p:cNvSpPr>
          <p:nvPr/>
        </p:nvSpPr>
        <p:spPr bwMode="auto">
          <a:xfrm>
            <a:off x="6646863" y="23098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10" name="Line 35"/>
          <p:cNvSpPr>
            <a:spLocks noChangeShapeType="1"/>
          </p:cNvSpPr>
          <p:nvPr/>
        </p:nvSpPr>
        <p:spPr bwMode="auto">
          <a:xfrm flipV="1">
            <a:off x="1236663" y="3300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11" name="Text Box 36"/>
          <p:cNvSpPr txBox="1">
            <a:spLocks noChangeArrowheads="1"/>
          </p:cNvSpPr>
          <p:nvPr/>
        </p:nvSpPr>
        <p:spPr bwMode="auto">
          <a:xfrm>
            <a:off x="900113" y="33766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</a:t>
            </a:r>
          </a:p>
        </p:txBody>
      </p:sp>
      <p:sp>
        <p:nvSpPr>
          <p:cNvPr id="50212" name="Text Box 37"/>
          <p:cNvSpPr txBox="1">
            <a:spLocks noChangeArrowheads="1"/>
          </p:cNvSpPr>
          <p:nvPr/>
        </p:nvSpPr>
        <p:spPr bwMode="auto">
          <a:xfrm>
            <a:off x="7148513" y="34528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</a:t>
            </a:r>
          </a:p>
        </p:txBody>
      </p:sp>
      <p:sp>
        <p:nvSpPr>
          <p:cNvPr id="50213" name="Line 38"/>
          <p:cNvSpPr>
            <a:spLocks noChangeShapeType="1"/>
          </p:cNvSpPr>
          <p:nvPr/>
        </p:nvSpPr>
        <p:spPr bwMode="auto">
          <a:xfrm>
            <a:off x="8323263" y="33004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14" name="Text Box 39"/>
          <p:cNvSpPr txBox="1">
            <a:spLocks noChangeArrowheads="1"/>
          </p:cNvSpPr>
          <p:nvPr/>
        </p:nvSpPr>
        <p:spPr bwMode="auto">
          <a:xfrm>
            <a:off x="1235075" y="1889125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m</a:t>
            </a:r>
            <a:r>
              <a:rPr lang="en-US" baseline="-25000">
                <a:latin typeface="Times New Roman" pitchFamily="18" charset="0"/>
              </a:rPr>
              <a:t>1 </a:t>
            </a:r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0215" name="Text Box 40"/>
          <p:cNvSpPr txBox="1">
            <a:spLocks noChangeArrowheads="1"/>
          </p:cNvSpPr>
          <p:nvPr/>
        </p:nvSpPr>
        <p:spPr bwMode="auto">
          <a:xfrm>
            <a:off x="2303463" y="1866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>
                <a:latin typeface="Times New Roman" pitchFamily="18" charset="0"/>
              </a:rPr>
              <a:t>m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0216" name="Text Box 41"/>
          <p:cNvSpPr txBox="1">
            <a:spLocks noChangeArrowheads="1"/>
          </p:cNvSpPr>
          <p:nvPr/>
        </p:nvSpPr>
        <p:spPr bwMode="auto">
          <a:xfrm>
            <a:off x="4894263" y="1852613"/>
            <a:ext cx="722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</a:t>
            </a:r>
            <a:r>
              <a:rPr lang="en-US">
                <a:latin typeface="Times New Roman" pitchFamily="18" charset="0"/>
              </a:rPr>
              <a:t>m</a:t>
            </a:r>
            <a:r>
              <a:rPr lang="en-US" baseline="-25000">
                <a:latin typeface="Times New Roman" pitchFamily="18" charset="0"/>
              </a:rPr>
              <a:t>t-1</a:t>
            </a:r>
          </a:p>
        </p:txBody>
      </p:sp>
      <p:sp>
        <p:nvSpPr>
          <p:cNvPr id="50217" name="Text Box 42"/>
          <p:cNvSpPr txBox="1">
            <a:spLocks noChangeArrowheads="1"/>
          </p:cNvSpPr>
          <p:nvPr/>
        </p:nvSpPr>
        <p:spPr bwMode="auto">
          <a:xfrm>
            <a:off x="6457950" y="1852613"/>
            <a:ext cx="74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m</a:t>
            </a:r>
            <a:r>
              <a:rPr lang="en-US" baseline="-25000">
                <a:latin typeface="Times New Roman" pitchFamily="18" charset="0"/>
              </a:rPr>
              <a:t>t </a:t>
            </a:r>
            <a:r>
              <a:rPr lang="en-US">
                <a:latin typeface="Times New Roman" pitchFamily="18" charset="0"/>
              </a:rPr>
              <a:t>10</a:t>
            </a:r>
            <a:r>
              <a:rPr lang="en-US" baseline="30000">
                <a:latin typeface="Times New Roman" pitchFamily="18" charset="0"/>
              </a:rPr>
              <a:t>d</a:t>
            </a:r>
          </a:p>
        </p:txBody>
      </p:sp>
      <p:sp>
        <p:nvSpPr>
          <p:cNvPr id="50218" name="Line 44"/>
          <p:cNvSpPr>
            <a:spLocks noChangeShapeType="1"/>
          </p:cNvSpPr>
          <p:nvPr/>
        </p:nvSpPr>
        <p:spPr bwMode="auto">
          <a:xfrm flipH="1">
            <a:off x="1312863" y="2538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9" name="Text Box 45"/>
          <p:cNvSpPr txBox="1">
            <a:spLocks noChangeArrowheads="1"/>
          </p:cNvSpPr>
          <p:nvPr/>
        </p:nvSpPr>
        <p:spPr bwMode="auto">
          <a:xfrm>
            <a:off x="1363663" y="25384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b</a:t>
            </a:r>
          </a:p>
        </p:txBody>
      </p:sp>
      <p:sp>
        <p:nvSpPr>
          <p:cNvPr id="50220" name="Line 46"/>
          <p:cNvSpPr>
            <a:spLocks noChangeShapeType="1"/>
          </p:cNvSpPr>
          <p:nvPr/>
        </p:nvSpPr>
        <p:spPr bwMode="auto">
          <a:xfrm flipH="1">
            <a:off x="2455863" y="2578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1" name="Text Box 47"/>
          <p:cNvSpPr txBox="1">
            <a:spLocks noChangeArrowheads="1"/>
          </p:cNvSpPr>
          <p:nvPr/>
        </p:nvSpPr>
        <p:spPr bwMode="auto">
          <a:xfrm>
            <a:off x="2516188" y="2598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b</a:t>
            </a:r>
          </a:p>
        </p:txBody>
      </p:sp>
      <p:sp>
        <p:nvSpPr>
          <p:cNvPr id="50222" name="Line 48"/>
          <p:cNvSpPr>
            <a:spLocks noChangeShapeType="1"/>
          </p:cNvSpPr>
          <p:nvPr/>
        </p:nvSpPr>
        <p:spPr bwMode="auto">
          <a:xfrm flipH="1">
            <a:off x="5056188" y="2592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3" name="Text Box 49"/>
          <p:cNvSpPr txBox="1">
            <a:spLocks noChangeArrowheads="1"/>
          </p:cNvSpPr>
          <p:nvPr/>
        </p:nvSpPr>
        <p:spPr bwMode="auto">
          <a:xfrm>
            <a:off x="5116513" y="2598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b</a:t>
            </a:r>
          </a:p>
        </p:txBody>
      </p:sp>
      <p:sp>
        <p:nvSpPr>
          <p:cNvPr id="50224" name="Line 50"/>
          <p:cNvSpPr>
            <a:spLocks noChangeShapeType="1"/>
          </p:cNvSpPr>
          <p:nvPr/>
        </p:nvSpPr>
        <p:spPr bwMode="auto">
          <a:xfrm flipH="1">
            <a:off x="7104063" y="26543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5" name="Text Box 51"/>
          <p:cNvSpPr txBox="1">
            <a:spLocks noChangeArrowheads="1"/>
          </p:cNvSpPr>
          <p:nvPr/>
        </p:nvSpPr>
        <p:spPr bwMode="auto">
          <a:xfrm>
            <a:off x="7180263" y="2614613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b-n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713663" y="2767013"/>
            <a:ext cx="609600" cy="685800"/>
            <a:chOff x="4704" y="1536"/>
            <a:chExt cx="384" cy="432"/>
          </a:xfrm>
        </p:grpSpPr>
        <p:sp>
          <p:nvSpPr>
            <p:cNvPr id="50272" name="Line 53"/>
            <p:cNvSpPr>
              <a:spLocks noChangeShapeType="1"/>
            </p:cNvSpPr>
            <p:nvPr/>
          </p:nvSpPr>
          <p:spPr bwMode="auto">
            <a:xfrm>
              <a:off x="4704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3" name="Line 54"/>
            <p:cNvSpPr>
              <a:spLocks noChangeShapeType="1"/>
            </p:cNvSpPr>
            <p:nvPr/>
          </p:nvSpPr>
          <p:spPr bwMode="auto">
            <a:xfrm>
              <a:off x="4704" y="153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4" name="Line 55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5" name="Line 56"/>
            <p:cNvSpPr>
              <a:spLocks noChangeShapeType="1"/>
            </p:cNvSpPr>
            <p:nvPr/>
          </p:nvSpPr>
          <p:spPr bwMode="auto">
            <a:xfrm>
              <a:off x="4704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6" name="Text Box 57"/>
            <p:cNvSpPr txBox="1">
              <a:spLocks noChangeArrowheads="1"/>
            </p:cNvSpPr>
            <p:nvPr/>
          </p:nvSpPr>
          <p:spPr bwMode="auto">
            <a:xfrm>
              <a:off x="4800" y="168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50227" name="Line 58"/>
          <p:cNvSpPr>
            <a:spLocks noChangeShapeType="1"/>
          </p:cNvSpPr>
          <p:nvPr/>
        </p:nvSpPr>
        <p:spPr bwMode="auto">
          <a:xfrm flipH="1">
            <a:off x="6570663" y="26146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8" name="Text Box 59"/>
          <p:cNvSpPr txBox="1">
            <a:spLocks noChangeArrowheads="1"/>
          </p:cNvSpPr>
          <p:nvPr/>
        </p:nvSpPr>
        <p:spPr bwMode="auto">
          <a:xfrm>
            <a:off x="6342063" y="25225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50229" name="Line 60"/>
          <p:cNvSpPr>
            <a:spLocks noChangeShapeType="1"/>
          </p:cNvSpPr>
          <p:nvPr/>
        </p:nvSpPr>
        <p:spPr bwMode="auto">
          <a:xfrm flipH="1">
            <a:off x="1465263" y="32242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0" name="Text Box 61"/>
          <p:cNvSpPr txBox="1">
            <a:spLocks noChangeArrowheads="1"/>
          </p:cNvSpPr>
          <p:nvPr/>
        </p:nvSpPr>
        <p:spPr bwMode="auto">
          <a:xfrm>
            <a:off x="1439863" y="33004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50231" name="Line 62"/>
          <p:cNvSpPr>
            <a:spLocks noChangeShapeType="1"/>
          </p:cNvSpPr>
          <p:nvPr/>
        </p:nvSpPr>
        <p:spPr bwMode="auto">
          <a:xfrm flipH="1">
            <a:off x="2608263" y="32242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2" name="Text Box 63"/>
          <p:cNvSpPr txBox="1">
            <a:spLocks noChangeArrowheads="1"/>
          </p:cNvSpPr>
          <p:nvPr/>
        </p:nvSpPr>
        <p:spPr bwMode="auto">
          <a:xfrm>
            <a:off x="2455863" y="30718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50233" name="Line 64"/>
          <p:cNvSpPr>
            <a:spLocks noChangeShapeType="1"/>
          </p:cNvSpPr>
          <p:nvPr/>
        </p:nvSpPr>
        <p:spPr bwMode="auto">
          <a:xfrm flipH="1">
            <a:off x="5205413" y="32242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4" name="Text Box 65"/>
          <p:cNvSpPr txBox="1">
            <a:spLocks noChangeArrowheads="1"/>
          </p:cNvSpPr>
          <p:nvPr/>
        </p:nvSpPr>
        <p:spPr bwMode="auto">
          <a:xfrm>
            <a:off x="5173663" y="33004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50235" name="Line 66"/>
          <p:cNvSpPr>
            <a:spLocks noChangeShapeType="1"/>
          </p:cNvSpPr>
          <p:nvPr/>
        </p:nvSpPr>
        <p:spPr bwMode="auto">
          <a:xfrm flipH="1">
            <a:off x="6265863" y="31480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6" name="Text Box 67"/>
          <p:cNvSpPr txBox="1">
            <a:spLocks noChangeArrowheads="1"/>
          </p:cNvSpPr>
          <p:nvPr/>
        </p:nvSpPr>
        <p:spPr bwMode="auto">
          <a:xfrm>
            <a:off x="6240463" y="32242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50237" name="Rectangle 69"/>
          <p:cNvSpPr>
            <a:spLocks noChangeArrowheads="1"/>
          </p:cNvSpPr>
          <p:nvPr/>
        </p:nvSpPr>
        <p:spPr bwMode="auto">
          <a:xfrm>
            <a:off x="2227263" y="1776413"/>
            <a:ext cx="510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Rectangle 76"/>
          <p:cNvSpPr>
            <a:spLocks noChangeArrowheads="1"/>
          </p:cNvSpPr>
          <p:nvPr/>
        </p:nvSpPr>
        <p:spPr bwMode="auto">
          <a:xfrm>
            <a:off x="1008063" y="1776413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9" name="Text Box 130"/>
          <p:cNvSpPr txBox="1">
            <a:spLocks noChangeArrowheads="1"/>
          </p:cNvSpPr>
          <p:nvPr/>
        </p:nvSpPr>
        <p:spPr bwMode="auto">
          <a:xfrm>
            <a:off x="8323263" y="2919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v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0240" name="Line 70"/>
          <p:cNvSpPr>
            <a:spLocks noChangeShapeType="1"/>
          </p:cNvSpPr>
          <p:nvPr/>
        </p:nvSpPr>
        <p:spPr bwMode="auto">
          <a:xfrm>
            <a:off x="3370263" y="1776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1" name="Line 71"/>
          <p:cNvSpPr>
            <a:spLocks noChangeShapeType="1"/>
          </p:cNvSpPr>
          <p:nvPr/>
        </p:nvSpPr>
        <p:spPr bwMode="auto">
          <a:xfrm>
            <a:off x="6113463" y="1776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2" name="Line 72"/>
          <p:cNvSpPr>
            <a:spLocks noChangeShapeType="1"/>
          </p:cNvSpPr>
          <p:nvPr/>
        </p:nvSpPr>
        <p:spPr bwMode="auto">
          <a:xfrm>
            <a:off x="4818063" y="1776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3" name="Text Box 65"/>
          <p:cNvSpPr txBox="1">
            <a:spLocks noChangeArrowheads="1"/>
          </p:cNvSpPr>
          <p:nvPr/>
        </p:nvSpPr>
        <p:spPr bwMode="auto">
          <a:xfrm>
            <a:off x="3756025" y="1700213"/>
            <a:ext cx="60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. . .</a:t>
            </a:r>
          </a:p>
        </p:txBody>
      </p:sp>
      <p:sp>
        <p:nvSpPr>
          <p:cNvPr id="50244" name="Text Box 130"/>
          <p:cNvSpPr txBox="1">
            <a:spLocks noChangeArrowheads="1"/>
          </p:cNvSpPr>
          <p:nvPr/>
        </p:nvSpPr>
        <p:spPr bwMode="auto">
          <a:xfrm>
            <a:off x="2398713" y="3300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v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331913" y="4005263"/>
            <a:ext cx="1905000" cy="1981200"/>
            <a:chOff x="-240" y="1392"/>
            <a:chExt cx="1200" cy="1248"/>
          </a:xfrm>
        </p:grpSpPr>
        <p:sp>
          <p:nvSpPr>
            <p:cNvPr id="50254" name="Line 2"/>
            <p:cNvSpPr>
              <a:spLocks noChangeShapeType="1"/>
            </p:cNvSpPr>
            <p:nvPr/>
          </p:nvSpPr>
          <p:spPr bwMode="auto">
            <a:xfrm>
              <a:off x="308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Line 3"/>
            <p:cNvSpPr>
              <a:spLocks noChangeShapeType="1"/>
            </p:cNvSpPr>
            <p:nvPr/>
          </p:nvSpPr>
          <p:spPr bwMode="auto">
            <a:xfrm>
              <a:off x="308" y="201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6" name="Line 4"/>
            <p:cNvSpPr>
              <a:spLocks noChangeShapeType="1"/>
            </p:cNvSpPr>
            <p:nvPr/>
          </p:nvSpPr>
          <p:spPr bwMode="auto">
            <a:xfrm>
              <a:off x="69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7" name="Line 5"/>
            <p:cNvSpPr>
              <a:spLocks noChangeShapeType="1"/>
            </p:cNvSpPr>
            <p:nvPr/>
          </p:nvSpPr>
          <p:spPr bwMode="auto">
            <a:xfrm>
              <a:off x="308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8" name="Text Box 6"/>
            <p:cNvSpPr txBox="1">
              <a:spLocks noChangeArrowheads="1"/>
            </p:cNvSpPr>
            <p:nvPr/>
          </p:nvSpPr>
          <p:spPr bwMode="auto">
            <a:xfrm>
              <a:off x="404" y="216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0259" name="Line 7"/>
            <p:cNvSpPr>
              <a:spLocks noChangeShapeType="1"/>
            </p:cNvSpPr>
            <p:nvPr/>
          </p:nvSpPr>
          <p:spPr bwMode="auto">
            <a:xfrm>
              <a:off x="-28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0" name="Line 8"/>
            <p:cNvSpPr>
              <a:spLocks noChangeShapeType="1"/>
            </p:cNvSpPr>
            <p:nvPr/>
          </p:nvSpPr>
          <p:spPr bwMode="auto">
            <a:xfrm>
              <a:off x="68" y="17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1" name="Line 9"/>
            <p:cNvSpPr>
              <a:spLocks noChangeShapeType="1"/>
            </p:cNvSpPr>
            <p:nvPr/>
          </p:nvSpPr>
          <p:spPr bwMode="auto">
            <a:xfrm>
              <a:off x="68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2" name="Line 35"/>
            <p:cNvSpPr>
              <a:spLocks noChangeShapeType="1"/>
            </p:cNvSpPr>
            <p:nvPr/>
          </p:nvSpPr>
          <p:spPr bwMode="auto">
            <a:xfrm flipV="1">
              <a:off x="-28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3" name="Text Box 36"/>
            <p:cNvSpPr txBox="1">
              <a:spLocks noChangeArrowheads="1"/>
            </p:cNvSpPr>
            <p:nvPr/>
          </p:nvSpPr>
          <p:spPr bwMode="auto">
            <a:xfrm>
              <a:off x="-240" y="240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0264" name="Text Box 39"/>
            <p:cNvSpPr txBox="1">
              <a:spLocks noChangeArrowheads="1"/>
            </p:cNvSpPr>
            <p:nvPr/>
          </p:nvSpPr>
          <p:spPr bwMode="auto">
            <a:xfrm>
              <a:off x="-29" y="1463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m</a:t>
              </a:r>
              <a:r>
                <a:rPr lang="en-US" baseline="-25000">
                  <a:latin typeface="Times New Roman" pitchFamily="18" charset="0"/>
                </a:rPr>
                <a:t>1 </a:t>
              </a:r>
              <a:r>
                <a:rPr lang="en-US">
                  <a:latin typeface="Times New Roman" pitchFamily="18" charset="0"/>
                </a:rPr>
                <a:t>10</a:t>
              </a:r>
              <a:r>
                <a:rPr lang="en-US" baseline="30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0265" name="Line 44"/>
            <p:cNvSpPr>
              <a:spLocks noChangeShapeType="1"/>
            </p:cNvSpPr>
            <p:nvPr/>
          </p:nvSpPr>
          <p:spPr bwMode="auto">
            <a:xfrm flipH="1">
              <a:off x="20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6" name="Text Box 45"/>
            <p:cNvSpPr txBox="1">
              <a:spLocks noChangeArrowheads="1"/>
            </p:cNvSpPr>
            <p:nvPr/>
          </p:nvSpPr>
          <p:spPr bwMode="auto">
            <a:xfrm>
              <a:off x="52" y="1872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b</a:t>
              </a:r>
            </a:p>
          </p:txBody>
        </p:sp>
        <p:sp>
          <p:nvSpPr>
            <p:cNvPr id="50267" name="Line 60"/>
            <p:cNvSpPr>
              <a:spLocks noChangeShapeType="1"/>
            </p:cNvSpPr>
            <p:nvPr/>
          </p:nvSpPr>
          <p:spPr bwMode="auto">
            <a:xfrm flipH="1">
              <a:off x="116" y="23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8" name="Text Box 61"/>
            <p:cNvSpPr txBox="1">
              <a:spLocks noChangeArrowheads="1"/>
            </p:cNvSpPr>
            <p:nvPr/>
          </p:nvSpPr>
          <p:spPr bwMode="auto">
            <a:xfrm>
              <a:off x="100" y="2352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n</a:t>
              </a:r>
            </a:p>
          </p:txBody>
        </p:sp>
        <p:sp>
          <p:nvSpPr>
            <p:cNvPr id="50269" name="Rectangle 76"/>
            <p:cNvSpPr>
              <a:spLocks noChangeArrowheads="1"/>
            </p:cNvSpPr>
            <p:nvPr/>
          </p:nvSpPr>
          <p:spPr bwMode="auto">
            <a:xfrm>
              <a:off x="-172" y="1392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0" name="Text Box 130"/>
            <p:cNvSpPr txBox="1">
              <a:spLocks noChangeArrowheads="1"/>
            </p:cNvSpPr>
            <p:nvPr/>
          </p:nvSpPr>
          <p:spPr bwMode="auto">
            <a:xfrm>
              <a:off x="720" y="2304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71" name="Line 18"/>
            <p:cNvSpPr>
              <a:spLocks noChangeShapeType="1"/>
            </p:cNvSpPr>
            <p:nvPr/>
          </p:nvSpPr>
          <p:spPr bwMode="auto">
            <a:xfrm>
              <a:off x="672" y="234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46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>
                <a:latin typeface="Arial Black" pitchFamily="34" charset="0"/>
              </a:rPr>
              <a:t>One-key EMD</a:t>
            </a:r>
            <a:endParaRPr lang="en-GB" sz="4400" b="1">
              <a:latin typeface="Arial Black" pitchFamily="34" charset="0"/>
            </a:endParaRP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6492875" y="3068638"/>
            <a:ext cx="311150" cy="287337"/>
            <a:chOff x="4967" y="3158"/>
            <a:chExt cx="182" cy="181"/>
          </a:xfrm>
        </p:grpSpPr>
        <p:sp>
          <p:nvSpPr>
            <p:cNvPr id="50251" name="Oval 99"/>
            <p:cNvSpPr>
              <a:spLocks noChangeArrowheads="1"/>
            </p:cNvSpPr>
            <p:nvPr/>
          </p:nvSpPr>
          <p:spPr bwMode="auto">
            <a:xfrm>
              <a:off x="4967" y="3158"/>
              <a:ext cx="182" cy="181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2" name="Line 100"/>
            <p:cNvSpPr>
              <a:spLocks noChangeShapeType="1"/>
            </p:cNvSpPr>
            <p:nvPr/>
          </p:nvSpPr>
          <p:spPr bwMode="auto">
            <a:xfrm>
              <a:off x="4967" y="3249"/>
              <a:ext cx="18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3" name="Line 101"/>
            <p:cNvSpPr>
              <a:spLocks noChangeShapeType="1"/>
            </p:cNvSpPr>
            <p:nvPr/>
          </p:nvSpPr>
          <p:spPr bwMode="auto">
            <a:xfrm>
              <a:off x="5057" y="3158"/>
              <a:ext cx="0" cy="18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206" name="Freeform 102"/>
          <p:cNvSpPr>
            <a:spLocks/>
          </p:cNvSpPr>
          <p:nvPr/>
        </p:nvSpPr>
        <p:spPr bwMode="auto">
          <a:xfrm>
            <a:off x="6084888" y="2851150"/>
            <a:ext cx="965200" cy="885825"/>
          </a:xfrm>
          <a:custGeom>
            <a:avLst/>
            <a:gdLst>
              <a:gd name="T0" fmla="*/ 521 w 608"/>
              <a:gd name="T1" fmla="*/ 19 h 558"/>
              <a:gd name="T2" fmla="*/ 261 w 608"/>
              <a:gd name="T3" fmla="*/ 19 h 558"/>
              <a:gd name="T4" fmla="*/ 193 w 608"/>
              <a:gd name="T5" fmla="*/ 68 h 558"/>
              <a:gd name="T6" fmla="*/ 156 w 608"/>
              <a:gd name="T7" fmla="*/ 105 h 558"/>
              <a:gd name="T8" fmla="*/ 137 w 608"/>
              <a:gd name="T9" fmla="*/ 124 h 558"/>
              <a:gd name="T10" fmla="*/ 69 w 608"/>
              <a:gd name="T11" fmla="*/ 205 h 558"/>
              <a:gd name="T12" fmla="*/ 44 w 608"/>
              <a:gd name="T13" fmla="*/ 254 h 558"/>
              <a:gd name="T14" fmla="*/ 242 w 608"/>
              <a:gd name="T15" fmla="*/ 558 h 558"/>
              <a:gd name="T16" fmla="*/ 447 w 608"/>
              <a:gd name="T17" fmla="*/ 527 h 558"/>
              <a:gd name="T18" fmla="*/ 540 w 608"/>
              <a:gd name="T19" fmla="*/ 471 h 558"/>
              <a:gd name="T20" fmla="*/ 577 w 608"/>
              <a:gd name="T21" fmla="*/ 421 h 558"/>
              <a:gd name="T22" fmla="*/ 608 w 608"/>
              <a:gd name="T23" fmla="*/ 347 h 558"/>
              <a:gd name="T24" fmla="*/ 602 w 608"/>
              <a:gd name="T25" fmla="*/ 155 h 558"/>
              <a:gd name="T26" fmla="*/ 546 w 608"/>
              <a:gd name="T27" fmla="*/ 19 h 558"/>
              <a:gd name="T28" fmla="*/ 521 w 608"/>
              <a:gd name="T29" fmla="*/ 19 h 55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08"/>
              <a:gd name="T46" fmla="*/ 0 h 558"/>
              <a:gd name="T47" fmla="*/ 608 w 608"/>
              <a:gd name="T48" fmla="*/ 558 h 55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08" h="558">
                <a:moveTo>
                  <a:pt x="521" y="19"/>
                </a:moveTo>
                <a:cubicBezTo>
                  <a:pt x="423" y="3"/>
                  <a:pt x="421" y="0"/>
                  <a:pt x="261" y="19"/>
                </a:cubicBezTo>
                <a:cubicBezTo>
                  <a:pt x="248" y="20"/>
                  <a:pt x="205" y="57"/>
                  <a:pt x="193" y="68"/>
                </a:cubicBezTo>
                <a:cubicBezTo>
                  <a:pt x="180" y="80"/>
                  <a:pt x="168" y="93"/>
                  <a:pt x="156" y="105"/>
                </a:cubicBezTo>
                <a:cubicBezTo>
                  <a:pt x="150" y="111"/>
                  <a:pt x="137" y="124"/>
                  <a:pt x="137" y="124"/>
                </a:cubicBezTo>
                <a:cubicBezTo>
                  <a:pt x="126" y="158"/>
                  <a:pt x="93" y="179"/>
                  <a:pt x="69" y="205"/>
                </a:cubicBezTo>
                <a:cubicBezTo>
                  <a:pt x="55" y="248"/>
                  <a:pt x="67" y="233"/>
                  <a:pt x="44" y="254"/>
                </a:cubicBezTo>
                <a:cubicBezTo>
                  <a:pt x="0" y="394"/>
                  <a:pt x="112" y="529"/>
                  <a:pt x="242" y="558"/>
                </a:cubicBezTo>
                <a:cubicBezTo>
                  <a:pt x="336" y="553"/>
                  <a:pt x="369" y="546"/>
                  <a:pt x="447" y="527"/>
                </a:cubicBezTo>
                <a:cubicBezTo>
                  <a:pt x="478" y="505"/>
                  <a:pt x="512" y="499"/>
                  <a:pt x="540" y="471"/>
                </a:cubicBezTo>
                <a:cubicBezTo>
                  <a:pt x="555" y="456"/>
                  <a:pt x="577" y="421"/>
                  <a:pt x="577" y="421"/>
                </a:cubicBezTo>
                <a:cubicBezTo>
                  <a:pt x="586" y="395"/>
                  <a:pt x="600" y="373"/>
                  <a:pt x="608" y="347"/>
                </a:cubicBezTo>
                <a:cubicBezTo>
                  <a:pt x="606" y="283"/>
                  <a:pt x="606" y="219"/>
                  <a:pt x="602" y="155"/>
                </a:cubicBezTo>
                <a:cubicBezTo>
                  <a:pt x="601" y="133"/>
                  <a:pt x="574" y="33"/>
                  <a:pt x="546" y="19"/>
                </a:cubicBezTo>
                <a:cubicBezTo>
                  <a:pt x="539" y="15"/>
                  <a:pt x="529" y="19"/>
                  <a:pt x="521" y="19"/>
                </a:cubicBez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7" name="Line 103"/>
          <p:cNvSpPr>
            <a:spLocks noChangeShapeType="1"/>
          </p:cNvSpPr>
          <p:nvPr/>
        </p:nvSpPr>
        <p:spPr bwMode="auto">
          <a:xfrm flipV="1">
            <a:off x="6443663" y="3716338"/>
            <a:ext cx="144462" cy="7921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208" name="Text Box 104"/>
          <p:cNvSpPr txBox="1">
            <a:spLocks noChangeArrowheads="1"/>
          </p:cNvSpPr>
          <p:nvPr/>
        </p:nvSpPr>
        <p:spPr bwMode="auto">
          <a:xfrm>
            <a:off x="5919788" y="4456113"/>
            <a:ext cx="2540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Comic Sans MS" pitchFamily="66" charset="0"/>
              </a:rPr>
              <a:t>Consumes n-bit more.</a:t>
            </a:r>
          </a:p>
          <a:p>
            <a:r>
              <a:rPr lang="en-US">
                <a:solidFill>
                  <a:srgbClr val="663300"/>
                </a:solidFill>
                <a:latin typeface="Comic Sans MS" pitchFamily="66" charset="0"/>
              </a:rPr>
              <a:t>PRF-secure. But not collision resistant hash function</a:t>
            </a:r>
          </a:p>
        </p:txBody>
      </p:sp>
      <p:sp>
        <p:nvSpPr>
          <p:cNvPr id="101" name="Date Placeholder 10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" grpId="0" animBg="1"/>
      <p:bldP spid="47207" grpId="0" animBg="1"/>
      <p:bldP spid="4720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E63172-00A6-4703-952A-448ECD84ACB1}" type="slidenum">
              <a:rPr lang="en-GB" smtClean="0"/>
              <a:pPr/>
              <a:t>52</a:t>
            </a:fld>
            <a:endParaRPr lang="en-GB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Distinguishing Attack	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00113" y="1428750"/>
            <a:ext cx="7739062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Stronger security notion than forging (difficult for attackers,  easier for designers).   Popular in the security analysis.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5400000">
            <a:off x="1040606" y="3967957"/>
            <a:ext cx="103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Oscar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067175" y="3054350"/>
            <a:ext cx="722313" cy="21574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11350" y="2913063"/>
            <a:ext cx="2160588" cy="720725"/>
            <a:chOff x="1911350" y="2913076"/>
            <a:chExt cx="2160588" cy="720725"/>
          </a:xfrm>
        </p:grpSpPr>
        <p:sp>
          <p:nvSpPr>
            <p:cNvPr id="12311" name="Line 10"/>
            <p:cNvSpPr>
              <a:spLocks noChangeShapeType="1"/>
            </p:cNvSpPr>
            <p:nvPr/>
          </p:nvSpPr>
          <p:spPr bwMode="auto">
            <a:xfrm>
              <a:off x="1911350" y="3273438"/>
              <a:ext cx="2160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1"/>
            <p:cNvSpPr>
              <a:spLocks noChangeShapeType="1"/>
            </p:cNvSpPr>
            <p:nvPr/>
          </p:nvSpPr>
          <p:spPr bwMode="auto">
            <a:xfrm flipH="1">
              <a:off x="1911350" y="3633801"/>
              <a:ext cx="2160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14"/>
            <p:cNvSpPr txBox="1">
              <a:spLocks noChangeArrowheads="1"/>
            </p:cNvSpPr>
            <p:nvPr/>
          </p:nvSpPr>
          <p:spPr bwMode="auto">
            <a:xfrm>
              <a:off x="2682875" y="2913076"/>
              <a:ext cx="454025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2314" name="Text Box 15"/>
            <p:cNvSpPr txBox="1">
              <a:spLocks noChangeArrowheads="1"/>
            </p:cNvSpPr>
            <p:nvPr/>
          </p:nvSpPr>
          <p:spPr bwMode="auto">
            <a:xfrm>
              <a:off x="2703513" y="3267088"/>
              <a:ext cx="407988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T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911350" y="4279900"/>
            <a:ext cx="2160588" cy="793750"/>
            <a:chOff x="1911350" y="4279913"/>
            <a:chExt cx="2160588" cy="793750"/>
          </a:xfrm>
        </p:grpSpPr>
        <p:sp>
          <p:nvSpPr>
            <p:cNvPr id="12307" name="Line 12"/>
            <p:cNvSpPr>
              <a:spLocks noChangeShapeType="1"/>
            </p:cNvSpPr>
            <p:nvPr/>
          </p:nvSpPr>
          <p:spPr bwMode="auto">
            <a:xfrm>
              <a:off x="1911350" y="4641863"/>
              <a:ext cx="2160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3"/>
            <p:cNvSpPr>
              <a:spLocks noChangeShapeType="1"/>
            </p:cNvSpPr>
            <p:nvPr/>
          </p:nvSpPr>
          <p:spPr bwMode="auto">
            <a:xfrm flipH="1">
              <a:off x="1911350" y="5073663"/>
              <a:ext cx="2160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Text Box 16"/>
            <p:cNvSpPr txBox="1">
              <a:spLocks noChangeArrowheads="1"/>
            </p:cNvSpPr>
            <p:nvPr/>
          </p:nvSpPr>
          <p:spPr bwMode="auto">
            <a:xfrm>
              <a:off x="2703513" y="4279913"/>
              <a:ext cx="465138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M</a:t>
              </a:r>
              <a:r>
                <a:rPr lang="en-US" baseline="-25000">
                  <a:latin typeface="Comic Sans MS" pitchFamily="66" charset="0"/>
                </a:rPr>
                <a:t>q</a:t>
              </a:r>
            </a:p>
          </p:txBody>
        </p:sp>
        <p:sp>
          <p:nvSpPr>
            <p:cNvPr id="12310" name="Text Box 17"/>
            <p:cNvSpPr txBox="1">
              <a:spLocks noChangeArrowheads="1"/>
            </p:cNvSpPr>
            <p:nvPr/>
          </p:nvSpPr>
          <p:spPr bwMode="auto">
            <a:xfrm>
              <a:off x="2724150" y="4706951"/>
              <a:ext cx="4191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T</a:t>
              </a:r>
              <a:r>
                <a:rPr lang="en-US" baseline="-25000">
                  <a:latin typeface="Comic Sans MS" pitchFamily="66" charset="0"/>
                </a:rPr>
                <a:t>q</a:t>
              </a:r>
            </a:p>
          </p:txBody>
        </p:sp>
      </p:grpSp>
      <p:sp>
        <p:nvSpPr>
          <p:cNvPr id="12300" name="Rectangle 18"/>
          <p:cNvSpPr>
            <a:spLocks noChangeArrowheads="1"/>
          </p:cNvSpPr>
          <p:nvPr/>
        </p:nvSpPr>
        <p:spPr bwMode="auto">
          <a:xfrm>
            <a:off x="1190625" y="3128963"/>
            <a:ext cx="722313" cy="21574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301" name="Text Box 19"/>
          <p:cNvSpPr txBox="1">
            <a:spLocks noChangeArrowheads="1"/>
          </p:cNvSpPr>
          <p:nvPr/>
        </p:nvSpPr>
        <p:spPr bwMode="auto">
          <a:xfrm rot="-5400000">
            <a:off x="3794125" y="3884613"/>
            <a:ext cx="1247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MAC</a:t>
            </a:r>
            <a:r>
              <a:rPr lang="en-US" sz="2400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5005388" y="3133725"/>
            <a:ext cx="3781425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Finally, Oscar has to distinguish </a:t>
            </a:r>
            <a:r>
              <a:rPr lang="en-US" sz="2400" b="1">
                <a:latin typeface="Comic Sans MS" pitchFamily="66" charset="0"/>
              </a:rPr>
              <a:t>T</a:t>
            </a:r>
            <a:r>
              <a:rPr lang="en-US" sz="2400">
                <a:latin typeface="Comic Sans MS" pitchFamily="66" charset="0"/>
              </a:rPr>
              <a:t> = (T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, … ,T</a:t>
            </a:r>
            <a:r>
              <a:rPr lang="en-US" sz="2400" baseline="-25000">
                <a:latin typeface="Comic Sans MS" pitchFamily="66" charset="0"/>
              </a:rPr>
              <a:t>q</a:t>
            </a:r>
            <a:r>
              <a:rPr lang="en-US" sz="2400">
                <a:latin typeface="Comic Sans MS" pitchFamily="66" charset="0"/>
              </a:rPr>
              <a:t>) from a q-tuple of random strings.</a:t>
            </a:r>
          </a:p>
          <a:p>
            <a:endParaRPr lang="en-US" sz="2400">
              <a:latin typeface="Comic Sans MS" pitchFamily="66" charset="0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857500" y="3714750"/>
            <a:ext cx="80963" cy="500063"/>
            <a:chOff x="2924164" y="3714752"/>
            <a:chExt cx="80962" cy="500066"/>
          </a:xfrm>
        </p:grpSpPr>
        <p:sp>
          <p:nvSpPr>
            <p:cNvPr id="12304" name="Oval 73"/>
            <p:cNvSpPr>
              <a:spLocks noChangeArrowheads="1"/>
            </p:cNvSpPr>
            <p:nvPr/>
          </p:nvSpPr>
          <p:spPr bwMode="auto">
            <a:xfrm>
              <a:off x="2924164" y="371475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73"/>
            <p:cNvSpPr>
              <a:spLocks noChangeArrowheads="1"/>
            </p:cNvSpPr>
            <p:nvPr/>
          </p:nvSpPr>
          <p:spPr bwMode="auto">
            <a:xfrm>
              <a:off x="2928926" y="3924304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73"/>
            <p:cNvSpPr>
              <a:spLocks noChangeArrowheads="1"/>
            </p:cNvSpPr>
            <p:nvPr/>
          </p:nvSpPr>
          <p:spPr bwMode="auto">
            <a:xfrm>
              <a:off x="2928926" y="413861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527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E0D7F-29D1-4449-BE32-61CCA256F618}" type="slidenum">
              <a:rPr lang="en-GB" smtClean="0"/>
              <a:pPr/>
              <a:t>53</a:t>
            </a:fld>
            <a:endParaRPr lang="en-GB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sz="4000" b="1" smtClean="0">
                <a:solidFill>
                  <a:schemeClr val="tx1"/>
                </a:solidFill>
                <a:latin typeface="Arial Black" pitchFamily="34" charset="0"/>
              </a:rPr>
              <a:t>PRF-Advnatage Definition 	</a:t>
            </a:r>
            <a:endParaRPr lang="en-GB" sz="4000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319" name="Text Box 19"/>
          <p:cNvSpPr txBox="1">
            <a:spLocks noChangeArrowheads="1"/>
          </p:cNvSpPr>
          <p:nvPr/>
        </p:nvSpPr>
        <p:spPr bwMode="auto">
          <a:xfrm>
            <a:off x="684213" y="1773238"/>
            <a:ext cx="8280400" cy="1246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3300"/>
                </a:solidFill>
                <a:latin typeface="Comic Sans MS" pitchFamily="66" charset="0"/>
              </a:rPr>
              <a:t>prf-Adv</a:t>
            </a:r>
            <a:r>
              <a:rPr lang="en-US" sz="2400" baseline="-25000">
                <a:solidFill>
                  <a:srgbClr val="663300"/>
                </a:solidFill>
                <a:latin typeface="Comic Sans MS" pitchFamily="66" charset="0"/>
              </a:rPr>
              <a:t>MAC </a:t>
            </a:r>
            <a:r>
              <a:rPr lang="en-US" sz="2400">
                <a:solidFill>
                  <a:srgbClr val="663300"/>
                </a:solidFill>
                <a:latin typeface="Comic Sans MS" pitchFamily="66" charset="0"/>
              </a:rPr>
              <a:t>(O)</a:t>
            </a:r>
            <a:r>
              <a:rPr lang="en-US" sz="240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= |Pr</a:t>
            </a:r>
            <a:r>
              <a:rPr lang="en-US" sz="2400" baseline="-25000">
                <a:latin typeface="Comic Sans MS" pitchFamily="66" charset="0"/>
              </a:rPr>
              <a:t>K</a:t>
            </a:r>
            <a:r>
              <a:rPr lang="en-US" sz="2400">
                <a:latin typeface="Comic Sans MS" pitchFamily="66" charset="0"/>
              </a:rPr>
              <a:t>[O (</a:t>
            </a:r>
            <a:r>
              <a:rPr lang="en-US" sz="2400" b="1">
                <a:latin typeface="Comic Sans MS" pitchFamily="66" charset="0"/>
              </a:rPr>
              <a:t>T</a:t>
            </a:r>
            <a:r>
              <a:rPr lang="en-US" sz="2400">
                <a:latin typeface="Comic Sans MS" pitchFamily="66" charset="0"/>
              </a:rPr>
              <a:t>) =1 | MAC</a:t>
            </a:r>
            <a:r>
              <a:rPr lang="en-US" sz="2400" baseline="-25000">
                <a:latin typeface="Comic Sans MS" pitchFamily="66" charset="0"/>
              </a:rPr>
              <a:t>K</a:t>
            </a:r>
            <a:r>
              <a:rPr lang="en-US" sz="2400">
                <a:latin typeface="Comic Sans MS" pitchFamily="66" charset="0"/>
              </a:rPr>
              <a:t>]    -  Pr</a:t>
            </a:r>
            <a:r>
              <a:rPr lang="en-US" sz="2400" b="1" baseline="-25000">
                <a:latin typeface="Comic Sans MS" pitchFamily="66" charset="0"/>
              </a:rPr>
              <a:t>T</a:t>
            </a:r>
            <a:r>
              <a:rPr lang="en-US" sz="2400">
                <a:latin typeface="Comic Sans MS" pitchFamily="66" charset="0"/>
              </a:rPr>
              <a:t>[O (</a:t>
            </a:r>
            <a:r>
              <a:rPr lang="en-US" sz="2400" b="1">
                <a:latin typeface="Comic Sans MS" pitchFamily="66" charset="0"/>
              </a:rPr>
              <a:t>T</a:t>
            </a:r>
            <a:r>
              <a:rPr lang="en-US" sz="2400">
                <a:latin typeface="Comic Sans MS" pitchFamily="66" charset="0"/>
              </a:rPr>
              <a:t>) =1 | uniform </a:t>
            </a:r>
            <a:r>
              <a:rPr lang="en-US" sz="2400" b="1">
                <a:latin typeface="Comic Sans MS" pitchFamily="66" charset="0"/>
              </a:rPr>
              <a:t>T</a:t>
            </a:r>
            <a:r>
              <a:rPr lang="en-US" sz="2400">
                <a:latin typeface="Comic Sans MS" pitchFamily="66" charset="0"/>
              </a:rPr>
              <a:t>] |</a:t>
            </a:r>
          </a:p>
        </p:txBody>
      </p:sp>
      <p:sp>
        <p:nvSpPr>
          <p:cNvPr id="11269" name="Text Box 20"/>
          <p:cNvSpPr txBox="1">
            <a:spLocks noChangeArrowheads="1"/>
          </p:cNvSpPr>
          <p:nvPr/>
        </p:nvSpPr>
        <p:spPr bwMode="auto">
          <a:xfrm>
            <a:off x="684213" y="4643438"/>
            <a:ext cx="8280400" cy="1384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663300"/>
                </a:solidFill>
                <a:latin typeface="Comic Sans MS" pitchFamily="66" charset="0"/>
              </a:rPr>
              <a:t>prf-Adv</a:t>
            </a:r>
            <a:r>
              <a:rPr lang="en-US" sz="2400" baseline="-25000" dirty="0" err="1">
                <a:solidFill>
                  <a:srgbClr val="663300"/>
                </a:solidFill>
                <a:latin typeface="Comic Sans MS" pitchFamily="66" charset="0"/>
              </a:rPr>
              <a:t>MAC</a:t>
            </a:r>
            <a:r>
              <a:rPr lang="en-US" sz="2400" baseline="-25000" dirty="0">
                <a:solidFill>
                  <a:srgbClr val="663300"/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Comic Sans MS" pitchFamily="66" charset="0"/>
              </a:rPr>
              <a:t>(</a:t>
            </a:r>
            <a:r>
              <a:rPr lang="en-US" sz="2400" dirty="0" err="1">
                <a:solidFill>
                  <a:srgbClr val="663300"/>
                </a:solidFill>
                <a:latin typeface="Comic Sans MS" pitchFamily="66" charset="0"/>
              </a:rPr>
              <a:t>q,t</a:t>
            </a:r>
            <a:r>
              <a:rPr lang="en-US" sz="2400" dirty="0">
                <a:solidFill>
                  <a:srgbClr val="663300"/>
                </a:solidFill>
                <a:latin typeface="Comic Sans MS" pitchFamily="66" charset="0"/>
              </a:rPr>
              <a:t>,…)</a:t>
            </a:r>
            <a:r>
              <a:rPr lang="en-US" sz="2400" dirty="0">
                <a:latin typeface="Comic Sans MS" pitchFamily="66" charset="0"/>
              </a:rPr>
              <a:t>  = max </a:t>
            </a:r>
            <a:r>
              <a:rPr lang="en-US" sz="2400" dirty="0" err="1">
                <a:latin typeface="Comic Sans MS" pitchFamily="66" charset="0"/>
              </a:rPr>
              <a:t>prf-Adv</a:t>
            </a:r>
            <a:r>
              <a:rPr lang="en-US" sz="2400" baseline="-25000" dirty="0" err="1">
                <a:latin typeface="Comic Sans MS" pitchFamily="66" charset="0"/>
              </a:rPr>
              <a:t>MAC</a:t>
            </a:r>
            <a:r>
              <a:rPr lang="en-US" sz="2400" baseline="-25000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(O), </a:t>
            </a:r>
            <a:r>
              <a:rPr lang="en-US" sz="2400" dirty="0" smtClean="0">
                <a:solidFill>
                  <a:srgbClr val="A50021"/>
                </a:solidFill>
                <a:latin typeface="Comic Sans MS" pitchFamily="66" charset="0"/>
              </a:rPr>
              <a:t>random </a:t>
            </a:r>
            <a:endParaRPr lang="en-US" sz="2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</a:rPr>
              <a:t>maximum over all distinguishers O which </a:t>
            </a:r>
            <a:r>
              <a:rPr lang="en-US" sz="2400" dirty="0" smtClean="0">
                <a:latin typeface="Comic Sans MS" pitchFamily="66" charset="0"/>
              </a:rPr>
              <a:t>make </a:t>
            </a:r>
            <a:r>
              <a:rPr lang="en-US" sz="2400" dirty="0">
                <a:latin typeface="Comic Sans MS" pitchFamily="66" charset="0"/>
              </a:rPr>
              <a:t>at most q queries, </a:t>
            </a:r>
            <a:r>
              <a:rPr lang="en-US" sz="2400" dirty="0" smtClean="0">
                <a:latin typeface="Comic Sans MS" pitchFamily="66" charset="0"/>
              </a:rPr>
              <a:t>run </a:t>
            </a:r>
            <a:r>
              <a:rPr lang="en-US" sz="2400" dirty="0">
                <a:latin typeface="Comic Sans MS" pitchFamily="66" charset="0"/>
              </a:rPr>
              <a:t>in time t</a:t>
            </a:r>
            <a:r>
              <a:rPr lang="en-US" sz="2400" dirty="0" smtClean="0">
                <a:latin typeface="Comic Sans MS" pitchFamily="66" charset="0"/>
              </a:rPr>
              <a:t>, etc</a:t>
            </a:r>
            <a:r>
              <a:rPr lang="en-US" sz="2400" dirty="0">
                <a:latin typeface="Comic Sans MS" pitchFamily="66" charset="0"/>
              </a:rPr>
              <a:t>.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828675" y="2276475"/>
            <a:ext cx="3455988" cy="1152525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787900" y="2205038"/>
            <a:ext cx="3455988" cy="1152525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85813" y="3998913"/>
            <a:ext cx="5484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O is interacting with </a:t>
            </a: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MAC</a:t>
            </a:r>
            <a:r>
              <a:rPr lang="en-US" sz="2400" b="1" baseline="-25000" dirty="0">
                <a:solidFill>
                  <a:srgbClr val="A50021"/>
                </a:solidFill>
                <a:latin typeface="Comic Sans MS" pitchFamily="66" charset="0"/>
              </a:rPr>
              <a:t>K</a:t>
            </a:r>
            <a:r>
              <a:rPr lang="en-US" sz="2400" dirty="0">
                <a:latin typeface="Comic Sans MS" pitchFamily="66" charset="0"/>
              </a:rPr>
              <a:t>/ </a:t>
            </a:r>
            <a:r>
              <a:rPr lang="en-US" sz="2400" dirty="0" smtClean="0">
                <a:solidFill>
                  <a:srgbClr val="A50021"/>
                </a:solidFill>
                <a:latin typeface="Comic Sans MS" pitchFamily="66" charset="0"/>
              </a:rPr>
              <a:t>function</a:t>
            </a:r>
            <a:endParaRPr lang="en-GB" sz="2400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3500438" y="3357563"/>
            <a:ext cx="792162" cy="6477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5795963" y="3429000"/>
            <a:ext cx="431800" cy="6477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9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 animBg="1"/>
      <p:bldP spid="11271" grpId="0" animBg="1"/>
      <p:bldP spid="11273" grpId="0"/>
      <p:bldP spid="11275" grpId="0" animBg="1"/>
      <p:bldP spid="1127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752600" y="3014663"/>
            <a:ext cx="381000" cy="838200"/>
            <a:chOff x="2880" y="2928"/>
            <a:chExt cx="240" cy="528"/>
          </a:xfrm>
        </p:grpSpPr>
        <p:sp>
          <p:nvSpPr>
            <p:cNvPr id="16468" name="Line 27"/>
            <p:cNvSpPr>
              <a:spLocks noChangeShapeType="1"/>
            </p:cNvSpPr>
            <p:nvPr/>
          </p:nvSpPr>
          <p:spPr bwMode="auto">
            <a:xfrm>
              <a:off x="2880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Line 28"/>
            <p:cNvSpPr>
              <a:spLocks noChangeShapeType="1"/>
            </p:cNvSpPr>
            <p:nvPr/>
          </p:nvSpPr>
          <p:spPr bwMode="auto">
            <a:xfrm>
              <a:off x="2880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Line 29"/>
            <p:cNvSpPr>
              <a:spLocks noChangeShapeType="1"/>
            </p:cNvSpPr>
            <p:nvPr/>
          </p:nvSpPr>
          <p:spPr bwMode="auto">
            <a:xfrm flipV="1">
              <a:off x="2880" y="32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" name="Line 30"/>
            <p:cNvSpPr>
              <a:spLocks noChangeShapeType="1"/>
            </p:cNvSpPr>
            <p:nvPr/>
          </p:nvSpPr>
          <p:spPr bwMode="auto">
            <a:xfrm>
              <a:off x="3120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Line 32"/>
          <p:cNvSpPr>
            <a:spLocks noChangeShapeType="1"/>
          </p:cNvSpPr>
          <p:nvPr/>
        </p:nvSpPr>
        <p:spPr bwMode="auto">
          <a:xfrm>
            <a:off x="533400" y="36242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8" name="Rectangle 33"/>
          <p:cNvSpPr>
            <a:spLocks noChangeArrowheads="1"/>
          </p:cNvSpPr>
          <p:nvPr/>
        </p:nvSpPr>
        <p:spPr bwMode="auto">
          <a:xfrm>
            <a:off x="990600" y="3243263"/>
            <a:ext cx="38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34"/>
          <p:cNvSpPr>
            <a:spLocks noChangeShapeType="1"/>
          </p:cNvSpPr>
          <p:nvPr/>
        </p:nvSpPr>
        <p:spPr bwMode="auto">
          <a:xfrm>
            <a:off x="1371600" y="3471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12" name="Line 81"/>
          <p:cNvSpPr>
            <a:spLocks noChangeShapeType="1"/>
          </p:cNvSpPr>
          <p:nvPr/>
        </p:nvSpPr>
        <p:spPr bwMode="auto">
          <a:xfrm>
            <a:off x="8229600" y="3471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82"/>
          <p:cNvSpPr txBox="1">
            <a:spLocks noChangeArrowheads="1"/>
          </p:cNvSpPr>
          <p:nvPr/>
        </p:nvSpPr>
        <p:spPr bwMode="auto">
          <a:xfrm>
            <a:off x="533400" y="35861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M</a:t>
            </a:r>
          </a:p>
        </p:txBody>
      </p:sp>
      <p:sp>
        <p:nvSpPr>
          <p:cNvPr id="16392" name="Text Box 86"/>
          <p:cNvSpPr txBox="1">
            <a:spLocks noChangeArrowheads="1"/>
          </p:cNvSpPr>
          <p:nvPr/>
        </p:nvSpPr>
        <p:spPr bwMode="auto">
          <a:xfrm>
            <a:off x="1371600" y="34337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u</a:t>
            </a:r>
            <a:r>
              <a:rPr lang="en-US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6393" name="Text Box 99"/>
          <p:cNvSpPr txBox="1">
            <a:spLocks noChangeArrowheads="1"/>
          </p:cNvSpPr>
          <p:nvPr/>
        </p:nvSpPr>
        <p:spPr bwMode="auto">
          <a:xfrm>
            <a:off x="1752600" y="318135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  <a:r>
              <a:rPr lang="en-US" i="1" baseline="-25000">
                <a:latin typeface="Times New Roman" pitchFamily="18" charset="0"/>
              </a:rPr>
              <a:t>K</a:t>
            </a:r>
          </a:p>
        </p:txBody>
      </p:sp>
      <p:sp>
        <p:nvSpPr>
          <p:cNvPr id="16394" name="Text Box 110"/>
          <p:cNvSpPr txBox="1">
            <a:spLocks noChangeArrowheads="1"/>
          </p:cNvSpPr>
          <p:nvPr/>
        </p:nvSpPr>
        <p:spPr bwMode="auto">
          <a:xfrm>
            <a:off x="990600" y="3319463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U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2133600" y="2997200"/>
            <a:ext cx="1720850" cy="990600"/>
            <a:chOff x="1344" y="1899"/>
            <a:chExt cx="1084" cy="624"/>
          </a:xfrm>
        </p:grpSpPr>
        <p:sp>
          <p:nvSpPr>
            <p:cNvPr id="16454" name="Line 37"/>
            <p:cNvSpPr>
              <a:spLocks noChangeShapeType="1"/>
            </p:cNvSpPr>
            <p:nvPr/>
          </p:nvSpPr>
          <p:spPr bwMode="auto">
            <a:xfrm>
              <a:off x="1392" y="233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Rectangle 38"/>
            <p:cNvSpPr>
              <a:spLocks noChangeArrowheads="1"/>
            </p:cNvSpPr>
            <p:nvPr/>
          </p:nvSpPr>
          <p:spPr bwMode="auto">
            <a:xfrm>
              <a:off x="1680" y="1995"/>
              <a:ext cx="24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Line 40"/>
            <p:cNvSpPr>
              <a:spLocks noChangeShapeType="1"/>
            </p:cNvSpPr>
            <p:nvPr/>
          </p:nvSpPr>
          <p:spPr bwMode="auto">
            <a:xfrm>
              <a:off x="1344" y="2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2160" y="1899"/>
              <a:ext cx="240" cy="528"/>
              <a:chOff x="2880" y="2928"/>
              <a:chExt cx="240" cy="528"/>
            </a:xfrm>
          </p:grpSpPr>
          <p:sp>
            <p:nvSpPr>
              <p:cNvPr id="16464" name="Line 42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3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4"/>
              <p:cNvSpPr>
                <a:spLocks noChangeShapeType="1"/>
              </p:cNvSpPr>
              <p:nvPr/>
            </p:nvSpPr>
            <p:spPr bwMode="auto">
              <a:xfrm flipV="1">
                <a:off x="2880" y="326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Line 45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58" name="Line 46"/>
            <p:cNvSpPr>
              <a:spLocks noChangeShapeType="1"/>
            </p:cNvSpPr>
            <p:nvPr/>
          </p:nvSpPr>
          <p:spPr bwMode="auto">
            <a:xfrm>
              <a:off x="1920" y="218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3"/>
            <p:cNvSpPr txBox="1">
              <a:spLocks noChangeArrowheads="1"/>
            </p:cNvSpPr>
            <p:nvPr/>
          </p:nvSpPr>
          <p:spPr bwMode="auto">
            <a:xfrm>
              <a:off x="1392" y="2292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6460" name="Text Box 87"/>
            <p:cNvSpPr txBox="1">
              <a:spLocks noChangeArrowheads="1"/>
            </p:cNvSpPr>
            <p:nvPr/>
          </p:nvSpPr>
          <p:spPr bwMode="auto">
            <a:xfrm>
              <a:off x="1920" y="214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u</a:t>
              </a:r>
              <a:r>
                <a:rPr lang="en-US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61" name="Text Box 89"/>
            <p:cNvSpPr txBox="1">
              <a:spLocks noChangeArrowheads="1"/>
            </p:cNvSpPr>
            <p:nvPr/>
          </p:nvSpPr>
          <p:spPr bwMode="auto">
            <a:xfrm>
              <a:off x="1396" y="194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62" name="Text Box 107"/>
            <p:cNvSpPr txBox="1">
              <a:spLocks noChangeArrowheads="1"/>
            </p:cNvSpPr>
            <p:nvPr/>
          </p:nvSpPr>
          <p:spPr bwMode="auto">
            <a:xfrm>
              <a:off x="2160" y="2004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  <a:r>
                <a:rPr lang="en-US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6463" name="Text Box 111"/>
            <p:cNvSpPr txBox="1">
              <a:spLocks noChangeArrowheads="1"/>
            </p:cNvSpPr>
            <p:nvPr/>
          </p:nvSpPr>
          <p:spPr bwMode="auto">
            <a:xfrm>
              <a:off x="1652" y="209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U</a:t>
              </a:r>
              <a:r>
                <a:rPr lang="en-US" i="1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3810000" y="2709863"/>
            <a:ext cx="1981200" cy="1295400"/>
            <a:chOff x="2400" y="1707"/>
            <a:chExt cx="1248" cy="816"/>
          </a:xfrm>
        </p:grpSpPr>
        <p:sp>
          <p:nvSpPr>
            <p:cNvPr id="16441" name="Line 48"/>
            <p:cNvSpPr>
              <a:spLocks noChangeShapeType="1"/>
            </p:cNvSpPr>
            <p:nvPr/>
          </p:nvSpPr>
          <p:spPr bwMode="auto">
            <a:xfrm>
              <a:off x="2448" y="233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Rectangle 49"/>
            <p:cNvSpPr>
              <a:spLocks noChangeArrowheads="1"/>
            </p:cNvSpPr>
            <p:nvPr/>
          </p:nvSpPr>
          <p:spPr bwMode="auto">
            <a:xfrm>
              <a:off x="2736" y="1851"/>
              <a:ext cx="24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Line 50"/>
            <p:cNvSpPr>
              <a:spLocks noChangeShapeType="1"/>
            </p:cNvSpPr>
            <p:nvPr/>
          </p:nvSpPr>
          <p:spPr bwMode="auto">
            <a:xfrm>
              <a:off x="2400" y="2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Line 51"/>
            <p:cNvSpPr>
              <a:spLocks noChangeShapeType="1"/>
            </p:cNvSpPr>
            <p:nvPr/>
          </p:nvSpPr>
          <p:spPr bwMode="auto">
            <a:xfrm>
              <a:off x="2448" y="19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Line 54"/>
            <p:cNvSpPr>
              <a:spLocks noChangeShapeType="1"/>
            </p:cNvSpPr>
            <p:nvPr/>
          </p:nvSpPr>
          <p:spPr bwMode="auto">
            <a:xfrm>
              <a:off x="2976" y="2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Oval 67"/>
            <p:cNvSpPr>
              <a:spLocks noChangeArrowheads="1"/>
            </p:cNvSpPr>
            <p:nvPr/>
          </p:nvSpPr>
          <p:spPr bwMode="auto">
            <a:xfrm>
              <a:off x="3408" y="213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7" name="Oval 68"/>
            <p:cNvSpPr>
              <a:spLocks noChangeArrowheads="1"/>
            </p:cNvSpPr>
            <p:nvPr/>
          </p:nvSpPr>
          <p:spPr bwMode="auto">
            <a:xfrm>
              <a:off x="3504" y="213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Oval 69"/>
            <p:cNvSpPr>
              <a:spLocks noChangeArrowheads="1"/>
            </p:cNvSpPr>
            <p:nvPr/>
          </p:nvSpPr>
          <p:spPr bwMode="auto">
            <a:xfrm>
              <a:off x="3600" y="213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Text Box 84"/>
            <p:cNvSpPr txBox="1">
              <a:spLocks noChangeArrowheads="1"/>
            </p:cNvSpPr>
            <p:nvPr/>
          </p:nvSpPr>
          <p:spPr bwMode="auto">
            <a:xfrm>
              <a:off x="2448" y="2292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6450" name="Text Box 90"/>
            <p:cNvSpPr txBox="1">
              <a:spLocks noChangeArrowheads="1"/>
            </p:cNvSpPr>
            <p:nvPr/>
          </p:nvSpPr>
          <p:spPr bwMode="auto">
            <a:xfrm>
              <a:off x="2496" y="170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51" name="Text Box 91"/>
            <p:cNvSpPr txBox="1">
              <a:spLocks noChangeArrowheads="1"/>
            </p:cNvSpPr>
            <p:nvPr/>
          </p:nvSpPr>
          <p:spPr bwMode="auto">
            <a:xfrm>
              <a:off x="2496" y="195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52" name="Text Box 92"/>
            <p:cNvSpPr txBox="1">
              <a:spLocks noChangeArrowheads="1"/>
            </p:cNvSpPr>
            <p:nvPr/>
          </p:nvSpPr>
          <p:spPr bwMode="auto">
            <a:xfrm>
              <a:off x="3028" y="214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u</a:t>
              </a:r>
              <a:r>
                <a:rPr lang="en-US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53" name="Text Box 112"/>
            <p:cNvSpPr txBox="1">
              <a:spLocks noChangeArrowheads="1"/>
            </p:cNvSpPr>
            <p:nvPr/>
          </p:nvSpPr>
          <p:spPr bwMode="auto">
            <a:xfrm>
              <a:off x="2736" y="209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U</a:t>
              </a:r>
              <a:r>
                <a:rPr lang="en-US" i="1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6019800" y="1885950"/>
            <a:ext cx="2616200" cy="2105025"/>
            <a:chOff x="3792" y="1188"/>
            <a:chExt cx="1648" cy="1326"/>
          </a:xfrm>
        </p:grpSpPr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3792" y="1899"/>
              <a:ext cx="240" cy="528"/>
              <a:chOff x="2880" y="2928"/>
              <a:chExt cx="240" cy="528"/>
            </a:xfrm>
          </p:grpSpPr>
          <p:sp>
            <p:nvSpPr>
              <p:cNvPr id="16437" name="Line 56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Line 57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Line 58"/>
              <p:cNvSpPr>
                <a:spLocks noChangeShapeType="1"/>
              </p:cNvSpPr>
              <p:nvPr/>
            </p:nvSpPr>
            <p:spPr bwMode="auto">
              <a:xfrm flipV="1">
                <a:off x="2880" y="326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Line 59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14" name="Line 60"/>
            <p:cNvSpPr>
              <a:spLocks noChangeShapeType="1"/>
            </p:cNvSpPr>
            <p:nvPr/>
          </p:nvSpPr>
          <p:spPr bwMode="auto">
            <a:xfrm>
              <a:off x="4080" y="233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Rectangle 61"/>
            <p:cNvSpPr>
              <a:spLocks noChangeArrowheads="1"/>
            </p:cNvSpPr>
            <p:nvPr/>
          </p:nvSpPr>
          <p:spPr bwMode="auto">
            <a:xfrm>
              <a:off x="4368" y="1371"/>
              <a:ext cx="240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62"/>
            <p:cNvSpPr>
              <a:spLocks noChangeShapeType="1"/>
            </p:cNvSpPr>
            <p:nvPr/>
          </p:nvSpPr>
          <p:spPr bwMode="auto">
            <a:xfrm>
              <a:off x="4032" y="2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63"/>
            <p:cNvSpPr>
              <a:spLocks noChangeShapeType="1"/>
            </p:cNvSpPr>
            <p:nvPr/>
          </p:nvSpPr>
          <p:spPr bwMode="auto">
            <a:xfrm>
              <a:off x="4080" y="19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64"/>
            <p:cNvSpPr>
              <a:spLocks noChangeShapeType="1"/>
            </p:cNvSpPr>
            <p:nvPr/>
          </p:nvSpPr>
          <p:spPr bwMode="auto">
            <a:xfrm>
              <a:off x="4608" y="2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Line 66"/>
            <p:cNvSpPr>
              <a:spLocks noChangeShapeType="1"/>
            </p:cNvSpPr>
            <p:nvPr/>
          </p:nvSpPr>
          <p:spPr bwMode="auto">
            <a:xfrm>
              <a:off x="4080" y="146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Oval 73"/>
            <p:cNvSpPr>
              <a:spLocks noChangeArrowheads="1"/>
            </p:cNvSpPr>
            <p:nvPr/>
          </p:nvSpPr>
          <p:spPr bwMode="auto">
            <a:xfrm>
              <a:off x="4224" y="151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Oval 74"/>
            <p:cNvSpPr>
              <a:spLocks noChangeArrowheads="1"/>
            </p:cNvSpPr>
            <p:nvPr/>
          </p:nvSpPr>
          <p:spPr bwMode="auto">
            <a:xfrm>
              <a:off x="4224" y="161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Oval 75"/>
            <p:cNvSpPr>
              <a:spLocks noChangeArrowheads="1"/>
            </p:cNvSpPr>
            <p:nvPr/>
          </p:nvSpPr>
          <p:spPr bwMode="auto">
            <a:xfrm>
              <a:off x="4224" y="170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944" y="1899"/>
              <a:ext cx="240" cy="528"/>
              <a:chOff x="2880" y="2928"/>
              <a:chExt cx="240" cy="528"/>
            </a:xfrm>
          </p:grpSpPr>
          <p:sp>
            <p:nvSpPr>
              <p:cNvPr id="16433" name="Line 77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Line 78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Line 79"/>
              <p:cNvSpPr>
                <a:spLocks noChangeShapeType="1"/>
              </p:cNvSpPr>
              <p:nvPr/>
            </p:nvSpPr>
            <p:spPr bwMode="auto">
              <a:xfrm flipV="1">
                <a:off x="2880" y="326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Line 80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24" name="Text Box 85"/>
            <p:cNvSpPr txBox="1">
              <a:spLocks noChangeArrowheads="1"/>
            </p:cNvSpPr>
            <p:nvPr/>
          </p:nvSpPr>
          <p:spPr bwMode="auto">
            <a:xfrm>
              <a:off x="4080" y="2283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6425" name="Text Box 88"/>
            <p:cNvSpPr txBox="1">
              <a:spLocks noChangeArrowheads="1"/>
            </p:cNvSpPr>
            <p:nvPr/>
          </p:nvSpPr>
          <p:spPr bwMode="auto">
            <a:xfrm>
              <a:off x="4708" y="2139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u</a:t>
              </a:r>
              <a:r>
                <a:rPr lang="en-US" b="1" i="1" baseline="-25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6426" name="Text Box 94"/>
            <p:cNvSpPr txBox="1">
              <a:spLocks noChangeArrowheads="1"/>
            </p:cNvSpPr>
            <p:nvPr/>
          </p:nvSpPr>
          <p:spPr bwMode="auto">
            <a:xfrm>
              <a:off x="4105" y="1933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b="1" i="1" baseline="-25000">
                  <a:latin typeface="Times New Roman" pitchFamily="18" charset="0"/>
                </a:rPr>
                <a:t>l</a:t>
              </a:r>
              <a:r>
                <a:rPr lang="en-US" b="1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16427" name="Text Box 96"/>
            <p:cNvSpPr txBox="1">
              <a:spLocks noChangeArrowheads="1"/>
            </p:cNvSpPr>
            <p:nvPr/>
          </p:nvSpPr>
          <p:spPr bwMode="auto">
            <a:xfrm>
              <a:off x="4140" y="171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28" name="Text Box 97"/>
            <p:cNvSpPr txBox="1">
              <a:spLocks noChangeArrowheads="1"/>
            </p:cNvSpPr>
            <p:nvPr/>
          </p:nvSpPr>
          <p:spPr bwMode="auto">
            <a:xfrm>
              <a:off x="4080" y="1188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b="1" i="1" baseline="-25000">
                  <a:latin typeface="Times New Roman" pitchFamily="18" charset="0"/>
                </a:rPr>
                <a:t>l-</a:t>
              </a:r>
              <a:r>
                <a:rPr lang="en-US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29" name="Text Box 98"/>
            <p:cNvSpPr txBox="1">
              <a:spLocks noChangeArrowheads="1"/>
            </p:cNvSpPr>
            <p:nvPr/>
          </p:nvSpPr>
          <p:spPr bwMode="auto">
            <a:xfrm>
              <a:off x="5233" y="2139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v</a:t>
              </a:r>
              <a:r>
                <a:rPr lang="en-US" b="1" i="1" baseline="-25000">
                  <a:latin typeface="Times New Roman" pitchFamily="18" charset="0"/>
                </a:rPr>
                <a:t>l</a:t>
              </a:r>
              <a:endParaRPr lang="en-US" b="1" baseline="-25000">
                <a:latin typeface="Times New Roman" pitchFamily="18" charset="0"/>
              </a:endParaRPr>
            </a:p>
          </p:txBody>
        </p:sp>
        <p:sp>
          <p:nvSpPr>
            <p:cNvPr id="16430" name="Text Box 108"/>
            <p:cNvSpPr txBox="1">
              <a:spLocks noChangeArrowheads="1"/>
            </p:cNvSpPr>
            <p:nvPr/>
          </p:nvSpPr>
          <p:spPr bwMode="auto">
            <a:xfrm>
              <a:off x="3792" y="1995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  <a:r>
                <a:rPr lang="en-US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6431" name="Text Box 109"/>
            <p:cNvSpPr txBox="1">
              <a:spLocks noChangeArrowheads="1"/>
            </p:cNvSpPr>
            <p:nvPr/>
          </p:nvSpPr>
          <p:spPr bwMode="auto">
            <a:xfrm>
              <a:off x="4944" y="1995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  <a:r>
                <a:rPr lang="en-US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6432" name="Text Box 113"/>
            <p:cNvSpPr txBox="1">
              <a:spLocks noChangeArrowheads="1"/>
            </p:cNvSpPr>
            <p:nvPr/>
          </p:nvSpPr>
          <p:spPr bwMode="auto">
            <a:xfrm>
              <a:off x="4368" y="1899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U</a:t>
              </a:r>
              <a:r>
                <a:rPr lang="en-US" i="1" baseline="-25000">
                  <a:latin typeface="Times New Roman" pitchFamily="18" charset="0"/>
                </a:rPr>
                <a:t>l</a:t>
              </a:r>
            </a:p>
          </p:txBody>
        </p:sp>
      </p:grpSp>
      <p:sp>
        <p:nvSpPr>
          <p:cNvPr id="16398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000" b="1">
                <a:latin typeface="Arial Black" pitchFamily="34" charset="0"/>
              </a:rPr>
              <a:t>MAC on arbitrary domain</a:t>
            </a:r>
            <a:endParaRPr lang="en-GB" sz="4000" b="1">
              <a:latin typeface="Arial Black" pitchFamily="34" charset="0"/>
            </a:endParaRPr>
          </a:p>
        </p:txBody>
      </p:sp>
      <p:sp>
        <p:nvSpPr>
          <p:cNvPr id="49247" name="Line 60"/>
          <p:cNvSpPr>
            <a:spLocks noChangeShapeType="1"/>
          </p:cNvSpPr>
          <p:nvPr/>
        </p:nvSpPr>
        <p:spPr bwMode="auto">
          <a:xfrm>
            <a:off x="3805238" y="5875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48" name="Rectangle 61"/>
          <p:cNvSpPr>
            <a:spLocks noChangeArrowheads="1"/>
          </p:cNvSpPr>
          <p:nvPr/>
        </p:nvSpPr>
        <p:spPr bwMode="auto">
          <a:xfrm>
            <a:off x="4262438" y="4351338"/>
            <a:ext cx="381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51" name="Line 64"/>
          <p:cNvSpPr>
            <a:spLocks noChangeShapeType="1"/>
          </p:cNvSpPr>
          <p:nvPr/>
        </p:nvSpPr>
        <p:spPr bwMode="auto">
          <a:xfrm>
            <a:off x="4643438" y="51577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52" name="Line 66"/>
          <p:cNvSpPr>
            <a:spLocks noChangeShapeType="1"/>
          </p:cNvSpPr>
          <p:nvPr/>
        </p:nvSpPr>
        <p:spPr bwMode="auto">
          <a:xfrm>
            <a:off x="3805238" y="45037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53" name="Oval 73"/>
          <p:cNvSpPr>
            <a:spLocks noChangeArrowheads="1"/>
          </p:cNvSpPr>
          <p:nvPr/>
        </p:nvSpPr>
        <p:spPr bwMode="auto">
          <a:xfrm>
            <a:off x="4033838" y="45799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54" name="Oval 74"/>
          <p:cNvSpPr>
            <a:spLocks noChangeArrowheads="1"/>
          </p:cNvSpPr>
          <p:nvPr/>
        </p:nvSpPr>
        <p:spPr bwMode="auto">
          <a:xfrm>
            <a:off x="4033838" y="48561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55" name="Oval 75"/>
          <p:cNvSpPr>
            <a:spLocks noChangeArrowheads="1"/>
          </p:cNvSpPr>
          <p:nvPr/>
        </p:nvSpPr>
        <p:spPr bwMode="auto">
          <a:xfrm>
            <a:off x="4033838" y="51530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61" name="Text Box 85"/>
          <p:cNvSpPr txBox="1">
            <a:spLocks noChangeArrowheads="1"/>
          </p:cNvSpPr>
          <p:nvPr/>
        </p:nvSpPr>
        <p:spPr bwMode="auto">
          <a:xfrm>
            <a:off x="3805238" y="57991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M</a:t>
            </a:r>
          </a:p>
        </p:txBody>
      </p:sp>
      <p:sp>
        <p:nvSpPr>
          <p:cNvPr id="49264" name="Text Box 96"/>
          <p:cNvSpPr txBox="1">
            <a:spLocks noChangeArrowheads="1"/>
          </p:cNvSpPr>
          <p:nvPr/>
        </p:nvSpPr>
        <p:spPr bwMode="auto">
          <a:xfrm>
            <a:off x="3922713" y="515778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v</a:t>
            </a:r>
            <a:r>
              <a:rPr lang="en-US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9265" name="Text Box 97"/>
          <p:cNvSpPr txBox="1">
            <a:spLocks noChangeArrowheads="1"/>
          </p:cNvSpPr>
          <p:nvPr/>
        </p:nvSpPr>
        <p:spPr bwMode="auto">
          <a:xfrm>
            <a:off x="3805238" y="40608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v</a:t>
            </a:r>
            <a:r>
              <a:rPr lang="en-US" b="1" i="1" baseline="-25000">
                <a:latin typeface="Times New Roman" pitchFamily="18" charset="0"/>
              </a:rPr>
              <a:t>l</a:t>
            </a:r>
            <a:endParaRPr lang="en-US" b="1" baseline="-25000">
              <a:latin typeface="Times New Roman" pitchFamily="18" charset="0"/>
            </a:endParaRPr>
          </a:p>
        </p:txBody>
      </p:sp>
      <p:sp>
        <p:nvSpPr>
          <p:cNvPr id="49270" name="Line 63"/>
          <p:cNvSpPr>
            <a:spLocks noChangeShapeType="1"/>
          </p:cNvSpPr>
          <p:nvPr/>
        </p:nvSpPr>
        <p:spPr bwMode="auto">
          <a:xfrm>
            <a:off x="3802063" y="555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71" name="Text Box 119"/>
          <p:cNvSpPr txBox="1">
            <a:spLocks noChangeArrowheads="1"/>
          </p:cNvSpPr>
          <p:nvPr/>
        </p:nvSpPr>
        <p:spPr bwMode="auto">
          <a:xfrm>
            <a:off x="5292725" y="4941888"/>
            <a:ext cx="53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tag</a:t>
            </a:r>
          </a:p>
        </p:txBody>
      </p:sp>
      <p:sp>
        <p:nvSpPr>
          <p:cNvPr id="16411" name="Text Box 120"/>
          <p:cNvSpPr txBox="1">
            <a:spLocks noChangeArrowheads="1"/>
          </p:cNvSpPr>
          <p:nvPr/>
        </p:nvSpPr>
        <p:spPr bwMode="auto">
          <a:xfrm>
            <a:off x="1187450" y="54451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9273" name="Text Box 121"/>
          <p:cNvSpPr txBox="1">
            <a:spLocks noChangeArrowheads="1"/>
          </p:cNvSpPr>
          <p:nvPr/>
        </p:nvSpPr>
        <p:spPr bwMode="auto">
          <a:xfrm rot="-5400000">
            <a:off x="4120357" y="5025231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62000" y="1143000"/>
            <a:ext cx="52597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E.g. for CBC, u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 = M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  (first message block)</a:t>
            </a:r>
          </a:p>
          <a:p>
            <a:r>
              <a:rPr lang="en-US" sz="2000" dirty="0" smtClean="0">
                <a:latin typeface="Comic Sans MS" pitchFamily="66" charset="0"/>
              </a:rPr>
              <a:t>u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= v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 + M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</a:p>
          <a:p>
            <a:r>
              <a:rPr lang="en-US" sz="2000" dirty="0" smtClean="0">
                <a:latin typeface="Comic Sans MS" pitchFamily="66" charset="0"/>
              </a:rPr>
              <a:t>u</a:t>
            </a:r>
            <a:r>
              <a:rPr lang="en-US" sz="2000" baseline="-25000" dirty="0" smtClean="0">
                <a:latin typeface="Comic Sans MS" pitchFamily="66" charset="0"/>
              </a:rPr>
              <a:t>3</a:t>
            </a:r>
            <a:r>
              <a:rPr lang="en-US" sz="2000" dirty="0" smtClean="0">
                <a:latin typeface="Comic Sans MS" pitchFamily="66" charset="0"/>
              </a:rPr>
              <a:t>= v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 + M</a:t>
            </a:r>
            <a:r>
              <a:rPr lang="en-US" sz="2000" baseline="-25000" dirty="0" smtClean="0">
                <a:latin typeface="Comic Sans MS" pitchFamily="66" charset="0"/>
              </a:rPr>
              <a:t>3</a:t>
            </a:r>
            <a:r>
              <a:rPr lang="en-US" sz="2000" dirty="0" smtClean="0">
                <a:latin typeface="Comic Sans MS" pitchFamily="66" charset="0"/>
              </a:rPr>
              <a:t>  </a:t>
            </a:r>
          </a:p>
          <a:p>
            <a:r>
              <a:rPr lang="en-US" sz="2000" dirty="0" smtClean="0">
                <a:latin typeface="Comic Sans MS" pitchFamily="66" charset="0"/>
              </a:rPr>
              <a:t>…</a:t>
            </a:r>
          </a:p>
          <a:p>
            <a:r>
              <a:rPr lang="en-US" sz="2000" dirty="0" err="1" smtClean="0">
                <a:latin typeface="Comic Sans MS" pitchFamily="66" charset="0"/>
              </a:rPr>
              <a:t>u</a:t>
            </a:r>
            <a:r>
              <a:rPr lang="en-US" sz="2000" baseline="-25000" dirty="0" err="1" smtClean="0">
                <a:latin typeface="Comic Sans MS" pitchFamily="66" charset="0"/>
              </a:rPr>
              <a:t>l</a:t>
            </a:r>
            <a:r>
              <a:rPr lang="en-US" sz="2000" dirty="0" smtClean="0">
                <a:latin typeface="Comic Sans MS" pitchFamily="66" charset="0"/>
              </a:rPr>
              <a:t> = v</a:t>
            </a:r>
            <a:r>
              <a:rPr lang="en-US" sz="2000" baseline="-25000" dirty="0" smtClean="0">
                <a:latin typeface="Comic Sans MS" pitchFamily="66" charset="0"/>
              </a:rPr>
              <a:t>l-1</a:t>
            </a:r>
            <a:r>
              <a:rPr lang="en-US" sz="2000" dirty="0" smtClean="0">
                <a:latin typeface="Comic Sans MS" pitchFamily="66" charset="0"/>
              </a:rPr>
              <a:t> + M</a:t>
            </a:r>
            <a:r>
              <a:rPr lang="en-US" sz="2000" baseline="-25000" dirty="0" smtClean="0">
                <a:latin typeface="Comic Sans MS" pitchFamily="66" charset="0"/>
              </a:rPr>
              <a:t>l</a:t>
            </a:r>
          </a:p>
          <a:p>
            <a:r>
              <a:rPr lang="en-US" sz="2000" dirty="0" smtClean="0">
                <a:latin typeface="Comic Sans MS" pitchFamily="66" charset="0"/>
              </a:rPr>
              <a:t>tag = </a:t>
            </a:r>
            <a:r>
              <a:rPr lang="en-US" sz="2000" dirty="0" err="1" smtClean="0">
                <a:latin typeface="Comic Sans MS" pitchFamily="66" charset="0"/>
              </a:rPr>
              <a:t>v</a:t>
            </a:r>
            <a:r>
              <a:rPr lang="en-US" sz="2000" baseline="-25000" dirty="0" err="1" smtClean="0">
                <a:latin typeface="Comic Sans MS" pitchFamily="66" charset="0"/>
              </a:rPr>
              <a:t>l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9" name="Date Placeholder 8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2" grpId="0" animBg="1"/>
      <p:bldP spid="49247" grpId="0" animBg="1"/>
      <p:bldP spid="49248" grpId="0" animBg="1"/>
      <p:bldP spid="49251" grpId="0" animBg="1"/>
      <p:bldP spid="49252" grpId="0" animBg="1"/>
      <p:bldP spid="49253" grpId="0" animBg="1"/>
      <p:bldP spid="49254" grpId="0" animBg="1"/>
      <p:bldP spid="49255" grpId="0" animBg="1"/>
      <p:bldP spid="49261" grpId="0"/>
      <p:bldP spid="49264" grpId="0"/>
      <p:bldP spid="49265" grpId="0"/>
      <p:bldP spid="49270" grpId="0" animBg="1"/>
      <p:bldP spid="49271" grpId="0"/>
      <p:bldP spid="4927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      </a:t>
            </a:r>
            <a:r>
              <a:rPr lang="es-MX" sz="4400" b="1" dirty="0" err="1" smtClean="0">
                <a:latin typeface="Arial Black" pitchFamily="34" charset="0"/>
              </a:rPr>
              <a:t>Cascade</a:t>
            </a:r>
            <a:r>
              <a:rPr lang="es-MX" sz="4400" b="1" dirty="0" smtClean="0">
                <a:latin typeface="Arial Black" pitchFamily="34" charset="0"/>
              </a:rPr>
              <a:t> </a:t>
            </a:r>
            <a:r>
              <a:rPr lang="es-MX" sz="2800" b="1" dirty="0" smtClean="0">
                <a:latin typeface="Arial Black" pitchFamily="34" charset="0"/>
              </a:rPr>
              <a:t>(</a:t>
            </a:r>
            <a:r>
              <a:rPr lang="es-MX" sz="2800" b="1" dirty="0" err="1" smtClean="0">
                <a:latin typeface="Arial Black" pitchFamily="34" charset="0"/>
              </a:rPr>
              <a:t>Bellare</a:t>
            </a:r>
            <a:r>
              <a:rPr lang="es-MX" sz="2800" b="1" dirty="0" smtClean="0">
                <a:latin typeface="Arial Black" pitchFamily="34" charset="0"/>
              </a:rPr>
              <a:t> et al. FOCS’96)</a:t>
            </a:r>
            <a:endParaRPr lang="en-GB" sz="4400" b="1" dirty="0">
              <a:latin typeface="Arial Black" pitchFamily="34" charset="0"/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52400" y="1312201"/>
            <a:ext cx="8763000" cy="2573999"/>
            <a:chOff x="480" y="874"/>
            <a:chExt cx="4471" cy="1170"/>
          </a:xfrm>
        </p:grpSpPr>
        <p:sp>
          <p:nvSpPr>
            <p:cNvPr id="131" name="Line 2"/>
            <p:cNvSpPr>
              <a:spLocks noChangeShapeType="1"/>
            </p:cNvSpPr>
            <p:nvPr/>
          </p:nvSpPr>
          <p:spPr bwMode="auto">
            <a:xfrm>
              <a:off x="100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"/>
            <p:cNvSpPr>
              <a:spLocks noChangeShapeType="1"/>
            </p:cNvSpPr>
            <p:nvPr/>
          </p:nvSpPr>
          <p:spPr bwMode="auto">
            <a:xfrm>
              <a:off x="100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4"/>
            <p:cNvSpPr>
              <a:spLocks noChangeShapeType="1"/>
            </p:cNvSpPr>
            <p:nvPr/>
          </p:nvSpPr>
          <p:spPr bwMode="auto">
            <a:xfrm>
              <a:off x="139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"/>
            <p:cNvSpPr>
              <a:spLocks noChangeShapeType="1"/>
            </p:cNvSpPr>
            <p:nvPr/>
          </p:nvSpPr>
          <p:spPr bwMode="auto">
            <a:xfrm>
              <a:off x="100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110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67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76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76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1728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1728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>
              <a:off x="2112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1728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1824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>
              <a:off x="139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"/>
            <p:cNvSpPr>
              <a:spLocks noChangeShapeType="1"/>
            </p:cNvSpPr>
            <p:nvPr/>
          </p:nvSpPr>
          <p:spPr bwMode="auto">
            <a:xfrm>
              <a:off x="1488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1488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>
              <a:off x="2112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3360" y="14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3360" y="147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3744" y="16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3360" y="1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3456" y="16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" name="Line 24"/>
            <p:cNvSpPr>
              <a:spLocks noChangeShapeType="1"/>
            </p:cNvSpPr>
            <p:nvPr/>
          </p:nvSpPr>
          <p:spPr bwMode="auto">
            <a:xfrm>
              <a:off x="3024" y="18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5"/>
            <p:cNvSpPr>
              <a:spLocks noChangeShapeType="1"/>
            </p:cNvSpPr>
            <p:nvPr/>
          </p:nvSpPr>
          <p:spPr bwMode="auto">
            <a:xfrm>
              <a:off x="3120" y="11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"/>
            <p:cNvSpPr>
              <a:spLocks noChangeShapeType="1"/>
            </p:cNvSpPr>
            <p:nvPr/>
          </p:nvSpPr>
          <p:spPr bwMode="auto">
            <a:xfrm>
              <a:off x="3120" y="1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4039" y="10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>
              <a:off x="4039" y="15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36"/>
            <p:cNvSpPr txBox="1">
              <a:spLocks noChangeArrowheads="1"/>
            </p:cNvSpPr>
            <p:nvPr/>
          </p:nvSpPr>
          <p:spPr bwMode="auto">
            <a:xfrm>
              <a:off x="480" y="1776"/>
              <a:ext cx="17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K</a:t>
              </a:r>
              <a:endParaRPr lang="en-US" sz="2400" dirty="0"/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4759" y="18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39"/>
            <p:cNvSpPr txBox="1">
              <a:spLocks noChangeArrowheads="1"/>
            </p:cNvSpPr>
            <p:nvPr/>
          </p:nvSpPr>
          <p:spPr bwMode="auto">
            <a:xfrm>
              <a:off x="576" y="924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1344" y="910"/>
              <a:ext cx="2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63" name="Text Box 41"/>
            <p:cNvSpPr txBox="1">
              <a:spLocks noChangeArrowheads="1"/>
            </p:cNvSpPr>
            <p:nvPr/>
          </p:nvSpPr>
          <p:spPr bwMode="auto">
            <a:xfrm>
              <a:off x="2976" y="901"/>
              <a:ext cx="34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t-1</a:t>
              </a:r>
              <a:endParaRPr lang="en-US" sz="2400" baseline="-25000" dirty="0"/>
            </a:p>
          </p:txBody>
        </p:sp>
        <p:sp>
          <p:nvSpPr>
            <p:cNvPr id="164" name="Text Box 43"/>
            <p:cNvSpPr txBox="1">
              <a:spLocks noChangeArrowheads="1"/>
            </p:cNvSpPr>
            <p:nvPr/>
          </p:nvSpPr>
          <p:spPr bwMode="auto">
            <a:xfrm>
              <a:off x="4032" y="874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t</a:t>
              </a:r>
              <a:endParaRPr lang="en-US" sz="2400" baseline="-25000" dirty="0"/>
            </a:p>
          </p:txBody>
        </p:sp>
        <p:sp>
          <p:nvSpPr>
            <p:cNvPr id="165" name="Line 44"/>
            <p:cNvSpPr>
              <a:spLocks noChangeShapeType="1"/>
            </p:cNvSpPr>
            <p:nvPr/>
          </p:nvSpPr>
          <p:spPr bwMode="auto">
            <a:xfrm flipH="1">
              <a:off x="720" y="133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Text Box 45"/>
            <p:cNvSpPr txBox="1">
              <a:spLocks noChangeArrowheads="1"/>
            </p:cNvSpPr>
            <p:nvPr/>
          </p:nvSpPr>
          <p:spPr bwMode="auto">
            <a:xfrm>
              <a:off x="758" y="13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 flipH="1">
              <a:off x="1440" y="135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Text Box 47"/>
            <p:cNvSpPr txBox="1">
              <a:spLocks noChangeArrowheads="1"/>
            </p:cNvSpPr>
            <p:nvPr/>
          </p:nvSpPr>
          <p:spPr bwMode="auto">
            <a:xfrm>
              <a:off x="1478" y="13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9" name="Line 48"/>
            <p:cNvSpPr>
              <a:spLocks noChangeShapeType="1"/>
            </p:cNvSpPr>
            <p:nvPr/>
          </p:nvSpPr>
          <p:spPr bwMode="auto">
            <a:xfrm flipH="1">
              <a:off x="3078" y="136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3116" y="13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1" name="Line 50"/>
            <p:cNvSpPr>
              <a:spLocks noChangeShapeType="1"/>
            </p:cNvSpPr>
            <p:nvPr/>
          </p:nvSpPr>
          <p:spPr bwMode="auto">
            <a:xfrm flipH="1">
              <a:off x="3997" y="140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4039" y="1381"/>
              <a:ext cx="1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4375" y="1477"/>
              <a:ext cx="384" cy="432"/>
              <a:chOff x="4704" y="1536"/>
              <a:chExt cx="384" cy="432"/>
            </a:xfrm>
          </p:grpSpPr>
          <p:sp>
            <p:nvSpPr>
              <p:cNvPr id="182" name="Line 53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5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5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56"/>
              <p:cNvSpPr>
                <a:spLocks noChangeShapeType="1"/>
              </p:cNvSpPr>
              <p:nvPr/>
            </p:nvSpPr>
            <p:spPr bwMode="auto">
              <a:xfrm>
                <a:off x="47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57"/>
              <p:cNvSpPr txBox="1">
                <a:spLocks noChangeArrowheads="1"/>
              </p:cNvSpPr>
              <p:nvPr/>
            </p:nvSpPr>
            <p:spPr bwMode="auto">
              <a:xfrm>
                <a:off x="4800" y="168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" name="Line 60"/>
            <p:cNvSpPr>
              <a:spLocks noChangeShapeType="1"/>
            </p:cNvSpPr>
            <p:nvPr/>
          </p:nvSpPr>
          <p:spPr bwMode="auto">
            <a:xfrm flipH="1">
              <a:off x="81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6" name="Line 62"/>
            <p:cNvSpPr>
              <a:spLocks noChangeShapeType="1"/>
            </p:cNvSpPr>
            <p:nvPr/>
          </p:nvSpPr>
          <p:spPr bwMode="auto">
            <a:xfrm flipH="1">
              <a:off x="1536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Text Box 63"/>
            <p:cNvSpPr txBox="1">
              <a:spLocks noChangeArrowheads="1"/>
            </p:cNvSpPr>
            <p:nvPr/>
          </p:nvSpPr>
          <p:spPr bwMode="auto">
            <a:xfrm>
              <a:off x="1484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78" name="Line 64"/>
            <p:cNvSpPr>
              <a:spLocks noChangeShapeType="1"/>
            </p:cNvSpPr>
            <p:nvPr/>
          </p:nvSpPr>
          <p:spPr bwMode="auto">
            <a:xfrm flipH="1">
              <a:off x="3172" y="17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65"/>
            <p:cNvSpPr txBox="1">
              <a:spLocks noChangeArrowheads="1"/>
            </p:cNvSpPr>
            <p:nvPr/>
          </p:nvSpPr>
          <p:spPr bwMode="auto">
            <a:xfrm>
              <a:off x="3120" y="18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cxnSp>
        <p:nvCxnSpPr>
          <p:cNvPr id="193" name="Straight Arrow Connector 192"/>
          <p:cNvCxnSpPr/>
          <p:nvPr/>
        </p:nvCxnSpPr>
        <p:spPr>
          <a:xfrm>
            <a:off x="6553200" y="3413125"/>
            <a:ext cx="1219200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ISI Kolkata</a:t>
            </a:r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62000" y="4191000"/>
            <a:ext cx="6227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u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 = M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  (first message block)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tag = f</a:t>
            </a:r>
            <a:r>
              <a:rPr lang="en-US" sz="2000" baseline="30000" dirty="0" smtClean="0">
                <a:latin typeface="Comic Sans MS" pitchFamily="66" charset="0"/>
              </a:rPr>
              <a:t>+</a:t>
            </a:r>
            <a:r>
              <a:rPr lang="en-US" sz="2000" baseline="-25000" dirty="0" smtClean="0">
                <a:latin typeface="Comic Sans MS" pitchFamily="66" charset="0"/>
              </a:rPr>
              <a:t>v1 </a:t>
            </a:r>
            <a:r>
              <a:rPr lang="en-US" sz="2000" dirty="0" smtClean="0">
                <a:latin typeface="Comic Sans MS" pitchFamily="66" charset="0"/>
              </a:rPr>
              <a:t>(M2) = f(… f(v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, M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),…,M</a:t>
            </a:r>
            <a:r>
              <a:rPr lang="en-US" sz="2000" baseline="-25000" dirty="0" smtClean="0">
                <a:latin typeface="Comic Sans MS" pitchFamily="66" charset="0"/>
              </a:rPr>
              <a:t>t</a:t>
            </a:r>
            <a:r>
              <a:rPr lang="en-US" sz="2000" dirty="0" smtClean="0">
                <a:latin typeface="Comic Sans MS" pitchFamily="66" charset="0"/>
              </a:rPr>
              <a:t>) : final function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280610-FB89-4FF8-849A-1DBE7AC8B35F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Forging MAC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340100" y="4430713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98738" y="4214813"/>
            <a:ext cx="7191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Alice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364288" y="4214813"/>
            <a:ext cx="584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Bob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284663" y="5229225"/>
            <a:ext cx="822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Oscar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318000" y="4502150"/>
            <a:ext cx="830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  <a:r>
              <a:rPr lang="en-US" b="1">
                <a:latin typeface="Comic Sans MS" pitchFamily="66" charset="0"/>
              </a:rPr>
              <a:t>,T</a:t>
            </a:r>
            <a:r>
              <a:rPr lang="en-US" b="1" baseline="-25000">
                <a:latin typeface="Comic Sans MS" pitchFamily="66" charset="0"/>
              </a:rPr>
              <a:t>2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851275" y="3789363"/>
            <a:ext cx="17097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Secret key : K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779838" y="3789363"/>
            <a:ext cx="194468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059113" y="400526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 flipV="1">
            <a:off x="5724525" y="4005263"/>
            <a:ext cx="7921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1403350" y="4365625"/>
            <a:ext cx="865188" cy="503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411288" y="4437063"/>
            <a:ext cx="787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MAC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183515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835150" y="48688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816100" y="3813175"/>
            <a:ext cx="4794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835150" y="5037138"/>
            <a:ext cx="4365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T</a:t>
            </a:r>
            <a:r>
              <a:rPr lang="en-US" b="1" baseline="-25000">
                <a:latin typeface="Comic Sans MS" pitchFamily="66" charset="0"/>
              </a:rPr>
              <a:t>2</a:t>
            </a:r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 flipH="1" flipV="1">
            <a:off x="3203575" y="4581525"/>
            <a:ext cx="11525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8" name="Text Box 23"/>
          <p:cNvSpPr txBox="1">
            <a:spLocks noChangeArrowheads="1"/>
          </p:cNvSpPr>
          <p:nvPr/>
        </p:nvSpPr>
        <p:spPr bwMode="auto">
          <a:xfrm>
            <a:off x="3276600" y="4868863"/>
            <a:ext cx="479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2</a:t>
            </a:r>
          </a:p>
        </p:txBody>
      </p:sp>
      <p:sp>
        <p:nvSpPr>
          <p:cNvPr id="9239" name="Text Box 21"/>
          <p:cNvSpPr txBox="1">
            <a:spLocks noChangeArrowheads="1"/>
          </p:cNvSpPr>
          <p:nvPr/>
        </p:nvSpPr>
        <p:spPr bwMode="auto">
          <a:xfrm>
            <a:off x="1116013" y="1285875"/>
            <a:ext cx="49561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66" charset="0"/>
              </a:rPr>
              <a:t>Role of a successful attacker: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1143000" y="1714500"/>
            <a:ext cx="7000875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For adaptively chosen messages M</a:t>
            </a:r>
            <a:r>
              <a:rPr lang="en-US" sz="2400" baseline="-25000" dirty="0">
                <a:latin typeface="Comic Sans MS" pitchFamily="66" charset="0"/>
              </a:rPr>
              <a:t>1</a:t>
            </a:r>
            <a:r>
              <a:rPr lang="en-US" sz="2400" dirty="0">
                <a:latin typeface="Comic Sans MS" pitchFamily="66" charset="0"/>
              </a:rPr>
              <a:t>, M</a:t>
            </a:r>
            <a:r>
              <a:rPr lang="en-US" sz="2400" baseline="-25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, …, </a:t>
            </a:r>
            <a:r>
              <a:rPr lang="en-US" sz="2400" dirty="0" err="1">
                <a:latin typeface="Comic Sans MS" pitchFamily="66" charset="0"/>
              </a:rPr>
              <a:t>M</a:t>
            </a:r>
            <a:r>
              <a:rPr lang="en-US" sz="2400" baseline="-25000" dirty="0" err="1">
                <a:latin typeface="Comic Sans MS" pitchFamily="66" charset="0"/>
              </a:rPr>
              <a:t>q</a:t>
            </a:r>
            <a:r>
              <a:rPr lang="en-US" sz="2400" dirty="0">
                <a:latin typeface="Comic Sans MS" pitchFamily="66" charset="0"/>
              </a:rPr>
              <a:t>, Oscar obtains their corresponding tags. 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686300" y="4991100"/>
            <a:ext cx="381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E87540-E630-4462-B47A-AF109073E8F6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Forging MAC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340100" y="4430713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598738" y="4214813"/>
            <a:ext cx="7191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Alice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364288" y="4214813"/>
            <a:ext cx="584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Bob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284663" y="5229225"/>
            <a:ext cx="822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Oscar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835525" y="4502150"/>
            <a:ext cx="8159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q</a:t>
            </a:r>
            <a:r>
              <a:rPr lang="en-US" b="1">
                <a:latin typeface="Comic Sans MS" pitchFamily="66" charset="0"/>
              </a:rPr>
              <a:t>,T</a:t>
            </a:r>
            <a:r>
              <a:rPr lang="en-US" b="1" baseline="-25000">
                <a:latin typeface="Comic Sans MS" pitchFamily="66" charset="0"/>
              </a:rPr>
              <a:t>q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851275" y="3789363"/>
            <a:ext cx="17097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Secret key : K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779838" y="3789363"/>
            <a:ext cx="194468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3059113" y="400526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 flipV="1">
            <a:off x="5724525" y="4005263"/>
            <a:ext cx="7921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403350" y="4365625"/>
            <a:ext cx="865188" cy="503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411288" y="4437063"/>
            <a:ext cx="787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MAC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1835150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1835150" y="48688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816100" y="3813175"/>
            <a:ext cx="4651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q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35150" y="5037138"/>
            <a:ext cx="4222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mic Sans MS" pitchFamily="66" charset="0"/>
              </a:rPr>
              <a:t>T</a:t>
            </a:r>
            <a:r>
              <a:rPr lang="en-US" b="1" baseline="-25000">
                <a:latin typeface="Comic Sans MS" pitchFamily="66" charset="0"/>
              </a:rPr>
              <a:t>q</a:t>
            </a:r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 flipH="1" flipV="1">
            <a:off x="3203575" y="4581525"/>
            <a:ext cx="11525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Text Box 23"/>
          <p:cNvSpPr txBox="1">
            <a:spLocks noChangeArrowheads="1"/>
          </p:cNvSpPr>
          <p:nvPr/>
        </p:nvSpPr>
        <p:spPr bwMode="auto">
          <a:xfrm>
            <a:off x="2916238" y="472440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  <a:r>
              <a:rPr lang="en-US" b="1" baseline="-25000">
                <a:latin typeface="Comic Sans MS" pitchFamily="66" charset="0"/>
              </a:rPr>
              <a:t>q</a:t>
            </a:r>
          </a:p>
        </p:txBody>
      </p:sp>
      <p:sp>
        <p:nvSpPr>
          <p:cNvPr id="10263" name="Text Box 21"/>
          <p:cNvSpPr txBox="1">
            <a:spLocks noChangeArrowheads="1"/>
          </p:cNvSpPr>
          <p:nvPr/>
        </p:nvSpPr>
        <p:spPr bwMode="auto">
          <a:xfrm>
            <a:off x="1116013" y="1285875"/>
            <a:ext cx="49561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66" charset="0"/>
              </a:rPr>
              <a:t>Role of a successful attacker:</a:t>
            </a:r>
          </a:p>
        </p:txBody>
      </p:sp>
      <p:sp>
        <p:nvSpPr>
          <p:cNvPr id="10264" name="Text Box 35"/>
          <p:cNvSpPr txBox="1">
            <a:spLocks noChangeArrowheads="1"/>
          </p:cNvSpPr>
          <p:nvPr/>
        </p:nvSpPr>
        <p:spPr bwMode="auto">
          <a:xfrm>
            <a:off x="1143000" y="1714500"/>
            <a:ext cx="7000875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For adaptively chosen messages M</a:t>
            </a:r>
            <a:r>
              <a:rPr lang="en-US" sz="2400" baseline="-25000" dirty="0">
                <a:latin typeface="Comic Sans MS" pitchFamily="66" charset="0"/>
              </a:rPr>
              <a:t>1</a:t>
            </a:r>
            <a:r>
              <a:rPr lang="en-US" sz="2400" dirty="0">
                <a:latin typeface="Comic Sans MS" pitchFamily="66" charset="0"/>
              </a:rPr>
              <a:t>, M</a:t>
            </a:r>
            <a:r>
              <a:rPr lang="en-US" sz="2400" baseline="-25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, …, </a:t>
            </a:r>
            <a:r>
              <a:rPr lang="en-US" sz="2400" dirty="0" err="1">
                <a:latin typeface="Comic Sans MS" pitchFamily="66" charset="0"/>
              </a:rPr>
              <a:t>M</a:t>
            </a:r>
            <a:r>
              <a:rPr lang="en-US" sz="2400" baseline="-25000" dirty="0" err="1">
                <a:latin typeface="Comic Sans MS" pitchFamily="66" charset="0"/>
              </a:rPr>
              <a:t>q</a:t>
            </a:r>
            <a:r>
              <a:rPr lang="en-US" sz="2400" dirty="0">
                <a:latin typeface="Comic Sans MS" pitchFamily="66" charset="0"/>
              </a:rPr>
              <a:t>, Oscar obtains their corresponding tags. 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876800" y="4876800"/>
            <a:ext cx="4572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16E61-9C10-4DEF-908B-C12C93CEA1A1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Forging MAC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340100" y="4430713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598738" y="4214813"/>
            <a:ext cx="7191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Alice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364288" y="4214813"/>
            <a:ext cx="584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Bob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84663" y="5229225"/>
            <a:ext cx="822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Oscar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851275" y="3789363"/>
            <a:ext cx="17097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Secret key : K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3779838" y="3789363"/>
            <a:ext cx="1944687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V="1">
            <a:off x="3059113" y="400526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 flipV="1">
            <a:off x="5724525" y="4005263"/>
            <a:ext cx="7921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1116013" y="1285875"/>
            <a:ext cx="49561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66" charset="0"/>
              </a:rPr>
              <a:t>Role of a successful attacker:</a:t>
            </a:r>
          </a:p>
        </p:txBody>
      </p:sp>
      <p:sp>
        <p:nvSpPr>
          <p:cNvPr id="11279" name="Line 25"/>
          <p:cNvSpPr>
            <a:spLocks noChangeShapeType="1"/>
          </p:cNvSpPr>
          <p:nvPr/>
        </p:nvSpPr>
        <p:spPr bwMode="auto">
          <a:xfrm flipV="1">
            <a:off x="5076825" y="4581525"/>
            <a:ext cx="136683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26"/>
          <p:cNvSpPr txBox="1">
            <a:spLocks noChangeArrowheads="1"/>
          </p:cNvSpPr>
          <p:nvPr/>
        </p:nvSpPr>
        <p:spPr bwMode="auto">
          <a:xfrm>
            <a:off x="5632450" y="4965700"/>
            <a:ext cx="6429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M,T</a:t>
            </a:r>
          </a:p>
        </p:txBody>
      </p:sp>
      <p:sp>
        <p:nvSpPr>
          <p:cNvPr id="11281" name="Rectangle 27"/>
          <p:cNvSpPr>
            <a:spLocks noChangeArrowheads="1"/>
          </p:cNvSpPr>
          <p:nvPr/>
        </p:nvSpPr>
        <p:spPr bwMode="auto">
          <a:xfrm>
            <a:off x="7451725" y="4341813"/>
            <a:ext cx="865188" cy="503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282" name="Text Box 28"/>
          <p:cNvSpPr txBox="1">
            <a:spLocks noChangeArrowheads="1"/>
          </p:cNvSpPr>
          <p:nvPr/>
        </p:nvSpPr>
        <p:spPr bwMode="auto">
          <a:xfrm>
            <a:off x="7459663" y="4413250"/>
            <a:ext cx="787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MAC</a:t>
            </a:r>
            <a:r>
              <a:rPr lang="en-US" b="1" baseline="-25000">
                <a:latin typeface="Comic Sans MS" pitchFamily="66" charset="0"/>
              </a:rPr>
              <a:t>K</a:t>
            </a:r>
          </a:p>
        </p:txBody>
      </p:sp>
      <p:sp>
        <p:nvSpPr>
          <p:cNvPr id="11283" name="Line 29"/>
          <p:cNvSpPr>
            <a:spLocks noChangeShapeType="1"/>
          </p:cNvSpPr>
          <p:nvPr/>
        </p:nvSpPr>
        <p:spPr bwMode="auto">
          <a:xfrm>
            <a:off x="7883525" y="39814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30"/>
          <p:cNvSpPr>
            <a:spLocks noChangeShapeType="1"/>
          </p:cNvSpPr>
          <p:nvPr/>
        </p:nvSpPr>
        <p:spPr bwMode="auto">
          <a:xfrm>
            <a:off x="7883525" y="48450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Text Box 31"/>
          <p:cNvSpPr txBox="1">
            <a:spLocks noChangeArrowheads="1"/>
          </p:cNvSpPr>
          <p:nvPr/>
        </p:nvSpPr>
        <p:spPr bwMode="auto">
          <a:xfrm>
            <a:off x="7864475" y="3789363"/>
            <a:ext cx="3857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M</a:t>
            </a:r>
          </a:p>
        </p:txBody>
      </p:sp>
      <p:sp>
        <p:nvSpPr>
          <p:cNvPr id="11286" name="Text Box 32"/>
          <p:cNvSpPr txBox="1">
            <a:spLocks noChangeArrowheads="1"/>
          </p:cNvSpPr>
          <p:nvPr/>
        </p:nvSpPr>
        <p:spPr bwMode="auto">
          <a:xfrm>
            <a:off x="7883525" y="5013325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T</a:t>
            </a:r>
          </a:p>
        </p:txBody>
      </p:sp>
      <p:sp>
        <p:nvSpPr>
          <p:cNvPr id="11287" name="Text Box 35"/>
          <p:cNvSpPr txBox="1">
            <a:spLocks noChangeArrowheads="1"/>
          </p:cNvSpPr>
          <p:nvPr/>
        </p:nvSpPr>
        <p:spPr bwMode="auto">
          <a:xfrm>
            <a:off x="1143000" y="1714500"/>
            <a:ext cx="7358063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For adaptively chosen messages M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, M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, …, M</a:t>
            </a:r>
            <a:r>
              <a:rPr lang="en-US" sz="2400" baseline="-25000">
                <a:latin typeface="Comic Sans MS" pitchFamily="66" charset="0"/>
              </a:rPr>
              <a:t>q</a:t>
            </a:r>
            <a:r>
              <a:rPr lang="en-US" sz="2400">
                <a:latin typeface="Comic Sans MS" pitchFamily="66" charset="0"/>
              </a:rPr>
              <a:t>, Oscar obtains their corresponding tags. </a:t>
            </a:r>
          </a:p>
          <a:p>
            <a:endParaRPr lang="en-US" sz="2400">
              <a:latin typeface="Comic Sans MS" pitchFamily="66" charset="0"/>
            </a:endParaRPr>
          </a:p>
          <a:p>
            <a:r>
              <a:rPr lang="en-US" sz="2400">
                <a:latin typeface="Comic Sans MS" pitchFamily="66" charset="0"/>
              </a:rPr>
              <a:t>Finally he should be able to produce a valid message tag pair (M,T).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If not then good MAC</a:t>
            </a:r>
            <a:r>
              <a:rPr lang="en-US" sz="2400">
                <a:latin typeface="Comic Sans MS" pitchFamily="66" charset="0"/>
              </a:rPr>
              <a:t>.</a:t>
            </a:r>
            <a:endParaRPr lang="en-US" sz="2400" baseline="-25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ISI Kolkata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D45C19-B7BB-4B6C-AE4D-D9C875D8A714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b="1" smtClean="0">
                <a:solidFill>
                  <a:schemeClr val="tx1"/>
                </a:solidFill>
                <a:latin typeface="Arial Black" pitchFamily="34" charset="0"/>
              </a:rPr>
              <a:t>A small domain PRF</a:t>
            </a:r>
            <a:endParaRPr lang="en-GB" b="1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077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8280400" cy="3925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Suppose, message size is less than 128 bits. 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Apply an injective padding (e.g., 10</a:t>
            </a:r>
            <a:r>
              <a:rPr lang="en-US" sz="2400" baseline="30000">
                <a:latin typeface="Comic Sans MS" pitchFamily="66" charset="0"/>
              </a:rPr>
              <a:t>d</a:t>
            </a:r>
            <a:r>
              <a:rPr lang="en-US" sz="2400">
                <a:latin typeface="Comic Sans MS" pitchFamily="66" charset="0"/>
              </a:rPr>
              <a:t>)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Compute T = AES</a:t>
            </a:r>
            <a:r>
              <a:rPr lang="en-US" sz="2400" baseline="-25000">
                <a:latin typeface="Comic Sans MS" pitchFamily="66" charset="0"/>
              </a:rPr>
              <a:t>K</a:t>
            </a:r>
            <a:r>
              <a:rPr lang="en-US" sz="2400">
                <a:latin typeface="Comic Sans MS" pitchFamily="66" charset="0"/>
              </a:rPr>
              <a:t>(M*), M* is the padded message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PRF/forgery-security depends on the corresponding security for AES</a:t>
            </a:r>
            <a:r>
              <a:rPr lang="en-US" sz="2400" baseline="-25000">
                <a:latin typeface="Comic Sans MS" pitchFamily="66" charset="0"/>
              </a:rPr>
              <a:t>K</a:t>
            </a:r>
            <a:r>
              <a:rPr lang="en-US" sz="2400">
                <a:latin typeface="Comic Sans MS" pitchFamily="66" charset="0"/>
              </a:rPr>
              <a:t>(.)</a:t>
            </a:r>
          </a:p>
          <a:p>
            <a:pPr marL="800100" lvl="1" indent="-342900">
              <a:spcBef>
                <a:spcPct val="50000"/>
              </a:spcBef>
            </a:pPr>
            <a:endParaRPr lang="en-US" sz="2400"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One can use SHA-256 compression function (instead of AES) with the chaining value as key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3134</Words>
  <Application>Microsoft Macintosh PowerPoint</Application>
  <PresentationFormat>On-screen Show (4:3)</PresentationFormat>
  <Paragraphs>1053</Paragraphs>
  <Slides>55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Different Candidates  for Message Authentication Codes</vt:lpstr>
      <vt:lpstr>Message Authentication Code</vt:lpstr>
      <vt:lpstr>Message Authentication Code</vt:lpstr>
      <vt:lpstr>PowerPoint Presentation</vt:lpstr>
      <vt:lpstr>Forging MAC</vt:lpstr>
      <vt:lpstr>Forging MAC</vt:lpstr>
      <vt:lpstr>Forging MAC</vt:lpstr>
      <vt:lpstr>Forging MAC</vt:lpstr>
      <vt:lpstr>A small domain PRF</vt:lpstr>
      <vt:lpstr>A small domain PRF</vt:lpstr>
      <vt:lpstr>Broad Categories of MACs (arbitrary domain)</vt:lpstr>
      <vt:lpstr>PowerPoint Presentation</vt:lpstr>
      <vt:lpstr>PowerPoint Presentation</vt:lpstr>
      <vt:lpstr>PowerPoint Presentation</vt:lpstr>
      <vt:lpstr>PowerPoint Presentation</vt:lpstr>
      <vt:lpstr>(1) Universal Hash based MAC</vt:lpstr>
      <vt:lpstr>(2) Blockcipher based MAC</vt:lpstr>
      <vt:lpstr>CBC: Block Cipher based MAC</vt:lpstr>
      <vt:lpstr>CBC: Block Cipher based MAC</vt:lpstr>
      <vt:lpstr>ECBC: Encrypted CBC</vt:lpstr>
      <vt:lpstr>ECBC: Encrypted CBC</vt:lpstr>
      <vt:lpstr>ECBC: Encrypted CBC</vt:lpstr>
      <vt:lpstr>Block Cipher based MAC</vt:lpstr>
      <vt:lpstr>Block Cipher based MAC</vt:lpstr>
      <vt:lpstr>Block Cipher based MAC</vt:lpstr>
      <vt:lpstr>Block Cipher based MAC</vt:lpstr>
      <vt:lpstr>PowerPoint Presentation</vt:lpstr>
      <vt:lpstr>PowerPoint Presentation</vt:lpstr>
      <vt:lpstr>(3) Hash based MAC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Distinguishing Attack </vt:lpstr>
      <vt:lpstr>PRF-Advnatage Definition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Candidates  for Message Authentication Codes</dc:title>
  <dc:creator>admin</dc:creator>
  <cp:lastModifiedBy>Mridul</cp:lastModifiedBy>
  <cp:revision>111</cp:revision>
  <dcterms:created xsi:type="dcterms:W3CDTF">2006-08-16T00:00:00Z</dcterms:created>
  <dcterms:modified xsi:type="dcterms:W3CDTF">2018-06-05T14:11:52Z</dcterms:modified>
</cp:coreProperties>
</file>