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[KPMG_VI_New_raw_data_update_final.xlsx]PVT-1!PivotTable1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OLD</a:t>
            </a:r>
            <a:r>
              <a:rPr lang="en-IN" baseline="0"/>
              <a:t> CUSTOMER AGE Vs PURCHASES</a:t>
            </a:r>
            <a:endParaRPr lang="en-IN"/>
          </a:p>
        </c:rich>
      </c:tx>
      <c:layout>
        <c:manualLayout>
          <c:xMode val="edge"/>
          <c:yMode val="edge"/>
          <c:x val="0.15577077865266842"/>
          <c:y val="2.816516169094464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'PVT-1'!$B$3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'PVT-1'!$A$4:$A$10</c:f>
              <c:strCache>
                <c:ptCount val="6"/>
                <c:pt idx="0">
                  <c:v>20-30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</c:strCache>
            </c:strRef>
          </c:cat>
          <c:val>
            <c:numRef>
              <c:f>'PVT-1'!$B$4:$B$10</c:f>
              <c:numCache>
                <c:formatCode>0</c:formatCode>
                <c:ptCount val="6"/>
                <c:pt idx="0">
                  <c:v>225</c:v>
                </c:pt>
                <c:pt idx="1">
                  <c:v>259</c:v>
                </c:pt>
                <c:pt idx="2">
                  <c:v>521</c:v>
                </c:pt>
                <c:pt idx="3">
                  <c:v>252</c:v>
                </c:pt>
                <c:pt idx="4">
                  <c:v>247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BA-4E01-B744-EE1476081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9327183"/>
        <c:axId val="1395012127"/>
      </c:barChart>
      <c:catAx>
        <c:axId val="939327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012127"/>
        <c:crosses val="autoZero"/>
        <c:auto val="1"/>
        <c:lblAlgn val="ctr"/>
        <c:lblOffset val="100"/>
        <c:noMultiLvlLbl val="0"/>
      </c:catAx>
      <c:valAx>
        <c:axId val="1395012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327183"/>
        <c:crosses val="autoZero"/>
        <c:crossBetween val="between"/>
      </c:valAx>
      <c:spPr>
        <a:solidFill>
          <a:schemeClr val="tx2">
            <a:lumMod val="20000"/>
            <a:lumOff val="80000"/>
          </a:schemeClr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[KPMG_VI_New_raw_data_update_final.xlsx]FYNL PIVOT!PivotTable9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'FYNL PIVOT'!$B$3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'FYNL PIVOT'!$A$4:$A$8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'FYNL PIVOT'!$B$4:$B$8</c:f>
              <c:numCache>
                <c:formatCode>General</c:formatCode>
                <c:ptCount val="4"/>
                <c:pt idx="0">
                  <c:v>71</c:v>
                </c:pt>
                <c:pt idx="1">
                  <c:v>554</c:v>
                </c:pt>
                <c:pt idx="2">
                  <c:v>483</c:v>
                </c:pt>
                <c:pt idx="3">
                  <c:v>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0F-478C-9A10-55AA85D72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75627071"/>
        <c:axId val="970369647"/>
        <c:axId val="0"/>
      </c:bar3DChart>
      <c:catAx>
        <c:axId val="97562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369647"/>
        <c:crosses val="autoZero"/>
        <c:auto val="1"/>
        <c:lblAlgn val="ctr"/>
        <c:lblOffset val="100"/>
        <c:noMultiLvlLbl val="0"/>
      </c:catAx>
      <c:valAx>
        <c:axId val="9703696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627071"/>
        <c:crosses val="autoZero"/>
        <c:crossBetween val="between"/>
      </c:valAx>
      <c:spPr>
        <a:solidFill>
          <a:schemeClr val="bg1">
            <a:lumMod val="85000"/>
          </a:schemeClr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</a:t>
            </a:r>
            <a:r>
              <a:rPr lang="en-US" baseline="0"/>
              <a:t> customers Age wise purchases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Sheet1!$A$4:$A$11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Sheet1!$B$4:$B$11</c:f>
              <c:numCache>
                <c:formatCode>General</c:formatCode>
                <c:ptCount val="7"/>
                <c:pt idx="0">
                  <c:v>107</c:v>
                </c:pt>
                <c:pt idx="1">
                  <c:v>84</c:v>
                </c:pt>
                <c:pt idx="2">
                  <c:v>161</c:v>
                </c:pt>
                <c:pt idx="3">
                  <c:v>134</c:v>
                </c:pt>
                <c:pt idx="4">
                  <c:v>120</c:v>
                </c:pt>
                <c:pt idx="5">
                  <c:v>86</c:v>
                </c:pt>
                <c:pt idx="6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AA-499A-B716-6561363FE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9393184"/>
        <c:axId val="63273584"/>
      </c:barChart>
      <c:catAx>
        <c:axId val="182939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73584"/>
        <c:crosses val="autoZero"/>
        <c:auto val="1"/>
        <c:lblAlgn val="ctr"/>
        <c:lblOffset val="100"/>
        <c:noMultiLvlLbl val="0"/>
      </c:catAx>
      <c:valAx>
        <c:axId val="6327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393184"/>
        <c:crosses val="autoZero"/>
        <c:crossBetween val="between"/>
      </c:valAx>
      <c:spPr>
        <a:solidFill>
          <a:schemeClr val="bg1">
            <a:lumMod val="85000"/>
          </a:schemeClr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[KPMG_VI_New_raw_data_update_final.xlsx]PVT-2!PivotTable2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JOB_INDUSTRY</a:t>
            </a:r>
            <a:r>
              <a:rPr lang="en-IN" baseline="0"/>
              <a:t> Vs PROFITS</a:t>
            </a:r>
            <a:endParaRPr lang="en-IN"/>
          </a:p>
        </c:rich>
      </c:tx>
      <c:layout>
        <c:manualLayout>
          <c:xMode val="edge"/>
          <c:yMode val="edge"/>
          <c:x val="0.22343337721911441"/>
          <c:y val="4.63561213593754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172250181549501"/>
          <c:y val="0.14986610166631717"/>
          <c:w val="0.72552341490534977"/>
          <c:h val="0.537025118893524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'PVT-2'!$B$3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'PVT-2'!$A$4:$A$13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'PVT-2'!$B$4:$B$13</c:f>
              <c:numCache>
                <c:formatCode>General</c:formatCode>
                <c:ptCount val="9"/>
                <c:pt idx="0">
                  <c:v>25642.960000000003</c:v>
                </c:pt>
                <c:pt idx="1">
                  <c:v>32870.68</c:v>
                </c:pt>
                <c:pt idx="2">
                  <c:v>161130.35</c:v>
                </c:pt>
                <c:pt idx="3">
                  <c:v>139297.86999999997</c:v>
                </c:pt>
                <c:pt idx="4">
                  <c:v>33218.999999999993</c:v>
                </c:pt>
                <c:pt idx="5">
                  <c:v>199475.43999999977</c:v>
                </c:pt>
                <c:pt idx="6">
                  <c:v>39007.82</c:v>
                </c:pt>
                <c:pt idx="7">
                  <c:v>74663.780000000013</c:v>
                </c:pt>
                <c:pt idx="8">
                  <c:v>19867.7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BF-4C3A-BB42-97CDDB4D0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532559"/>
        <c:axId val="945010559"/>
      </c:barChart>
      <c:catAx>
        <c:axId val="41853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010559"/>
        <c:crosses val="autoZero"/>
        <c:auto val="1"/>
        <c:lblAlgn val="ctr"/>
        <c:lblOffset val="100"/>
        <c:noMultiLvlLbl val="0"/>
      </c:catAx>
      <c:valAx>
        <c:axId val="945010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PROFITS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532559"/>
        <c:crosses val="autoZero"/>
        <c:crossBetween val="between"/>
      </c:valAx>
      <c:spPr>
        <a:solidFill>
          <a:schemeClr val="bg2">
            <a:lumMod val="90000"/>
          </a:schemeClr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[KPMG_VI_New_raw_data_update_final.xlsx]PVT-3!PivotTable3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Age</a:t>
            </a:r>
            <a:r>
              <a:rPr lang="en-IN" baseline="0"/>
              <a:t> Vs Profits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'PVT-3'!$B$3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'PVT-3'!$A$4:$A$10</c:f>
              <c:strCache>
                <c:ptCount val="6"/>
                <c:pt idx="0">
                  <c:v>20-30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&gt;70</c:v>
                </c:pt>
              </c:strCache>
            </c:strRef>
          </c:cat>
          <c:val>
            <c:numRef>
              <c:f>'PVT-3'!$B$4:$B$10</c:f>
              <c:numCache>
                <c:formatCode>General</c:formatCode>
                <c:ptCount val="6"/>
                <c:pt idx="0">
                  <c:v>139254.15000000002</c:v>
                </c:pt>
                <c:pt idx="1">
                  <c:v>153695.1400000001</c:v>
                </c:pt>
                <c:pt idx="2">
                  <c:v>302268.19</c:v>
                </c:pt>
                <c:pt idx="3">
                  <c:v>133260.78999999995</c:v>
                </c:pt>
                <c:pt idx="4">
                  <c:v>142291.74999999997</c:v>
                </c:pt>
                <c:pt idx="5">
                  <c:v>290.10999999999996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76-4219-BBF6-9064B8A1A4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555215"/>
        <c:axId val="990988927"/>
      </c:barChart>
      <c:catAx>
        <c:axId val="4185552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988927"/>
        <c:crosses val="autoZero"/>
        <c:auto val="1"/>
        <c:lblAlgn val="ctr"/>
        <c:lblOffset val="100"/>
        <c:noMultiLvlLbl val="0"/>
      </c:catAx>
      <c:valAx>
        <c:axId val="990988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profits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555215"/>
        <c:crosses val="autoZero"/>
        <c:crossBetween val="between"/>
      </c:valAx>
      <c:spPr>
        <a:solidFill>
          <a:schemeClr val="bg1">
            <a:lumMod val="85000"/>
          </a:schemeClr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[KPMG_VI_New_raw_data_update_final.xlsx]PVT-3!PivotTable3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Age</a:t>
            </a:r>
            <a:r>
              <a:rPr lang="en-IN" baseline="0" dirty="0"/>
              <a:t> wise profits</a:t>
            </a:r>
            <a:endParaRPr lang="en-IN" dirty="0"/>
          </a:p>
        </c:rich>
      </c:tx>
      <c:layout>
        <c:manualLayout>
          <c:xMode val="edge"/>
          <c:yMode val="edge"/>
          <c:x val="0.3524930008748906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'PVT-3'!$B$3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'PVT-3'!$A$4:$A$10</c:f>
              <c:strCache>
                <c:ptCount val="6"/>
                <c:pt idx="0">
                  <c:v>20-30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&gt;70</c:v>
                </c:pt>
              </c:strCache>
            </c:strRef>
          </c:cat>
          <c:val>
            <c:numRef>
              <c:f>'PVT-3'!$B$4:$B$10</c:f>
              <c:numCache>
                <c:formatCode>General</c:formatCode>
                <c:ptCount val="6"/>
                <c:pt idx="0">
                  <c:v>139254.15000000002</c:v>
                </c:pt>
                <c:pt idx="1">
                  <c:v>153695.1400000001</c:v>
                </c:pt>
                <c:pt idx="2">
                  <c:v>302268.19</c:v>
                </c:pt>
                <c:pt idx="3">
                  <c:v>133260.78999999995</c:v>
                </c:pt>
                <c:pt idx="4">
                  <c:v>142291.74999999997</c:v>
                </c:pt>
                <c:pt idx="5">
                  <c:v>290.10999999999996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69-4F34-9148-1FB09ED5D4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9325263"/>
        <c:axId val="1270823503"/>
      </c:lineChart>
      <c:catAx>
        <c:axId val="939325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823503"/>
        <c:crosses val="autoZero"/>
        <c:auto val="1"/>
        <c:lblAlgn val="ctr"/>
        <c:lblOffset val="100"/>
        <c:noMultiLvlLbl val="0"/>
      </c:catAx>
      <c:valAx>
        <c:axId val="127082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Profits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325263"/>
        <c:crosses val="autoZero"/>
        <c:crossBetween val="between"/>
      </c:valAx>
      <c:spPr>
        <a:solidFill>
          <a:schemeClr val="bg1">
            <a:lumMod val="85000"/>
          </a:schemeClr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[KPMG_VI_New_raw_data_update_final.xlsx]pvt-4!PivotTable4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Car</a:t>
            </a:r>
            <a:r>
              <a:rPr lang="en-IN" baseline="0"/>
              <a:t> owned Vs Purchases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'pvt-4'!$B$3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'pvt-4'!$A$4:$A$12</c:f>
              <c:multiLvlStrCache>
                <c:ptCount val="6"/>
                <c:lvl>
                  <c:pt idx="0">
                    <c:v>NSW</c:v>
                  </c:pt>
                  <c:pt idx="1">
                    <c:v>QLD</c:v>
                  </c:pt>
                  <c:pt idx="2">
                    <c:v>VIC</c:v>
                  </c:pt>
                  <c:pt idx="3">
                    <c:v>NSW</c:v>
                  </c:pt>
                  <c:pt idx="4">
                    <c:v>QLD</c:v>
                  </c:pt>
                  <c:pt idx="5">
                    <c:v>VIC</c:v>
                  </c:pt>
                </c:lvl>
                <c:lvl>
                  <c:pt idx="0">
                    <c:v>No</c:v>
                  </c:pt>
                  <c:pt idx="3">
                    <c:v>Yes</c:v>
                  </c:pt>
                </c:lvl>
              </c:multiLvlStrCache>
            </c:multiLvlStrRef>
          </c:cat>
          <c:val>
            <c:numRef>
              <c:f>'pvt-4'!$B$4:$B$12</c:f>
              <c:numCache>
                <c:formatCode>General</c:formatCode>
                <c:ptCount val="6"/>
                <c:pt idx="0">
                  <c:v>359</c:v>
                </c:pt>
                <c:pt idx="1">
                  <c:v>173</c:v>
                </c:pt>
                <c:pt idx="2">
                  <c:v>191</c:v>
                </c:pt>
                <c:pt idx="3">
                  <c:v>411</c:v>
                </c:pt>
                <c:pt idx="4">
                  <c:v>169</c:v>
                </c:pt>
                <c:pt idx="5">
                  <c:v>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CB-4C0B-B6BB-009F12EC4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6312751"/>
        <c:axId val="405733183"/>
      </c:barChart>
      <c:catAx>
        <c:axId val="4163127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Car</a:t>
                </a:r>
                <a:r>
                  <a:rPr lang="en-IN" baseline="0"/>
                  <a:t> owned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733183"/>
        <c:crosses val="autoZero"/>
        <c:auto val="1"/>
        <c:lblAlgn val="ctr"/>
        <c:lblOffset val="100"/>
        <c:noMultiLvlLbl val="0"/>
      </c:catAx>
      <c:valAx>
        <c:axId val="40573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312751"/>
        <c:crosses val="autoZero"/>
        <c:crossBetween val="between"/>
      </c:valAx>
      <c:spPr>
        <a:solidFill>
          <a:schemeClr val="tx2">
            <a:lumMod val="20000"/>
            <a:lumOff val="80000"/>
          </a:schemeClr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[KPMG_VI_New_raw_data_update_final.xlsx]pvt-4!PivotTable5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</a:t>
            </a:r>
            <a:r>
              <a:rPr lang="en-US" baseline="0"/>
              <a:t> of Customers-State Wise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'pvt-4'!$B$33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B5-4E12-BD4A-1C238428F14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B5-4E12-BD4A-1C238428F14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7B5-4E12-BD4A-1C238428F149}"/>
              </c:ext>
            </c:extLst>
          </c:dPt>
          <c:cat>
            <c:strRef>
              <c:f>'pvt-4'!$A$34:$A$37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'pvt-4'!$B$34:$B$37</c:f>
              <c:numCache>
                <c:formatCode>General</c:formatCode>
                <c:ptCount val="3"/>
                <c:pt idx="0">
                  <c:v>898</c:v>
                </c:pt>
                <c:pt idx="1">
                  <c:v>399</c:v>
                </c:pt>
                <c:pt idx="2">
                  <c:v>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7B5-4E12-BD4A-1C238428F1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[KPMG_VI_New_raw_data_update_final.xlsx]PVT-3!PivotTable3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Age</a:t>
            </a:r>
            <a:r>
              <a:rPr lang="en-IN" baseline="0" dirty="0"/>
              <a:t> wise profits</a:t>
            </a:r>
            <a:endParaRPr lang="en-IN" dirty="0"/>
          </a:p>
        </c:rich>
      </c:tx>
      <c:layout>
        <c:manualLayout>
          <c:xMode val="edge"/>
          <c:yMode val="edge"/>
          <c:x val="0.31061253571529418"/>
          <c:y val="4.226009658594988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'PVT-3'!$B$3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'PVT-3'!$A$4:$A$10</c:f>
              <c:strCache>
                <c:ptCount val="6"/>
                <c:pt idx="0">
                  <c:v>20-30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&gt;70</c:v>
                </c:pt>
              </c:strCache>
            </c:strRef>
          </c:cat>
          <c:val>
            <c:numRef>
              <c:f>'PVT-3'!$B$4:$B$10</c:f>
              <c:numCache>
                <c:formatCode>General</c:formatCode>
                <c:ptCount val="6"/>
                <c:pt idx="0">
                  <c:v>139254.15000000002</c:v>
                </c:pt>
                <c:pt idx="1">
                  <c:v>153695.1400000001</c:v>
                </c:pt>
                <c:pt idx="2">
                  <c:v>302268.19</c:v>
                </c:pt>
                <c:pt idx="3">
                  <c:v>133260.78999999995</c:v>
                </c:pt>
                <c:pt idx="4">
                  <c:v>142291.74999999997</c:v>
                </c:pt>
                <c:pt idx="5">
                  <c:v>290.10999999999996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FD-425B-801F-D72955125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9325263"/>
        <c:axId val="1270823503"/>
      </c:lineChart>
      <c:catAx>
        <c:axId val="939325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823503"/>
        <c:crosses val="autoZero"/>
        <c:auto val="1"/>
        <c:lblAlgn val="ctr"/>
        <c:lblOffset val="100"/>
        <c:noMultiLvlLbl val="0"/>
      </c:catAx>
      <c:valAx>
        <c:axId val="127082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Profits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325263"/>
        <c:crosses val="autoZero"/>
        <c:crossBetween val="between"/>
      </c:valAx>
      <c:spPr>
        <a:solidFill>
          <a:schemeClr val="bg1">
            <a:lumMod val="85000"/>
          </a:schemeClr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[KPMG_VI_New_raw_data_update_final.xlsx]PVT-3!PivotTable6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  <a:r>
              <a:rPr lang="en-US" baseline="0"/>
              <a:t> wise customer count</a:t>
            </a:r>
            <a:endParaRPr lang="en-US"/>
          </a:p>
        </c:rich>
      </c:tx>
      <c:layout>
        <c:manualLayout>
          <c:xMode val="edge"/>
          <c:yMode val="edge"/>
          <c:x val="0.40893044619422569"/>
          <c:y val="6.3794109069699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'PVT-3'!$B$33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A8D-40A1-B4A3-5EE97C7CE3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A8D-40A1-B4A3-5EE97C7CE31A}"/>
              </c:ext>
            </c:extLst>
          </c:dPt>
          <c:cat>
            <c:strRef>
              <c:f>'PVT-3'!$A$34:$A$36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'PVT-3'!$B$34:$B$36</c:f>
              <c:numCache>
                <c:formatCode>General</c:formatCode>
                <c:ptCount val="2"/>
                <c:pt idx="0">
                  <c:v>791</c:v>
                </c:pt>
                <c:pt idx="1">
                  <c:v>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8D-40A1-B4A3-5EE97C7CE3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94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83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8092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517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6231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009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098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60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33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12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75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1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11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99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88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3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F9ACC-904D-45BF-8B14-30AF4343328C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958377-4332-4027-812F-1630FFF7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12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55F7-A63C-6AB9-8264-52377DAFB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KPMG DA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E4157-EDED-C696-ACB2-54AD2FE73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000" dirty="0">
                <a:solidFill>
                  <a:schemeClr val="accent1"/>
                </a:solidFill>
              </a:rPr>
              <a:t>DATA EXPLORATION,MODEL DEVELOPMENT,INTERPRETATION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67423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188D-FD8E-74F9-5F3E-B17BAF62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90" y="226050"/>
            <a:ext cx="8534400" cy="1507067"/>
          </a:xfrm>
        </p:spPr>
        <p:txBody>
          <a:bodyPr>
            <a:normAutofit/>
          </a:bodyPr>
          <a:lstStyle/>
          <a:p>
            <a:r>
              <a:rPr lang="en-IN" dirty="0"/>
              <a:t>Profit based on total number of customers and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1C2A-B8CD-7C14-5542-6D0846B97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Maximum profits is received from the customers of age 40-50</a:t>
            </a:r>
          </a:p>
          <a:p>
            <a:r>
              <a:rPr lang="en-IN" sz="2000" dirty="0"/>
              <a:t>From the data highest number of customers are female followed by male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A1C215B-A064-71B6-DBC9-ED14B399AF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834823"/>
              </p:ext>
            </p:extLst>
          </p:nvPr>
        </p:nvGraphicFramePr>
        <p:xfrm>
          <a:off x="540502" y="3504461"/>
          <a:ext cx="4851913" cy="3005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87CC343-413E-8858-D17A-27D870CE0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987802"/>
              </p:ext>
            </p:extLst>
          </p:nvPr>
        </p:nvGraphicFramePr>
        <p:xfrm>
          <a:off x="5529247" y="3502242"/>
          <a:ext cx="38815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735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0C8E-6D1A-72FA-C41D-00E49C62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52" y="101763"/>
            <a:ext cx="8534400" cy="1507067"/>
          </a:xfrm>
        </p:spPr>
        <p:txBody>
          <a:bodyPr>
            <a:normAutofit/>
          </a:bodyPr>
          <a:lstStyle/>
          <a:p>
            <a:r>
              <a:rPr lang="en-IN" dirty="0"/>
              <a:t>RFM ANALYSIS &amp; CUSTOMER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8D7E-CBAB-8D8F-1FA3-40BAF245F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52" y="1085827"/>
            <a:ext cx="8534400" cy="3615267"/>
          </a:xfrm>
        </p:spPr>
        <p:txBody>
          <a:bodyPr/>
          <a:lstStyle/>
          <a:p>
            <a:r>
              <a:rPr lang="en-IN" sz="2000" dirty="0"/>
              <a:t>Based on RECENCY of purchases of customers , Frequency of their purchases and Monetary from the purchases made purchases made a customer profile visual was generated</a:t>
            </a:r>
          </a:p>
          <a:p>
            <a:r>
              <a:rPr lang="en-IN" sz="2000" dirty="0"/>
              <a:t>Most of the customers are PLATINUM customers with minimum RFM 344.</a:t>
            </a: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98A54F8-E2C8-1D05-F9D9-39B769A5A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695360"/>
              </p:ext>
            </p:extLst>
          </p:nvPr>
        </p:nvGraphicFramePr>
        <p:xfrm>
          <a:off x="2183907" y="3498541"/>
          <a:ext cx="5885895" cy="3097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819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2EDB-D2B7-C231-2B81-62E9ABCE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14" y="110067"/>
            <a:ext cx="8534400" cy="1507067"/>
          </a:xfrm>
        </p:spPr>
        <p:txBody>
          <a:bodyPr>
            <a:normAutofit/>
          </a:bodyPr>
          <a:lstStyle/>
          <a:p>
            <a:r>
              <a:rPr lang="en-IN" dirty="0"/>
              <a:t>Customers Classification –Targeting high value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7660-AF42-66F9-0D30-25979EF1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14" y="1493915"/>
            <a:ext cx="8596668" cy="4542052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Based on the data analysis and visuals generated . These are the high value customers that should be targeted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Customers between the age of 40 and 59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Customers who work in the Financial services , manufacturing and health industry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Customers who are currently living in New South Wales and Victoria states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Most of the highly value customers are female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Most of the highly valued customers are of the mass wealth segment</a:t>
            </a:r>
          </a:p>
        </p:txBody>
      </p:sp>
    </p:spTree>
    <p:extLst>
      <p:ext uri="{BB962C8B-B14F-4D97-AF65-F5344CB8AC3E}">
        <p14:creationId xmlns:p14="http://schemas.microsoft.com/office/powerpoint/2010/main" val="345886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4906-8C2E-52BB-04FA-2D298E3C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4788"/>
            <a:ext cx="8534400" cy="1507067"/>
          </a:xfrm>
        </p:spPr>
        <p:txBody>
          <a:bodyPr/>
          <a:lstStyle/>
          <a:p>
            <a:r>
              <a:rPr lang="en-IN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09CD2-26EC-A630-FB1F-F5B643F2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9709"/>
            <a:ext cx="8596668" cy="4931653"/>
          </a:xfrm>
        </p:spPr>
        <p:txBody>
          <a:bodyPr/>
          <a:lstStyle/>
          <a:p>
            <a:r>
              <a:rPr lang="en-IN" sz="2000" dirty="0"/>
              <a:t>These are some of customers that will come up as one of the most valuable customers to the company.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AB2CF0-F4EE-5E4C-131D-F92DE5067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78268"/>
              </p:ext>
            </p:extLst>
          </p:nvPr>
        </p:nvGraphicFramePr>
        <p:xfrm>
          <a:off x="929496" y="2755731"/>
          <a:ext cx="8289116" cy="3719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212">
                  <a:extLst>
                    <a:ext uri="{9D8B030D-6E8A-4147-A177-3AD203B41FA5}">
                      <a16:colId xmlns:a16="http://schemas.microsoft.com/office/drawing/2014/main" val="1683571067"/>
                    </a:ext>
                  </a:extLst>
                </a:gridCol>
                <a:gridCol w="882212">
                  <a:extLst>
                    <a:ext uri="{9D8B030D-6E8A-4147-A177-3AD203B41FA5}">
                      <a16:colId xmlns:a16="http://schemas.microsoft.com/office/drawing/2014/main" val="3026968921"/>
                    </a:ext>
                  </a:extLst>
                </a:gridCol>
                <a:gridCol w="882212">
                  <a:extLst>
                    <a:ext uri="{9D8B030D-6E8A-4147-A177-3AD203B41FA5}">
                      <a16:colId xmlns:a16="http://schemas.microsoft.com/office/drawing/2014/main" val="1751244253"/>
                    </a:ext>
                  </a:extLst>
                </a:gridCol>
                <a:gridCol w="1415215">
                  <a:extLst>
                    <a:ext uri="{9D8B030D-6E8A-4147-A177-3AD203B41FA5}">
                      <a16:colId xmlns:a16="http://schemas.microsoft.com/office/drawing/2014/main" val="555885585"/>
                    </a:ext>
                  </a:extLst>
                </a:gridCol>
                <a:gridCol w="882212">
                  <a:extLst>
                    <a:ext uri="{9D8B030D-6E8A-4147-A177-3AD203B41FA5}">
                      <a16:colId xmlns:a16="http://schemas.microsoft.com/office/drawing/2014/main" val="1039823075"/>
                    </a:ext>
                  </a:extLst>
                </a:gridCol>
                <a:gridCol w="882212">
                  <a:extLst>
                    <a:ext uri="{9D8B030D-6E8A-4147-A177-3AD203B41FA5}">
                      <a16:colId xmlns:a16="http://schemas.microsoft.com/office/drawing/2014/main" val="1946612777"/>
                    </a:ext>
                  </a:extLst>
                </a:gridCol>
                <a:gridCol w="882212">
                  <a:extLst>
                    <a:ext uri="{9D8B030D-6E8A-4147-A177-3AD203B41FA5}">
                      <a16:colId xmlns:a16="http://schemas.microsoft.com/office/drawing/2014/main" val="2359084707"/>
                    </a:ext>
                  </a:extLst>
                </a:gridCol>
                <a:gridCol w="1580629">
                  <a:extLst>
                    <a:ext uri="{9D8B030D-6E8A-4147-A177-3AD203B41FA5}">
                      <a16:colId xmlns:a16="http://schemas.microsoft.com/office/drawing/2014/main" val="2013264825"/>
                    </a:ext>
                  </a:extLst>
                </a:gridCol>
              </a:tblGrid>
              <a:tr h="51523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customer_id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First name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Last name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address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postcode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state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country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Customer Profile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4563021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Reggie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Mulliner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079 Merry Park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2160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Australia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PLATINUM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146197"/>
                  </a:ext>
                </a:extLst>
              </a:tr>
              <a:tr h="515234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Benedicto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Hoxey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73042 Roth Crossing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2100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Australia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PLATINUM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8688189"/>
                  </a:ext>
                </a:extLst>
              </a:tr>
              <a:tr h="515234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Nance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Suttling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185 Pennsylvania Way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4226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QLD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Australia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PLATINUM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0007120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Kendall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Figg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22 Oxford Junction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2315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Australia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PLATINUM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231061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Hube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Weald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7 Havey Point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4005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QLD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Australia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PLATINUM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8079176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Aldon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Roelofs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22371 Miller Trail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Australia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PLATINUM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0257993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Nicole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Johananoff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85 Straubel Park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2147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Australia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PLATINUM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2363372"/>
                  </a:ext>
                </a:extLst>
              </a:tr>
              <a:tr h="515234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298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Maurise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Lenglet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83 Brickson Park Drive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3029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VIC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Australia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PLATINUM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7245693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Cody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Blabey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41 Service Lane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2217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Australia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PLATINUM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0049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22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41F3-354F-7899-A344-7B7D2988C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i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7A935-6FEB-0760-170C-2A86C219A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b="1" i="1" dirty="0">
                <a:solidFill>
                  <a:schemeClr val="accent1"/>
                </a:solidFill>
              </a:rPr>
              <a:t>-BHASHUTKAR SHILPA BAI</a:t>
            </a:r>
          </a:p>
          <a:p>
            <a:r>
              <a:rPr lang="en-IN" sz="2000" b="1" i="1" dirty="0">
                <a:solidFill>
                  <a:schemeClr val="accent1"/>
                </a:solidFill>
              </a:rPr>
              <a:t>(DA TEAM)</a:t>
            </a:r>
          </a:p>
        </p:txBody>
      </p:sp>
    </p:spTree>
    <p:extLst>
      <p:ext uri="{BB962C8B-B14F-4D97-AF65-F5344CB8AC3E}">
        <p14:creationId xmlns:p14="http://schemas.microsoft.com/office/powerpoint/2010/main" val="233306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ED8C-3B4A-3538-A336-1765FED2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72" y="119518"/>
            <a:ext cx="8534400" cy="1507067"/>
          </a:xfrm>
        </p:spPr>
        <p:txBody>
          <a:bodyPr>
            <a:normAutofit/>
          </a:bodyPr>
          <a:lstStyle/>
          <a:p>
            <a:r>
              <a:rPr lang="en-IN" sz="4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AF4F-7001-2F55-E742-2CC48C0D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04" y="873051"/>
            <a:ext cx="8596668" cy="3880773"/>
          </a:xfrm>
        </p:spPr>
        <p:txBody>
          <a:bodyPr>
            <a:normAutofit/>
          </a:bodyPr>
          <a:lstStyle/>
          <a:p>
            <a:r>
              <a:rPr lang="en-IN" sz="2000" dirty="0"/>
              <a:t>Introduction</a:t>
            </a:r>
          </a:p>
          <a:p>
            <a:r>
              <a:rPr lang="en-IN" sz="2000" dirty="0"/>
              <a:t>Data Exploration</a:t>
            </a:r>
          </a:p>
          <a:p>
            <a:r>
              <a:rPr lang="en-IN" sz="2000" dirty="0"/>
              <a:t>Model Development</a:t>
            </a:r>
          </a:p>
          <a:p>
            <a:r>
              <a:rPr lang="en-IN" sz="2000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45534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30BB-D744-47AC-8342-0CF925C1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14" y="-67734"/>
            <a:ext cx="8534400" cy="1507067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1918-357C-C595-BB4C-DE9691C23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52" y="996518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PROBLEM OUTLINE</a:t>
            </a:r>
          </a:p>
          <a:p>
            <a:r>
              <a:rPr lang="en-IN" sz="2000" dirty="0"/>
              <a:t>Sprocket Central Pty Ltd is a Company that specializes in high quality bike and accessories</a:t>
            </a:r>
          </a:p>
          <a:p>
            <a:r>
              <a:rPr lang="en-IN" sz="2000" dirty="0"/>
              <a:t>The Company is targeting 1000 new customers</a:t>
            </a:r>
          </a:p>
          <a:p>
            <a:r>
              <a:rPr lang="en-IN" sz="2000" dirty="0"/>
              <a:t>The Company is focused in maximizing profit through bike sales</a:t>
            </a:r>
          </a:p>
          <a:p>
            <a:pPr marL="0" indent="0">
              <a:buNone/>
            </a:pPr>
            <a:endParaRPr lang="en-IN" sz="24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8635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D931-DE6C-A5B7-CB38-66D1DA8F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48" y="0"/>
            <a:ext cx="8534400" cy="1507067"/>
          </a:xfrm>
        </p:spPr>
        <p:txBody>
          <a:bodyPr/>
          <a:lstStyle/>
          <a:p>
            <a:r>
              <a:rPr lang="en-IN" dirty="0"/>
              <a:t>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86589-D2FF-F326-88EC-D112ED43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47" y="753533"/>
            <a:ext cx="8596668" cy="3880773"/>
          </a:xfrm>
        </p:spPr>
        <p:txBody>
          <a:bodyPr>
            <a:normAutofit/>
          </a:bodyPr>
          <a:lstStyle/>
          <a:p>
            <a:r>
              <a:rPr lang="en-IN" sz="2000" dirty="0"/>
              <a:t>Age distributions</a:t>
            </a:r>
          </a:p>
          <a:p>
            <a:r>
              <a:rPr lang="en-IN" sz="2000" dirty="0"/>
              <a:t>Number of bike purchases in 3 years</a:t>
            </a:r>
          </a:p>
          <a:p>
            <a:r>
              <a:rPr lang="en-IN" sz="2000" dirty="0"/>
              <a:t>Job Industry Category</a:t>
            </a:r>
          </a:p>
          <a:p>
            <a:r>
              <a:rPr lang="en-IN" sz="2000" dirty="0"/>
              <a:t>Wealth Segments</a:t>
            </a:r>
          </a:p>
          <a:p>
            <a:r>
              <a:rPr lang="en-IN" sz="2000" dirty="0"/>
              <a:t>Number of cars own on each states</a:t>
            </a:r>
          </a:p>
          <a:p>
            <a:r>
              <a:rPr lang="en-IN" sz="2000" dirty="0"/>
              <a:t>Customer Profile</a:t>
            </a:r>
          </a:p>
        </p:txBody>
      </p:sp>
    </p:spTree>
    <p:extLst>
      <p:ext uri="{BB962C8B-B14F-4D97-AF65-F5344CB8AC3E}">
        <p14:creationId xmlns:p14="http://schemas.microsoft.com/office/powerpoint/2010/main" val="347120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0BE1-43E2-44E3-5ED6-EBABF8C6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01763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DATA EXPLORATION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            DATA QUALITY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6289-23DD-D100-4F23-70E340B2A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11045"/>
            <a:ext cx="9847663" cy="2490022"/>
          </a:xfrm>
        </p:spPr>
        <p:txBody>
          <a:bodyPr/>
          <a:lstStyle/>
          <a:p>
            <a:r>
              <a:rPr lang="en-IN" sz="2000" dirty="0"/>
              <a:t>Data Quality issues identified in the Transaction, Customer Demographic and Customer Address databases</a:t>
            </a:r>
          </a:p>
          <a:p>
            <a:endParaRPr lang="en-IN" sz="2000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FE460F-EA1C-39B8-A97F-173568BF9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329792"/>
              </p:ext>
            </p:extLst>
          </p:nvPr>
        </p:nvGraphicFramePr>
        <p:xfrm>
          <a:off x="807869" y="2700286"/>
          <a:ext cx="8149700" cy="2922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5614">
                  <a:extLst>
                    <a:ext uri="{9D8B030D-6E8A-4147-A177-3AD203B41FA5}">
                      <a16:colId xmlns:a16="http://schemas.microsoft.com/office/drawing/2014/main" val="3955986599"/>
                    </a:ext>
                  </a:extLst>
                </a:gridCol>
                <a:gridCol w="1176094">
                  <a:extLst>
                    <a:ext uri="{9D8B030D-6E8A-4147-A177-3AD203B41FA5}">
                      <a16:colId xmlns:a16="http://schemas.microsoft.com/office/drawing/2014/main" val="1939982452"/>
                    </a:ext>
                  </a:extLst>
                </a:gridCol>
                <a:gridCol w="1886417">
                  <a:extLst>
                    <a:ext uri="{9D8B030D-6E8A-4147-A177-3AD203B41FA5}">
                      <a16:colId xmlns:a16="http://schemas.microsoft.com/office/drawing/2014/main" val="4034256499"/>
                    </a:ext>
                  </a:extLst>
                </a:gridCol>
                <a:gridCol w="1171773">
                  <a:extLst>
                    <a:ext uri="{9D8B030D-6E8A-4147-A177-3AD203B41FA5}">
                      <a16:colId xmlns:a16="http://schemas.microsoft.com/office/drawing/2014/main" val="935767361"/>
                    </a:ext>
                  </a:extLst>
                </a:gridCol>
                <a:gridCol w="1102640">
                  <a:extLst>
                    <a:ext uri="{9D8B030D-6E8A-4147-A177-3AD203B41FA5}">
                      <a16:colId xmlns:a16="http://schemas.microsoft.com/office/drawing/2014/main" val="3290856182"/>
                    </a:ext>
                  </a:extLst>
                </a:gridCol>
                <a:gridCol w="1837162">
                  <a:extLst>
                    <a:ext uri="{9D8B030D-6E8A-4147-A177-3AD203B41FA5}">
                      <a16:colId xmlns:a16="http://schemas.microsoft.com/office/drawing/2014/main" val="27854946"/>
                    </a:ext>
                  </a:extLst>
                </a:gridCol>
              </a:tblGrid>
              <a:tr h="28553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DATASET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ACCURACY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COMPLETENESS</a:t>
                      </a:r>
                      <a:endParaRPr lang="en-IN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RELAVANCY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VALIDITY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CONSISTENCY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extLst>
                  <a:ext uri="{0D108BD9-81ED-4DB2-BD59-A6C34878D82A}">
                    <a16:rowId xmlns:a16="http://schemas.microsoft.com/office/drawing/2014/main" val="1405731622"/>
                  </a:ext>
                </a:extLst>
              </a:tr>
              <a:tr h="8577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CUSTOMER DEMOGRAPHY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Age : Missing</a:t>
                      </a:r>
                      <a:endParaRPr lang="en-IN" sz="800" kern="100"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DOB :</a:t>
                      </a:r>
                      <a:endParaRPr lang="en-IN" sz="800" kern="100"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Inaccurate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Job Title : Blanks values</a:t>
                      </a:r>
                      <a:endParaRPr lang="en-IN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Default :Irrelevant column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Gender :Inconsistent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extLst>
                  <a:ext uri="{0D108BD9-81ED-4DB2-BD59-A6C34878D82A}">
                    <a16:rowId xmlns:a16="http://schemas.microsoft.com/office/drawing/2014/main" val="3401773239"/>
                  </a:ext>
                </a:extLst>
              </a:tr>
              <a:tr h="106580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TRANSACTION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Profit :</a:t>
                      </a:r>
                      <a:endParaRPr lang="en-IN" sz="800" kern="100"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Missing values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Online Orders :</a:t>
                      </a:r>
                      <a:endParaRPr lang="en-IN" sz="800" kern="100"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Blank values </a:t>
                      </a:r>
                      <a:endParaRPr lang="en-IN" sz="800" kern="100"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Brands :</a:t>
                      </a:r>
                      <a:endParaRPr lang="en-IN" sz="800" kern="100"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Blank Values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Order Status:</a:t>
                      </a:r>
                      <a:endParaRPr lang="en-IN" sz="800" kern="100"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Cancelled status (filtered out)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List Price and Product cost : Format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extLst>
                  <a:ext uri="{0D108BD9-81ED-4DB2-BD59-A6C34878D82A}">
                    <a16:rowId xmlns:a16="http://schemas.microsoft.com/office/drawing/2014/main" val="1218601144"/>
                  </a:ext>
                </a:extLst>
              </a:tr>
              <a:tr h="71368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CUSTOMER ADDRESSES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States:</a:t>
                      </a:r>
                      <a:endParaRPr lang="en-IN" sz="800" kern="100" dirty="0"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Inconsistent</a:t>
                      </a:r>
                      <a:endParaRPr lang="en-IN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59" marR="48559" marT="0" marB="0"/>
                </a:tc>
                <a:extLst>
                  <a:ext uri="{0D108BD9-81ED-4DB2-BD59-A6C34878D82A}">
                    <a16:rowId xmlns:a16="http://schemas.microsoft.com/office/drawing/2014/main" val="814908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55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7212-D541-610B-B3C6-1DF8054E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39" y="252684"/>
            <a:ext cx="8534400" cy="1342914"/>
          </a:xfrm>
        </p:spPr>
        <p:txBody>
          <a:bodyPr>
            <a:normAutofit fontScale="90000"/>
          </a:bodyPr>
          <a:lstStyle/>
          <a:p>
            <a:r>
              <a:rPr lang="en-IN" dirty="0"/>
              <a:t>Data Exploration</a:t>
            </a:r>
            <a:br>
              <a:rPr lang="en-IN" dirty="0"/>
            </a:br>
            <a:br>
              <a:rPr lang="en-IN" dirty="0"/>
            </a:br>
            <a:r>
              <a:rPr lang="en-IN" dirty="0"/>
              <a:t>Bike related purchases based on the 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AA194-43F6-A614-F398-25F6D714D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17577"/>
            <a:ext cx="8534400" cy="2383490"/>
          </a:xfrm>
        </p:spPr>
        <p:txBody>
          <a:bodyPr/>
          <a:lstStyle/>
          <a:p>
            <a:r>
              <a:rPr lang="en-IN" sz="2000" dirty="0"/>
              <a:t>Most of the bike related purchases are made by customers between age of 40 and 49</a:t>
            </a:r>
          </a:p>
          <a:p>
            <a:r>
              <a:rPr lang="en-IN" sz="2000" dirty="0"/>
              <a:t>In the New Customer purchases visual , most of purchases are from the age of 40-50 </a:t>
            </a:r>
          </a:p>
          <a:p>
            <a:r>
              <a:rPr lang="en-IN" sz="2000" dirty="0"/>
              <a:t>The data shows that middle aged customers are one of the most potential customers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377424E-3760-2BA1-F7C1-3A2C93B0D7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761676"/>
              </p:ext>
            </p:extLst>
          </p:nvPr>
        </p:nvGraphicFramePr>
        <p:xfrm>
          <a:off x="554006" y="4152530"/>
          <a:ext cx="4572000" cy="2705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2D10E96-6454-BF1B-7E5A-9EC2CD3C4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042976"/>
              </p:ext>
            </p:extLst>
          </p:nvPr>
        </p:nvGraphicFramePr>
        <p:xfrm>
          <a:off x="5126006" y="4152530"/>
          <a:ext cx="4572000" cy="2610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003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BC2A-A144-72A0-E2BA-B22EA58E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96" y="228597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MODEL DEVELOPMENT</a:t>
            </a:r>
            <a:br>
              <a:rPr lang="en-IN" dirty="0"/>
            </a:br>
            <a:br>
              <a:rPr lang="en-IN" dirty="0"/>
            </a:br>
            <a:r>
              <a:rPr lang="en-IN" dirty="0"/>
              <a:t>Bike related purchases based on Job-Industry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17CE7-B8CB-E8C4-72B1-CA6085633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37678"/>
            <a:ext cx="8534400" cy="2463389"/>
          </a:xfrm>
        </p:spPr>
        <p:txBody>
          <a:bodyPr/>
          <a:lstStyle/>
          <a:p>
            <a:r>
              <a:rPr lang="en-IN" sz="2000" dirty="0"/>
              <a:t>Financial services ,Health and Manufacturing are the top profit- generating industries , followed by retail ,IT and property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5269B64-BE6C-2B66-0AE3-321B8C470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59618"/>
              </p:ext>
            </p:extLst>
          </p:nvPr>
        </p:nvGraphicFramePr>
        <p:xfrm>
          <a:off x="1953089" y="2743613"/>
          <a:ext cx="5521910" cy="3318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696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1652-A157-58EF-4112-CE7F5A40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51" y="127795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/>
              <a:t>Profit in each wealth segment based on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98B0-87D6-8A52-55CB-E1FBFFA37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7263"/>
            <a:ext cx="8596668" cy="4718590"/>
          </a:xfrm>
        </p:spPr>
        <p:txBody>
          <a:bodyPr/>
          <a:lstStyle/>
          <a:p>
            <a:r>
              <a:rPr lang="en-IN" sz="2000" dirty="0"/>
              <a:t>The highest profit is obtained from customers of age between 40-50</a:t>
            </a: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08ED495-B3AF-1F1D-7D73-37276F8E51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188803"/>
              </p:ext>
            </p:extLst>
          </p:nvPr>
        </p:nvGraphicFramePr>
        <p:xfrm>
          <a:off x="313350" y="24991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017A13E-696C-CAFC-E120-398A1B543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155735"/>
              </p:ext>
            </p:extLst>
          </p:nvPr>
        </p:nvGraphicFramePr>
        <p:xfrm>
          <a:off x="5065986" y="26080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291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3D2B-FB9B-C1B7-05AE-C9D2B665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7157"/>
          </a:xfrm>
        </p:spPr>
        <p:txBody>
          <a:bodyPr>
            <a:normAutofit fontScale="90000"/>
          </a:bodyPr>
          <a:lstStyle/>
          <a:p>
            <a:r>
              <a:rPr lang="en-IN" dirty="0"/>
              <a:t>Bike related purchases with respect to Car Ownership in each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9AF4-2BB9-5D78-2539-A68385877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22400"/>
            <a:ext cx="8534400" cy="2578667"/>
          </a:xfrm>
        </p:spPr>
        <p:txBody>
          <a:bodyPr/>
          <a:lstStyle/>
          <a:p>
            <a:r>
              <a:rPr lang="en-IN" sz="2000" dirty="0"/>
              <a:t>Most of the Bike related purchases are from customers of NSW who own cars . NSW also has the highest population of customers</a:t>
            </a:r>
          </a:p>
          <a:p>
            <a:r>
              <a:rPr lang="en-IN" sz="2000" dirty="0"/>
              <a:t>For those customers that don’t own cars , most purchases are also from NSW, followed by VIC  and finally QLD states</a:t>
            </a:r>
          </a:p>
          <a:p>
            <a:r>
              <a:rPr lang="en-IN" sz="2000" dirty="0"/>
              <a:t>Bike related purchases and the number of customers in each state are directly proportional</a:t>
            </a: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E9E6DED-3219-C903-FF1C-B45ADB5347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128946"/>
              </p:ext>
            </p:extLst>
          </p:nvPr>
        </p:nvGraphicFramePr>
        <p:xfrm>
          <a:off x="631998" y="42080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C66DB6-36FF-843A-A925-92DD998B43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632402"/>
              </p:ext>
            </p:extLst>
          </p:nvPr>
        </p:nvGraphicFramePr>
        <p:xfrm>
          <a:off x="4646612" y="4172371"/>
          <a:ext cx="4572000" cy="257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36349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678</Words>
  <Application>Microsoft Office PowerPoint</Application>
  <PresentationFormat>Widescreen</PresentationFormat>
  <Paragraphs>185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Facet</vt:lpstr>
      <vt:lpstr>KPMG DA TEAM</vt:lpstr>
      <vt:lpstr>AGENDA</vt:lpstr>
      <vt:lpstr>INTRODUCTION</vt:lpstr>
      <vt:lpstr>Customer Analysis</vt:lpstr>
      <vt:lpstr>DATA EXPLORATION                  DATA QUALITY ASSESSMENT</vt:lpstr>
      <vt:lpstr>Data Exploration  Bike related purchases based on the Age </vt:lpstr>
      <vt:lpstr>MODEL DEVELOPMENT  Bike related purchases based on Job-Industry</vt:lpstr>
      <vt:lpstr>Profit in each wealth segment based on age</vt:lpstr>
      <vt:lpstr>Bike related purchases with respect to Car Ownership in each state</vt:lpstr>
      <vt:lpstr>Profit based on total number of customers and gender</vt:lpstr>
      <vt:lpstr>RFM ANALYSIS &amp; CUSTOMER PROFILE</vt:lpstr>
      <vt:lpstr>Customers Classification –Targeting high value customers</vt:lpstr>
      <vt:lpstr>INTERPRETATION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TASK2</dc:title>
  <dc:creator>Shilpa Bai</dc:creator>
  <cp:lastModifiedBy>Shilpa Bai</cp:lastModifiedBy>
  <cp:revision>3</cp:revision>
  <dcterms:created xsi:type="dcterms:W3CDTF">2023-10-18T09:08:42Z</dcterms:created>
  <dcterms:modified xsi:type="dcterms:W3CDTF">2023-10-18T10:30:13Z</dcterms:modified>
</cp:coreProperties>
</file>