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2" r:id="rId6"/>
    <p:sldId id="263" r:id="rId7"/>
    <p:sldId id="264" r:id="rId8"/>
    <p:sldId id="265" r:id="rId9"/>
    <p:sldId id="266" r:id="rId10"/>
    <p:sldId id="269" r:id="rId11"/>
    <p:sldId id="270" r:id="rId12"/>
    <p:sldId id="277" r:id="rId13"/>
    <p:sldId id="271" r:id="rId14"/>
    <p:sldId id="267" r:id="rId15"/>
    <p:sldId id="272" r:id="rId16"/>
    <p:sldId id="273" r:id="rId17"/>
    <p:sldId id="278" r:id="rId18"/>
    <p:sldId id="268" r:id="rId19"/>
    <p:sldId id="279" r:id="rId20"/>
    <p:sldId id="275" r:id="rId21"/>
    <p:sldId id="260" r:id="rId22"/>
    <p:sldId id="261"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F3F"/>
    <a:srgbClr val="CC66FF"/>
    <a:srgbClr val="00D25F"/>
    <a:srgbClr val="31FF4A"/>
    <a:srgbClr val="00CC66"/>
    <a:srgbClr val="1D00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2582" autoAdjust="0"/>
  </p:normalViewPr>
  <p:slideViewPr>
    <p:cSldViewPr snapToGrid="0">
      <p:cViewPr varScale="1">
        <p:scale>
          <a:sx n="67" d="100"/>
          <a:sy n="67" d="100"/>
        </p:scale>
        <p:origin x="696" y="72"/>
      </p:cViewPr>
      <p:guideLst/>
    </p:cSldViewPr>
  </p:slideViewPr>
  <p:notesTextViewPr>
    <p:cViewPr>
      <p:scale>
        <a:sx n="1" d="1"/>
        <a:sy n="1" d="1"/>
      </p:scale>
      <p:origin x="0" y="-51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ja-JP" sz="2400" dirty="0" smtClean="0"/>
              <a:t>Active &amp; Spare Capacity</a:t>
            </a:r>
            <a:endParaRPr lang="ja-JP" altLang="en-US" sz="24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7.8864186128589059E-2"/>
          <c:y val="0.12268525221437636"/>
          <c:w val="0.89930668154790894"/>
          <c:h val="0.7876926591315131"/>
        </c:manualLayout>
      </c:layout>
      <c:barChart>
        <c:barDir val="col"/>
        <c:grouping val="percentStacked"/>
        <c:varyColors val="0"/>
        <c:ser>
          <c:idx val="0"/>
          <c:order val="0"/>
          <c:tx>
            <c:strRef>
              <c:f>Sheet1!$B$1</c:f>
              <c:strCache>
                <c:ptCount val="1"/>
                <c:pt idx="0">
                  <c:v>Primary Task Cognition</c:v>
                </c:pt>
              </c:strCache>
            </c:strRef>
          </c:tx>
          <c:spPr>
            <a:solidFill>
              <a:schemeClr val="accent1"/>
            </a:solidFill>
            <a:ln>
              <a:noFill/>
            </a:ln>
            <a:effectLst/>
          </c:spPr>
          <c:invertIfNegative val="0"/>
          <c:cat>
            <c:strRef>
              <c:f>Sheet1!$A$2:$A$3</c:f>
              <c:strCache>
                <c:ptCount val="2"/>
                <c:pt idx="0">
                  <c:v>Expert</c:v>
                </c:pt>
                <c:pt idx="1">
                  <c:v>Novice</c:v>
                </c:pt>
              </c:strCache>
            </c:strRef>
          </c:cat>
          <c:val>
            <c:numRef>
              <c:f>Sheet1!$B$2:$B$3</c:f>
              <c:numCache>
                <c:formatCode>0%</c:formatCode>
                <c:ptCount val="2"/>
                <c:pt idx="0">
                  <c:v>0.32</c:v>
                </c:pt>
                <c:pt idx="1">
                  <c:v>0.82</c:v>
                </c:pt>
              </c:numCache>
            </c:numRef>
          </c:val>
        </c:ser>
        <c:ser>
          <c:idx val="1"/>
          <c:order val="1"/>
          <c:tx>
            <c:strRef>
              <c:f>Sheet1!$C$1</c:f>
              <c:strCache>
                <c:ptCount val="1"/>
                <c:pt idx="0">
                  <c:v>Spare Cognitive Capacity</c:v>
                </c:pt>
              </c:strCache>
            </c:strRef>
          </c:tx>
          <c:spPr>
            <a:solidFill>
              <a:schemeClr val="accent2"/>
            </a:solidFill>
            <a:ln>
              <a:noFill/>
            </a:ln>
            <a:effectLst/>
          </c:spPr>
          <c:invertIfNegative val="0"/>
          <c:cat>
            <c:strRef>
              <c:f>Sheet1!$A$2:$A$3</c:f>
              <c:strCache>
                <c:ptCount val="2"/>
                <c:pt idx="0">
                  <c:v>Expert</c:v>
                </c:pt>
                <c:pt idx="1">
                  <c:v>Novice</c:v>
                </c:pt>
              </c:strCache>
            </c:strRef>
          </c:cat>
          <c:val>
            <c:numRef>
              <c:f>Sheet1!$C$2:$C$3</c:f>
              <c:numCache>
                <c:formatCode>0%</c:formatCode>
                <c:ptCount val="2"/>
                <c:pt idx="0">
                  <c:v>0.48</c:v>
                </c:pt>
                <c:pt idx="1">
                  <c:v>0.18</c:v>
                </c:pt>
              </c:numCache>
            </c:numRef>
          </c:val>
        </c:ser>
        <c:dLbls>
          <c:showLegendKey val="0"/>
          <c:showVal val="0"/>
          <c:showCatName val="0"/>
          <c:showSerName val="0"/>
          <c:showPercent val="0"/>
          <c:showBubbleSize val="0"/>
        </c:dLbls>
        <c:gapWidth val="150"/>
        <c:overlap val="100"/>
        <c:axId val="141587576"/>
        <c:axId val="141589536"/>
      </c:barChart>
      <c:catAx>
        <c:axId val="141587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141589536"/>
        <c:crosses val="autoZero"/>
        <c:auto val="0"/>
        <c:lblAlgn val="ctr"/>
        <c:lblOffset val="100"/>
        <c:noMultiLvlLbl val="0"/>
      </c:catAx>
      <c:valAx>
        <c:axId val="1415895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41587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F29F89-ACEB-4306-AF78-215ACC32E0BB}" type="datetimeFigureOut">
              <a:rPr kumimoji="1" lang="ja-JP" altLang="en-US" smtClean="0"/>
              <a:t>2018/8/3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21498-E2AF-4C7B-9B67-9F75A9B764B5}" type="slidenum">
              <a:rPr kumimoji="1" lang="ja-JP" altLang="en-US" smtClean="0"/>
              <a:t>‹#›</a:t>
            </a:fld>
            <a:endParaRPr kumimoji="1" lang="ja-JP" altLang="en-US"/>
          </a:p>
        </p:txBody>
      </p:sp>
    </p:spTree>
    <p:extLst>
      <p:ext uri="{BB962C8B-B14F-4D97-AF65-F5344CB8AC3E}">
        <p14:creationId xmlns:p14="http://schemas.microsoft.com/office/powerpoint/2010/main" val="29759664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It is more important for students to understand</a:t>
            </a:r>
            <a:r>
              <a:rPr kumimoji="1" lang="en-US" altLang="ja-JP" baseline="0" dirty="0" smtClean="0"/>
              <a:t> something well and the content to spill over into the next lesson than to rush through the content at the expense of student understanding. I learned this the hard way. I rushed though peer editing. Paragraph building, the academic rules of writing and teaching them to use the computers before the midterm so I would have enough to test them on, and ending up getting such a low class average. On top of that, I heard from upper year students that their </a:t>
            </a:r>
            <a:r>
              <a:rPr kumimoji="1" lang="en-US" altLang="ja-JP" baseline="0" dirty="0" err="1" smtClean="0"/>
              <a:t>kouhai</a:t>
            </a:r>
            <a:r>
              <a:rPr kumimoji="1" lang="en-US" altLang="ja-JP" baseline="0" dirty="0" smtClean="0"/>
              <a:t> who are in my class say my class is ridiculously difficult and they often feel lost. Lastly, while I stressed the importance of not plagiarizing in at least three lessons, gave them wordy detailed handouts about it, and explained it as simply as I could, I still had two cases of students plagiarizing on their first essay assignment, had to give them both zeros, and sat in a meeting with their crying selves explaining it again in English, while their homeroom teacher chewed them out in Japanese. It wasn’t pretty and I reformed my schedule, cut out a lot of small stuff, and set a much slower, more adjustable pace for term two.</a:t>
            </a:r>
            <a:endParaRPr kumimoji="1" lang="ja-JP" altLang="en-US" dirty="0"/>
          </a:p>
        </p:txBody>
      </p:sp>
      <p:sp>
        <p:nvSpPr>
          <p:cNvPr id="4" name="スライド番号プレースホルダー 3"/>
          <p:cNvSpPr>
            <a:spLocks noGrp="1"/>
          </p:cNvSpPr>
          <p:nvPr>
            <p:ph type="sldNum" sz="quarter" idx="10"/>
          </p:nvPr>
        </p:nvSpPr>
        <p:spPr/>
        <p:txBody>
          <a:bodyPr/>
          <a:lstStyle/>
          <a:p>
            <a:fld id="{EBD21498-E2AF-4C7B-9B67-9F75A9B764B5}" type="slidenum">
              <a:rPr kumimoji="1" lang="ja-JP" altLang="en-US" smtClean="0"/>
              <a:t>9</a:t>
            </a:fld>
            <a:endParaRPr kumimoji="1" lang="ja-JP" altLang="en-US"/>
          </a:p>
        </p:txBody>
      </p:sp>
    </p:spTree>
    <p:extLst>
      <p:ext uri="{BB962C8B-B14F-4D97-AF65-F5344CB8AC3E}">
        <p14:creationId xmlns:p14="http://schemas.microsoft.com/office/powerpoint/2010/main" val="1266459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CA" dirty="0" smtClean="0"/>
              <a:t>Last factor, and personally,</a:t>
            </a:r>
            <a:r>
              <a:rPr kumimoji="1" lang="en-CA" baseline="0" dirty="0" smtClean="0"/>
              <a:t> since I am self-centered, this one is my favourite. How many people here have heard of the hidden curriculum before? (as long as it’s not everyone, give a definition). Nice! Ok, quite a few. It’s the “hidden” stuff we learn at </a:t>
            </a:r>
            <a:r>
              <a:rPr kumimoji="1" lang="en-CA" baseline="0" dirty="0" err="1" smtClean="0"/>
              <a:t>nijikai</a:t>
            </a:r>
            <a:r>
              <a:rPr kumimoji="1" lang="en-CA" baseline="0" dirty="0" smtClean="0"/>
              <a:t> after our coworkers have downed enough spirit, right? No, so what is it? …basically, it’s the things not in the textbook that students learn from watching teachers’ behaviour. Now because of how infrequently some of you may see your kids (both in class and around the school), or how they think of you, you might have a lot of influence over this, or you might have none. That’s dependent on the student, but what does depend on you is what you want them to learn from you. If you came to my seminar two years ago, thanks for giving me another chance, but I talked about forming the kind of persona you want to be seen as in the workplace. This is definitely 100% that. You want your students to be punctual? You’re not </a:t>
            </a:r>
            <a:r>
              <a:rPr kumimoji="1" lang="en-CA" baseline="0" dirty="0" err="1" smtClean="0"/>
              <a:t>gonna</a:t>
            </a:r>
            <a:r>
              <a:rPr kumimoji="1" lang="en-CA" baseline="0" dirty="0" smtClean="0"/>
              <a:t> inspire that in them if you stroll into class after the bell. Want to break the stereotypes your culture has in Japan? Make an active effort not to act on them. Don’t be a stereotype. Want them to write neater? Make a point of having neat writing yourself (correct your writing in front of them), overtly praise good writing. I want to be a good teacher, make my lessons fun and effective. I have a reminder quote written on the outside of all my binders, and make a point of finding 1-2 students from my class earlier that day and asking how the lesson went, or asking what their most fun class that day was, and why it was fun. I get them to help me with studying Japanese, partially because I don’t want to always bother coworkers, partly because it’s a fun way to interact, and also partly because it shows them that I’m trying hard in my studies, too. Empathy is something they can learn from you too. You do you, but when you do, keep in mind they’re always learning from you.</a:t>
            </a:r>
          </a:p>
          <a:p>
            <a:r>
              <a:rPr kumimoji="1" lang="en-CA" baseline="0" dirty="0" smtClean="0"/>
              <a:t>I know you guys are probably thinking “</a:t>
            </a:r>
            <a:r>
              <a:rPr kumimoji="1" lang="en-CA" baseline="0" dirty="0" err="1" smtClean="0"/>
              <a:t>Ight</a:t>
            </a:r>
            <a:r>
              <a:rPr kumimoji="1" lang="en-CA" baseline="0" dirty="0" smtClean="0"/>
              <a:t> but the slide title is “soft skills” not “hidden curriculum” </a:t>
            </a:r>
            <a:r>
              <a:rPr kumimoji="1" lang="en-CA" baseline="0" dirty="0" err="1" smtClean="0"/>
              <a:t>Basia</a:t>
            </a:r>
            <a:r>
              <a:rPr kumimoji="1" lang="en-CA" baseline="0" dirty="0" smtClean="0"/>
              <a:t> did you make a mistake” and no, no, I’m getting there now. The things your kids are learning are </a:t>
            </a:r>
            <a:r>
              <a:rPr kumimoji="1" lang="en-CA" baseline="0" dirty="0" err="1" smtClean="0"/>
              <a:t>i</a:t>
            </a:r>
            <a:r>
              <a:rPr kumimoji="1" lang="en-CA" baseline="0" dirty="0" smtClean="0"/>
              <a:t>) the content of the lesson, ii) the “hard skills” of the medium (that is, English reading, writing, listening, and speaking), iii) the hidden curriculum stuff, and iv) the soft skills. (you can see why this takes so much more cognitive capacity for them, eh?) So, name me some soft skills: (creativity, critical thinking, recognizing unknowns, initiative, public speaking/participation analyzing perspectives)</a:t>
            </a:r>
            <a:endParaRPr kumimoji="1" lang="en-CA" dirty="0"/>
          </a:p>
        </p:txBody>
      </p:sp>
      <p:sp>
        <p:nvSpPr>
          <p:cNvPr id="4" name="スライド番号プレースホルダー 3"/>
          <p:cNvSpPr>
            <a:spLocks noGrp="1"/>
          </p:cNvSpPr>
          <p:nvPr>
            <p:ph type="sldNum" sz="quarter" idx="10"/>
          </p:nvPr>
        </p:nvSpPr>
        <p:spPr/>
        <p:txBody>
          <a:bodyPr/>
          <a:lstStyle/>
          <a:p>
            <a:fld id="{EBD21498-E2AF-4C7B-9B67-9F75A9B764B5}" type="slidenum">
              <a:rPr kumimoji="1" lang="ja-JP" altLang="en-US" smtClean="0"/>
              <a:t>18</a:t>
            </a:fld>
            <a:endParaRPr kumimoji="1" lang="ja-JP" altLang="en-US"/>
          </a:p>
        </p:txBody>
      </p:sp>
    </p:spTree>
    <p:extLst>
      <p:ext uri="{BB962C8B-B14F-4D97-AF65-F5344CB8AC3E}">
        <p14:creationId xmlns:p14="http://schemas.microsoft.com/office/powerpoint/2010/main" val="2850410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CA" dirty="0" smtClean="0"/>
              <a:t>[give them the anecdote of </a:t>
            </a:r>
            <a:r>
              <a:rPr kumimoji="1" lang="en-CA" dirty="0" err="1" smtClean="0"/>
              <a:t>undokai</a:t>
            </a:r>
            <a:r>
              <a:rPr kumimoji="1" lang="en-CA" baseline="0" dirty="0" smtClean="0"/>
              <a:t> in Malawi and the biomimicry exercises]</a:t>
            </a:r>
            <a:br>
              <a:rPr kumimoji="1" lang="en-CA" baseline="0" dirty="0" smtClean="0"/>
            </a:br>
            <a:r>
              <a:rPr kumimoji="1" lang="en-CA" baseline="0" dirty="0" smtClean="0"/>
              <a:t>- warm-up activities are a great place to test the waters regarding the skills you want them to employ in upcoming lessons. For example, giving a debate task to a class that does not interact well with each other, or with low critical thinking skills might not go over well. Similarly, if you opened the MLK Jr. lesson with “brainstorm reasons for why some people supported the power imbalance between whites and blacks”, you’re not going to get much to work with. How about you guys? Any lessons that didn’t go over well because maybe they demanded too much critical thinking or creativity or public speaking or initiative?</a:t>
            </a:r>
            <a:endParaRPr kumimoji="1" lang="en-CA" dirty="0"/>
          </a:p>
        </p:txBody>
      </p:sp>
      <p:sp>
        <p:nvSpPr>
          <p:cNvPr id="4" name="スライド番号プレースホルダー 3"/>
          <p:cNvSpPr>
            <a:spLocks noGrp="1"/>
          </p:cNvSpPr>
          <p:nvPr>
            <p:ph type="sldNum" sz="quarter" idx="10"/>
          </p:nvPr>
        </p:nvSpPr>
        <p:spPr/>
        <p:txBody>
          <a:bodyPr/>
          <a:lstStyle/>
          <a:p>
            <a:fld id="{EBD21498-E2AF-4C7B-9B67-9F75A9B764B5}" type="slidenum">
              <a:rPr kumimoji="1" lang="ja-JP" altLang="en-US" smtClean="0"/>
              <a:t>19</a:t>
            </a:fld>
            <a:endParaRPr kumimoji="1" lang="ja-JP" altLang="en-US"/>
          </a:p>
        </p:txBody>
      </p:sp>
    </p:spTree>
    <p:extLst>
      <p:ext uri="{BB962C8B-B14F-4D97-AF65-F5344CB8AC3E}">
        <p14:creationId xmlns:p14="http://schemas.microsoft.com/office/powerpoint/2010/main" val="1035347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CA" dirty="0" smtClean="0"/>
              <a:t>I</a:t>
            </a:r>
            <a:r>
              <a:rPr kumimoji="1" lang="en-CA" baseline="0" dirty="0" smtClean="0"/>
              <a:t> mentioned this already but I make a point of finding students after the classes I teach and asking them about how the lesson went. Not just the students who participated, but asking the ones who slept or didn’t seem that engaged too: there’s a lot more to learn there. Don’t ask the same kid every time; it’ll give you an inaccurate impression of how your lessons are being received, plus they might get annoyed after a while and just give you dismissive answers. Asking your co-teacher and watching their reactions to your lesson is a good way to learn too. But asking students directly is the best way to find out how to make it better for them next time. </a:t>
            </a:r>
            <a:br>
              <a:rPr kumimoji="1" lang="en-CA" baseline="0" dirty="0" smtClean="0"/>
            </a:br>
            <a:r>
              <a:rPr kumimoji="1" lang="en-CA" baseline="0" dirty="0" smtClean="0"/>
              <a:t>Aside from that, there are a series of self-reflective questions I ask myself, either after each class, or at the end of the busy day. The sooner the better of course, because everything is still fresh in your mind. They sit on a sticky-note on my desk.</a:t>
            </a:r>
          </a:p>
          <a:p>
            <a:r>
              <a:rPr kumimoji="1" lang="en-CA" baseline="0" dirty="0" smtClean="0"/>
              <a:t>[go through the questions]</a:t>
            </a:r>
          </a:p>
          <a:p>
            <a:r>
              <a:rPr kumimoji="1" lang="en-CA" baseline="0" dirty="0" smtClean="0"/>
              <a:t>It can also help to talk it over with your OTE or other ALTs. Personally, I discuss my classes in the education courses I’m taking and with past professors. </a:t>
            </a:r>
            <a:r>
              <a:rPr kumimoji="1" lang="en-CA" baseline="0" smtClean="0"/>
              <a:t>And if </a:t>
            </a:r>
            <a:r>
              <a:rPr kumimoji="1" lang="en-CA" baseline="0" dirty="0" smtClean="0"/>
              <a:t>there are any concrete answers to improve your lesson next time, write it down. Leave yourself a note. Plan to meet with your co-teacher if it’s something they can help you fix, like seating arrangements or classroom resources. The point is, note your reflection somewhere so that when you’re preparing for your lesson again, you have it on your mind going in.</a:t>
            </a:r>
            <a:endParaRPr kumimoji="1" lang="en-CA" dirty="0"/>
          </a:p>
        </p:txBody>
      </p:sp>
      <p:sp>
        <p:nvSpPr>
          <p:cNvPr id="4" name="スライド番号プレースホルダー 3"/>
          <p:cNvSpPr>
            <a:spLocks noGrp="1"/>
          </p:cNvSpPr>
          <p:nvPr>
            <p:ph type="sldNum" sz="quarter" idx="10"/>
          </p:nvPr>
        </p:nvSpPr>
        <p:spPr/>
        <p:txBody>
          <a:bodyPr/>
          <a:lstStyle/>
          <a:p>
            <a:fld id="{EBD21498-E2AF-4C7B-9B67-9F75A9B764B5}" type="slidenum">
              <a:rPr kumimoji="1" lang="ja-JP" altLang="en-US" smtClean="0"/>
              <a:t>20</a:t>
            </a:fld>
            <a:endParaRPr kumimoji="1" lang="ja-JP" altLang="en-US"/>
          </a:p>
        </p:txBody>
      </p:sp>
    </p:spTree>
    <p:extLst>
      <p:ext uri="{BB962C8B-B14F-4D97-AF65-F5344CB8AC3E}">
        <p14:creationId xmlns:p14="http://schemas.microsoft.com/office/powerpoint/2010/main" val="3521315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I’m sure you’ve all had those lessons that you put so much work into only to find that they were too complicated or detailed for your class; a couple keeners probably kept up, but</a:t>
            </a:r>
            <a:r>
              <a:rPr kumimoji="1" lang="en-US" altLang="ja-JP" baseline="0" dirty="0" smtClean="0"/>
              <a:t> most of the class struggled? As “experts” of English, we often don’t consider how difficult it is to learn stuff from </a:t>
            </a:r>
            <a:r>
              <a:rPr kumimoji="1" lang="en-US" altLang="ja-JP" baseline="0" dirty="0" err="1" smtClean="0"/>
              <a:t>stratch</a:t>
            </a:r>
            <a:r>
              <a:rPr kumimoji="1" lang="en-US" altLang="ja-JP" baseline="0" dirty="0" smtClean="0"/>
              <a:t>; the steps we’re skipping, the passive exposure to something we had when learning about it, and even the discussion and question-friendly cultures we grew up in that made it ok to show you don’t know something and ask for help. Humans have a finite amount of cognitive capacity they are using to process information at any given moment. When experts are learning something new, they have a slew of background information already that they can use to fill in the gaps of their learning- for us, that’s like learning words before we learn the concept of a noun, verb, etc. It’s easier to understand if we know something about it already. A novice, in this case an EFL learner, is often seeing new words, phrases, and ideas in a text for the first time, and it’s all presented with minimal L1 input (and if you’re at a low-level school, even the L1 input might not be helpful). So it takes a lot more cognitive capacity for a novice to process information than it does for someone who has an idea of it already. So, we have to pace information accordingly so as not to cognitively overload our students. </a:t>
            </a:r>
            <a:endParaRPr kumimoji="1" lang="ja-JP" altLang="en-US" dirty="0"/>
          </a:p>
        </p:txBody>
      </p:sp>
      <p:sp>
        <p:nvSpPr>
          <p:cNvPr id="4" name="スライド番号プレースホルダー 3"/>
          <p:cNvSpPr>
            <a:spLocks noGrp="1"/>
          </p:cNvSpPr>
          <p:nvPr>
            <p:ph type="sldNum" sz="quarter" idx="10"/>
          </p:nvPr>
        </p:nvSpPr>
        <p:spPr/>
        <p:txBody>
          <a:bodyPr/>
          <a:lstStyle/>
          <a:p>
            <a:fld id="{EBD21498-E2AF-4C7B-9B67-9F75A9B764B5}" type="slidenum">
              <a:rPr kumimoji="1" lang="ja-JP" altLang="en-US" smtClean="0"/>
              <a:t>10</a:t>
            </a:fld>
            <a:endParaRPr kumimoji="1" lang="ja-JP" altLang="en-US"/>
          </a:p>
        </p:txBody>
      </p:sp>
    </p:spTree>
    <p:extLst>
      <p:ext uri="{BB962C8B-B14F-4D97-AF65-F5344CB8AC3E}">
        <p14:creationId xmlns:p14="http://schemas.microsoft.com/office/powerpoint/2010/main" val="28422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CA" altLang="ja-JP" noProof="0" dirty="0" smtClean="0"/>
              <a:t>Alright</a:t>
            </a:r>
            <a:r>
              <a:rPr kumimoji="1" lang="en-CA" altLang="ja-JP" baseline="0" noProof="0" dirty="0" smtClean="0"/>
              <a:t>, let’s shift away from pacing and look at different types of knowledge, namely qualitative and quantitative knowledge. People say, “you get it or you don’t”, right? There’s no concept of “kind of get it?” First, let me ask you, what do you think these concepts mean? (if they say the above): Right, so what does </a:t>
            </a:r>
            <a:r>
              <a:rPr kumimoji="1" lang="en-CA" altLang="ja-JP" i="1" baseline="0" noProof="0" dirty="0" smtClean="0"/>
              <a:t>that</a:t>
            </a:r>
            <a:r>
              <a:rPr kumimoji="1" lang="en-CA" altLang="ja-JP" i="0" baseline="0" noProof="0" dirty="0" smtClean="0"/>
              <a:t> mean? How would you distinguish qualitative and quantitative knowledge?</a:t>
            </a:r>
            <a:br>
              <a:rPr kumimoji="1" lang="en-CA" altLang="ja-JP" i="0" baseline="0" noProof="0" dirty="0" smtClean="0"/>
            </a:br>
            <a:r>
              <a:rPr kumimoji="1" lang="en-CA" altLang="ja-JP" i="0" baseline="0" noProof="0" dirty="0" smtClean="0"/>
              <a:t>Right! So this an RPG map from my favourite game: Dark Cloud. In each dungeon level, two chests were designated for a dungeon map, which showed the layout of the floor. This is kind of like quantitative knowledge. Another chest would have a magic crystal which showed you where the monsters, doors, boost spots, and treasure chests on the floor were, in effect, the details of the map. That’s qualitative knowledge. To give a non-geeky example, it would be the difference of going to an enkai in a new neighbourhood and just following google maps, and being familiar with the neighbourhood it’s in and figuring out its location based on familiar landmarks and trajectories. So basically, already having a pre-existing conception of where it is.</a:t>
            </a:r>
            <a:endParaRPr kumimoji="1" lang="en-CA" altLang="ja-JP" noProof="0" dirty="0"/>
          </a:p>
        </p:txBody>
      </p:sp>
      <p:sp>
        <p:nvSpPr>
          <p:cNvPr id="4" name="スライド番号プレースホルダー 3"/>
          <p:cNvSpPr>
            <a:spLocks noGrp="1"/>
          </p:cNvSpPr>
          <p:nvPr>
            <p:ph type="sldNum" sz="quarter" idx="10"/>
          </p:nvPr>
        </p:nvSpPr>
        <p:spPr/>
        <p:txBody>
          <a:bodyPr/>
          <a:lstStyle/>
          <a:p>
            <a:fld id="{EBD21498-E2AF-4C7B-9B67-9F75A9B764B5}" type="slidenum">
              <a:rPr kumimoji="1" lang="ja-JP" altLang="en-US" smtClean="0"/>
              <a:t>11</a:t>
            </a:fld>
            <a:endParaRPr kumimoji="1" lang="ja-JP" altLang="en-US"/>
          </a:p>
        </p:txBody>
      </p:sp>
    </p:spTree>
    <p:extLst>
      <p:ext uri="{BB962C8B-B14F-4D97-AF65-F5344CB8AC3E}">
        <p14:creationId xmlns:p14="http://schemas.microsoft.com/office/powerpoint/2010/main" val="3019553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Speaking of concepts…</a:t>
            </a:r>
            <a:br>
              <a:rPr kumimoji="1" lang="en-US" altLang="ja-JP" dirty="0" smtClean="0"/>
            </a:br>
            <a:r>
              <a:rPr kumimoji="1" lang="en-US" altLang="ja-JP" dirty="0" smtClean="0"/>
              <a:t>Learning </a:t>
            </a:r>
            <a:r>
              <a:rPr kumimoji="1" lang="en-US" altLang="ja-JP" dirty="0" smtClean="0"/>
              <a:t>is not the transfer of knowledge, but a reconstructing of alternative conceptions.</a:t>
            </a:r>
            <a:br>
              <a:rPr kumimoji="1" lang="en-US" altLang="ja-JP" dirty="0" smtClean="0"/>
            </a:br>
            <a:r>
              <a:rPr kumimoji="1" lang="en-US" altLang="ja-JP" dirty="0" smtClean="0"/>
              <a:t>:. Teaching requires an understanding of the range of learners’ prior conceptions and misconceptions. We often overlook this</a:t>
            </a:r>
            <a:r>
              <a:rPr kumimoji="1" lang="en-US" altLang="ja-JP" baseline="0" dirty="0" smtClean="0"/>
              <a:t> when we are used to speaking to native English speakers – we use metaphors, idioms, cultural references etc. that EFL learners can’t understand. Once we understand the students’ prior conceptions, we can work toward a preferred conception.</a:t>
            </a:r>
            <a:r>
              <a:rPr kumimoji="1" lang="en-US" altLang="ja-JP" dirty="0" smtClean="0"/>
              <a:t/>
            </a:r>
            <a:br>
              <a:rPr kumimoji="1" lang="en-US" altLang="ja-JP" dirty="0" smtClean="0"/>
            </a:br>
            <a:r>
              <a:rPr kumimoji="1" lang="en-US" altLang="ja-JP" dirty="0" smtClean="0"/>
              <a:t>How does</a:t>
            </a:r>
            <a:r>
              <a:rPr kumimoji="1" lang="en-US" altLang="ja-JP" baseline="0" dirty="0" smtClean="0"/>
              <a:t> this connect to the notion of </a:t>
            </a:r>
            <a:r>
              <a:rPr kumimoji="1" lang="en-US" altLang="ja-JP" baseline="0" dirty="0" err="1" smtClean="0"/>
              <a:t>Quan</a:t>
            </a:r>
            <a:r>
              <a:rPr kumimoji="1" lang="en-US" altLang="ja-JP" baseline="0" dirty="0" smtClean="0"/>
              <a:t>/</a:t>
            </a:r>
            <a:r>
              <a:rPr kumimoji="1" lang="en-US" altLang="ja-JP" baseline="0" dirty="0" err="1" smtClean="0"/>
              <a:t>Qual</a:t>
            </a:r>
            <a:r>
              <a:rPr kumimoji="1" lang="en-US" altLang="ja-JP" baseline="0" dirty="0" smtClean="0"/>
              <a:t> knowledge? Well, if we take the metaphor of an EFL student, a student with a quantitatively broad understanding will be someone who maybe has a broad vocabulary but poor writing. A students can </a:t>
            </a:r>
            <a:r>
              <a:rPr kumimoji="1" lang="en-US" altLang="ja-JP" baseline="0" dirty="0" err="1" smtClean="0"/>
              <a:t>qualtitatively</a:t>
            </a:r>
            <a:r>
              <a:rPr kumimoji="1" lang="en-US" altLang="ja-JP" baseline="0" dirty="0" smtClean="0"/>
              <a:t> </a:t>
            </a:r>
            <a:r>
              <a:rPr kumimoji="1" lang="en-US" altLang="ja-JP" baseline="0" dirty="0" smtClean="0"/>
              <a:t>improve their knowledge (a.k.a. better understand and articulate what they know) if they learn proper </a:t>
            </a:r>
            <a:r>
              <a:rPr kumimoji="1" lang="en-US" altLang="ja-JP" baseline="0" dirty="0" smtClean="0"/>
              <a:t>grammar. </a:t>
            </a:r>
            <a:r>
              <a:rPr kumimoji="1" lang="en-US" altLang="ja-JP" baseline="0" dirty="0" smtClean="0"/>
              <a:t>A teacher who has both a broad vocabulary, good grasp of grammar, and understands what the student knows and doesn’t know, can teach grammatical and natural ways to utilize the student’s vocabulary so they can express themselves given different contexts. What’s more, the teacher’s thorough, qualitative understanding gives them the possibility to guide the student from different perspectives and tie new knowledge to familiar concepts. The stronger the ties to prior knowledge (the stronger the connections), the less primary cognition is used to process the information, the more spare cognition can be used to think about and test the new information (against other prior understanding / further concepts), and the better the new information is retained. </a:t>
            </a:r>
            <a:endParaRPr kumimoji="1" lang="ja-JP" altLang="en-US" dirty="0"/>
          </a:p>
        </p:txBody>
      </p:sp>
      <p:sp>
        <p:nvSpPr>
          <p:cNvPr id="4" name="スライド番号プレースホルダー 3"/>
          <p:cNvSpPr>
            <a:spLocks noGrp="1"/>
          </p:cNvSpPr>
          <p:nvPr>
            <p:ph type="sldNum" sz="quarter" idx="10"/>
          </p:nvPr>
        </p:nvSpPr>
        <p:spPr/>
        <p:txBody>
          <a:bodyPr/>
          <a:lstStyle/>
          <a:p>
            <a:fld id="{EBD21498-E2AF-4C7B-9B67-9F75A9B764B5}" type="slidenum">
              <a:rPr kumimoji="1" lang="ja-JP" altLang="en-US" smtClean="0"/>
              <a:t>12</a:t>
            </a:fld>
            <a:endParaRPr kumimoji="1" lang="ja-JP" altLang="en-US"/>
          </a:p>
        </p:txBody>
      </p:sp>
    </p:spTree>
    <p:extLst>
      <p:ext uri="{BB962C8B-B14F-4D97-AF65-F5344CB8AC3E}">
        <p14:creationId xmlns:p14="http://schemas.microsoft.com/office/powerpoint/2010/main" val="886209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Does</a:t>
            </a:r>
            <a:r>
              <a:rPr kumimoji="1" lang="en-US" altLang="ja-JP" baseline="0" dirty="0" smtClean="0"/>
              <a:t> this mean that the more we slow down teaching the better they’ll understand it? So, one new word a day is the best, right? What are some reasons that wouldn’t work? (</a:t>
            </a:r>
            <a:r>
              <a:rPr kumimoji="1" lang="en-US" altLang="ja-JP" baseline="0" dirty="0" err="1" smtClean="0"/>
              <a:t>eg</a:t>
            </a:r>
            <a:r>
              <a:rPr kumimoji="1" lang="en-US" altLang="ja-JP" baseline="0" dirty="0" smtClean="0"/>
              <a:t>. If the pace is too slow, students lose motivation, don’t think about the new knowledge (because they don’t see how it advances their understanding). Making more, stronger links to new knowledge requires time, and if the information pieces are insignificant, out of context (or not significant to a context), then time will not be taken to reflect on them). So we have to find a good range of information to present. We’ll talk more about that later when we get into the Zone of Proximal Development, but for now, I want to point out that the way we present information has a huge influence on how well it is understood and retained. </a:t>
            </a:r>
            <a:r>
              <a:rPr kumimoji="1" lang="en-US" altLang="ja-JP" baseline="0" dirty="0" smtClean="0"/>
              <a:t>If a </a:t>
            </a:r>
            <a:r>
              <a:rPr kumimoji="1" lang="en-US" altLang="ja-JP" baseline="0" dirty="0" smtClean="0"/>
              <a:t>lesson is well organized, it is </a:t>
            </a:r>
            <a:r>
              <a:rPr kumimoji="1" lang="en-US" altLang="ja-JP" baseline="0" dirty="0" err="1" smtClean="0"/>
              <a:t>i</a:t>
            </a:r>
            <a:r>
              <a:rPr kumimoji="1" lang="en-US" altLang="ja-JP" baseline="0" dirty="0" smtClean="0"/>
              <a:t>) easier to understand the flow and continuity of information even across lessons, ii) it is easier to overlap with their own prior conceptions, and iii) more information can be presented at once, because students can prioritize and consequently compartmentalize the new information. Some ways that I’ve learned to organize a lesson are:</a:t>
            </a:r>
            <a:br>
              <a:rPr kumimoji="1" lang="en-US" altLang="ja-JP" baseline="0" dirty="0" smtClean="0"/>
            </a:br>
            <a:r>
              <a:rPr kumimoji="1" lang="en-US" altLang="ja-JP" baseline="0" dirty="0" smtClean="0"/>
              <a:t>- Start with a big question, one that is relevant to them, and possibly a little abstract or difficult to answer simply. For example, if we’re doing a unit on professions (in your English class of course), then what kind of question might you ask? (“Why do students in Japan learn English?” Or “How can you prepare for a future you don’t know?” or “What can you do to become a happy person?”) Right. The idea is to pick something that is relevant to all of them, even if all the individual information in the unit isn’t, and show them it’s connected.</a:t>
            </a:r>
            <a:br>
              <a:rPr kumimoji="1" lang="en-US" altLang="ja-JP" baseline="0" dirty="0" smtClean="0"/>
            </a:br>
            <a:r>
              <a:rPr kumimoji="1" lang="en-US" altLang="ja-JP" baseline="0" dirty="0" smtClean="0"/>
              <a:t>- Graphic organizers. You guys know this one: Venn Diagrams, concept maps, </a:t>
            </a:r>
            <a:r>
              <a:rPr kumimoji="1" lang="en-US" altLang="ja-JP" baseline="0" dirty="0" err="1" smtClean="0"/>
              <a:t>ishikawa</a:t>
            </a:r>
            <a:r>
              <a:rPr kumimoji="1" lang="en-US" altLang="ja-JP" baseline="0" dirty="0" smtClean="0"/>
              <a:t> diagrams, circle charts, flow charts, whatever. Considering the spatial presentation of information goes a long way in improving understanding.</a:t>
            </a:r>
          </a:p>
          <a:p>
            <a:r>
              <a:rPr kumimoji="1" lang="en-US" altLang="ja-JP" baseline="0" dirty="0" smtClean="0"/>
              <a:t>- Conceptual frameworks are skeletons of information, kind of like a concept map. I used one here: I organized the information I wanted to present to you into the four factors of the classroom environment: Physical, Time/Instructional, </a:t>
            </a:r>
            <a:r>
              <a:rPr kumimoji="1" lang="en-US" altLang="ja-JP" baseline="0" dirty="0" err="1" smtClean="0"/>
              <a:t>Behavioural</a:t>
            </a:r>
            <a:r>
              <a:rPr kumimoji="1" lang="en-US" altLang="ja-JP" baseline="0" dirty="0" smtClean="0"/>
              <a:t>, and Teacher effectiveness. Instead of a bunch of loosely connected concepts, I did this so you could see how all the information ties into it’s category, and then into the overall concept. Basically, this helps students see the details without losing sight of the big picture. It can be chronological and divide connected events as chapters, it can be different perspectives of people involved in an issue. For the MLK Jr. unit, you could organize it as Power and talk bout how the imbalance of power happened and was maintained, Peace as something that can contrast what white people and African-American people thought that meant, and Protest, how it was done, documented, viewed, and so on. To wrap up, connect it to issues prevalent today and use an organizer to compare what is different and the same, or compare it to a current social issue in Japan. Students compartmentalize what they’re learning as a Power, peace, or Protest issue, they can look at case studies from all three points, and so on. A much stronger qualitative and quantitative understanding can be achieved if the information is organized.</a:t>
            </a:r>
            <a:br>
              <a:rPr kumimoji="1" lang="en-US" altLang="ja-JP" baseline="0" dirty="0" smtClean="0"/>
            </a:br>
            <a:r>
              <a:rPr kumimoji="1" lang="en-US" altLang="ja-JP" baseline="0" dirty="0" smtClean="0"/>
              <a:t>- Lastly threshold concepts are simplified, temporary ideas that help further students’ knowledge without overloading them. These are usually changed later. Remember when in high school you learned that the MRSP is not actually “how much something is worth”? That gravity is a lie? That the “I before e, except after c” rule is broken almost as often as it’s followed? That there is actually no such thing as “cold”? That atoms don’t actually move in lines around atoms, but exist in clouds of “likely locations”? Yeah physics is the biggest offender when it comes to threshold concepts that don’t check out later. But when you learn those overly-simplistic ideas, they help you further other, more detailed knowledge. So threshold concepts are changeable, temporary ways to quantitatively gain knowledge intended to be qualitatively improved later. The biggest one relevant to us is teaching students to “sound it out” which doesn’t check out for most English words but helps them with phonology and to understand the makeup of words</a:t>
            </a:r>
            <a:r>
              <a:rPr kumimoji="1" lang="en-US" altLang="ja-JP" baseline="0" dirty="0" smtClean="0"/>
              <a:t>.</a:t>
            </a:r>
            <a:br>
              <a:rPr kumimoji="1" lang="en-US" altLang="ja-JP" baseline="0" dirty="0" smtClean="0"/>
            </a:br>
            <a:r>
              <a:rPr kumimoji="1" lang="en-US" altLang="ja-JP" baseline="0" dirty="0" smtClean="0"/>
              <a:t>Alright, so looking at what we covered in Pacing/Instructional, I want you to try in pairs or groups of 3 people to think about how you would prepare </a:t>
            </a:r>
            <a:r>
              <a:rPr kumimoji="1" lang="en-US" altLang="ja-JP" b="1" baseline="0" dirty="0" smtClean="0"/>
              <a:t>two lessons for JHS 2nensei about the </a:t>
            </a:r>
            <a:r>
              <a:rPr kumimoji="1" lang="en-US" altLang="ja-JP" b="1" baseline="0" dirty="0" err="1" smtClean="0"/>
              <a:t>tenseless</a:t>
            </a:r>
            <a:r>
              <a:rPr kumimoji="1" lang="en-US" altLang="ja-JP" b="1" baseline="0" dirty="0" smtClean="0"/>
              <a:t> infinitive as a marker of intention</a:t>
            </a:r>
            <a:r>
              <a:rPr kumimoji="1" lang="en-US" altLang="ja-JP" baseline="0" dirty="0" smtClean="0"/>
              <a:t> (e.g. I go to my room to play videogames). Each lesson is 45 min. I don’t need you to tell me exact times of things, but give me the overall framework, some prior concepts you’d tie it to, how you would present it, and what kind of activities you’d do. We’ll talk about them after and try to form a consensus.</a:t>
            </a:r>
            <a:br>
              <a:rPr kumimoji="1" lang="en-US" altLang="ja-JP" baseline="0" dirty="0" smtClean="0"/>
            </a:br>
            <a:r>
              <a:rPr kumimoji="1" lang="en-US" altLang="ja-JP" baseline="0" dirty="0" smtClean="0"/>
              <a:t>OK so, you made a framework. What if I asked you to think about what medium you’d present it in? What resources would you use?</a:t>
            </a:r>
            <a:endParaRPr kumimoji="1" lang="ja-JP" altLang="en-US" dirty="0"/>
          </a:p>
        </p:txBody>
      </p:sp>
      <p:sp>
        <p:nvSpPr>
          <p:cNvPr id="4" name="スライド番号プレースホルダー 3"/>
          <p:cNvSpPr>
            <a:spLocks noGrp="1"/>
          </p:cNvSpPr>
          <p:nvPr>
            <p:ph type="sldNum" sz="quarter" idx="10"/>
          </p:nvPr>
        </p:nvSpPr>
        <p:spPr/>
        <p:txBody>
          <a:bodyPr/>
          <a:lstStyle/>
          <a:p>
            <a:fld id="{EBD21498-E2AF-4C7B-9B67-9F75A9B764B5}" type="slidenum">
              <a:rPr kumimoji="1" lang="ja-JP" altLang="en-US" smtClean="0"/>
              <a:t>13</a:t>
            </a:fld>
            <a:endParaRPr kumimoji="1" lang="ja-JP" altLang="en-US"/>
          </a:p>
        </p:txBody>
      </p:sp>
    </p:spTree>
    <p:extLst>
      <p:ext uri="{BB962C8B-B14F-4D97-AF65-F5344CB8AC3E}">
        <p14:creationId xmlns:p14="http://schemas.microsoft.com/office/powerpoint/2010/main" val="4218961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 noticed a lot of you made a point of reviewing the previous lesson’s content before beginning the new lesson on day 2. Why’d you do that? Continuity in lessons refers to connections between lessons, be it to a new unit, a new focus,</a:t>
            </a:r>
            <a:r>
              <a:rPr kumimoji="1" lang="en-US" altLang="ja-JP" baseline="0" dirty="0" smtClean="0"/>
              <a:t> or a previous grade. It also refers to continuous retrieval of known information, i.e. review. We mentioned earlier that the more new information is processed, the better it is retained, because they are making connections to prior knowledge. In a sense, they are building their own continuity. We’re going to step away from that for a second and look at two different approaches to learning. And it’ll tie back into continuity in a moment but the first one is a surface approach. This is memorizing information, learning for a grade, for the test, to win a competition, and so on. Essentially, a surface approach is when students treat learning as a means to an end. Usually, that information is not retained after the external motivation is filled. A deep approach on the other hand, is when students focus on what the author is trying to say, when they are getting new information they’re cross-checking it against what they know, they’re relating it to everyday concepts… basically, learning is the end goal. This is when students are immersed in the content and proactively engaging with it. This is the kind of learning that results in long-term retention. Mostly, we talk about these two as a matter of student motivation, but short-term and long-term retention can also be influenced by the teacher. One technique for long-term retention is something called </a:t>
            </a:r>
            <a:r>
              <a:rPr kumimoji="1" lang="en-US" altLang="ja-JP" b="1" baseline="0" dirty="0" smtClean="0"/>
              <a:t>test-enhanced learning</a:t>
            </a:r>
            <a:r>
              <a:rPr kumimoji="1" lang="en-US" altLang="ja-JP" b="0" baseline="0" dirty="0" smtClean="0"/>
              <a:t>. You already do this, in some form or another probably.</a:t>
            </a:r>
            <a:endParaRPr kumimoji="1" lang="ja-JP" altLang="en-US" dirty="0"/>
          </a:p>
        </p:txBody>
      </p:sp>
      <p:sp>
        <p:nvSpPr>
          <p:cNvPr id="4" name="スライド番号プレースホルダー 3"/>
          <p:cNvSpPr>
            <a:spLocks noGrp="1"/>
          </p:cNvSpPr>
          <p:nvPr>
            <p:ph type="sldNum" sz="quarter" idx="10"/>
          </p:nvPr>
        </p:nvSpPr>
        <p:spPr/>
        <p:txBody>
          <a:bodyPr/>
          <a:lstStyle/>
          <a:p>
            <a:fld id="{EBD21498-E2AF-4C7B-9B67-9F75A9B764B5}" type="slidenum">
              <a:rPr kumimoji="1" lang="ja-JP" altLang="en-US" smtClean="0"/>
              <a:t>14</a:t>
            </a:fld>
            <a:endParaRPr kumimoji="1" lang="ja-JP" altLang="en-US"/>
          </a:p>
        </p:txBody>
      </p:sp>
    </p:spTree>
    <p:extLst>
      <p:ext uri="{BB962C8B-B14F-4D97-AF65-F5344CB8AC3E}">
        <p14:creationId xmlns:p14="http://schemas.microsoft.com/office/powerpoint/2010/main" val="4079703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CA" dirty="0" smtClean="0"/>
              <a:t>I</a:t>
            </a:r>
            <a:r>
              <a:rPr kumimoji="1" lang="en-CA" baseline="0" dirty="0" smtClean="0"/>
              <a:t> know I just mentioned that students studying to the test results in a surface approach to learning. In this case, “test” and “assessment” are synonymous, and the goal is just to pass the assessment. In this case, test are an “assessment of learning” and not “for the purpose of learning”. To compare what makes test-enhanced learning different from traditional testing, I want to ask you all some key questions. First: Is corrective feedback necessary for learning? Keep in mind what we learned about learning as alteration of conceptions. (Anyone who’s tried to speak Japanese and made the same mistake repeatedly only to be told a decade later it’s wrong better be saying yes right now). </a:t>
            </a:r>
            <a:r>
              <a:rPr kumimoji="1" lang="en-CA" baseline="0" dirty="0" err="1" smtClean="0"/>
              <a:t>Ight</a:t>
            </a:r>
            <a:r>
              <a:rPr kumimoji="1" lang="en-CA" baseline="0" dirty="0" smtClean="0"/>
              <a:t>, so: Do students get feedback from personal review and studying? No. Personal review is just to reinforce what they already understand; seldom does it give us a means to check our understanding against another conception. Multiple Choice is the devil. So testing with feedback gives students a chance to confirm their understanding. Second question: which ones require students to think about information more: a unit test, or weekly quizzes? (Some might argue that weekly quizzes are temporally close to the initial lesson so students might not feel the need to study. To this I say that no one said the quizzes are only on content learned that week. If they argue that quizzes aren’t high-stakes enough to encourage studying, accuse them of jumping ahead and also being presumptive about students). I </a:t>
            </a:r>
            <a:r>
              <a:rPr kumimoji="1" lang="en-CA" baseline="0" dirty="0" err="1" smtClean="0"/>
              <a:t>dunno</a:t>
            </a:r>
            <a:r>
              <a:rPr kumimoji="1" lang="en-CA" baseline="0" dirty="0" smtClean="0"/>
              <a:t> about you guys, but when we had a new science unit, I never reviewed the things I learned until we got a review before the unit test, and just studied to the test, then forgot most of it the next day. But if we had had weekly quizzes that asked questions from recent lessons as well as some information from a few lessons back, even with the test paper in front of me, I’d be forced to think back to that information, making it easier to recall later. So, in order for testing to benefit learning, it has to be frequent and spaced out enough that students are forced to recall what they learn both shortly and quite some time after learning it (the best part is, this will also make it easier for them to recall it on unit tests later). In my school, after exams, the teachers take some class time to go over all the answers to the questions as a class with students, explaining them. This is feedback, which s great, but unless the students get a chance to use that knowledge again, to review it again maybe on a future test, then it’s not going to stick, and definitely not from just oral explanations. </a:t>
            </a:r>
            <a:r>
              <a:rPr kumimoji="1" lang="en-CA" baseline="0" dirty="0" err="1" smtClean="0"/>
              <a:t>Ight</a:t>
            </a:r>
            <a:r>
              <a:rPr kumimoji="1" lang="en-CA" baseline="0" dirty="0" smtClean="0"/>
              <a:t> last question, super easy: which one is more likely to encourage students to take a deep approach to learning: weekly quizzes worth just 2% each, or a unit test worth 20% of their final grade? In other words, which one is going to make them “study to the test” and with which one are they more likely to allow themselves to deviate from the course content to something related that interests them? The small one, right? Because they’re not worrying about having to get a high mark or make sure they answer exactly as the teacher expects. In other words, the unit test is high-stakes, which demands a surface approach to learning (studying as a means), and the quizzes are low-stakes, so learning takes a front seat. Researchers of test-enhanced learning all stress that it’s essential that testing be low or no-stakes. Do you guys do any no-stakes testing in your classes? (columns and rows, for example) Exactly! That’s literally an oral test with no repercussions for wrong answers. If you asked students also to get creative with it and give them chances to work with what they learned (i.e. not questions with absolute answers), it would be even better. The trade-off with that game is that it encourages the whole class because they’re affected by their classmates’ answers, but it also means that kids who don’t want to participate don’t necessarily have to, as long as they can find a way to sit down by someone else’s response. But we’re splitting hairs here. The takeaway is that it greatly benefits learners to have frequent and spaced review with little to no-risk and corrective feedback.</a:t>
            </a:r>
            <a:endParaRPr kumimoji="1" lang="en-CA" dirty="0"/>
          </a:p>
        </p:txBody>
      </p:sp>
      <p:sp>
        <p:nvSpPr>
          <p:cNvPr id="4" name="スライド番号プレースホルダー 3"/>
          <p:cNvSpPr>
            <a:spLocks noGrp="1"/>
          </p:cNvSpPr>
          <p:nvPr>
            <p:ph type="sldNum" sz="quarter" idx="10"/>
          </p:nvPr>
        </p:nvSpPr>
        <p:spPr/>
        <p:txBody>
          <a:bodyPr/>
          <a:lstStyle/>
          <a:p>
            <a:fld id="{EBD21498-E2AF-4C7B-9B67-9F75A9B764B5}" type="slidenum">
              <a:rPr kumimoji="1" lang="ja-JP" altLang="en-US" smtClean="0"/>
              <a:t>15</a:t>
            </a:fld>
            <a:endParaRPr kumimoji="1" lang="ja-JP" altLang="en-US"/>
          </a:p>
        </p:txBody>
      </p:sp>
    </p:spTree>
    <p:extLst>
      <p:ext uri="{BB962C8B-B14F-4D97-AF65-F5344CB8AC3E}">
        <p14:creationId xmlns:p14="http://schemas.microsoft.com/office/powerpoint/2010/main" val="3882288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CA" dirty="0" smtClean="0"/>
              <a:t>Of</a:t>
            </a:r>
            <a:r>
              <a:rPr kumimoji="1" lang="en-CA" baseline="0" dirty="0" smtClean="0"/>
              <a:t> course, teacher-guided and decided test-enhanced learning isn’t the only way to review material; someone mentioned earlier that even reviewing it by themselves is a way to think on what they learned and retain it. You’re right. So we’re going to talk about reflection strategies; different ways of getting students to think about what they learned. Are there any reflection strategies you have at your school, either as a class or even with individual students? Does anyone do journal exchange with their students? Do you or they try to include vocab or grammar points that they recently learned? Some people to letter exchanges; those are a good form of delayed review. I don’t do journaling per se, but at the start of each lesson, I give them a creative question to think about and 5 minutes to write as much as they can about it. At the end of the term, I ask them to go back and look at what they wrote from the beginning, so they can see how much they’ve improved, if they see any mistakes they made, etc. It would be more effective if they wrote about what they remember from the previous lesson, or write at the end about what they learned, but like, these are still kids and I’m prioritizing student motivation and creativity here instead of maximising retention. If you want to go that route, one thing you can do is have the students write “exit slips” at the end of each lesson. They write one thing they learned, and one thing they still think they don’t understand well. At the beginning of the next class, address those weak points.</a:t>
            </a:r>
            <a:br>
              <a:rPr kumimoji="1" lang="en-CA" baseline="0" dirty="0" smtClean="0"/>
            </a:br>
            <a:r>
              <a:rPr kumimoji="1" lang="en-CA" baseline="0" dirty="0" smtClean="0"/>
              <a:t>One thing that I’ve done in class with some success is to bring back the big question that was introduced at the beginning of the unit and have them try to answer it with their new knowledge. If you give them some time where they have to talk as much as they can with their parent about that question and fill the time, or if they’re not at that level yet, write as much as they can or draw a concept map to try to illustrate their answer with disjointed words, it makes them think about the knowledge as a whole and solidify how everything is organized in their brains. This tends to go better if they can work in pairs and fill in the memory gaps for each other. The last two I want to mention are related. First is an exercise you can do at the end of a unit on the day after the exam or a test. Each student writes down 6 things: 3 things they think they know, 2 things they’re uncertain of, and 1 thin they’re still curious about. Collect it, read it, enjoy. Or swap them with a classmate and have them try to teach each other. The other thing I like to do is called elimination facts. It starts the same: each student has to write down 3 things they learned. Then they pair up. Anything they wrote down that is the same as their partners is eliminated, and they have to try to get back up to 3 again, with each having 3 unique ideas. If your kids are capable of it, put them in groups of 4, check for overlap and eliminate it. Between the four of them, tell them they have to come up with 8 unique things. At this point it might be a bit difficult unless it’s like a whole=year reflection, so just ask each group to read what they came up with and throw it on the board. See how many overlap with other groups. You should end up with a nice running list of things they learned, and it’s a great visual for them. </a:t>
            </a:r>
            <a:br>
              <a:rPr kumimoji="1" lang="en-CA" baseline="0" dirty="0" smtClean="0"/>
            </a:br>
            <a:r>
              <a:rPr kumimoji="1" lang="en-CA" b="1" baseline="0" dirty="0" smtClean="0"/>
              <a:t>The most important thing is that you don’t tell the students what they learned; you let them tell you.</a:t>
            </a:r>
            <a:r>
              <a:rPr kumimoji="1" lang="en-CA" b="0" baseline="0" dirty="0" smtClean="0"/>
              <a:t> This is a good way to assess how effective your teaching was, and at from what point you need to start.</a:t>
            </a:r>
            <a:endParaRPr kumimoji="1" lang="en-CA" dirty="0"/>
          </a:p>
        </p:txBody>
      </p:sp>
      <p:sp>
        <p:nvSpPr>
          <p:cNvPr id="4" name="スライド番号プレースホルダー 3"/>
          <p:cNvSpPr>
            <a:spLocks noGrp="1"/>
          </p:cNvSpPr>
          <p:nvPr>
            <p:ph type="sldNum" sz="quarter" idx="10"/>
          </p:nvPr>
        </p:nvSpPr>
        <p:spPr/>
        <p:txBody>
          <a:bodyPr/>
          <a:lstStyle/>
          <a:p>
            <a:fld id="{EBD21498-E2AF-4C7B-9B67-9F75A9B764B5}" type="slidenum">
              <a:rPr kumimoji="1" lang="ja-JP" altLang="en-US" smtClean="0"/>
              <a:t>16</a:t>
            </a:fld>
            <a:endParaRPr kumimoji="1" lang="ja-JP" altLang="en-US"/>
          </a:p>
        </p:txBody>
      </p:sp>
    </p:spTree>
    <p:extLst>
      <p:ext uri="{BB962C8B-B14F-4D97-AF65-F5344CB8AC3E}">
        <p14:creationId xmlns:p14="http://schemas.microsoft.com/office/powerpoint/2010/main" val="2289947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CA" dirty="0"/>
          </a:p>
        </p:txBody>
      </p:sp>
      <p:sp>
        <p:nvSpPr>
          <p:cNvPr id="4" name="スライド番号プレースホルダー 3"/>
          <p:cNvSpPr>
            <a:spLocks noGrp="1"/>
          </p:cNvSpPr>
          <p:nvPr>
            <p:ph type="sldNum" sz="quarter" idx="10"/>
          </p:nvPr>
        </p:nvSpPr>
        <p:spPr/>
        <p:txBody>
          <a:bodyPr/>
          <a:lstStyle/>
          <a:p>
            <a:fld id="{EBD21498-E2AF-4C7B-9B67-9F75A9B764B5}" type="slidenum">
              <a:rPr kumimoji="1" lang="ja-JP" altLang="en-US" smtClean="0"/>
              <a:t>17</a:t>
            </a:fld>
            <a:endParaRPr kumimoji="1" lang="ja-JP" altLang="en-US"/>
          </a:p>
        </p:txBody>
      </p:sp>
    </p:spTree>
    <p:extLst>
      <p:ext uri="{BB962C8B-B14F-4D97-AF65-F5344CB8AC3E}">
        <p14:creationId xmlns:p14="http://schemas.microsoft.com/office/powerpoint/2010/main" val="2352666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95791F6-B4C6-4D0B-B249-E6ED714440A2}" type="datetimeFigureOut">
              <a:rPr kumimoji="1" lang="ja-JP" altLang="en-US" smtClean="0"/>
              <a:t>2018/8/3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86E563-C86F-4189-A6C6-4FB4AA7B8DBE}" type="slidenum">
              <a:rPr kumimoji="1" lang="ja-JP" altLang="en-US" smtClean="0"/>
              <a:t>‹#›</a:t>
            </a:fld>
            <a:endParaRPr kumimoji="1" lang="ja-JP" altLang="en-US"/>
          </a:p>
        </p:txBody>
      </p:sp>
    </p:spTree>
    <p:extLst>
      <p:ext uri="{BB962C8B-B14F-4D97-AF65-F5344CB8AC3E}">
        <p14:creationId xmlns:p14="http://schemas.microsoft.com/office/powerpoint/2010/main" val="1878916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95791F6-B4C6-4D0B-B249-E6ED714440A2}" type="datetimeFigureOut">
              <a:rPr kumimoji="1" lang="ja-JP" altLang="en-US" smtClean="0"/>
              <a:t>2018/8/3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86E563-C86F-4189-A6C6-4FB4AA7B8DBE}" type="slidenum">
              <a:rPr kumimoji="1" lang="ja-JP" altLang="en-US" smtClean="0"/>
              <a:t>‹#›</a:t>
            </a:fld>
            <a:endParaRPr kumimoji="1" lang="ja-JP" altLang="en-US"/>
          </a:p>
        </p:txBody>
      </p:sp>
    </p:spTree>
    <p:extLst>
      <p:ext uri="{BB962C8B-B14F-4D97-AF65-F5344CB8AC3E}">
        <p14:creationId xmlns:p14="http://schemas.microsoft.com/office/powerpoint/2010/main" val="900322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95791F6-B4C6-4D0B-B249-E6ED714440A2}" type="datetimeFigureOut">
              <a:rPr kumimoji="1" lang="ja-JP" altLang="en-US" smtClean="0"/>
              <a:t>2018/8/3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86E563-C86F-4189-A6C6-4FB4AA7B8DBE}" type="slidenum">
              <a:rPr kumimoji="1" lang="ja-JP" altLang="en-US" smtClean="0"/>
              <a:t>‹#›</a:t>
            </a:fld>
            <a:endParaRPr kumimoji="1" lang="ja-JP" altLang="en-US"/>
          </a:p>
        </p:txBody>
      </p:sp>
    </p:spTree>
    <p:extLst>
      <p:ext uri="{BB962C8B-B14F-4D97-AF65-F5344CB8AC3E}">
        <p14:creationId xmlns:p14="http://schemas.microsoft.com/office/powerpoint/2010/main" val="137155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95791F6-B4C6-4D0B-B249-E6ED714440A2}" type="datetimeFigureOut">
              <a:rPr kumimoji="1" lang="ja-JP" altLang="en-US" smtClean="0"/>
              <a:t>2018/8/3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86E563-C86F-4189-A6C6-4FB4AA7B8DBE}" type="slidenum">
              <a:rPr kumimoji="1" lang="ja-JP" altLang="en-US" smtClean="0"/>
              <a:t>‹#›</a:t>
            </a:fld>
            <a:endParaRPr kumimoji="1" lang="ja-JP" altLang="en-US"/>
          </a:p>
        </p:txBody>
      </p:sp>
    </p:spTree>
    <p:extLst>
      <p:ext uri="{BB962C8B-B14F-4D97-AF65-F5344CB8AC3E}">
        <p14:creationId xmlns:p14="http://schemas.microsoft.com/office/powerpoint/2010/main" val="4073411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95791F6-B4C6-4D0B-B249-E6ED714440A2}" type="datetimeFigureOut">
              <a:rPr kumimoji="1" lang="ja-JP" altLang="en-US" smtClean="0"/>
              <a:t>2018/8/3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86E563-C86F-4189-A6C6-4FB4AA7B8DBE}" type="slidenum">
              <a:rPr kumimoji="1" lang="ja-JP" altLang="en-US" smtClean="0"/>
              <a:t>‹#›</a:t>
            </a:fld>
            <a:endParaRPr kumimoji="1" lang="ja-JP" altLang="en-US"/>
          </a:p>
        </p:txBody>
      </p:sp>
    </p:spTree>
    <p:extLst>
      <p:ext uri="{BB962C8B-B14F-4D97-AF65-F5344CB8AC3E}">
        <p14:creationId xmlns:p14="http://schemas.microsoft.com/office/powerpoint/2010/main" val="195520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95791F6-B4C6-4D0B-B249-E6ED714440A2}" type="datetimeFigureOut">
              <a:rPr kumimoji="1" lang="ja-JP" altLang="en-US" smtClean="0"/>
              <a:t>2018/8/3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E86E563-C86F-4189-A6C6-4FB4AA7B8DBE}" type="slidenum">
              <a:rPr kumimoji="1" lang="ja-JP" altLang="en-US" smtClean="0"/>
              <a:t>‹#›</a:t>
            </a:fld>
            <a:endParaRPr kumimoji="1" lang="ja-JP" altLang="en-US"/>
          </a:p>
        </p:txBody>
      </p:sp>
    </p:spTree>
    <p:extLst>
      <p:ext uri="{BB962C8B-B14F-4D97-AF65-F5344CB8AC3E}">
        <p14:creationId xmlns:p14="http://schemas.microsoft.com/office/powerpoint/2010/main" val="1988402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95791F6-B4C6-4D0B-B249-E6ED714440A2}" type="datetimeFigureOut">
              <a:rPr kumimoji="1" lang="ja-JP" altLang="en-US" smtClean="0"/>
              <a:t>2018/8/3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E86E563-C86F-4189-A6C6-4FB4AA7B8DBE}" type="slidenum">
              <a:rPr kumimoji="1" lang="ja-JP" altLang="en-US" smtClean="0"/>
              <a:t>‹#›</a:t>
            </a:fld>
            <a:endParaRPr kumimoji="1" lang="ja-JP" altLang="en-US"/>
          </a:p>
        </p:txBody>
      </p:sp>
    </p:spTree>
    <p:extLst>
      <p:ext uri="{BB962C8B-B14F-4D97-AF65-F5344CB8AC3E}">
        <p14:creationId xmlns:p14="http://schemas.microsoft.com/office/powerpoint/2010/main" val="248977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695791F6-B4C6-4D0B-B249-E6ED714440A2}" type="datetimeFigureOut">
              <a:rPr kumimoji="1" lang="ja-JP" altLang="en-US" smtClean="0"/>
              <a:t>2018/8/3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E86E563-C86F-4189-A6C6-4FB4AA7B8DBE}" type="slidenum">
              <a:rPr kumimoji="1" lang="ja-JP" altLang="en-US" smtClean="0"/>
              <a:t>‹#›</a:t>
            </a:fld>
            <a:endParaRPr kumimoji="1" lang="ja-JP" altLang="en-US"/>
          </a:p>
        </p:txBody>
      </p:sp>
    </p:spTree>
    <p:extLst>
      <p:ext uri="{BB962C8B-B14F-4D97-AF65-F5344CB8AC3E}">
        <p14:creationId xmlns:p14="http://schemas.microsoft.com/office/powerpoint/2010/main" val="228850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5791F6-B4C6-4D0B-B249-E6ED714440A2}" type="datetimeFigureOut">
              <a:rPr kumimoji="1" lang="ja-JP" altLang="en-US" smtClean="0"/>
              <a:t>2018/8/3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E86E563-C86F-4189-A6C6-4FB4AA7B8DBE}" type="slidenum">
              <a:rPr kumimoji="1" lang="ja-JP" altLang="en-US" smtClean="0"/>
              <a:t>‹#›</a:t>
            </a:fld>
            <a:endParaRPr kumimoji="1" lang="ja-JP" altLang="en-US"/>
          </a:p>
        </p:txBody>
      </p:sp>
    </p:spTree>
    <p:extLst>
      <p:ext uri="{BB962C8B-B14F-4D97-AF65-F5344CB8AC3E}">
        <p14:creationId xmlns:p14="http://schemas.microsoft.com/office/powerpoint/2010/main" val="1740882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95791F6-B4C6-4D0B-B249-E6ED714440A2}" type="datetimeFigureOut">
              <a:rPr kumimoji="1" lang="ja-JP" altLang="en-US" smtClean="0"/>
              <a:t>2018/8/3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E86E563-C86F-4189-A6C6-4FB4AA7B8DBE}" type="slidenum">
              <a:rPr kumimoji="1" lang="ja-JP" altLang="en-US" smtClean="0"/>
              <a:t>‹#›</a:t>
            </a:fld>
            <a:endParaRPr kumimoji="1" lang="ja-JP" altLang="en-US"/>
          </a:p>
        </p:txBody>
      </p:sp>
    </p:spTree>
    <p:extLst>
      <p:ext uri="{BB962C8B-B14F-4D97-AF65-F5344CB8AC3E}">
        <p14:creationId xmlns:p14="http://schemas.microsoft.com/office/powerpoint/2010/main" val="295186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95791F6-B4C6-4D0B-B249-E6ED714440A2}" type="datetimeFigureOut">
              <a:rPr kumimoji="1" lang="ja-JP" altLang="en-US" smtClean="0"/>
              <a:t>2018/8/3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E86E563-C86F-4189-A6C6-4FB4AA7B8DBE}" type="slidenum">
              <a:rPr kumimoji="1" lang="ja-JP" altLang="en-US" smtClean="0"/>
              <a:t>‹#›</a:t>
            </a:fld>
            <a:endParaRPr kumimoji="1" lang="ja-JP" altLang="en-US"/>
          </a:p>
        </p:txBody>
      </p:sp>
    </p:spTree>
    <p:extLst>
      <p:ext uri="{BB962C8B-B14F-4D97-AF65-F5344CB8AC3E}">
        <p14:creationId xmlns:p14="http://schemas.microsoft.com/office/powerpoint/2010/main" val="381749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5791F6-B4C6-4D0B-B249-E6ED714440A2}" type="datetimeFigureOut">
              <a:rPr kumimoji="1" lang="ja-JP" altLang="en-US" smtClean="0"/>
              <a:t>2018/8/3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6E563-C86F-4189-A6C6-4FB4AA7B8DBE}" type="slidenum">
              <a:rPr kumimoji="1" lang="ja-JP" altLang="en-US" smtClean="0"/>
              <a:t>‹#›</a:t>
            </a:fld>
            <a:endParaRPr kumimoji="1" lang="ja-JP" altLang="en-US"/>
          </a:p>
        </p:txBody>
      </p:sp>
    </p:spTree>
    <p:extLst>
      <p:ext uri="{BB962C8B-B14F-4D97-AF65-F5344CB8AC3E}">
        <p14:creationId xmlns:p14="http://schemas.microsoft.com/office/powerpoint/2010/main" val="16386498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slide" Target="slide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files.eric.ed.gov/fulltext/EJ1152568.pdf" TargetMode="External"/><Relationship Id="rId7" Type="http://schemas.openxmlformats.org/officeDocument/2006/relationships/hyperlink" Target="https://globaldigitalcitizen.org/15-retention-strategies-remember-learning" TargetMode="External"/><Relationship Id="rId2" Type="http://schemas.openxmlformats.org/officeDocument/2006/relationships/hyperlink" Target="https://rdw.rowan.edu/cgi/viewcontent.cgi?article=2089&amp;context=etd" TargetMode="External"/><Relationship Id="rId1" Type="http://schemas.openxmlformats.org/officeDocument/2006/relationships/slideLayout" Target="../slideLayouts/slideLayout2.xml"/><Relationship Id="rId6" Type="http://schemas.openxmlformats.org/officeDocument/2006/relationships/hyperlink" Target="https://cei.umn.edu/teaching-active-learning-classroom-alc" TargetMode="External"/><Relationship Id="rId5" Type="http://schemas.openxmlformats.org/officeDocument/2006/relationships/hyperlink" Target="https://www.jstage.jst.go.jp/article/etr/34/1-2/34_KJ00007561986/_article" TargetMode="External"/><Relationship Id="rId4" Type="http://schemas.openxmlformats.org/officeDocument/2006/relationships/hyperlink" Target="https://www.researchgate.net/publication/243771420_Classroom_organization_and_managem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Pillars of Effective Teaching</a:t>
            </a:r>
            <a:endParaRPr kumimoji="1" lang="ja-JP" altLang="en-US" dirty="0"/>
          </a:p>
        </p:txBody>
      </p:sp>
      <p:sp>
        <p:nvSpPr>
          <p:cNvPr id="3" name="サブタイトル 2"/>
          <p:cNvSpPr>
            <a:spLocks noGrp="1"/>
          </p:cNvSpPr>
          <p:nvPr>
            <p:ph type="subTitle" idx="1"/>
          </p:nvPr>
        </p:nvSpPr>
        <p:spPr>
          <a:xfrm>
            <a:off x="1524000" y="3602038"/>
            <a:ext cx="9144000" cy="398462"/>
          </a:xfrm>
        </p:spPr>
        <p:txBody>
          <a:bodyPr>
            <a:normAutofit lnSpcReduction="10000"/>
          </a:bodyPr>
          <a:lstStyle/>
          <a:p>
            <a:r>
              <a:rPr kumimoji="1" lang="en-US" altLang="ja-JP" dirty="0" smtClean="0"/>
              <a:t>Improving student learning and teacher effectiveness</a:t>
            </a:r>
            <a:endParaRPr kumimoji="1" lang="ja-JP" altLang="en-US" dirty="0"/>
          </a:p>
        </p:txBody>
      </p:sp>
      <p:sp>
        <p:nvSpPr>
          <p:cNvPr id="4" name="サブタイトル 2"/>
          <p:cNvSpPr txBox="1">
            <a:spLocks/>
          </p:cNvSpPr>
          <p:nvPr/>
        </p:nvSpPr>
        <p:spPr>
          <a:xfrm>
            <a:off x="1519235" y="3983046"/>
            <a:ext cx="9144000" cy="3984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800" dirty="0" smtClean="0">
                <a:solidFill>
                  <a:schemeClr val="bg1">
                    <a:lumMod val="75000"/>
                    <a:lumOff val="25000"/>
                  </a:schemeClr>
                </a:solidFill>
              </a:rPr>
              <a:t>(this is not a pyramid scheme)</a:t>
            </a:r>
            <a:endParaRPr lang="ja-JP" altLang="en-US" sz="1800" dirty="0">
              <a:solidFill>
                <a:schemeClr val="bg1">
                  <a:lumMod val="75000"/>
                  <a:lumOff val="25000"/>
                </a:schemeClr>
              </a:solidFill>
            </a:endParaRPr>
          </a:p>
        </p:txBody>
      </p:sp>
    </p:spTree>
    <p:extLst>
      <p:ext uri="{BB962C8B-B14F-4D97-AF65-F5344CB8AC3E}">
        <p14:creationId xmlns:p14="http://schemas.microsoft.com/office/powerpoint/2010/main" val="26340926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Time: Cognitive Capacity</a:t>
            </a:r>
            <a:endParaRPr kumimoji="1" lang="ja-JP" altLang="en-US" dirty="0"/>
          </a:p>
        </p:txBody>
      </p:sp>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954138663"/>
              </p:ext>
            </p:extLst>
          </p:nvPr>
        </p:nvGraphicFramePr>
        <p:xfrm>
          <a:off x="2670626" y="1491396"/>
          <a:ext cx="5770179" cy="5025422"/>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p:cNvSpPr txBox="1"/>
          <p:nvPr/>
        </p:nvSpPr>
        <p:spPr>
          <a:xfrm>
            <a:off x="7672534" y="2039447"/>
            <a:ext cx="3333028" cy="461665"/>
          </a:xfrm>
          <a:prstGeom prst="rect">
            <a:avLst/>
          </a:prstGeom>
          <a:noFill/>
        </p:spPr>
        <p:txBody>
          <a:bodyPr wrap="none" rtlCol="0">
            <a:spAutoFit/>
          </a:bodyPr>
          <a:lstStyle/>
          <a:p>
            <a:r>
              <a:rPr kumimoji="1" lang="en-US" altLang="ja-JP" sz="2400" b="1" dirty="0" smtClean="0"/>
              <a:t>Spare Cognitive Capacity</a:t>
            </a:r>
            <a:endParaRPr kumimoji="1" lang="ja-JP" altLang="en-US" sz="2400" b="1" dirty="0"/>
          </a:p>
        </p:txBody>
      </p:sp>
      <p:sp>
        <p:nvSpPr>
          <p:cNvPr id="10" name="テキスト ボックス 9"/>
          <p:cNvSpPr txBox="1"/>
          <p:nvPr/>
        </p:nvSpPr>
        <p:spPr>
          <a:xfrm>
            <a:off x="7672534" y="4047299"/>
            <a:ext cx="3109056" cy="461665"/>
          </a:xfrm>
          <a:prstGeom prst="rect">
            <a:avLst/>
          </a:prstGeom>
          <a:noFill/>
        </p:spPr>
        <p:txBody>
          <a:bodyPr wrap="none" rtlCol="0">
            <a:spAutoFit/>
          </a:bodyPr>
          <a:lstStyle/>
          <a:p>
            <a:r>
              <a:rPr kumimoji="1" lang="en-US" altLang="ja-JP" sz="2400" b="1" dirty="0" smtClean="0"/>
              <a:t>Primary Task Cognition</a:t>
            </a:r>
            <a:endParaRPr kumimoji="1" lang="ja-JP" altLang="en-US" sz="2400" b="1" dirty="0"/>
          </a:p>
        </p:txBody>
      </p:sp>
    </p:spTree>
    <p:extLst>
      <p:ext uri="{BB962C8B-B14F-4D97-AF65-F5344CB8AC3E}">
        <p14:creationId xmlns:p14="http://schemas.microsoft.com/office/powerpoint/2010/main" val="4098943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Time: Qualitative vs Quantitative Knowledge</a:t>
            </a:r>
            <a:endParaRPr kumimoji="1" lang="ja-JP" altLang="en-US" dirty="0"/>
          </a:p>
        </p:txBody>
      </p:sp>
      <p:sp>
        <p:nvSpPr>
          <p:cNvPr id="3" name="コンテンツ プレースホルダー 2"/>
          <p:cNvSpPr>
            <a:spLocks noGrp="1"/>
          </p:cNvSpPr>
          <p:nvPr>
            <p:ph idx="1"/>
          </p:nvPr>
        </p:nvSpPr>
        <p:spPr>
          <a:xfrm>
            <a:off x="838200" y="1500771"/>
            <a:ext cx="10515600" cy="4351338"/>
          </a:xfrm>
        </p:spPr>
        <p:txBody>
          <a:bodyPr/>
          <a:lstStyle/>
          <a:p>
            <a:r>
              <a:rPr kumimoji="1" lang="en-US" altLang="ja-JP" dirty="0" smtClean="0"/>
              <a:t>Quantitative knowledge: How much is understood</a:t>
            </a:r>
          </a:p>
          <a:p>
            <a:r>
              <a:rPr lang="en-US" altLang="ja-JP" dirty="0" smtClean="0"/>
              <a:t>Qualitative learning: How well it is understood</a:t>
            </a:r>
            <a:endParaRPr kumimoji="1" lang="ja-JP" altLang="en-US" dirty="0"/>
          </a:p>
        </p:txBody>
      </p:sp>
      <p:pic>
        <p:nvPicPr>
          <p:cNvPr id="1026" name="Picture 2" descr="ãdark cloud dungeon mapãã®ç»åæ¤ç´¢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4213" y="2761817"/>
            <a:ext cx="5835018" cy="4096183"/>
          </a:xfrm>
          <a:prstGeom prst="rect">
            <a:avLst/>
          </a:prstGeom>
          <a:noFill/>
          <a:extLst>
            <a:ext uri="{909E8E84-426E-40DD-AFC4-6F175D3DCCD1}">
              <a14:hiddenFill xmlns:a14="http://schemas.microsoft.com/office/drawing/2010/main">
                <a:solidFill>
                  <a:srgbClr val="FFFFFF"/>
                </a:solidFill>
              </a14:hiddenFill>
            </a:ext>
          </a:extLst>
        </p:spPr>
      </p:pic>
      <p:sp>
        <p:nvSpPr>
          <p:cNvPr id="4" name="右中かっこ 3"/>
          <p:cNvSpPr/>
          <p:nvPr/>
        </p:nvSpPr>
        <p:spPr>
          <a:xfrm>
            <a:off x="8499231" y="3481755"/>
            <a:ext cx="433754" cy="2180492"/>
          </a:xfrm>
          <a:prstGeom prst="rightBrace">
            <a:avLst>
              <a:gd name="adj1" fmla="val 83797"/>
              <a:gd name="adj2" fmla="val 51604"/>
            </a:avLst>
          </a:prstGeom>
          <a:ln w="57150">
            <a:solidFill>
              <a:schemeClr val="accent2"/>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p:cNvSpPr txBox="1"/>
          <p:nvPr/>
        </p:nvSpPr>
        <p:spPr>
          <a:xfrm>
            <a:off x="9097108" y="4431322"/>
            <a:ext cx="2285562" cy="369332"/>
          </a:xfrm>
          <a:prstGeom prst="rect">
            <a:avLst/>
          </a:prstGeom>
          <a:noFill/>
        </p:spPr>
        <p:txBody>
          <a:bodyPr wrap="none" rtlCol="0">
            <a:spAutoFit/>
          </a:bodyPr>
          <a:lstStyle/>
          <a:p>
            <a:r>
              <a:rPr kumimoji="1" lang="en-US" altLang="ja-JP" dirty="0" err="1" smtClean="0"/>
              <a:t>Quan</a:t>
            </a:r>
            <a:r>
              <a:rPr kumimoji="1" lang="en-US" altLang="ja-JP" dirty="0" smtClean="0"/>
              <a:t>: Having the map</a:t>
            </a:r>
            <a:endParaRPr kumimoji="1" lang="ja-JP" altLang="en-US" dirty="0"/>
          </a:p>
        </p:txBody>
      </p:sp>
      <p:cxnSp>
        <p:nvCxnSpPr>
          <p:cNvPr id="10" name="直線矢印コネクタ 9"/>
          <p:cNvCxnSpPr/>
          <p:nvPr/>
        </p:nvCxnSpPr>
        <p:spPr>
          <a:xfrm flipH="1">
            <a:off x="8042031" y="3598985"/>
            <a:ext cx="2197858" cy="550984"/>
          </a:xfrm>
          <a:prstGeom prst="straightConnector1">
            <a:avLst/>
          </a:prstGeom>
          <a:ln w="38100">
            <a:solidFill>
              <a:schemeClr val="accent2"/>
            </a:solidFill>
            <a:tailEnd type="triangle"/>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0077016" y="3288620"/>
            <a:ext cx="1833739" cy="923330"/>
          </a:xfrm>
          <a:prstGeom prst="rect">
            <a:avLst/>
          </a:prstGeom>
          <a:noFill/>
        </p:spPr>
        <p:txBody>
          <a:bodyPr wrap="square" rtlCol="0">
            <a:spAutoFit/>
          </a:bodyPr>
          <a:lstStyle/>
          <a:p>
            <a:pPr algn="ctr"/>
            <a:r>
              <a:rPr kumimoji="1" lang="en-US" altLang="ja-JP" dirty="0" err="1" smtClean="0"/>
              <a:t>Qual</a:t>
            </a:r>
            <a:r>
              <a:rPr kumimoji="1" lang="en-US" altLang="ja-JP" dirty="0" smtClean="0"/>
              <a:t>: Knowing where the items are</a:t>
            </a:r>
            <a:endParaRPr kumimoji="1" lang="ja-JP" altLang="en-US" dirty="0"/>
          </a:p>
        </p:txBody>
      </p:sp>
    </p:spTree>
    <p:extLst>
      <p:ext uri="{BB962C8B-B14F-4D97-AF65-F5344CB8AC3E}">
        <p14:creationId xmlns:p14="http://schemas.microsoft.com/office/powerpoint/2010/main" val="3730866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Time: </a:t>
            </a:r>
            <a:r>
              <a:rPr lang="en-US" altLang="ja-JP" dirty="0" smtClean="0"/>
              <a:t>Prior Knowledge</a:t>
            </a:r>
            <a:endParaRPr kumimoji="1" lang="ja-JP" altLang="en-US" dirty="0"/>
          </a:p>
        </p:txBody>
      </p:sp>
      <p:sp>
        <p:nvSpPr>
          <p:cNvPr id="5" name="テキスト ボックス 4"/>
          <p:cNvSpPr txBox="1"/>
          <p:nvPr/>
        </p:nvSpPr>
        <p:spPr>
          <a:xfrm>
            <a:off x="1031631" y="1690688"/>
            <a:ext cx="1534394" cy="523220"/>
          </a:xfrm>
          <a:prstGeom prst="rect">
            <a:avLst/>
          </a:prstGeom>
          <a:noFill/>
        </p:spPr>
        <p:txBody>
          <a:bodyPr wrap="none" rtlCol="0">
            <a:spAutoFit/>
          </a:bodyPr>
          <a:lstStyle/>
          <a:p>
            <a:r>
              <a:rPr kumimoji="1" lang="en-US" altLang="ja-JP" sz="2800" dirty="0" smtClean="0"/>
              <a:t>Learning:</a:t>
            </a:r>
          </a:p>
        </p:txBody>
      </p:sp>
      <p:pic>
        <p:nvPicPr>
          <p:cNvPr id="2054" name="Picture 6" descr="ãknowledge transferãã®ç»åæ¤ç´¢çµæ"/>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1631" y="2594424"/>
            <a:ext cx="3883269" cy="2990116"/>
          </a:xfrm>
          <a:prstGeom prst="rect">
            <a:avLst/>
          </a:prstGeom>
          <a:noFill/>
          <a:extLst>
            <a:ext uri="{909E8E84-426E-40DD-AFC4-6F175D3DCCD1}">
              <a14:hiddenFill xmlns:a14="http://schemas.microsoft.com/office/drawing/2010/main">
                <a:solidFill>
                  <a:srgbClr val="FFFFFF"/>
                </a:solidFill>
              </a14:hiddenFill>
            </a:ext>
          </a:extLst>
        </p:spPr>
      </p:pic>
      <p:sp>
        <p:nvSpPr>
          <p:cNvPr id="8" name="乗算記号 7"/>
          <p:cNvSpPr/>
          <p:nvPr/>
        </p:nvSpPr>
        <p:spPr>
          <a:xfrm>
            <a:off x="1473752" y="2201679"/>
            <a:ext cx="3020090" cy="3218764"/>
          </a:xfrm>
          <a:prstGeom prst="mathMultiply">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8053753" y="2905570"/>
            <a:ext cx="2590800" cy="2100184"/>
          </a:xfrm>
          <a:prstGeom prst="rect">
            <a:avLst/>
          </a:prstGeom>
          <a:solidFill>
            <a:srgbClr val="00CC66">
              <a:alpha val="10980"/>
            </a:srgbClr>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7768941" y="2746292"/>
            <a:ext cx="1793630" cy="1064769"/>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8665756" y="3176954"/>
            <a:ext cx="2201536" cy="1137138"/>
          </a:xfrm>
          <a:prstGeom prst="roundRect">
            <a:avLst>
              <a:gd name="adj" fmla="val 5000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rot="19073457">
            <a:off x="8364604" y="3654671"/>
            <a:ext cx="1507472" cy="1507472"/>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対角する 2 つの角を切り取った四角形 14"/>
          <p:cNvSpPr/>
          <p:nvPr/>
        </p:nvSpPr>
        <p:spPr>
          <a:xfrm>
            <a:off x="9861943" y="4538903"/>
            <a:ext cx="1787960" cy="745432"/>
          </a:xfrm>
          <a:prstGeom prst="snip2Diag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9838363" y="2583002"/>
            <a:ext cx="917559" cy="369332"/>
          </a:xfrm>
          <a:prstGeom prst="rect">
            <a:avLst/>
          </a:prstGeom>
          <a:noFill/>
        </p:spPr>
        <p:txBody>
          <a:bodyPr wrap="none" rtlCol="0">
            <a:spAutoFit/>
          </a:bodyPr>
          <a:lstStyle/>
          <a:p>
            <a:r>
              <a:rPr kumimoji="1" lang="en-US" altLang="ja-JP" dirty="0" smtClean="0">
                <a:solidFill>
                  <a:srgbClr val="00D25F"/>
                </a:solidFill>
              </a:rPr>
              <a:t>Teacher</a:t>
            </a:r>
            <a:endParaRPr kumimoji="1" lang="ja-JP" altLang="en-US" dirty="0">
              <a:solidFill>
                <a:srgbClr val="00D25F"/>
              </a:solidFill>
            </a:endParaRPr>
          </a:p>
        </p:txBody>
      </p:sp>
      <p:sp>
        <p:nvSpPr>
          <p:cNvPr id="21" name="テキスト ボックス 20"/>
          <p:cNvSpPr txBox="1"/>
          <p:nvPr/>
        </p:nvSpPr>
        <p:spPr>
          <a:xfrm>
            <a:off x="8053752" y="2896000"/>
            <a:ext cx="1093056" cy="369332"/>
          </a:xfrm>
          <a:prstGeom prst="rect">
            <a:avLst/>
          </a:prstGeom>
          <a:noFill/>
        </p:spPr>
        <p:txBody>
          <a:bodyPr wrap="none" rtlCol="0">
            <a:spAutoFit/>
          </a:bodyPr>
          <a:lstStyle/>
          <a:p>
            <a:r>
              <a:rPr kumimoji="1" lang="en-US" altLang="ja-JP" dirty="0" smtClean="0">
                <a:solidFill>
                  <a:schemeClr val="accent2"/>
                </a:solidFill>
              </a:rPr>
              <a:t>Student 1</a:t>
            </a:r>
            <a:endParaRPr kumimoji="1" lang="ja-JP" altLang="en-US" dirty="0">
              <a:solidFill>
                <a:schemeClr val="accent2"/>
              </a:solidFill>
            </a:endParaRPr>
          </a:p>
        </p:txBody>
      </p:sp>
      <p:sp>
        <p:nvSpPr>
          <p:cNvPr id="22" name="テキスト ボックス 21"/>
          <p:cNvSpPr txBox="1"/>
          <p:nvPr/>
        </p:nvSpPr>
        <p:spPr>
          <a:xfrm>
            <a:off x="9580824" y="3441729"/>
            <a:ext cx="1093056" cy="369332"/>
          </a:xfrm>
          <a:prstGeom prst="rect">
            <a:avLst/>
          </a:prstGeom>
          <a:noFill/>
        </p:spPr>
        <p:txBody>
          <a:bodyPr wrap="none" rtlCol="0">
            <a:spAutoFit/>
          </a:bodyPr>
          <a:lstStyle/>
          <a:p>
            <a:r>
              <a:rPr kumimoji="1" lang="en-US" altLang="ja-JP" dirty="0" smtClean="0">
                <a:solidFill>
                  <a:schemeClr val="accent1"/>
                </a:solidFill>
              </a:rPr>
              <a:t>Student 2</a:t>
            </a:r>
            <a:endParaRPr kumimoji="1" lang="ja-JP" altLang="en-US" dirty="0">
              <a:solidFill>
                <a:schemeClr val="accent1"/>
              </a:solidFill>
            </a:endParaRPr>
          </a:p>
        </p:txBody>
      </p:sp>
      <p:sp>
        <p:nvSpPr>
          <p:cNvPr id="23" name="テキスト ボックス 22"/>
          <p:cNvSpPr txBox="1"/>
          <p:nvPr/>
        </p:nvSpPr>
        <p:spPr>
          <a:xfrm>
            <a:off x="8571812" y="4634049"/>
            <a:ext cx="1093056" cy="369332"/>
          </a:xfrm>
          <a:prstGeom prst="rect">
            <a:avLst/>
          </a:prstGeom>
          <a:noFill/>
        </p:spPr>
        <p:txBody>
          <a:bodyPr wrap="none" rtlCol="0">
            <a:spAutoFit/>
          </a:bodyPr>
          <a:lstStyle/>
          <a:p>
            <a:r>
              <a:rPr kumimoji="1" lang="en-US" altLang="ja-JP" dirty="0" smtClean="0">
                <a:solidFill>
                  <a:schemeClr val="accent4"/>
                </a:solidFill>
              </a:rPr>
              <a:t>Student 3</a:t>
            </a:r>
            <a:endParaRPr kumimoji="1" lang="ja-JP" altLang="en-US" dirty="0">
              <a:solidFill>
                <a:schemeClr val="accent4"/>
              </a:solidFill>
            </a:endParaRPr>
          </a:p>
        </p:txBody>
      </p:sp>
      <p:sp>
        <p:nvSpPr>
          <p:cNvPr id="24" name="テキスト ボックス 23"/>
          <p:cNvSpPr txBox="1"/>
          <p:nvPr/>
        </p:nvSpPr>
        <p:spPr>
          <a:xfrm>
            <a:off x="10600700" y="4960379"/>
            <a:ext cx="1093056" cy="369332"/>
          </a:xfrm>
          <a:prstGeom prst="rect">
            <a:avLst/>
          </a:prstGeom>
          <a:noFill/>
        </p:spPr>
        <p:txBody>
          <a:bodyPr wrap="none" rtlCol="0">
            <a:spAutoFit/>
          </a:bodyPr>
          <a:lstStyle/>
          <a:p>
            <a:r>
              <a:rPr kumimoji="1" lang="en-US" altLang="ja-JP" dirty="0" smtClean="0">
                <a:solidFill>
                  <a:srgbClr val="7030A0"/>
                </a:solidFill>
              </a:rPr>
              <a:t>Student 4</a:t>
            </a:r>
            <a:endParaRPr kumimoji="1" lang="ja-JP" altLang="en-US" dirty="0">
              <a:solidFill>
                <a:srgbClr val="7030A0"/>
              </a:solidFill>
            </a:endParaRPr>
          </a:p>
        </p:txBody>
      </p:sp>
      <p:sp>
        <p:nvSpPr>
          <p:cNvPr id="17" name="右矢印 16">
            <a:hlinkClick r:id="rId4" action="ppaction://hlinksldjump"/>
          </p:cNvPr>
          <p:cNvSpPr/>
          <p:nvPr/>
        </p:nvSpPr>
        <p:spPr>
          <a:xfrm>
            <a:off x="10914185" y="5767755"/>
            <a:ext cx="1160583" cy="978998"/>
          </a:xfrm>
          <a:prstGeom prst="rightArrow">
            <a:avLst>
              <a:gd name="adj1" fmla="val 66764"/>
              <a:gd name="adj2" fmla="val 50000"/>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accent2"/>
                </a:solidFill>
                <a:latin typeface="Comic Sans MS" panose="030F0702030302020204" pitchFamily="66" charset="0"/>
              </a:rPr>
              <a:t>TOP</a:t>
            </a:r>
            <a:endParaRPr kumimoji="1" lang="ja-JP" altLang="en-US" b="1" dirty="0">
              <a:solidFill>
                <a:schemeClr val="accent2"/>
              </a:solidFill>
              <a:latin typeface="Comic Sans MS" panose="030F0702030302020204" pitchFamily="66" charset="0"/>
            </a:endParaRPr>
          </a:p>
        </p:txBody>
      </p:sp>
    </p:spTree>
    <p:extLst>
      <p:ext uri="{BB962C8B-B14F-4D97-AF65-F5344CB8AC3E}">
        <p14:creationId xmlns:p14="http://schemas.microsoft.com/office/powerpoint/2010/main" val="4223562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Instructional: Organizing a lesson</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Big questions</a:t>
            </a:r>
          </a:p>
          <a:p>
            <a:r>
              <a:rPr lang="en-US" altLang="ja-JP" dirty="0" smtClean="0"/>
              <a:t>Graphic Organizers</a:t>
            </a:r>
          </a:p>
          <a:p>
            <a:r>
              <a:rPr kumimoji="1" lang="en-US" altLang="ja-JP" dirty="0" smtClean="0"/>
              <a:t>Conceptual Frameworks</a:t>
            </a:r>
            <a:r>
              <a:rPr lang="ja-JP" altLang="en-US" dirty="0" smtClean="0"/>
              <a:t> </a:t>
            </a:r>
            <a:r>
              <a:rPr lang="en-US" altLang="ja-JP" dirty="0" smtClean="0"/>
              <a:t>/ “hooks”</a:t>
            </a:r>
          </a:p>
          <a:p>
            <a:r>
              <a:rPr kumimoji="1" lang="en-US" altLang="ja-JP" dirty="0" smtClean="0"/>
              <a:t>Threshold Concepts</a:t>
            </a:r>
          </a:p>
        </p:txBody>
      </p:sp>
    </p:spTree>
    <p:extLst>
      <p:ext uri="{BB962C8B-B14F-4D97-AF65-F5344CB8AC3E}">
        <p14:creationId xmlns:p14="http://schemas.microsoft.com/office/powerpoint/2010/main" val="1952540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Instructional: Continuity</a:t>
            </a:r>
            <a:endParaRPr kumimoji="1" lang="ja-JP" altLang="en-US" dirty="0"/>
          </a:p>
        </p:txBody>
      </p:sp>
      <p:sp>
        <p:nvSpPr>
          <p:cNvPr id="3" name="コンテンツ プレースホルダー 2"/>
          <p:cNvSpPr>
            <a:spLocks noGrp="1"/>
          </p:cNvSpPr>
          <p:nvPr>
            <p:ph idx="1"/>
          </p:nvPr>
        </p:nvSpPr>
        <p:spPr>
          <a:xfrm>
            <a:off x="838200" y="1825625"/>
            <a:ext cx="10515600" cy="1460500"/>
          </a:xfrm>
        </p:spPr>
        <p:txBody>
          <a:bodyPr/>
          <a:lstStyle/>
          <a:p>
            <a:pPr>
              <a:buFontTx/>
              <a:buChar char="-"/>
            </a:pPr>
            <a:r>
              <a:rPr lang="en-US" altLang="ja-JP" dirty="0" smtClean="0"/>
              <a:t>Refers to both connections between lesson topics, as well as review of information</a:t>
            </a:r>
          </a:p>
          <a:p>
            <a:pPr>
              <a:buFontTx/>
              <a:buChar char="-"/>
            </a:pPr>
            <a:r>
              <a:rPr lang="en-US" altLang="ja-JP" dirty="0" smtClean="0"/>
              <a:t>Approaches to learning:</a:t>
            </a:r>
            <a:endParaRPr kumimoji="1" lang="ja-JP" altLang="en-US" dirty="0"/>
          </a:p>
        </p:txBody>
      </p:sp>
      <p:sp>
        <p:nvSpPr>
          <p:cNvPr id="4" name="テキスト ボックス 3"/>
          <p:cNvSpPr txBox="1"/>
          <p:nvPr/>
        </p:nvSpPr>
        <p:spPr>
          <a:xfrm>
            <a:off x="1143000" y="3214685"/>
            <a:ext cx="5314950" cy="3539430"/>
          </a:xfrm>
          <a:prstGeom prst="rect">
            <a:avLst/>
          </a:prstGeom>
          <a:noFill/>
        </p:spPr>
        <p:txBody>
          <a:bodyPr wrap="square" rtlCol="0">
            <a:spAutoFit/>
          </a:bodyPr>
          <a:lstStyle/>
          <a:p>
            <a:r>
              <a:rPr kumimoji="1" lang="en-US" altLang="ja-JP" sz="2400" dirty="0" smtClean="0"/>
              <a:t>Surface Approach:</a:t>
            </a:r>
          </a:p>
          <a:p>
            <a:pPr marL="285750" indent="-285750">
              <a:buFontTx/>
              <a:buChar char="-"/>
            </a:pPr>
            <a:r>
              <a:rPr lang="en-US" altLang="ja-JP" sz="2000" dirty="0" smtClean="0"/>
              <a:t>Focus on the signs (e.g. textual clues)</a:t>
            </a:r>
          </a:p>
          <a:p>
            <a:pPr marL="285750" indent="-285750">
              <a:buFontTx/>
              <a:buChar char="-"/>
            </a:pPr>
            <a:r>
              <a:rPr kumimoji="1" lang="en-US" altLang="ja-JP" sz="2000" dirty="0" smtClean="0"/>
              <a:t>Focus on discreet elements</a:t>
            </a:r>
          </a:p>
          <a:p>
            <a:pPr marL="285750" indent="-285750">
              <a:buFontTx/>
              <a:buChar char="-"/>
            </a:pPr>
            <a:r>
              <a:rPr lang="en-US" altLang="ja-JP" sz="2000" dirty="0" smtClean="0"/>
              <a:t>Memorize information and procedures for assessments</a:t>
            </a:r>
          </a:p>
          <a:p>
            <a:pPr marL="285750" indent="-285750">
              <a:buFontTx/>
              <a:buChar char="-"/>
            </a:pPr>
            <a:r>
              <a:rPr kumimoji="1" lang="en-US" altLang="ja-JP" sz="2000" dirty="0" smtClean="0"/>
              <a:t>Unreflectively associate concepts and facts</a:t>
            </a:r>
          </a:p>
          <a:p>
            <a:pPr marL="285750" indent="-285750">
              <a:buFontTx/>
              <a:buChar char="-"/>
            </a:pPr>
            <a:r>
              <a:rPr lang="en-US" altLang="ja-JP" sz="2000" dirty="0" smtClean="0"/>
              <a:t>Fail to distinguish principles/evidence, new/old info</a:t>
            </a:r>
          </a:p>
          <a:p>
            <a:pPr marL="285750" indent="-285750">
              <a:buFontTx/>
              <a:buChar char="-"/>
            </a:pPr>
            <a:r>
              <a:rPr kumimoji="1" lang="en-US" altLang="ja-JP" sz="2000" b="1" dirty="0" smtClean="0"/>
              <a:t>Treat tasks as external imposition</a:t>
            </a:r>
            <a:endParaRPr kumimoji="1" lang="en-US" altLang="ja-JP" sz="2000" dirty="0" smtClean="0"/>
          </a:p>
          <a:p>
            <a:pPr marL="285750" indent="-285750">
              <a:buFontTx/>
              <a:buChar char="-"/>
            </a:pPr>
            <a:r>
              <a:rPr lang="en-US" altLang="ja-JP" sz="2000" dirty="0" smtClean="0"/>
              <a:t>Have an external emphasis (driven by external assessments, knowledge non-contextual)</a:t>
            </a:r>
            <a:endParaRPr kumimoji="1" lang="ja-JP" altLang="en-US" sz="2000" dirty="0"/>
          </a:p>
        </p:txBody>
      </p:sp>
      <p:sp>
        <p:nvSpPr>
          <p:cNvPr id="5" name="テキスト ボックス 4"/>
          <p:cNvSpPr txBox="1"/>
          <p:nvPr/>
        </p:nvSpPr>
        <p:spPr>
          <a:xfrm>
            <a:off x="6643694" y="3286125"/>
            <a:ext cx="5314950" cy="2616101"/>
          </a:xfrm>
          <a:prstGeom prst="rect">
            <a:avLst/>
          </a:prstGeom>
          <a:noFill/>
        </p:spPr>
        <p:txBody>
          <a:bodyPr wrap="square" rtlCol="0">
            <a:spAutoFit/>
          </a:bodyPr>
          <a:lstStyle/>
          <a:p>
            <a:r>
              <a:rPr kumimoji="1" lang="en-US" altLang="ja-JP" sz="2400" dirty="0" smtClean="0"/>
              <a:t>Deep Approach:</a:t>
            </a:r>
          </a:p>
          <a:p>
            <a:pPr marL="285750" indent="-285750">
              <a:buFontTx/>
              <a:buChar char="-"/>
            </a:pPr>
            <a:r>
              <a:rPr lang="en-US" altLang="ja-JP" sz="2000" dirty="0" smtClean="0"/>
              <a:t>Focus on what is signified (text meaning)</a:t>
            </a:r>
          </a:p>
          <a:p>
            <a:pPr marL="285750" indent="-285750">
              <a:buFontTx/>
              <a:buChar char="-"/>
            </a:pPr>
            <a:r>
              <a:rPr kumimoji="1" lang="en-US" altLang="ja-JP" sz="2000" dirty="0" smtClean="0"/>
              <a:t>Relate/contrast new/old knowledge</a:t>
            </a:r>
            <a:endParaRPr kumimoji="1" lang="en-US" altLang="ja-JP" sz="2000" dirty="0" smtClean="0"/>
          </a:p>
          <a:p>
            <a:pPr marL="285750" indent="-285750">
              <a:buFontTx/>
              <a:buChar char="-"/>
            </a:pPr>
            <a:r>
              <a:rPr lang="en-US" altLang="ja-JP" sz="2000" dirty="0" smtClean="0"/>
              <a:t>Relate concepts to everyday practice</a:t>
            </a:r>
          </a:p>
          <a:p>
            <a:pPr marL="285750" indent="-285750">
              <a:buFontTx/>
              <a:buChar char="-"/>
            </a:pPr>
            <a:r>
              <a:rPr kumimoji="1" lang="en-US" altLang="ja-JP" sz="2000" dirty="0" smtClean="0"/>
              <a:t>Distinguish evidence/argument</a:t>
            </a:r>
          </a:p>
          <a:p>
            <a:pPr marL="285750" indent="-285750">
              <a:buFontTx/>
              <a:buChar char="-"/>
            </a:pPr>
            <a:r>
              <a:rPr lang="en-US" altLang="ja-JP" sz="2000" dirty="0" smtClean="0"/>
              <a:t>Organize and structure content</a:t>
            </a:r>
          </a:p>
          <a:p>
            <a:pPr marL="285750" indent="-285750">
              <a:buFontTx/>
              <a:buChar char="-"/>
            </a:pPr>
            <a:r>
              <a:rPr lang="en-US" altLang="ja-JP" sz="2000" dirty="0" smtClean="0"/>
              <a:t>Have an internal emphasis (driven by personal / immediate reasons for learning)</a:t>
            </a:r>
            <a:endParaRPr kumimoji="1" lang="ja-JP" altLang="en-US" sz="2000" dirty="0"/>
          </a:p>
        </p:txBody>
      </p:sp>
      <p:sp>
        <p:nvSpPr>
          <p:cNvPr id="6" name="角丸四角形 5"/>
          <p:cNvSpPr/>
          <p:nvPr/>
        </p:nvSpPr>
        <p:spPr>
          <a:xfrm>
            <a:off x="6543678" y="3186109"/>
            <a:ext cx="5314950" cy="2828928"/>
          </a:xfrm>
          <a:prstGeom prst="roundRect">
            <a:avLst/>
          </a:prstGeom>
          <a:noFill/>
          <a:ln w="38100">
            <a:solidFill>
              <a:srgbClr val="00D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曲折矢印 6"/>
          <p:cNvSpPr/>
          <p:nvPr/>
        </p:nvSpPr>
        <p:spPr>
          <a:xfrm flipV="1">
            <a:off x="7214293" y="6026043"/>
            <a:ext cx="857250" cy="538764"/>
          </a:xfrm>
          <a:prstGeom prst="bentArrow">
            <a:avLst>
              <a:gd name="adj1" fmla="val 8433"/>
              <a:gd name="adj2" fmla="val 25000"/>
              <a:gd name="adj3" fmla="val 25000"/>
              <a:gd name="adj4" fmla="val 43750"/>
            </a:avLst>
          </a:prstGeom>
          <a:solidFill>
            <a:srgbClr val="00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p:cNvSpPr txBox="1"/>
          <p:nvPr/>
        </p:nvSpPr>
        <p:spPr>
          <a:xfrm>
            <a:off x="8143872" y="6215064"/>
            <a:ext cx="2335448" cy="400110"/>
          </a:xfrm>
          <a:prstGeom prst="rect">
            <a:avLst/>
          </a:prstGeom>
          <a:noFill/>
        </p:spPr>
        <p:txBody>
          <a:bodyPr wrap="none" rtlCol="0">
            <a:spAutoFit/>
          </a:bodyPr>
          <a:lstStyle/>
          <a:p>
            <a:r>
              <a:rPr kumimoji="1" lang="en-US" altLang="ja-JP" sz="2000" dirty="0" smtClean="0">
                <a:solidFill>
                  <a:srgbClr val="00CC66"/>
                </a:solidFill>
              </a:rPr>
              <a:t>Long-term retention</a:t>
            </a:r>
            <a:endParaRPr kumimoji="1" lang="ja-JP" altLang="en-US" sz="2000" dirty="0">
              <a:solidFill>
                <a:srgbClr val="00CC66"/>
              </a:solidFill>
            </a:endParaRPr>
          </a:p>
        </p:txBody>
      </p:sp>
    </p:spTree>
    <p:extLst>
      <p:ext uri="{BB962C8B-B14F-4D97-AF65-F5344CB8AC3E}">
        <p14:creationId xmlns:p14="http://schemas.microsoft.com/office/powerpoint/2010/main" val="342864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Instructional</a:t>
            </a:r>
            <a:r>
              <a:rPr kumimoji="1" lang="en-US" altLang="ja-JP" dirty="0" smtClean="0"/>
              <a:t>: </a:t>
            </a:r>
            <a:r>
              <a:rPr kumimoji="1" lang="en-US" altLang="ja-JP" dirty="0" smtClean="0"/>
              <a:t>Test-enhanced learning</a:t>
            </a:r>
            <a:endParaRPr kumimoji="1" lang="ja-JP" altLang="en-US" dirty="0"/>
          </a:p>
        </p:txBody>
      </p:sp>
      <p:sp>
        <p:nvSpPr>
          <p:cNvPr id="3" name="コンテンツ プレースホルダー 2"/>
          <p:cNvSpPr>
            <a:spLocks noGrp="1"/>
          </p:cNvSpPr>
          <p:nvPr>
            <p:ph idx="1"/>
          </p:nvPr>
        </p:nvSpPr>
        <p:spPr>
          <a:xfrm>
            <a:off x="838200" y="1825625"/>
            <a:ext cx="5033963" cy="4351338"/>
          </a:xfrm>
        </p:spPr>
        <p:txBody>
          <a:bodyPr/>
          <a:lstStyle/>
          <a:p>
            <a:pPr marL="0" indent="0">
              <a:buNone/>
            </a:pPr>
            <a:r>
              <a:rPr kumimoji="1" lang="en-US" altLang="ja-JP" sz="3200" dirty="0" smtClean="0"/>
              <a:t>Assessment of learning</a:t>
            </a:r>
          </a:p>
          <a:p>
            <a:pPr marL="571500" indent="-571500">
              <a:buAutoNum type="romanLcParenR"/>
            </a:pPr>
            <a:r>
              <a:rPr lang="en-US" altLang="ja-JP" dirty="0" smtClean="0"/>
              <a:t>Answers marked but not necessarily given CF</a:t>
            </a:r>
            <a:br>
              <a:rPr lang="en-US" altLang="ja-JP" dirty="0" smtClean="0"/>
            </a:br>
            <a:endParaRPr lang="en-US" altLang="ja-JP" dirty="0" smtClean="0"/>
          </a:p>
          <a:p>
            <a:pPr marL="571500" indent="-571500">
              <a:buAutoNum type="romanLcParenR"/>
            </a:pPr>
            <a:r>
              <a:rPr lang="en-US" altLang="ja-JP" dirty="0" smtClean="0"/>
              <a:t>At clear divisions or ends</a:t>
            </a:r>
            <a:br>
              <a:rPr lang="en-US" altLang="ja-JP" dirty="0" smtClean="0"/>
            </a:br>
            <a:r>
              <a:rPr lang="en-US" altLang="ja-JP" dirty="0" smtClean="0"/>
              <a:t/>
            </a:r>
            <a:br>
              <a:rPr lang="en-US" altLang="ja-JP" dirty="0" smtClean="0"/>
            </a:br>
            <a:endParaRPr lang="en-US" altLang="ja-JP" dirty="0" smtClean="0"/>
          </a:p>
          <a:p>
            <a:pPr marL="571500" indent="-571500">
              <a:buAutoNum type="romanLcParenR"/>
            </a:pPr>
            <a:r>
              <a:rPr lang="en-US" altLang="ja-JP" dirty="0" smtClean="0"/>
              <a:t>High-stakes</a:t>
            </a:r>
          </a:p>
          <a:p>
            <a:pPr marL="571500" indent="-571500">
              <a:buAutoNum type="romanLcParenR"/>
            </a:pPr>
            <a:endParaRPr kumimoji="1" lang="ja-JP" altLang="en-US" dirty="0"/>
          </a:p>
        </p:txBody>
      </p:sp>
      <p:sp>
        <p:nvSpPr>
          <p:cNvPr id="4" name="コンテンツ プレースホルダー 2"/>
          <p:cNvSpPr txBox="1">
            <a:spLocks/>
          </p:cNvSpPr>
          <p:nvPr/>
        </p:nvSpPr>
        <p:spPr>
          <a:xfrm>
            <a:off x="6434148" y="1820860"/>
            <a:ext cx="503396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200" dirty="0" smtClean="0"/>
              <a:t>Assessment for learning</a:t>
            </a:r>
          </a:p>
          <a:p>
            <a:pPr marL="571500" indent="-571500">
              <a:buFont typeface="Arial" panose="020B0604020202020204" pitchFamily="34" charset="0"/>
              <a:buAutoNum type="romanLcParenR"/>
            </a:pPr>
            <a:r>
              <a:rPr lang="en-US" altLang="ja-JP" dirty="0" smtClean="0"/>
              <a:t>Always includes corrective feedback</a:t>
            </a:r>
            <a:br>
              <a:rPr lang="en-US" altLang="ja-JP" dirty="0" smtClean="0"/>
            </a:br>
            <a:endParaRPr lang="en-US" altLang="ja-JP" dirty="0" smtClean="0"/>
          </a:p>
          <a:p>
            <a:pPr marL="571500" indent="-571500">
              <a:buFont typeface="Arial" panose="020B0604020202020204" pitchFamily="34" charset="0"/>
              <a:buAutoNum type="romanLcParenR"/>
            </a:pPr>
            <a:r>
              <a:rPr lang="en-US" altLang="ja-JP" dirty="0" smtClean="0"/>
              <a:t>Frequent and spaced out over time</a:t>
            </a:r>
            <a:br>
              <a:rPr lang="en-US" altLang="ja-JP" dirty="0" smtClean="0"/>
            </a:br>
            <a:endParaRPr lang="en-US" altLang="ja-JP" dirty="0" smtClean="0"/>
          </a:p>
          <a:p>
            <a:pPr marL="571500" indent="-571500">
              <a:buFont typeface="Arial" panose="020B0604020202020204" pitchFamily="34" charset="0"/>
              <a:buAutoNum type="romanLcParenR"/>
            </a:pPr>
            <a:r>
              <a:rPr lang="en-US" altLang="ja-JP" dirty="0" smtClean="0"/>
              <a:t>low or no-stakes</a:t>
            </a:r>
          </a:p>
          <a:p>
            <a:pPr marL="571500" indent="-571500">
              <a:buFont typeface="Arial" panose="020B0604020202020204" pitchFamily="34" charset="0"/>
              <a:buAutoNum type="romanLcParenR"/>
            </a:pPr>
            <a:endParaRPr lang="ja-JP" altLang="en-US" dirty="0"/>
          </a:p>
        </p:txBody>
      </p:sp>
      <p:sp>
        <p:nvSpPr>
          <p:cNvPr id="5" name="四角形吹き出し 4"/>
          <p:cNvSpPr/>
          <p:nvPr/>
        </p:nvSpPr>
        <p:spPr>
          <a:xfrm rot="493192">
            <a:off x="10125578" y="3098801"/>
            <a:ext cx="1557338" cy="571500"/>
          </a:xfrm>
          <a:prstGeom prst="wedgeRectCallout">
            <a:avLst>
              <a:gd name="adj1" fmla="val -99584"/>
              <a:gd name="adj2" fmla="val -77207"/>
            </a:avLst>
          </a:prstGeom>
          <a:solidFill>
            <a:srgbClr val="31FF4A">
              <a:alpha val="16863"/>
            </a:srgbClr>
          </a:solidFill>
          <a:ln>
            <a:solidFill>
              <a:srgbClr val="00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smtClean="0">
                <a:solidFill>
                  <a:schemeClr val="tx1"/>
                </a:solidFill>
              </a:rPr>
              <a:t>encoded or decoded</a:t>
            </a:r>
            <a:endParaRPr kumimoji="1" lang="en-CA" sz="1400" dirty="0">
              <a:solidFill>
                <a:schemeClr val="tx1"/>
              </a:solidFill>
            </a:endParaRPr>
          </a:p>
        </p:txBody>
      </p:sp>
    </p:spTree>
    <p:extLst>
      <p:ext uri="{BB962C8B-B14F-4D97-AF65-F5344CB8AC3E}">
        <p14:creationId xmlns:p14="http://schemas.microsoft.com/office/powerpoint/2010/main" val="224487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Instructional</a:t>
            </a:r>
            <a:r>
              <a:rPr kumimoji="1" lang="en-US" altLang="ja-JP" dirty="0" smtClean="0"/>
              <a:t>: </a:t>
            </a:r>
            <a:r>
              <a:rPr kumimoji="1" lang="en-US" altLang="ja-JP" dirty="0" smtClean="0"/>
              <a:t>Reflection</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Journaling</a:t>
            </a:r>
          </a:p>
          <a:p>
            <a:r>
              <a:rPr lang="en-US" altLang="ja-JP" dirty="0" smtClean="0"/>
              <a:t>Letter exchanges</a:t>
            </a:r>
          </a:p>
          <a:p>
            <a:r>
              <a:rPr kumimoji="1" lang="en-US" altLang="ja-JP" dirty="0" smtClean="0"/>
              <a:t>Writing warm-up</a:t>
            </a:r>
          </a:p>
          <a:p>
            <a:r>
              <a:rPr kumimoji="1" lang="en-US" altLang="ja-JP" dirty="0" smtClean="0"/>
              <a:t>Exit slips</a:t>
            </a:r>
          </a:p>
          <a:p>
            <a:r>
              <a:rPr lang="en-US" altLang="ja-JP" dirty="0" smtClean="0"/>
              <a:t>Answering the Big Question</a:t>
            </a:r>
          </a:p>
          <a:p>
            <a:r>
              <a:rPr kumimoji="1" lang="en-US" altLang="ja-JP" dirty="0" smtClean="0"/>
              <a:t>3-2-1</a:t>
            </a:r>
          </a:p>
          <a:p>
            <a:r>
              <a:rPr lang="en-US" altLang="ja-JP" dirty="0" smtClean="0"/>
              <a:t>Elimination facts</a:t>
            </a:r>
            <a:endParaRPr kumimoji="1" lang="ja-JP" altLang="en-US" dirty="0"/>
          </a:p>
        </p:txBody>
      </p:sp>
    </p:spTree>
    <p:extLst>
      <p:ext uri="{BB962C8B-B14F-4D97-AF65-F5344CB8AC3E}">
        <p14:creationId xmlns:p14="http://schemas.microsoft.com/office/powerpoint/2010/main" val="13251149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CA" dirty="0" smtClean="0"/>
              <a:t>Pop Quiz!</a:t>
            </a:r>
            <a:endParaRPr kumimoji="1" lang="en-CA" dirty="0"/>
          </a:p>
        </p:txBody>
      </p:sp>
      <p:sp>
        <p:nvSpPr>
          <p:cNvPr id="3" name="コンテンツ プレースホルダー 2"/>
          <p:cNvSpPr>
            <a:spLocks noGrp="1"/>
          </p:cNvSpPr>
          <p:nvPr>
            <p:ph idx="1"/>
          </p:nvPr>
        </p:nvSpPr>
        <p:spPr>
          <a:xfrm>
            <a:off x="838200" y="1668468"/>
            <a:ext cx="10515600" cy="4389439"/>
          </a:xfrm>
        </p:spPr>
        <p:txBody>
          <a:bodyPr/>
          <a:lstStyle/>
          <a:p>
            <a:pPr marL="514350" indent="-514350">
              <a:buAutoNum type="arabicPeriod"/>
            </a:pPr>
            <a:r>
              <a:rPr kumimoji="1" lang="en-CA" dirty="0" smtClean="0"/>
              <a:t>Which long-term retention strategy is best for elementary school 6</a:t>
            </a:r>
            <a:r>
              <a:rPr kumimoji="1" lang="en-CA" baseline="30000" dirty="0" smtClean="0"/>
              <a:t>th</a:t>
            </a:r>
            <a:r>
              <a:rPr kumimoji="1" lang="en-CA" dirty="0" smtClean="0"/>
              <a:t> graders?</a:t>
            </a:r>
          </a:p>
          <a:p>
            <a:pPr marL="514350" indent="-514350">
              <a:buAutoNum type="arabicPeriod"/>
            </a:pPr>
            <a:r>
              <a:rPr lang="en-CA" dirty="0" smtClean="0"/>
              <a:t>What’s the difference between conceptual frameworks and threshold concepts?</a:t>
            </a:r>
          </a:p>
          <a:p>
            <a:pPr marL="514350" indent="-514350">
              <a:buAutoNum type="arabicPeriod"/>
            </a:pPr>
            <a:r>
              <a:rPr kumimoji="1" lang="en-CA" dirty="0" smtClean="0"/>
              <a:t>A tourist is lost at </a:t>
            </a:r>
            <a:r>
              <a:rPr kumimoji="1" lang="en-CA" dirty="0" err="1" smtClean="0"/>
              <a:t>Sannomiya</a:t>
            </a:r>
            <a:r>
              <a:rPr kumimoji="1" lang="en-CA" dirty="0" smtClean="0"/>
              <a:t> station and trying to get to Ikuta shrine. Google Map’s GPS isn’t syncing correctly. Give one example of quantitative teaching, and one of </a:t>
            </a:r>
            <a:r>
              <a:rPr lang="en-CA" dirty="0"/>
              <a:t>q</a:t>
            </a:r>
            <a:r>
              <a:rPr kumimoji="1" lang="en-CA" dirty="0" smtClean="0"/>
              <a:t>ualitative teaching.</a:t>
            </a:r>
          </a:p>
          <a:p>
            <a:pPr marL="514350" indent="-514350">
              <a:buAutoNum type="arabicPeriod"/>
            </a:pPr>
            <a:r>
              <a:rPr lang="en-CA" dirty="0" smtClean="0"/>
              <a:t>Which of these colours would be most effective as a slideshow background in your 5</a:t>
            </a:r>
            <a:r>
              <a:rPr lang="en-CA" baseline="30000" dirty="0" smtClean="0"/>
              <a:t>th</a:t>
            </a:r>
            <a:r>
              <a:rPr lang="en-CA" dirty="0" smtClean="0"/>
              <a:t> period lesson?</a:t>
            </a:r>
            <a:endParaRPr kumimoji="1" lang="en-CA" dirty="0"/>
          </a:p>
        </p:txBody>
      </p:sp>
      <p:sp>
        <p:nvSpPr>
          <p:cNvPr id="4" name="右矢印 3">
            <a:hlinkClick r:id="rId3" action="ppaction://hlinksldjump"/>
          </p:cNvPr>
          <p:cNvSpPr/>
          <p:nvPr/>
        </p:nvSpPr>
        <p:spPr>
          <a:xfrm>
            <a:off x="10914185" y="5767755"/>
            <a:ext cx="1160583" cy="978998"/>
          </a:xfrm>
          <a:prstGeom prst="rightArrow">
            <a:avLst>
              <a:gd name="adj1" fmla="val 66764"/>
              <a:gd name="adj2" fmla="val 50000"/>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accent2"/>
                </a:solidFill>
                <a:latin typeface="Comic Sans MS" panose="030F0702030302020204" pitchFamily="66" charset="0"/>
              </a:rPr>
              <a:t>TOP</a:t>
            </a:r>
            <a:endParaRPr kumimoji="1" lang="ja-JP" altLang="en-US" b="1" dirty="0">
              <a:solidFill>
                <a:schemeClr val="accent2"/>
              </a:solidFill>
              <a:latin typeface="Comic Sans MS" panose="030F0702030302020204" pitchFamily="66" charset="0"/>
            </a:endParaRPr>
          </a:p>
        </p:txBody>
      </p:sp>
      <p:sp>
        <p:nvSpPr>
          <p:cNvPr id="5" name="円/楕円 4"/>
          <p:cNvSpPr/>
          <p:nvPr/>
        </p:nvSpPr>
        <p:spPr>
          <a:xfrm>
            <a:off x="1871663" y="5767755"/>
            <a:ext cx="1985962" cy="978998"/>
          </a:xfrm>
          <a:prstGeom prst="ellipse">
            <a:avLst/>
          </a:prstGeom>
          <a:solidFill>
            <a:srgbClr val="1D00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CA"/>
          </a:p>
        </p:txBody>
      </p:sp>
      <p:sp>
        <p:nvSpPr>
          <p:cNvPr id="6" name="円/楕円 5"/>
          <p:cNvSpPr/>
          <p:nvPr/>
        </p:nvSpPr>
        <p:spPr>
          <a:xfrm>
            <a:off x="4811774" y="5767755"/>
            <a:ext cx="1985962" cy="978998"/>
          </a:xfrm>
          <a:prstGeom prst="ellipse">
            <a:avLst/>
          </a:prstGeom>
          <a:gradFill>
            <a:gsLst>
              <a:gs pos="0">
                <a:srgbClr val="FFC000"/>
              </a:gs>
              <a:gs pos="31000">
                <a:schemeClr val="accent2"/>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CA"/>
          </a:p>
        </p:txBody>
      </p:sp>
      <p:sp>
        <p:nvSpPr>
          <p:cNvPr id="7" name="円/楕円 6"/>
          <p:cNvSpPr/>
          <p:nvPr/>
        </p:nvSpPr>
        <p:spPr>
          <a:xfrm>
            <a:off x="7751885" y="5767755"/>
            <a:ext cx="1985962" cy="97899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CA"/>
          </a:p>
        </p:txBody>
      </p:sp>
    </p:spTree>
    <p:extLst>
      <p:ext uri="{BB962C8B-B14F-4D97-AF65-F5344CB8AC3E}">
        <p14:creationId xmlns:p14="http://schemas.microsoft.com/office/powerpoint/2010/main" val="175974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Teacher </a:t>
            </a:r>
            <a:r>
              <a:rPr kumimoji="1" lang="en-US" altLang="ja-JP" dirty="0" smtClean="0"/>
              <a:t>impact: </a:t>
            </a:r>
            <a:r>
              <a:rPr kumimoji="1" lang="en-US" altLang="ja-JP" dirty="0" smtClean="0"/>
              <a:t>Soft skills</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Hidden curriculum: the teaching of social, cultural, </a:t>
            </a:r>
            <a:r>
              <a:rPr kumimoji="1" lang="en-US" altLang="ja-JP" dirty="0" err="1" smtClean="0"/>
              <a:t>behavioural</a:t>
            </a:r>
            <a:r>
              <a:rPr lang="en-US" altLang="ja-JP" dirty="0"/>
              <a:t> </a:t>
            </a:r>
            <a:r>
              <a:rPr lang="en-US" altLang="ja-JP" dirty="0" smtClean="0"/>
              <a:t>norms, values, and beliefs not openly intended to be taught or traditionally assessed</a:t>
            </a:r>
          </a:p>
          <a:p>
            <a:r>
              <a:rPr kumimoji="1" lang="en-US" altLang="ja-JP" dirty="0" smtClean="0"/>
              <a:t>Include: How to act in a group, morals, habits, hierarchical divides and the preservation of social privileges</a:t>
            </a:r>
          </a:p>
          <a:p>
            <a:endParaRPr kumimoji="1" lang="ja-JP" altLang="en-US" dirty="0"/>
          </a:p>
        </p:txBody>
      </p:sp>
    </p:spTree>
    <p:extLst>
      <p:ext uri="{BB962C8B-B14F-4D97-AF65-F5344CB8AC3E}">
        <p14:creationId xmlns:p14="http://schemas.microsoft.com/office/powerpoint/2010/main" val="1472061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Teacher Impact: </a:t>
            </a:r>
            <a:r>
              <a:rPr kumimoji="1" lang="en-US" altLang="ja-JP" dirty="0" smtClean="0"/>
              <a:t>Zone </a:t>
            </a:r>
            <a:r>
              <a:rPr kumimoji="1" lang="en-US" altLang="ja-JP" dirty="0" smtClean="0"/>
              <a:t>of Proximal </a:t>
            </a:r>
            <a:r>
              <a:rPr kumimoji="1" lang="en-US" altLang="ja-JP" dirty="0" smtClean="0"/>
              <a:t>Development (ZPD)</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“The zone between what a learner can do independently…and what cannot be done safely, even when assisted by a more competent member of the community” (Lave &amp; Wenger, 1991, via Pratt &amp; Smulders, 2016)</a:t>
            </a:r>
          </a:p>
          <a:p>
            <a:pPr lvl="1"/>
            <a:r>
              <a:rPr lang="en-US" altLang="ja-JP" dirty="0" smtClean="0"/>
              <a:t>Content-based, independent of learner autonomy</a:t>
            </a:r>
            <a:endParaRPr kumimoji="1" lang="en-US" altLang="ja-JP" dirty="0" smtClean="0"/>
          </a:p>
          <a:p>
            <a:r>
              <a:rPr lang="en-US" altLang="ja-JP" dirty="0" smtClean="0"/>
              <a:t>On the dependence-independence continuum: </a:t>
            </a:r>
            <a:br>
              <a:rPr lang="en-US" altLang="ja-JP" dirty="0" smtClean="0"/>
            </a:br>
            <a:r>
              <a:rPr lang="en-US" altLang="ja-JP" dirty="0" smtClean="0"/>
              <a:t>“far enough to challenge the learner, but not so far as to </a:t>
            </a:r>
            <a:br>
              <a:rPr lang="en-US" altLang="ja-JP" dirty="0" smtClean="0"/>
            </a:br>
            <a:r>
              <a:rPr lang="en-US" altLang="ja-JP" dirty="0" smtClean="0"/>
              <a:t>cause frustration and self-doubt”</a:t>
            </a:r>
          </a:p>
          <a:p>
            <a:r>
              <a:rPr kumimoji="1" lang="en-US" altLang="ja-JP" dirty="0" smtClean="0"/>
              <a:t>Exists for hard / soft skills too</a:t>
            </a:r>
            <a:endParaRPr kumimoji="1" lang="ja-JP" altLang="en-US" dirty="0"/>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3875" y="3632201"/>
            <a:ext cx="2530475" cy="18097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cumbag meme ha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0975" y="2545555"/>
            <a:ext cx="200025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665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What can you do to improve your teaching</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4 aspects:</a:t>
            </a:r>
          </a:p>
          <a:p>
            <a:pPr marL="514350" indent="-514350">
              <a:buAutoNum type="arabicPeriod"/>
            </a:pPr>
            <a:r>
              <a:rPr lang="en-US" altLang="ja-JP" dirty="0" smtClean="0">
                <a:hlinkClick r:id="rId2" action="ppaction://hlinksldjump"/>
              </a:rPr>
              <a:t>Physical environment</a:t>
            </a:r>
            <a:endParaRPr lang="en-US" altLang="ja-JP" dirty="0" smtClean="0"/>
          </a:p>
          <a:p>
            <a:pPr marL="514350" indent="-514350">
              <a:buAutoNum type="arabicPeriod"/>
            </a:pPr>
            <a:r>
              <a:rPr kumimoji="1" lang="en-US" altLang="ja-JP" dirty="0" smtClean="0">
                <a:hlinkClick r:id="rId3" action="ppaction://hlinksldjump"/>
              </a:rPr>
              <a:t>Time </a:t>
            </a:r>
            <a:r>
              <a:rPr kumimoji="1" lang="en-US" altLang="ja-JP" dirty="0" smtClean="0">
                <a:hlinkClick r:id="rId3" action="ppaction://hlinksldjump"/>
              </a:rPr>
              <a:t>management</a:t>
            </a:r>
            <a:endParaRPr kumimoji="1" lang="en-US" altLang="ja-JP" dirty="0" smtClean="0"/>
          </a:p>
          <a:p>
            <a:pPr marL="514350" indent="-514350">
              <a:buAutoNum type="arabicPeriod"/>
            </a:pPr>
            <a:r>
              <a:rPr lang="en-US" altLang="ja-JP" dirty="0" smtClean="0">
                <a:hlinkClick r:id="rId4" action="ppaction://hlinksldjump"/>
              </a:rPr>
              <a:t>Instructional management</a:t>
            </a:r>
            <a:endParaRPr lang="en-US" altLang="ja-JP" dirty="0" smtClean="0"/>
          </a:p>
          <a:p>
            <a:pPr marL="514350" indent="-514350">
              <a:buAutoNum type="arabicPeriod"/>
            </a:pPr>
            <a:r>
              <a:rPr kumimoji="1" lang="en-US" altLang="ja-JP" dirty="0" smtClean="0">
                <a:hlinkClick r:id="rId5" action="ppaction://hlinksldjump"/>
              </a:rPr>
              <a:t>Teacher </a:t>
            </a:r>
            <a:r>
              <a:rPr kumimoji="1" lang="en-US" altLang="ja-JP" dirty="0" smtClean="0">
                <a:hlinkClick r:id="rId5" action="ppaction://hlinksldjump"/>
              </a:rPr>
              <a:t>impact</a:t>
            </a:r>
            <a:endParaRPr kumimoji="1" lang="ja-JP" altLang="en-US" dirty="0"/>
          </a:p>
        </p:txBody>
      </p:sp>
    </p:spTree>
    <p:extLst>
      <p:ext uri="{BB962C8B-B14F-4D97-AF65-F5344CB8AC3E}">
        <p14:creationId xmlns:p14="http://schemas.microsoft.com/office/powerpoint/2010/main" val="1357026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Teacher </a:t>
            </a:r>
            <a:r>
              <a:rPr kumimoji="1" lang="en-US" altLang="ja-JP" dirty="0" smtClean="0"/>
              <a:t>impact: </a:t>
            </a:r>
            <a:r>
              <a:rPr kumimoji="1" lang="en-US" altLang="ja-JP" dirty="0" smtClean="0"/>
              <a:t>Self-improvement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Student feedback</a:t>
            </a:r>
            <a:br>
              <a:rPr kumimoji="1" lang="en-US" altLang="ja-JP" dirty="0" smtClean="0"/>
            </a:br>
            <a:endParaRPr kumimoji="1" lang="en-US" altLang="ja-JP" dirty="0" smtClean="0"/>
          </a:p>
          <a:p>
            <a:r>
              <a:rPr lang="en-US" altLang="ja-JP" dirty="0" smtClean="0"/>
              <a:t>Post-lesson reflection questions</a:t>
            </a:r>
          </a:p>
          <a:p>
            <a:pPr lvl="1"/>
            <a:r>
              <a:rPr kumimoji="1" lang="en-US" altLang="ja-JP" dirty="0" smtClean="0">
                <a:solidFill>
                  <a:srgbClr val="FF3F3F"/>
                </a:solidFill>
              </a:rPr>
              <a:t>Wha</a:t>
            </a:r>
            <a:r>
              <a:rPr lang="en-US" altLang="ja-JP" dirty="0" smtClean="0">
                <a:solidFill>
                  <a:srgbClr val="FF3F3F"/>
                </a:solidFill>
              </a:rPr>
              <a:t>t worked? Why?</a:t>
            </a:r>
          </a:p>
          <a:p>
            <a:pPr lvl="1"/>
            <a:r>
              <a:rPr kumimoji="1" lang="en-US" altLang="ja-JP" dirty="0" smtClean="0">
                <a:solidFill>
                  <a:srgbClr val="FFC000"/>
                </a:solidFill>
              </a:rPr>
              <a:t>What didn’t work? Why?</a:t>
            </a:r>
          </a:p>
          <a:p>
            <a:pPr lvl="1"/>
            <a:r>
              <a:rPr lang="en-US" altLang="ja-JP" dirty="0" smtClean="0">
                <a:solidFill>
                  <a:srgbClr val="FFFF00"/>
                </a:solidFill>
              </a:rPr>
              <a:t>Was the sequencing of material appropriate and helpful?</a:t>
            </a:r>
          </a:p>
          <a:p>
            <a:pPr lvl="1"/>
            <a:r>
              <a:rPr kumimoji="1" lang="en-US" altLang="ja-JP" dirty="0" smtClean="0">
                <a:solidFill>
                  <a:srgbClr val="00D25F"/>
                </a:solidFill>
              </a:rPr>
              <a:t>Was the pace appropriate?</a:t>
            </a:r>
          </a:p>
          <a:p>
            <a:pPr lvl="1"/>
            <a:r>
              <a:rPr lang="en-US" altLang="ja-JP" dirty="0" smtClean="0">
                <a:solidFill>
                  <a:srgbClr val="00B0F0"/>
                </a:solidFill>
              </a:rPr>
              <a:t>What would you do the same next time?</a:t>
            </a:r>
          </a:p>
          <a:p>
            <a:pPr lvl="1"/>
            <a:r>
              <a:rPr kumimoji="1" lang="en-US" altLang="ja-JP" dirty="0" smtClean="0">
                <a:solidFill>
                  <a:srgbClr val="CC66FF"/>
                </a:solidFill>
              </a:rPr>
              <a:t>What would you do differently?</a:t>
            </a:r>
            <a:endParaRPr kumimoji="1" lang="ja-JP" altLang="en-US" dirty="0">
              <a:solidFill>
                <a:srgbClr val="CC66FF"/>
              </a:solidFill>
            </a:endParaRPr>
          </a:p>
        </p:txBody>
      </p:sp>
    </p:spTree>
    <p:extLst>
      <p:ext uri="{BB962C8B-B14F-4D97-AF65-F5344CB8AC3E}">
        <p14:creationId xmlns:p14="http://schemas.microsoft.com/office/powerpoint/2010/main" val="1127907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838200" y="2674571"/>
            <a:ext cx="10515600" cy="1325563"/>
          </a:xfrm>
        </p:spPr>
        <p:txBody>
          <a:bodyPr/>
          <a:lstStyle/>
          <a:p>
            <a:pPr algn="ctr"/>
            <a:r>
              <a:rPr kumimoji="1" lang="en-US" altLang="ja-JP" i="1" dirty="0" smtClean="0"/>
              <a:t>“What was learned is more important than what was taught.”</a:t>
            </a:r>
            <a:endParaRPr kumimoji="1" lang="ja-JP" altLang="en-US" i="1" dirty="0"/>
          </a:p>
        </p:txBody>
      </p:sp>
      <p:sp>
        <p:nvSpPr>
          <p:cNvPr id="5" name="タイトル 3"/>
          <p:cNvSpPr txBox="1">
            <a:spLocks/>
          </p:cNvSpPr>
          <p:nvPr/>
        </p:nvSpPr>
        <p:spPr>
          <a:xfrm>
            <a:off x="826478" y="38117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r"/>
            <a:r>
              <a:rPr lang="ja-JP" altLang="en-US" sz="2400" i="1" dirty="0" err="1" smtClean="0"/>
              <a:t>ー</a:t>
            </a:r>
            <a:r>
              <a:rPr lang="ja-JP" altLang="en-US" sz="2400" i="1" dirty="0" smtClean="0"/>
              <a:t> </a:t>
            </a:r>
            <a:r>
              <a:rPr lang="en-US" altLang="ja-JP" sz="2400" i="1" dirty="0" smtClean="0"/>
              <a:t>Daniel D. Pratt &amp; Sandra Jarvis </a:t>
            </a:r>
            <a:r>
              <a:rPr lang="en-US" altLang="ja-JP" sz="2400" i="1" dirty="0" err="1" smtClean="0"/>
              <a:t>Selinger</a:t>
            </a:r>
            <a:endParaRPr lang="ja-JP" altLang="en-US" sz="2400" i="1" dirty="0"/>
          </a:p>
        </p:txBody>
      </p:sp>
    </p:spTree>
    <p:extLst>
      <p:ext uri="{BB962C8B-B14F-4D97-AF65-F5344CB8AC3E}">
        <p14:creationId xmlns:p14="http://schemas.microsoft.com/office/powerpoint/2010/main" val="4050323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References and suggested readings</a:t>
            </a:r>
            <a:endParaRPr kumimoji="1" lang="ja-JP" altLang="en-US" dirty="0"/>
          </a:p>
        </p:txBody>
      </p:sp>
      <p:sp>
        <p:nvSpPr>
          <p:cNvPr id="4" name="コンテンツ プレースホルダー 3"/>
          <p:cNvSpPr>
            <a:spLocks noGrp="1"/>
          </p:cNvSpPr>
          <p:nvPr>
            <p:ph idx="1"/>
          </p:nvPr>
        </p:nvSpPr>
        <p:spPr>
          <a:xfrm>
            <a:off x="838200" y="1825624"/>
            <a:ext cx="10515600" cy="4727575"/>
          </a:xfrm>
        </p:spPr>
        <p:txBody>
          <a:bodyPr>
            <a:normAutofit fontScale="92500" lnSpcReduction="10000"/>
          </a:bodyPr>
          <a:lstStyle/>
          <a:p>
            <a:r>
              <a:rPr lang="en-CA" altLang="ja-JP" dirty="0">
                <a:hlinkClick r:id="rId2"/>
              </a:rPr>
              <a:t>https://</a:t>
            </a:r>
            <a:r>
              <a:rPr lang="en-CA" altLang="ja-JP" dirty="0" smtClean="0">
                <a:hlinkClick r:id="rId2"/>
              </a:rPr>
              <a:t>rdw.rowan.edu/cgi/viewcontent.cgi?article=2089&amp;context=etd</a:t>
            </a:r>
            <a:endParaRPr lang="en-CA" altLang="ja-JP" dirty="0" smtClean="0"/>
          </a:p>
          <a:p>
            <a:r>
              <a:rPr lang="en-CA" altLang="ja-JP" dirty="0">
                <a:hlinkClick r:id="rId3"/>
              </a:rPr>
              <a:t>https://</a:t>
            </a:r>
            <a:r>
              <a:rPr lang="en-CA" altLang="ja-JP" dirty="0" smtClean="0">
                <a:hlinkClick r:id="rId3"/>
              </a:rPr>
              <a:t>files.eric.ed.gov/fulltext/EJ1152568.pdf</a:t>
            </a:r>
            <a:endParaRPr lang="en-CA" altLang="ja-JP" dirty="0" smtClean="0"/>
          </a:p>
          <a:p>
            <a:r>
              <a:rPr lang="en-CA" altLang="ja-JP" dirty="0">
                <a:hlinkClick r:id="rId4"/>
              </a:rPr>
              <a:t>https://</a:t>
            </a:r>
            <a:r>
              <a:rPr lang="en-CA" altLang="ja-JP" dirty="0" smtClean="0">
                <a:hlinkClick r:id="rId4"/>
              </a:rPr>
              <a:t>www.researchgate.net/publication/243771420_Classroom_organization_and_management</a:t>
            </a:r>
            <a:endParaRPr lang="en-CA" altLang="ja-JP" dirty="0" smtClean="0"/>
          </a:p>
          <a:p>
            <a:r>
              <a:rPr lang="en-CA" altLang="ja-JP" dirty="0" smtClean="0">
                <a:hlinkClick r:id="rId5"/>
              </a:rPr>
              <a:t>https://www.jstage.jst.go.jp/article/etr/34/1-2/34_KJ00007561986/_article</a:t>
            </a:r>
            <a:endParaRPr lang="en-CA" altLang="ja-JP" dirty="0" smtClean="0"/>
          </a:p>
          <a:p>
            <a:r>
              <a:rPr lang="en-CA" altLang="ja-JP" dirty="0">
                <a:hlinkClick r:id="rId6"/>
              </a:rPr>
              <a:t>https://</a:t>
            </a:r>
            <a:r>
              <a:rPr lang="en-CA" altLang="ja-JP" dirty="0" smtClean="0">
                <a:hlinkClick r:id="rId6"/>
              </a:rPr>
              <a:t>cei.umn.edu/teaching-active-learning-classroom-alc</a:t>
            </a:r>
            <a:endParaRPr lang="en-CA" altLang="ja-JP" dirty="0" smtClean="0"/>
          </a:p>
          <a:p>
            <a:r>
              <a:rPr lang="en-CA" altLang="ja-JP" dirty="0">
                <a:hlinkClick r:id="rId7"/>
              </a:rPr>
              <a:t>https://</a:t>
            </a:r>
            <a:r>
              <a:rPr lang="en-CA" altLang="ja-JP" dirty="0" smtClean="0">
                <a:hlinkClick r:id="rId7"/>
              </a:rPr>
              <a:t>globaldigitalcitizen.org/15-retention-strategies-remember-learning</a:t>
            </a:r>
            <a:endParaRPr lang="en-CA" altLang="ja-JP" dirty="0" smtClean="0"/>
          </a:p>
          <a:p>
            <a:r>
              <a:rPr lang="en-CA" altLang="ja-JP" dirty="0" smtClean="0"/>
              <a:t>Pratt, Daniel D., Smulders Dave et al. “</a:t>
            </a:r>
            <a:r>
              <a:rPr lang="en-CA" altLang="ja-JP" dirty="0" smtClean="0">
                <a:solidFill>
                  <a:schemeClr val="accent4">
                    <a:lumMod val="40000"/>
                    <a:lumOff val="60000"/>
                  </a:schemeClr>
                </a:solidFill>
              </a:rPr>
              <a:t>Five Perspectives on Teaching: Mapping a Plurality of the Good</a:t>
            </a:r>
            <a:r>
              <a:rPr lang="en-CA" altLang="ja-JP" dirty="0" smtClean="0"/>
              <a:t>.” Second ed. Krieger Publishing Company. 2016.</a:t>
            </a:r>
          </a:p>
          <a:p>
            <a:endParaRPr kumimoji="1" lang="en-CA" altLang="ja-JP" dirty="0"/>
          </a:p>
        </p:txBody>
      </p:sp>
    </p:spTree>
    <p:extLst>
      <p:ext uri="{BB962C8B-B14F-4D97-AF65-F5344CB8AC3E}">
        <p14:creationId xmlns:p14="http://schemas.microsoft.com/office/powerpoint/2010/main" val="128836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Physical: Space and layout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Accessible to everyone</a:t>
            </a:r>
          </a:p>
          <a:p>
            <a:r>
              <a:rPr lang="en-US" altLang="ja-JP" dirty="0" smtClean="0"/>
              <a:t>Efficient (non-disruptive to the lesson)</a:t>
            </a:r>
          </a:p>
          <a:p>
            <a:r>
              <a:rPr kumimoji="1" lang="en-US" altLang="ja-JP" dirty="0" smtClean="0"/>
              <a:t>Encouraging the </a:t>
            </a:r>
            <a:r>
              <a:rPr kumimoji="1" lang="en-US" altLang="ja-JP" dirty="0" err="1" smtClean="0"/>
              <a:t>behaviours</a:t>
            </a:r>
            <a:r>
              <a:rPr kumimoji="1" lang="en-US" altLang="ja-JP" dirty="0" smtClean="0"/>
              <a:t> they are intended for</a:t>
            </a:r>
          </a:p>
          <a:p>
            <a:pPr marL="457200" lvl="1" indent="0">
              <a:buNone/>
            </a:pPr>
            <a:r>
              <a:rPr lang="en-US" altLang="ja-JP" dirty="0" err="1" smtClean="0"/>
              <a:t>Eg</a:t>
            </a:r>
            <a:r>
              <a:rPr lang="en-US" altLang="ja-JP" dirty="0" smtClean="0"/>
              <a:t>. Blackboard arrangement</a:t>
            </a:r>
            <a:endParaRPr kumimoji="1" lang="en-US" altLang="ja-JP" dirty="0" smtClean="0"/>
          </a:p>
          <a:p>
            <a:endParaRPr kumimoji="1" lang="ja-JP" altLang="en-US" dirty="0"/>
          </a:p>
        </p:txBody>
      </p:sp>
      <p:sp>
        <p:nvSpPr>
          <p:cNvPr id="4" name="角丸四角形 3"/>
          <p:cNvSpPr/>
          <p:nvPr/>
        </p:nvSpPr>
        <p:spPr>
          <a:xfrm>
            <a:off x="93787" y="4001293"/>
            <a:ext cx="5978766" cy="2356339"/>
          </a:xfrm>
          <a:prstGeom prst="roundRect">
            <a:avLst>
              <a:gd name="adj" fmla="val 6219"/>
            </a:avLst>
          </a:prstGeom>
          <a:solidFill>
            <a:schemeClr val="accent6">
              <a:lumMod val="50000"/>
            </a:schemeClr>
          </a:solidFill>
          <a:ln w="571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角丸四角形 5"/>
          <p:cNvSpPr/>
          <p:nvPr/>
        </p:nvSpPr>
        <p:spPr>
          <a:xfrm>
            <a:off x="6096000" y="4001293"/>
            <a:ext cx="5978766" cy="2356339"/>
          </a:xfrm>
          <a:prstGeom prst="roundRect">
            <a:avLst>
              <a:gd name="adj" fmla="val 6219"/>
            </a:avLst>
          </a:prstGeom>
          <a:solidFill>
            <a:schemeClr val="accent6">
              <a:lumMod val="50000"/>
            </a:schemeClr>
          </a:solidFill>
          <a:ln w="571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19805" y="4544869"/>
            <a:ext cx="1843457" cy="1169551"/>
          </a:xfrm>
          <a:prstGeom prst="rect">
            <a:avLst/>
          </a:prstGeom>
          <a:noFill/>
          <a:ln>
            <a:solidFill>
              <a:schemeClr val="accent4">
                <a:lumMod val="40000"/>
                <a:lumOff val="60000"/>
              </a:schemeClr>
            </a:solidFill>
            <a:prstDash val="dash"/>
          </a:ln>
        </p:spPr>
        <p:txBody>
          <a:bodyPr wrap="square" rtlCol="0">
            <a:spAutoFit/>
          </a:bodyPr>
          <a:lstStyle/>
          <a:p>
            <a:r>
              <a:rPr lang="en-US" altLang="ja-JP" sz="1400" b="1" dirty="0" smtClean="0">
                <a:solidFill>
                  <a:schemeClr val="accent4">
                    <a:lumMod val="40000"/>
                    <a:lumOff val="60000"/>
                  </a:schemeClr>
                </a:solidFill>
              </a:rPr>
              <a:t>Today in English Class:</a:t>
            </a:r>
          </a:p>
          <a:p>
            <a:pPr marL="93663" indent="-93663">
              <a:buFontTx/>
              <a:buChar char="-"/>
            </a:pPr>
            <a:r>
              <a:rPr kumimoji="1" lang="en-US" altLang="ja-JP" sz="1400" dirty="0" smtClean="0">
                <a:solidFill>
                  <a:schemeClr val="accent4">
                    <a:lumMod val="40000"/>
                    <a:lumOff val="60000"/>
                  </a:schemeClr>
                </a:solidFill>
              </a:rPr>
              <a:t>Review quiz</a:t>
            </a:r>
          </a:p>
          <a:p>
            <a:pPr marL="93663" indent="-93663">
              <a:buFontTx/>
              <a:buChar char="-"/>
            </a:pPr>
            <a:r>
              <a:rPr lang="en-US" altLang="ja-JP" sz="1400" dirty="0" smtClean="0">
                <a:solidFill>
                  <a:schemeClr val="accent4">
                    <a:lumMod val="40000"/>
                    <a:lumOff val="60000"/>
                  </a:schemeClr>
                </a:solidFill>
              </a:rPr>
              <a:t>Reading race</a:t>
            </a:r>
          </a:p>
          <a:p>
            <a:pPr marL="93663" indent="-93663">
              <a:buFontTx/>
              <a:buChar char="-"/>
            </a:pPr>
            <a:r>
              <a:rPr lang="en-US" altLang="ja-JP" sz="1400" dirty="0" smtClean="0">
                <a:solidFill>
                  <a:schemeClr val="accent4">
                    <a:lumMod val="40000"/>
                    <a:lumOff val="60000"/>
                  </a:schemeClr>
                </a:solidFill>
              </a:rPr>
              <a:t>“-</a:t>
            </a:r>
            <a:r>
              <a:rPr lang="en-US" altLang="ja-JP" sz="1400" dirty="0" err="1" smtClean="0">
                <a:solidFill>
                  <a:schemeClr val="accent4">
                    <a:lumMod val="40000"/>
                    <a:lumOff val="60000"/>
                  </a:schemeClr>
                </a:solidFill>
              </a:rPr>
              <a:t>ing</a:t>
            </a:r>
            <a:r>
              <a:rPr lang="en-US" altLang="ja-JP" sz="1400" dirty="0" smtClean="0">
                <a:solidFill>
                  <a:schemeClr val="accent4">
                    <a:lumMod val="40000"/>
                    <a:lumOff val="60000"/>
                  </a:schemeClr>
                </a:solidFill>
              </a:rPr>
              <a:t>” verbs</a:t>
            </a:r>
          </a:p>
          <a:p>
            <a:pPr marL="93663" indent="-93663">
              <a:buFontTx/>
              <a:buChar char="-"/>
            </a:pPr>
            <a:r>
              <a:rPr kumimoji="1" lang="en-US" altLang="ja-JP" sz="1400" dirty="0" smtClean="0">
                <a:solidFill>
                  <a:schemeClr val="accent4">
                    <a:lumMod val="40000"/>
                    <a:lumOff val="60000"/>
                  </a:schemeClr>
                </a:solidFill>
              </a:rPr>
              <a:t>“-</a:t>
            </a:r>
            <a:r>
              <a:rPr kumimoji="1" lang="en-US" altLang="ja-JP" sz="1400" dirty="0" err="1" smtClean="0">
                <a:solidFill>
                  <a:schemeClr val="accent4">
                    <a:lumMod val="40000"/>
                    <a:lumOff val="60000"/>
                  </a:schemeClr>
                </a:solidFill>
              </a:rPr>
              <a:t>ing</a:t>
            </a:r>
            <a:r>
              <a:rPr kumimoji="1" lang="en-US" altLang="ja-JP" sz="1400" dirty="0" smtClean="0">
                <a:solidFill>
                  <a:schemeClr val="accent4">
                    <a:lumMod val="40000"/>
                    <a:lumOff val="60000"/>
                  </a:schemeClr>
                </a:solidFill>
              </a:rPr>
              <a:t>” practice</a:t>
            </a:r>
            <a:endParaRPr kumimoji="1" lang="ja-JP" altLang="en-US" sz="1400" dirty="0">
              <a:solidFill>
                <a:schemeClr val="accent4">
                  <a:lumMod val="40000"/>
                  <a:lumOff val="60000"/>
                </a:schemeClr>
              </a:solidFill>
            </a:endParaRPr>
          </a:p>
        </p:txBody>
      </p:sp>
      <p:sp>
        <p:nvSpPr>
          <p:cNvPr id="9" name="角丸四角形 8"/>
          <p:cNvSpPr/>
          <p:nvPr/>
        </p:nvSpPr>
        <p:spPr>
          <a:xfrm>
            <a:off x="2315307" y="4172317"/>
            <a:ext cx="3669323" cy="2004646"/>
          </a:xfrm>
          <a:prstGeom prst="roundRect">
            <a:avLst/>
          </a:prstGeom>
          <a:noFill/>
          <a:ln w="285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accent5">
                    <a:lumMod val="40000"/>
                    <a:lumOff val="60000"/>
                  </a:schemeClr>
                </a:solidFill>
              </a:rPr>
              <a:t>Explanation space</a:t>
            </a:r>
            <a:endParaRPr kumimoji="1" lang="ja-JP" altLang="en-US" dirty="0">
              <a:solidFill>
                <a:schemeClr val="accent5">
                  <a:lumMod val="40000"/>
                  <a:lumOff val="60000"/>
                </a:schemeClr>
              </a:solidFill>
            </a:endParaRPr>
          </a:p>
        </p:txBody>
      </p:sp>
      <p:sp>
        <p:nvSpPr>
          <p:cNvPr id="10" name="角丸四角形 9"/>
          <p:cNvSpPr/>
          <p:nvPr/>
        </p:nvSpPr>
        <p:spPr>
          <a:xfrm>
            <a:off x="6210299" y="4169096"/>
            <a:ext cx="4727332" cy="2004646"/>
          </a:xfrm>
          <a:prstGeom prst="roundRect">
            <a:avLst/>
          </a:prstGeom>
          <a:noFill/>
          <a:ln w="285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accent5">
                    <a:lumMod val="40000"/>
                    <a:lumOff val="60000"/>
                  </a:schemeClr>
                </a:solidFill>
              </a:rPr>
              <a:t>Student answers</a:t>
            </a:r>
            <a:endParaRPr kumimoji="1" lang="ja-JP" altLang="en-US" dirty="0">
              <a:solidFill>
                <a:schemeClr val="accent5">
                  <a:lumMod val="40000"/>
                  <a:lumOff val="60000"/>
                </a:schemeClr>
              </a:solidFill>
            </a:endParaRPr>
          </a:p>
        </p:txBody>
      </p:sp>
      <p:sp>
        <p:nvSpPr>
          <p:cNvPr id="11" name="テキスト ボックス 10"/>
          <p:cNvSpPr txBox="1"/>
          <p:nvPr/>
        </p:nvSpPr>
        <p:spPr>
          <a:xfrm>
            <a:off x="11051929" y="4544868"/>
            <a:ext cx="920265" cy="1169551"/>
          </a:xfrm>
          <a:prstGeom prst="rect">
            <a:avLst/>
          </a:prstGeom>
          <a:noFill/>
          <a:ln>
            <a:solidFill>
              <a:schemeClr val="accent4">
                <a:lumMod val="40000"/>
                <a:lumOff val="60000"/>
              </a:schemeClr>
            </a:solidFill>
            <a:prstDash val="dash"/>
          </a:ln>
        </p:spPr>
        <p:txBody>
          <a:bodyPr wrap="square" rtlCol="0">
            <a:spAutoFit/>
          </a:bodyPr>
          <a:lstStyle/>
          <a:p>
            <a:pPr algn="ctr"/>
            <a:r>
              <a:rPr lang="en-US" altLang="ja-JP" sz="1200" dirty="0" smtClean="0">
                <a:solidFill>
                  <a:schemeClr val="accent4">
                    <a:lumMod val="40000"/>
                    <a:lumOff val="60000"/>
                  </a:schemeClr>
                </a:solidFill>
              </a:rPr>
              <a:t>Homework</a:t>
            </a:r>
            <a:r>
              <a:rPr lang="en-US" altLang="ja-JP" sz="1400" dirty="0" smtClean="0">
                <a:solidFill>
                  <a:schemeClr val="accent4">
                    <a:lumMod val="40000"/>
                    <a:lumOff val="60000"/>
                  </a:schemeClr>
                </a:solidFill>
              </a:rPr>
              <a:t> (if any)</a:t>
            </a:r>
          </a:p>
          <a:p>
            <a:pPr algn="ctr"/>
            <a:endParaRPr kumimoji="1" lang="en-US" altLang="ja-JP" sz="1400" dirty="0">
              <a:solidFill>
                <a:schemeClr val="accent4">
                  <a:lumMod val="40000"/>
                  <a:lumOff val="60000"/>
                </a:schemeClr>
              </a:solidFill>
            </a:endParaRPr>
          </a:p>
          <a:p>
            <a:pPr algn="ctr"/>
            <a:endParaRPr lang="en-US" altLang="ja-JP" sz="1400" dirty="0" smtClean="0">
              <a:solidFill>
                <a:schemeClr val="accent4">
                  <a:lumMod val="40000"/>
                  <a:lumOff val="60000"/>
                </a:schemeClr>
              </a:solidFill>
            </a:endParaRPr>
          </a:p>
          <a:p>
            <a:pPr algn="ctr"/>
            <a:endParaRPr kumimoji="1" lang="ja-JP" altLang="en-US" sz="1400" dirty="0">
              <a:solidFill>
                <a:schemeClr val="accent4">
                  <a:lumMod val="40000"/>
                  <a:lumOff val="60000"/>
                </a:schemeClr>
              </a:solidFill>
            </a:endParaRPr>
          </a:p>
        </p:txBody>
      </p:sp>
    </p:spTree>
    <p:extLst>
      <p:ext uri="{BB962C8B-B14F-4D97-AF65-F5344CB8AC3E}">
        <p14:creationId xmlns:p14="http://schemas.microsoft.com/office/powerpoint/2010/main" val="3176144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Physical: Educational Technology</a:t>
            </a:r>
            <a:endParaRPr kumimoji="1" lang="ja-JP" altLang="en-US" dirty="0"/>
          </a:p>
        </p:txBody>
      </p:sp>
      <p:sp>
        <p:nvSpPr>
          <p:cNvPr id="3" name="コンテンツ プレースホルダー 2"/>
          <p:cNvSpPr>
            <a:spLocks noGrp="1"/>
          </p:cNvSpPr>
          <p:nvPr>
            <p:ph idx="1"/>
          </p:nvPr>
        </p:nvSpPr>
        <p:spPr>
          <a:xfrm>
            <a:off x="838200" y="1497381"/>
            <a:ext cx="10515600" cy="4351338"/>
          </a:xfrm>
        </p:spPr>
        <p:txBody>
          <a:bodyPr/>
          <a:lstStyle/>
          <a:p>
            <a:pPr marL="0" indent="0">
              <a:buNone/>
            </a:pPr>
            <a:r>
              <a:rPr kumimoji="1" lang="en-US" altLang="ja-JP" dirty="0" smtClean="0"/>
              <a:t>*Lessons should </a:t>
            </a:r>
            <a:r>
              <a:rPr kumimoji="1" lang="en-US" altLang="ja-JP" i="1" dirty="0" smtClean="0"/>
              <a:t>not</a:t>
            </a:r>
            <a:r>
              <a:rPr kumimoji="1" lang="en-US" altLang="ja-JP" dirty="0" smtClean="0"/>
              <a:t> be arranged around resources; resources should compliment the lesson!*</a:t>
            </a:r>
          </a:p>
          <a:p>
            <a:pPr marL="0" indent="0">
              <a:buNone/>
            </a:pP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779120015"/>
              </p:ext>
            </p:extLst>
          </p:nvPr>
        </p:nvGraphicFramePr>
        <p:xfrm>
          <a:off x="414216" y="2438272"/>
          <a:ext cx="11344029" cy="4208714"/>
        </p:xfrm>
        <a:graphic>
          <a:graphicData uri="http://schemas.openxmlformats.org/drawingml/2006/table">
            <a:tbl>
              <a:tblPr firstRow="1" bandRow="1">
                <a:tableStyleId>{5C22544A-7EE6-4342-B048-85BDC9FD1C3A}</a:tableStyleId>
              </a:tblPr>
              <a:tblGrid>
                <a:gridCol w="3781343"/>
                <a:gridCol w="3781343"/>
                <a:gridCol w="3781343"/>
              </a:tblGrid>
              <a:tr h="429194">
                <a:tc>
                  <a:txBody>
                    <a:bodyPr/>
                    <a:lstStyle/>
                    <a:p>
                      <a:pPr algn="ctr"/>
                      <a:r>
                        <a:rPr kumimoji="1" lang="en-US" altLang="ja-JP" dirty="0" smtClean="0"/>
                        <a:t>Resource</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Effective</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Ineffective</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5919">
                <a:tc>
                  <a:txBody>
                    <a:bodyPr/>
                    <a:lstStyle/>
                    <a:p>
                      <a:pPr algn="ctr"/>
                      <a:r>
                        <a:rPr kumimoji="1" lang="en-US" altLang="ja-JP" dirty="0" smtClean="0"/>
                        <a:t>Slideshow</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t>Use of pointers to direct attention, segmenting information, relevant</a:t>
                      </a:r>
                      <a:r>
                        <a:rPr kumimoji="1" lang="en-US" altLang="ja-JP" sz="1600" baseline="0" dirty="0" smtClean="0"/>
                        <a:t> multimedia content, recording student answers for later access, accessing pre-created information, visual impact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t>Disorganization/too</a:t>
                      </a:r>
                      <a:r>
                        <a:rPr kumimoji="1" lang="en-US" altLang="ja-JP" sz="1600" baseline="0" dirty="0" smtClean="0"/>
                        <a:t> many stimuli, information overload, visibility difficulties, no interaction</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5919">
                <a:tc>
                  <a:txBody>
                    <a:bodyPr/>
                    <a:lstStyle/>
                    <a:p>
                      <a:pPr algn="ctr"/>
                      <a:r>
                        <a:rPr kumimoji="1" lang="en-US" altLang="ja-JP" dirty="0" smtClean="0"/>
                        <a:t>Music</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t>Soundtracks, classical BGM</a:t>
                      </a:r>
                      <a:r>
                        <a:rPr kumimoji="1" lang="en-US" altLang="ja-JP" sz="1600" baseline="0" dirty="0" smtClean="0"/>
                        <a:t> for speaking activities to avoid “breaking the silence” anxiety</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t>Loud, vocal-up</a:t>
                      </a:r>
                      <a:r>
                        <a:rPr kumimoji="1" lang="en-US" altLang="ja-JP" sz="1600" baseline="0" dirty="0" smtClean="0"/>
                        <a:t>, suspenseful, popular music that distracts</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5919">
                <a:tc>
                  <a:txBody>
                    <a:bodyPr/>
                    <a:lstStyle/>
                    <a:p>
                      <a:pPr algn="ctr"/>
                      <a:r>
                        <a:rPr kumimoji="1" lang="en-US" altLang="ja-JP" dirty="0" smtClean="0"/>
                        <a:t>Graphic Organizers</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err="1" smtClean="0"/>
                        <a:t>Colour</a:t>
                      </a:r>
                      <a:r>
                        <a:rPr kumimoji="1" lang="en-US" altLang="ja-JP" sz="1600" dirty="0" smtClean="0"/>
                        <a:t>/shape-coded</a:t>
                      </a:r>
                      <a:r>
                        <a:rPr kumimoji="1" lang="en-US" altLang="ja-JP" sz="1600" baseline="0" dirty="0" smtClean="0"/>
                        <a:t> pictures, charts, information fragments that teachers/students can interact with for visual cues</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t>Memes, size/</a:t>
                      </a:r>
                      <a:r>
                        <a:rPr kumimoji="1" lang="en-US" altLang="ja-JP" sz="1600" dirty="0" err="1" smtClean="0"/>
                        <a:t>colour</a:t>
                      </a:r>
                      <a:r>
                        <a:rPr kumimoji="1" lang="en-US" altLang="ja-JP" sz="1600" dirty="0" smtClean="0"/>
                        <a:t>/shape</a:t>
                      </a:r>
                      <a:r>
                        <a:rPr kumimoji="1" lang="en-US" altLang="ja-JP" sz="1600" baseline="0" dirty="0" smtClean="0"/>
                        <a:t> inconsistencies</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781">
                <a:tc>
                  <a:txBody>
                    <a:bodyPr/>
                    <a:lstStyle/>
                    <a:p>
                      <a:pPr algn="ctr"/>
                      <a:r>
                        <a:rPr kumimoji="1" lang="en-US" altLang="ja-JP" dirty="0" smtClean="0"/>
                        <a:t>Dice</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t>Multi-option element of randomness in activities</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t>“point” counters, unmatched number of options</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33961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Physical: Seating arrangement</a:t>
            </a:r>
            <a:endParaRPr kumimoji="1" lang="ja-JP" altLang="en-US" dirty="0"/>
          </a:p>
        </p:txBody>
      </p:sp>
      <p:sp>
        <p:nvSpPr>
          <p:cNvPr id="3" name="コンテンツ プレースホルダー 2"/>
          <p:cNvSpPr>
            <a:spLocks noGrp="1"/>
          </p:cNvSpPr>
          <p:nvPr>
            <p:ph idx="1"/>
          </p:nvPr>
        </p:nvSpPr>
        <p:spPr>
          <a:xfrm>
            <a:off x="838200" y="1825625"/>
            <a:ext cx="2819400" cy="4351338"/>
          </a:xfrm>
        </p:spPr>
        <p:txBody>
          <a:bodyPr/>
          <a:lstStyle/>
          <a:p>
            <a:pPr marL="0" indent="0">
              <a:buNone/>
            </a:pPr>
            <a:r>
              <a:rPr lang="en-US" altLang="ja-JP" dirty="0" smtClean="0"/>
              <a:t>Traditional rows</a:t>
            </a:r>
            <a:endParaRPr kumimoji="1" lang="ja-JP" altLang="en-US" dirty="0"/>
          </a:p>
        </p:txBody>
      </p:sp>
      <p:pic>
        <p:nvPicPr>
          <p:cNvPr id="4" name="図 3"/>
          <p:cNvPicPr>
            <a:picLocks noChangeAspect="1"/>
          </p:cNvPicPr>
          <p:nvPr/>
        </p:nvPicPr>
        <p:blipFill rotWithShape="1">
          <a:blip r:embed="rId2"/>
          <a:srcRect l="7115" t="28256" r="37321" b="14801"/>
          <a:stretch/>
        </p:blipFill>
        <p:spPr>
          <a:xfrm>
            <a:off x="105508" y="2687538"/>
            <a:ext cx="5203559" cy="2998154"/>
          </a:xfrm>
          <a:prstGeom prst="rect">
            <a:avLst/>
          </a:prstGeom>
        </p:spPr>
      </p:pic>
      <p:sp>
        <p:nvSpPr>
          <p:cNvPr id="5" name="コンテンツ プレースホルダー 2"/>
          <p:cNvSpPr txBox="1">
            <a:spLocks/>
          </p:cNvSpPr>
          <p:nvPr/>
        </p:nvSpPr>
        <p:spPr>
          <a:xfrm>
            <a:off x="5597766" y="1825623"/>
            <a:ext cx="2819400" cy="4833083"/>
          </a:xfrm>
          <a:prstGeom prst="rect">
            <a:avLst/>
          </a:prstGeom>
          <a:ln w="57150">
            <a:solidFill>
              <a:schemeClr val="accent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smtClean="0"/>
              <a:t>Pros:</a:t>
            </a:r>
          </a:p>
          <a:p>
            <a:pPr>
              <a:buFontTx/>
              <a:buChar char="-"/>
            </a:pPr>
            <a:r>
              <a:rPr lang="en-US" altLang="ja-JP" dirty="0" smtClean="0"/>
              <a:t>Reinforces classroom management (disruptions less likely)</a:t>
            </a:r>
          </a:p>
          <a:p>
            <a:pPr>
              <a:buFontTx/>
              <a:buChar char="-"/>
            </a:pPr>
            <a:r>
              <a:rPr lang="en-US" altLang="ja-JP" dirty="0" smtClean="0"/>
              <a:t>Conducive to independent </a:t>
            </a:r>
            <a:r>
              <a:rPr lang="en-US" altLang="ja-JP" dirty="0" smtClean="0"/>
              <a:t>work</a:t>
            </a:r>
          </a:p>
          <a:p>
            <a:pPr>
              <a:buFontTx/>
              <a:buChar char="-"/>
            </a:pPr>
            <a:r>
              <a:rPr lang="en-US" altLang="ja-JP" dirty="0" smtClean="0"/>
              <a:t>Improved teacher </a:t>
            </a:r>
            <a:r>
              <a:rPr lang="en-US" altLang="ja-JP" dirty="0" err="1" smtClean="0"/>
              <a:t>behaviour</a:t>
            </a:r>
            <a:endParaRPr lang="en-US" altLang="ja-JP" dirty="0" smtClean="0"/>
          </a:p>
          <a:p>
            <a:pPr>
              <a:buFontTx/>
              <a:buChar char="-"/>
            </a:pPr>
            <a:endParaRPr lang="en-US" altLang="ja-JP" dirty="0" smtClean="0"/>
          </a:p>
          <a:p>
            <a:pPr>
              <a:buFontTx/>
              <a:buChar char="-"/>
            </a:pPr>
            <a:endParaRPr lang="ja-JP" altLang="en-US" dirty="0"/>
          </a:p>
        </p:txBody>
      </p:sp>
      <p:sp>
        <p:nvSpPr>
          <p:cNvPr id="6" name="コンテンツ プレースホルダー 2"/>
          <p:cNvSpPr txBox="1">
            <a:spLocks/>
          </p:cNvSpPr>
          <p:nvPr/>
        </p:nvSpPr>
        <p:spPr>
          <a:xfrm>
            <a:off x="8962286" y="1825624"/>
            <a:ext cx="2819400" cy="4833083"/>
          </a:xfrm>
          <a:prstGeom prst="rect">
            <a:avLst/>
          </a:prstGeom>
          <a:ln w="57150">
            <a:solidFill>
              <a:srgbClr val="FF0000"/>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smtClean="0"/>
              <a:t>Cons:</a:t>
            </a:r>
          </a:p>
          <a:p>
            <a:pPr>
              <a:buFontTx/>
              <a:buChar char="-"/>
            </a:pPr>
            <a:r>
              <a:rPr lang="en-US" altLang="ja-JP" dirty="0" smtClean="0"/>
              <a:t>Only students in front/middle </a:t>
            </a:r>
            <a:r>
              <a:rPr lang="en-US" altLang="ja-JP" dirty="0" smtClean="0"/>
              <a:t>engaged</a:t>
            </a:r>
            <a:endParaRPr lang="en-US" altLang="ja-JP" dirty="0" smtClean="0"/>
          </a:p>
          <a:p>
            <a:pPr>
              <a:buFontTx/>
              <a:buChar char="-"/>
            </a:pPr>
            <a:r>
              <a:rPr lang="en-US" altLang="ja-JP" dirty="0" smtClean="0"/>
              <a:t>Isolating</a:t>
            </a:r>
            <a:r>
              <a:rPr lang="ja-JP" altLang="en-US" dirty="0" smtClean="0"/>
              <a:t> </a:t>
            </a:r>
            <a:r>
              <a:rPr lang="en-US" altLang="ja-JP" dirty="0" smtClean="0"/>
              <a:t>(does not promote interaction)</a:t>
            </a:r>
          </a:p>
          <a:p>
            <a:pPr>
              <a:buFontTx/>
              <a:buChar char="-"/>
            </a:pPr>
            <a:r>
              <a:rPr lang="en-US" altLang="ja-JP" dirty="0" smtClean="0"/>
              <a:t>Harder to remember students</a:t>
            </a:r>
          </a:p>
          <a:p>
            <a:pPr>
              <a:buFontTx/>
              <a:buChar char="-"/>
            </a:pPr>
            <a:r>
              <a:rPr lang="en-US" altLang="ja-JP" dirty="0" smtClean="0"/>
              <a:t>Passive classroom</a:t>
            </a:r>
          </a:p>
        </p:txBody>
      </p:sp>
    </p:spTree>
    <p:extLst>
      <p:ext uri="{BB962C8B-B14F-4D97-AF65-F5344CB8AC3E}">
        <p14:creationId xmlns:p14="http://schemas.microsoft.com/office/powerpoint/2010/main" val="1241982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Physical: Seating arrangement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Groups</a:t>
            </a:r>
            <a:endParaRPr kumimoji="1" lang="ja-JP" altLang="en-US" dirty="0"/>
          </a:p>
        </p:txBody>
      </p:sp>
      <p:sp>
        <p:nvSpPr>
          <p:cNvPr id="4" name="コンテンツ プレースホルダー 2"/>
          <p:cNvSpPr txBox="1">
            <a:spLocks/>
          </p:cNvSpPr>
          <p:nvPr/>
        </p:nvSpPr>
        <p:spPr>
          <a:xfrm>
            <a:off x="5597766" y="1825623"/>
            <a:ext cx="2819400" cy="4833083"/>
          </a:xfrm>
          <a:prstGeom prst="rect">
            <a:avLst/>
          </a:prstGeom>
          <a:ln w="57150">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smtClean="0"/>
              <a:t>Pros:</a:t>
            </a:r>
          </a:p>
          <a:p>
            <a:pPr>
              <a:buFontTx/>
              <a:buChar char="-"/>
            </a:pPr>
            <a:r>
              <a:rPr lang="en-US" altLang="ja-JP" dirty="0" smtClean="0"/>
              <a:t>Good for discussion/peer assistance</a:t>
            </a:r>
          </a:p>
          <a:p>
            <a:pPr>
              <a:buFontTx/>
              <a:buChar char="-"/>
            </a:pPr>
            <a:r>
              <a:rPr lang="en-US" altLang="ja-JP" dirty="0" smtClean="0"/>
              <a:t>Conducive to group work/ participation</a:t>
            </a:r>
          </a:p>
          <a:p>
            <a:pPr>
              <a:buFontTx/>
              <a:buChar char="-"/>
            </a:pPr>
            <a:r>
              <a:rPr lang="en-US" altLang="ja-JP" dirty="0" smtClean="0"/>
              <a:t>Active classroom</a:t>
            </a:r>
          </a:p>
          <a:p>
            <a:pPr>
              <a:buFontTx/>
              <a:buChar char="-"/>
            </a:pPr>
            <a:r>
              <a:rPr lang="en-US" altLang="ja-JP" dirty="0" smtClean="0"/>
              <a:t>Easy mobility</a:t>
            </a:r>
          </a:p>
          <a:p>
            <a:pPr>
              <a:buFontTx/>
              <a:buChar char="-"/>
            </a:pPr>
            <a:endParaRPr lang="en-US" altLang="ja-JP" dirty="0" smtClean="0"/>
          </a:p>
          <a:p>
            <a:pPr>
              <a:buFontTx/>
              <a:buChar char="-"/>
            </a:pPr>
            <a:endParaRPr lang="ja-JP" altLang="en-US" dirty="0"/>
          </a:p>
        </p:txBody>
      </p:sp>
      <p:sp>
        <p:nvSpPr>
          <p:cNvPr id="5" name="コンテンツ プレースホルダー 2"/>
          <p:cNvSpPr txBox="1">
            <a:spLocks/>
          </p:cNvSpPr>
          <p:nvPr/>
        </p:nvSpPr>
        <p:spPr>
          <a:xfrm>
            <a:off x="8739548" y="1825624"/>
            <a:ext cx="3217985" cy="4833083"/>
          </a:xfrm>
          <a:prstGeom prst="rect">
            <a:avLst/>
          </a:prstGeom>
          <a:ln w="57150">
            <a:solidFill>
              <a:srgbClr val="FF0000"/>
            </a:solidFill>
          </a:ln>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smtClean="0"/>
              <a:t>Cons:</a:t>
            </a:r>
          </a:p>
          <a:p>
            <a:pPr>
              <a:buFontTx/>
              <a:buChar char="-"/>
            </a:pPr>
            <a:r>
              <a:rPr lang="en-US" altLang="ja-JP" dirty="0" smtClean="0"/>
              <a:t>Encourages </a:t>
            </a:r>
            <a:r>
              <a:rPr lang="en-US" altLang="ja-JP" dirty="0" smtClean="0"/>
              <a:t>disruption</a:t>
            </a:r>
            <a:endParaRPr lang="en-US" altLang="ja-JP" dirty="0" smtClean="0"/>
          </a:p>
          <a:p>
            <a:pPr>
              <a:buFontTx/>
              <a:buChar char="-"/>
            </a:pPr>
            <a:r>
              <a:rPr lang="en-US" altLang="ja-JP" dirty="0" smtClean="0"/>
              <a:t>Hard to monitor / manage</a:t>
            </a:r>
          </a:p>
          <a:p>
            <a:pPr>
              <a:buFontTx/>
              <a:buChar char="-"/>
            </a:pPr>
            <a:r>
              <a:rPr lang="en-US" altLang="ja-JP" dirty="0" smtClean="0"/>
              <a:t>Likely needs to be set up specifically for lesson</a:t>
            </a:r>
          </a:p>
          <a:p>
            <a:pPr>
              <a:buFontTx/>
              <a:buChar char="-"/>
            </a:pPr>
            <a:r>
              <a:rPr lang="en-US" altLang="ja-JP" dirty="0" smtClean="0"/>
              <a:t>Some students always facing away/rotating</a:t>
            </a:r>
          </a:p>
          <a:p>
            <a:pPr>
              <a:buFontTx/>
              <a:buChar char="-"/>
            </a:pPr>
            <a:r>
              <a:rPr lang="en-US" altLang="ja-JP" dirty="0" smtClean="0"/>
              <a:t>NG for individual /full-class activities</a:t>
            </a:r>
          </a:p>
          <a:p>
            <a:pPr>
              <a:buFontTx/>
              <a:buChar char="-"/>
            </a:pPr>
            <a:r>
              <a:rPr lang="en-US" altLang="ja-JP" dirty="0" smtClean="0"/>
              <a:t>Students in back not engaged</a:t>
            </a:r>
          </a:p>
        </p:txBody>
      </p:sp>
      <p:pic>
        <p:nvPicPr>
          <p:cNvPr id="1026" name="Picture 2" descr="Image result for classroom group seating arrangements"/>
          <p:cNvPicPr>
            <a:picLocks noChangeAspect="1" noChangeArrowheads="1"/>
          </p:cNvPicPr>
          <p:nvPr/>
        </p:nvPicPr>
        <p:blipFill rotWithShape="1">
          <a:blip r:embed="rId2">
            <a:extLst>
              <a:ext uri="{28A0092B-C50C-407E-A947-70E740481C1C}">
                <a14:useLocalDpi xmlns:a14="http://schemas.microsoft.com/office/drawing/2010/main" val="0"/>
              </a:ext>
            </a:extLst>
          </a:blip>
          <a:srcRect l="5474" t="3862" r="6487" b="9245"/>
          <a:stretch/>
        </p:blipFill>
        <p:spPr bwMode="auto">
          <a:xfrm>
            <a:off x="339970" y="2438400"/>
            <a:ext cx="4654062" cy="3856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543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Physical: Seating arrangement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U-shape</a:t>
            </a:r>
            <a:endParaRPr kumimoji="1" lang="ja-JP" altLang="en-US" dirty="0"/>
          </a:p>
        </p:txBody>
      </p:sp>
      <p:pic>
        <p:nvPicPr>
          <p:cNvPr id="4" name="図 3"/>
          <p:cNvPicPr>
            <a:picLocks noChangeAspect="1"/>
          </p:cNvPicPr>
          <p:nvPr/>
        </p:nvPicPr>
        <p:blipFill rotWithShape="1">
          <a:blip r:embed="rId2"/>
          <a:srcRect l="5921" t="28927" r="43867" b="18914"/>
          <a:stretch/>
        </p:blipFill>
        <p:spPr>
          <a:xfrm>
            <a:off x="220271" y="2719754"/>
            <a:ext cx="5107981" cy="2983213"/>
          </a:xfrm>
          <a:prstGeom prst="rect">
            <a:avLst/>
          </a:prstGeom>
        </p:spPr>
      </p:pic>
      <p:sp>
        <p:nvSpPr>
          <p:cNvPr id="5" name="コンテンツ プレースホルダー 2"/>
          <p:cNvSpPr txBox="1">
            <a:spLocks/>
          </p:cNvSpPr>
          <p:nvPr/>
        </p:nvSpPr>
        <p:spPr>
          <a:xfrm>
            <a:off x="5597766" y="1825623"/>
            <a:ext cx="2819400" cy="4833083"/>
          </a:xfrm>
          <a:prstGeom prst="rect">
            <a:avLst/>
          </a:prstGeom>
          <a:ln w="57150">
            <a:solidFill>
              <a:schemeClr val="accent1"/>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smtClean="0"/>
              <a:t>Pros:</a:t>
            </a:r>
          </a:p>
          <a:p>
            <a:pPr>
              <a:buFontTx/>
              <a:buChar char="-"/>
            </a:pPr>
            <a:r>
              <a:rPr lang="en-US" altLang="ja-JP" dirty="0" smtClean="0"/>
              <a:t>Easy to arrange pairs (vertical/horizontal)</a:t>
            </a:r>
          </a:p>
          <a:p>
            <a:pPr>
              <a:buFontTx/>
              <a:buChar char="-"/>
            </a:pPr>
            <a:r>
              <a:rPr lang="en-US" altLang="ja-JP" dirty="0" smtClean="0"/>
              <a:t>All desks facing front means work is still individual</a:t>
            </a:r>
          </a:p>
          <a:p>
            <a:pPr>
              <a:buFontTx/>
              <a:buChar char="-"/>
            </a:pPr>
            <a:r>
              <a:rPr lang="en-US" altLang="ja-JP" dirty="0" smtClean="0"/>
              <a:t>No concentrated area of participation</a:t>
            </a:r>
          </a:p>
          <a:p>
            <a:pPr>
              <a:buFontTx/>
              <a:buChar char="-"/>
            </a:pPr>
            <a:endParaRPr lang="ja-JP" altLang="en-US" dirty="0"/>
          </a:p>
        </p:txBody>
      </p:sp>
      <p:sp>
        <p:nvSpPr>
          <p:cNvPr id="6" name="コンテンツ プレースホルダー 2"/>
          <p:cNvSpPr txBox="1">
            <a:spLocks/>
          </p:cNvSpPr>
          <p:nvPr/>
        </p:nvSpPr>
        <p:spPr>
          <a:xfrm>
            <a:off x="8962286" y="1825624"/>
            <a:ext cx="2819400" cy="4833083"/>
          </a:xfrm>
          <a:prstGeom prst="rect">
            <a:avLst/>
          </a:prstGeom>
          <a:ln w="57150">
            <a:solidFill>
              <a:srgbClr val="FF0000"/>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smtClean="0"/>
              <a:t>Cons:</a:t>
            </a:r>
          </a:p>
          <a:p>
            <a:pPr>
              <a:buFontTx/>
              <a:buChar char="-"/>
            </a:pPr>
            <a:r>
              <a:rPr lang="en-US" altLang="ja-JP" dirty="0" smtClean="0"/>
              <a:t>Students in front row get nervous</a:t>
            </a:r>
          </a:p>
          <a:p>
            <a:pPr>
              <a:buFontTx/>
              <a:buChar char="-"/>
            </a:pPr>
            <a:r>
              <a:rPr lang="en-US" altLang="ja-JP" dirty="0" smtClean="0"/>
              <a:t>Isolating</a:t>
            </a:r>
            <a:r>
              <a:rPr lang="ja-JP" altLang="en-US" dirty="0" smtClean="0"/>
              <a:t> </a:t>
            </a:r>
            <a:r>
              <a:rPr lang="en-US" altLang="ja-JP" dirty="0" smtClean="0"/>
              <a:t>(does not promote interaction)</a:t>
            </a:r>
          </a:p>
          <a:p>
            <a:pPr>
              <a:buFontTx/>
              <a:buChar char="-"/>
            </a:pPr>
            <a:r>
              <a:rPr lang="en-US" altLang="ja-JP" dirty="0" smtClean="0"/>
              <a:t>Teacher movement limited</a:t>
            </a:r>
          </a:p>
          <a:p>
            <a:pPr>
              <a:buFontTx/>
              <a:buChar char="-"/>
            </a:pPr>
            <a:r>
              <a:rPr lang="en-US" altLang="ja-JP" dirty="0" smtClean="0"/>
              <a:t>Students constantly have to rotate in seats/move with little room</a:t>
            </a:r>
          </a:p>
        </p:txBody>
      </p:sp>
    </p:spTree>
    <p:extLst>
      <p:ext uri="{BB962C8B-B14F-4D97-AF65-F5344CB8AC3E}">
        <p14:creationId xmlns:p14="http://schemas.microsoft.com/office/powerpoint/2010/main" val="3902097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Physical: Tips</a:t>
            </a:r>
            <a:endParaRPr kumimoji="1" lang="ja-JP" altLang="en-US" dirty="0"/>
          </a:p>
        </p:txBody>
      </p:sp>
      <p:sp>
        <p:nvSpPr>
          <p:cNvPr id="3" name="コンテンツ プレースホルダー 2"/>
          <p:cNvSpPr>
            <a:spLocks noGrp="1"/>
          </p:cNvSpPr>
          <p:nvPr>
            <p:ph idx="1"/>
          </p:nvPr>
        </p:nvSpPr>
        <p:spPr>
          <a:xfrm>
            <a:off x="386862" y="1825625"/>
            <a:ext cx="10966938" cy="4786190"/>
          </a:xfrm>
        </p:spPr>
        <p:txBody>
          <a:bodyPr>
            <a:normAutofit lnSpcReduction="10000"/>
          </a:bodyPr>
          <a:lstStyle/>
          <a:p>
            <a:pPr marL="446088" indent="-446088">
              <a:buFont typeface="Wingdings" panose="05000000000000000000" pitchFamily="2" charset="2"/>
              <a:buChar char="p"/>
            </a:pPr>
            <a:r>
              <a:rPr lang="en-US" altLang="ja-JP" dirty="0" smtClean="0">
                <a:solidFill>
                  <a:schemeClr val="accent4">
                    <a:lumMod val="40000"/>
                    <a:lumOff val="60000"/>
                  </a:schemeClr>
                </a:solidFill>
              </a:rPr>
              <a:t>Include your seating arrangement in your lesson plan.</a:t>
            </a:r>
            <a:r>
              <a:rPr lang="en-US" altLang="ja-JP" dirty="0" smtClean="0"/>
              <a:t> If it’s consistent across lessons, ask students to arrange class before lesson. If ALT/OTE can get to class before the bell, start rearranging desks.</a:t>
            </a:r>
          </a:p>
          <a:p>
            <a:pPr marL="446088" indent="-446088">
              <a:buFont typeface="Wingdings" panose="05000000000000000000" pitchFamily="2" charset="2"/>
              <a:buChar char="p"/>
            </a:pPr>
            <a:r>
              <a:rPr lang="en-US" altLang="ja-JP" dirty="0" smtClean="0"/>
              <a:t>Try to </a:t>
            </a:r>
            <a:r>
              <a:rPr lang="en-US" altLang="ja-JP" dirty="0" smtClean="0"/>
              <a:t>encourage </a:t>
            </a:r>
            <a:r>
              <a:rPr lang="en-US" altLang="ja-JP" dirty="0" smtClean="0"/>
              <a:t>the school to </a:t>
            </a:r>
            <a:r>
              <a:rPr lang="en-US" altLang="ja-JP" dirty="0" smtClean="0">
                <a:solidFill>
                  <a:schemeClr val="accent4">
                    <a:lumMod val="40000"/>
                    <a:lumOff val="60000"/>
                  </a:schemeClr>
                </a:solidFill>
              </a:rPr>
              <a:t>cover the legs of desks/chairs with tennis balls or chair socks</a:t>
            </a:r>
            <a:r>
              <a:rPr lang="en-US" altLang="ja-JP" dirty="0" smtClean="0"/>
              <a:t>, or ask students to pick up desks when moving. Loud transitions are distracting (and bad for those with noise sensitivity).</a:t>
            </a:r>
          </a:p>
          <a:p>
            <a:pPr marL="446088" indent="-446088">
              <a:buFont typeface="Wingdings" panose="05000000000000000000" pitchFamily="2" charset="2"/>
              <a:buChar char="p"/>
            </a:pPr>
            <a:r>
              <a:rPr lang="en-US" altLang="ja-JP" dirty="0" smtClean="0">
                <a:solidFill>
                  <a:schemeClr val="accent4">
                    <a:lumMod val="40000"/>
                    <a:lumOff val="60000"/>
                  </a:schemeClr>
                </a:solidFill>
              </a:rPr>
              <a:t>Build habits and routines. </a:t>
            </a:r>
            <a:r>
              <a:rPr lang="en-US" altLang="ja-JP" dirty="0" smtClean="0"/>
              <a:t>Using the same resources </a:t>
            </a:r>
            <a:r>
              <a:rPr lang="en-US" altLang="ja-JP" dirty="0" smtClean="0"/>
              <a:t>/ activities frequently in different lessons will make transitions more efficient.</a:t>
            </a:r>
          </a:p>
          <a:p>
            <a:pPr marL="446088" indent="-446088">
              <a:buFont typeface="Wingdings" panose="05000000000000000000" pitchFamily="2" charset="2"/>
              <a:buChar char="p"/>
            </a:pPr>
            <a:r>
              <a:rPr lang="en-US" altLang="ja-JP" dirty="0" smtClean="0">
                <a:solidFill>
                  <a:schemeClr val="accent4">
                    <a:lumMod val="40000"/>
                    <a:lumOff val="60000"/>
                  </a:schemeClr>
                </a:solidFill>
              </a:rPr>
              <a:t>Encourage students to keep their desks free of clutter: </a:t>
            </a:r>
            <a:r>
              <a:rPr lang="en-US" altLang="ja-JP" dirty="0" smtClean="0"/>
              <a:t>have on it only what they need in that lesson, and everything they need that lesson. No looking for a pencil / book walls to sleep behind.</a:t>
            </a:r>
          </a:p>
          <a:p>
            <a:endParaRPr kumimoji="1" lang="ja-JP" altLang="en-US" dirty="0"/>
          </a:p>
        </p:txBody>
      </p:sp>
      <p:sp>
        <p:nvSpPr>
          <p:cNvPr id="4" name="右矢印 3">
            <a:hlinkClick r:id="rId2" action="ppaction://hlinksldjump"/>
          </p:cNvPr>
          <p:cNvSpPr/>
          <p:nvPr/>
        </p:nvSpPr>
        <p:spPr>
          <a:xfrm>
            <a:off x="10914185" y="5767755"/>
            <a:ext cx="1160583" cy="978998"/>
          </a:xfrm>
          <a:prstGeom prst="rightArrow">
            <a:avLst>
              <a:gd name="adj1" fmla="val 66764"/>
              <a:gd name="adj2" fmla="val 50000"/>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accent2"/>
                </a:solidFill>
                <a:latin typeface="Comic Sans MS" panose="030F0702030302020204" pitchFamily="66" charset="0"/>
              </a:rPr>
              <a:t>TOP</a:t>
            </a:r>
            <a:endParaRPr kumimoji="1" lang="ja-JP" altLang="en-US" b="1" dirty="0">
              <a:solidFill>
                <a:schemeClr val="accent2"/>
              </a:solidFill>
              <a:latin typeface="Comic Sans MS" panose="030F0702030302020204" pitchFamily="66" charset="0"/>
            </a:endParaRPr>
          </a:p>
        </p:txBody>
      </p:sp>
    </p:spTree>
    <p:extLst>
      <p:ext uri="{BB962C8B-B14F-4D97-AF65-F5344CB8AC3E}">
        <p14:creationId xmlns:p14="http://schemas.microsoft.com/office/powerpoint/2010/main" val="3359646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Time: Pacing</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Plan review activities for the end of lessons: comprehension check takes less time and can achieve the most important goal: understanding</a:t>
            </a:r>
          </a:p>
          <a:p>
            <a:r>
              <a:rPr lang="en-US" altLang="ja-JP" dirty="0" smtClean="0"/>
              <a:t>Check your lesson plan for what is </a:t>
            </a:r>
            <a:r>
              <a:rPr lang="en-US" altLang="ja-JP" b="1" dirty="0" smtClean="0"/>
              <a:t>most important</a:t>
            </a:r>
            <a:r>
              <a:rPr lang="en-US" altLang="ja-JP" dirty="0" smtClean="0"/>
              <a:t>. Move it as early in the LP as you logically can</a:t>
            </a:r>
          </a:p>
          <a:p>
            <a:r>
              <a:rPr kumimoji="1" lang="en-US" altLang="ja-JP" dirty="0" smtClean="0"/>
              <a:t>Leave time for questions or re-explaining. Better to have backup comprehension activities to reinforce learning then rush through content</a:t>
            </a:r>
            <a:endParaRPr kumimoji="1" lang="ja-JP" altLang="en-US" dirty="0"/>
          </a:p>
        </p:txBody>
      </p:sp>
    </p:spTree>
    <p:extLst>
      <p:ext uri="{BB962C8B-B14F-4D97-AF65-F5344CB8AC3E}">
        <p14:creationId xmlns:p14="http://schemas.microsoft.com/office/powerpoint/2010/main" val="2445836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ユーザー定義 5">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ED7D31"/>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1382</TotalTime>
  <Words>4099</Words>
  <Application>Microsoft Office PowerPoint</Application>
  <PresentationFormat>ワイド画面</PresentationFormat>
  <Paragraphs>205</Paragraphs>
  <Slides>22</Slides>
  <Notes>12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ＭＳ Ｐゴシック</vt:lpstr>
      <vt:lpstr>Arial</vt:lpstr>
      <vt:lpstr>Calibri</vt:lpstr>
      <vt:lpstr>Calibri Light</vt:lpstr>
      <vt:lpstr>Comic Sans MS</vt:lpstr>
      <vt:lpstr>Wingdings</vt:lpstr>
      <vt:lpstr>Office Theme</vt:lpstr>
      <vt:lpstr>Pillars of Effective Teaching</vt:lpstr>
      <vt:lpstr>What can you do to improve your teaching?</vt:lpstr>
      <vt:lpstr>Physical: Space and layout</vt:lpstr>
      <vt:lpstr>Physical: Educational Technology</vt:lpstr>
      <vt:lpstr>Physical: Seating arrangement</vt:lpstr>
      <vt:lpstr>Physical: Seating arrangement</vt:lpstr>
      <vt:lpstr>Physical: Seating arrangement</vt:lpstr>
      <vt:lpstr>Physical: Tips</vt:lpstr>
      <vt:lpstr>Time: Pacing</vt:lpstr>
      <vt:lpstr>Time: Cognitive Capacity</vt:lpstr>
      <vt:lpstr>Time: Qualitative vs Quantitative Knowledge</vt:lpstr>
      <vt:lpstr>Time: Prior Knowledge</vt:lpstr>
      <vt:lpstr>Instructional: Organizing a lesson</vt:lpstr>
      <vt:lpstr>Instructional: Continuity</vt:lpstr>
      <vt:lpstr>Instructional: Test-enhanced learning</vt:lpstr>
      <vt:lpstr>Instructional: Reflection</vt:lpstr>
      <vt:lpstr>Pop Quiz!</vt:lpstr>
      <vt:lpstr>Teacher impact: Soft skills</vt:lpstr>
      <vt:lpstr>Teacher Impact: Zone of Proximal Development (ZPD)</vt:lpstr>
      <vt:lpstr>Teacher impact: Self-improvement</vt:lpstr>
      <vt:lpstr>“What was learned is more important than what was taught.”</vt:lpstr>
      <vt:lpstr>References and suggested readings</vt:lpstr>
    </vt:vector>
  </TitlesOfParts>
  <Company>神戸市教育委員会</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Classroom Environment</dc:title>
  <dc:creator>森本商店保守用</dc:creator>
  <cp:lastModifiedBy>森本商店保守用</cp:lastModifiedBy>
  <cp:revision>80</cp:revision>
  <dcterms:created xsi:type="dcterms:W3CDTF">2018-07-31T02:20:41Z</dcterms:created>
  <dcterms:modified xsi:type="dcterms:W3CDTF">2018-08-03T07:36:11Z</dcterms:modified>
</cp:coreProperties>
</file>