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60" r:id="rId3"/>
    <p:sldId id="262" r:id="rId4"/>
    <p:sldId id="257" r:id="rId5"/>
    <p:sldId id="263" r:id="rId6"/>
    <p:sldId id="264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14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en-CA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F898F-98B6-4255-A247-C56DFAA2037F}" type="datetimeFigureOut">
              <a:rPr kumimoji="1" lang="en-CA" smtClean="0"/>
              <a:t>10/02/2020</a:t>
            </a:fld>
            <a:endParaRPr kumimoji="1" lang="en-CA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en-CA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en-CA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EF5A-3B04-49F1-82CE-C4E26DC29066}" type="slidenum">
              <a:rPr kumimoji="1" lang="en-CA" smtClean="0"/>
              <a:t>‹#›</a:t>
            </a:fld>
            <a:endParaRPr kumimoji="1" lang="en-CA"/>
          </a:p>
        </p:txBody>
      </p:sp>
    </p:spTree>
    <p:extLst>
      <p:ext uri="{BB962C8B-B14F-4D97-AF65-F5344CB8AC3E}">
        <p14:creationId xmlns:p14="http://schemas.microsoft.com/office/powerpoint/2010/main" val="289358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dirty="0" smtClean="0"/>
              <a:t>We’re going to be</a:t>
            </a:r>
            <a:r>
              <a:rPr kumimoji="1" lang="en-US" baseline="0" dirty="0" smtClean="0"/>
              <a:t> getting a sneak-peek at what you will be doing in GS2B because your GS1A teacher specially asked me to cover </a:t>
            </a:r>
            <a:r>
              <a:rPr kumimoji="1" lang="en-US" baseline="0" smtClean="0"/>
              <a:t>this topic. </a:t>
            </a:r>
            <a:r>
              <a:rPr kumimoji="1" lang="en-US" baseline="0" dirty="0" smtClean="0"/>
              <a:t>Since this is an extra lesson, you don’t have to take notes (of course, if you do, you’ll look really smart when it’s introduced next year).</a:t>
            </a:r>
            <a:endParaRPr kumimoji="1" lang="en-CA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724F4-349D-4DB6-BC90-1C748591AB24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4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CA" dirty="0" smtClean="0"/>
              <a:t>Double-barrel:</a:t>
            </a:r>
            <a:r>
              <a:rPr kumimoji="1" lang="en-CA" baseline="0" dirty="0" smtClean="0"/>
              <a:t> Participants might agree with one of the things mentioned, but not the other, yet they have no way to answer that.</a:t>
            </a:r>
          </a:p>
          <a:p>
            <a:r>
              <a:rPr kumimoji="1" lang="en-CA" baseline="0" dirty="0" smtClean="0"/>
              <a:t>Loaded: Assumes something is true of the participant, and doesn’t provide a way to disagree (in this example, assumes participant cheats on tests. Best to ask that first, using a separate question.)</a:t>
            </a:r>
            <a:endParaRPr kumimoji="1" lang="en-CA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0EF5A-3B04-49F1-82CE-C4E26DC29066}" type="slidenum">
              <a:rPr kumimoji="1" lang="en-CA" smtClean="0"/>
              <a:t>5</a:t>
            </a:fld>
            <a:endParaRPr kumimoji="1" lang="en-CA"/>
          </a:p>
        </p:txBody>
      </p:sp>
    </p:spTree>
    <p:extLst>
      <p:ext uri="{BB962C8B-B14F-4D97-AF65-F5344CB8AC3E}">
        <p14:creationId xmlns:p14="http://schemas.microsoft.com/office/powerpoint/2010/main" val="41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the UK Research Ethics Guidebook</a:t>
            </a:r>
            <a:r>
              <a:rPr lang="en-US" baseline="0" dirty="0" smtClean="0"/>
              <a:t> (http://www.ethicsguidebook.ac.uk/What-information-should-you-provide-164):</a:t>
            </a:r>
          </a:p>
          <a:p>
            <a:endParaRPr lang="en-US" baseline="0" dirty="0" smtClean="0"/>
          </a:p>
          <a:p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ought to cover the following information: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you are (the members of the research team and their contact details in case they have further questions);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 are doing and why (the aims of the research, what’s happening, and what will be done with the research);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research involves: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participants have been chosen and approached;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participation involves (including any risks, inconvenience or discomfort (if appropriate) or any benefits.  But be careful not to promise benefits if there are none; and</a:t>
            </a:r>
          </a:p>
          <a:p>
            <a:pPr marL="628650" lvl="1" indent="-171450">
              <a:buFont typeface="Courier New" pitchFamily="49" charset="0"/>
              <a:buChar char="o"/>
            </a:pPr>
            <a:r>
              <a:rPr kumimoji="1"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to the information they provide (including confidentiality, and any limits on that).</a:t>
            </a:r>
          </a:p>
          <a:p>
            <a:pPr marL="171450" indent="-171450">
              <a:buFont typeface="Arial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EADA0-6208-4E14-9A43-DDEB507BCCB8}" type="slidenum">
              <a:rPr lang="en-CA" smtClean="0">
                <a:solidFill>
                  <a:prstClr val="black"/>
                </a:solidFill>
              </a:rPr>
              <a:pPr/>
              <a:t>6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7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7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55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9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639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74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62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3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1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58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13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33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7545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13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44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1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3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2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7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94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28B2-5197-40A9-9CD7-7D472988A12F}" type="datetimeFigureOut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10/02/2020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09CB-6C98-4227-8E99-C4D19E9CC7C8}" type="slidenum">
              <a:rPr lang="en-CA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CA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783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Primary Research</a:t>
            </a:r>
            <a:endParaRPr kumimoji="1" lang="en-CA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CA" dirty="0" smtClean="0"/>
              <a:t>Information you collect yourself</a:t>
            </a:r>
            <a:endParaRPr kumimoji="1" lang="en-CA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862" y="5212373"/>
            <a:ext cx="1892374" cy="1531640"/>
          </a:xfrm>
          <a:prstGeom prst="rect">
            <a:avLst/>
          </a:prstGeom>
        </p:spPr>
      </p:pic>
      <p:sp>
        <p:nvSpPr>
          <p:cNvPr id="5" name="円形吹き出し 4"/>
          <p:cNvSpPr/>
          <p:nvPr/>
        </p:nvSpPr>
        <p:spPr>
          <a:xfrm>
            <a:off x="2293494" y="5042516"/>
            <a:ext cx="3855057" cy="1253353"/>
          </a:xfrm>
          <a:prstGeom prst="wedgeEllipseCallout">
            <a:avLst>
              <a:gd name="adj1" fmla="val -58266"/>
              <a:gd name="adj2" fmla="val 5532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This time, we’ll just describe </a:t>
            </a:r>
            <a:r>
              <a:rPr lang="en-US" altLang="ja-JP" sz="2000" b="1" dirty="0" smtClean="0">
                <a:solidFill>
                  <a:schemeClr val="accent4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surveys</a:t>
            </a:r>
            <a:r>
              <a:rPr lang="en-US" altLang="ja-JP" sz="2000" dirty="0" smtClean="0">
                <a:solidFill>
                  <a:schemeClr val="accent4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 </a:t>
            </a:r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in detail!</a:t>
            </a:r>
            <a:endParaRPr lang="ja-JP" altLang="en-US" sz="2000" dirty="0">
              <a:solidFill>
                <a:prstClr val="white"/>
              </a:solidFill>
              <a:latin typeface="MV Boli" panose="02000500030200090000" pitchFamily="2" charset="0"/>
              <a:ea typeface="HGP創英角ﾎﾟｯﾌﾟ体" panose="040B0A00000000000000" pitchFamily="50" charset="-128"/>
              <a:cs typeface="MV Boli" panose="02000500030200090000" pitchFamily="2" charset="0"/>
            </a:endParaRPr>
          </a:p>
        </p:txBody>
      </p:sp>
      <p:pic>
        <p:nvPicPr>
          <p:cNvPr id="2050" name="Picture 2" descr="é¢é£ç»å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3" y="4329953"/>
            <a:ext cx="4204447" cy="28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 rot="18336717">
            <a:off x="10737780" y="5835384"/>
            <a:ext cx="1713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Baskerville Old Face" panose="02020602080505020303" pitchFamily="18" charset="0"/>
              </a:rPr>
              <a:t>Special request</a:t>
            </a:r>
          </a:p>
          <a:p>
            <a:pPr algn="ctr"/>
            <a:r>
              <a:rPr lang="en-US" sz="2000" b="1" dirty="0">
                <a:solidFill>
                  <a:prstClr val="black"/>
                </a:solidFill>
                <a:latin typeface="Baskerville Old Face" panose="02020602080505020303" pitchFamily="18" charset="0"/>
              </a:rPr>
              <a:t>Lesson!</a:t>
            </a:r>
            <a:endParaRPr lang="en-CA" sz="2000" b="1" dirty="0">
              <a:solidFill>
                <a:prstClr val="black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0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95614" y="365125"/>
            <a:ext cx="6574510" cy="104933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762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ctr"/>
            <a:r>
              <a:rPr kumimoji="1" lang="en-CA" dirty="0" smtClean="0"/>
              <a:t>Types of Primary Research</a:t>
            </a:r>
            <a:endParaRPr kumimoji="1" lang="en-CA" dirty="0"/>
          </a:p>
        </p:txBody>
      </p:sp>
      <p:cxnSp>
        <p:nvCxnSpPr>
          <p:cNvPr id="5" name="直線矢印コネクタ 4"/>
          <p:cNvCxnSpPr/>
          <p:nvPr/>
        </p:nvCxnSpPr>
        <p:spPr>
          <a:xfrm flipH="1">
            <a:off x="2243138" y="1414463"/>
            <a:ext cx="2214562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7567625" y="1414463"/>
            <a:ext cx="2214562" cy="8715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542925" y="2343146"/>
            <a:ext cx="2600325" cy="6143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prstClr val="white"/>
                </a:solidFill>
              </a:rPr>
              <a:t>Experimental</a:t>
            </a:r>
            <a:endParaRPr lang="en-CA" sz="2400" b="1" dirty="0">
              <a:solidFill>
                <a:prstClr val="white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8573308" y="2343146"/>
            <a:ext cx="2600325" cy="61436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8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>
                <a:solidFill>
                  <a:prstClr val="white"/>
                </a:solidFill>
              </a:rPr>
              <a:t>Non-Intervention</a:t>
            </a:r>
            <a:endParaRPr lang="en-CA" sz="2400" b="1" dirty="0">
              <a:solidFill>
                <a:prstClr val="white"/>
              </a:solidFill>
            </a:endParaRPr>
          </a:p>
        </p:txBody>
      </p:sp>
      <p:cxnSp>
        <p:nvCxnSpPr>
          <p:cNvPr id="10" name="直線矢印コネクタ 9"/>
          <p:cNvCxnSpPr>
            <a:stCxn id="7" idx="2"/>
          </p:cNvCxnSpPr>
          <p:nvPr/>
        </p:nvCxnSpPr>
        <p:spPr>
          <a:xfrm flipH="1">
            <a:off x="1843087" y="2957509"/>
            <a:ext cx="1" cy="3778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H="1">
            <a:off x="9873470" y="2957509"/>
            <a:ext cx="1" cy="3778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49413" y="3414708"/>
            <a:ext cx="2925673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True experimental</a:t>
            </a:r>
            <a:endParaRPr lang="en-CA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Quasi-experimental</a:t>
            </a:r>
            <a:endParaRPr lang="en-CA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Single subject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18778" y="3414708"/>
            <a:ext cx="2962367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Correlational</a:t>
            </a:r>
            <a:endParaRPr lang="en-CA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 smtClean="0">
                <a:solidFill>
                  <a:prstClr val="white"/>
                </a:solidFill>
              </a:rPr>
              <a:t>Causal comparative</a:t>
            </a:r>
            <a:endParaRPr lang="en-CA" sz="2400" dirty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prstClr val="white"/>
                </a:solidFill>
              </a:rPr>
              <a:t>Descriptive</a:t>
            </a:r>
            <a:endParaRPr lang="en-US" sz="2400" b="1" dirty="0">
              <a:solidFill>
                <a:prstClr val="white"/>
              </a:solidFill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2323383" y="4871704"/>
            <a:ext cx="2962059" cy="1699669"/>
          </a:xfrm>
          <a:prstGeom prst="wedgeEllipseCallout">
            <a:avLst>
              <a:gd name="adj1" fmla="val -75163"/>
              <a:gd name="adj2" fmla="val 385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In this type, the researchers </a:t>
            </a:r>
            <a:r>
              <a:rPr lang="en-US" altLang="ja-JP" sz="2000" b="1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do</a:t>
            </a:r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 or </a:t>
            </a:r>
            <a:r>
              <a:rPr lang="en-US" altLang="ja-JP" sz="2000" b="1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change something</a:t>
            </a:r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!</a:t>
            </a:r>
            <a:endParaRPr lang="ja-JP" altLang="en-US" sz="2000" dirty="0">
              <a:solidFill>
                <a:prstClr val="white"/>
              </a:solidFill>
              <a:latin typeface="MV Boli" panose="02000500030200090000" pitchFamily="2" charset="0"/>
              <a:ea typeface="HGP創英角ﾎﾟｯﾌﾟ体" panose="040B0A00000000000000" pitchFamily="50" charset="-128"/>
              <a:cs typeface="MV Boli" panose="02000500030200090000" pitchFamily="2" charset="0"/>
            </a:endParaRP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7196">
            <a:off x="200834" y="5450316"/>
            <a:ext cx="1621204" cy="126149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460" y="5360276"/>
            <a:ext cx="1599204" cy="1379313"/>
          </a:xfrm>
          <a:prstGeom prst="rect">
            <a:avLst/>
          </a:prstGeom>
        </p:spPr>
      </p:pic>
      <p:sp>
        <p:nvSpPr>
          <p:cNvPr id="17" name="円形吹き出し 16"/>
          <p:cNvSpPr/>
          <p:nvPr/>
        </p:nvSpPr>
        <p:spPr>
          <a:xfrm flipH="1">
            <a:off x="7074605" y="4871704"/>
            <a:ext cx="2541447" cy="1793537"/>
          </a:xfrm>
          <a:prstGeom prst="wedgeEllipseCallout">
            <a:avLst>
              <a:gd name="adj1" fmla="val -92893"/>
              <a:gd name="adj2" fmla="val 2906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Here, researchers </a:t>
            </a:r>
            <a:r>
              <a:rPr lang="en-US" altLang="ja-JP" sz="2000" b="1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don’t get involved</a:t>
            </a:r>
            <a:r>
              <a:rPr lang="en-US" altLang="ja-JP" sz="2000" dirty="0" smtClean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!</a:t>
            </a:r>
            <a:endParaRPr lang="ja-JP" altLang="en-US" sz="2000" dirty="0">
              <a:solidFill>
                <a:prstClr val="white"/>
              </a:solidFill>
              <a:latin typeface="MV Boli" panose="02000500030200090000" pitchFamily="2" charset="0"/>
              <a:ea typeface="HGP創英角ﾎﾟｯﾌﾟ体" panose="040B0A00000000000000" pitchFamily="50" charset="-128"/>
              <a:cs typeface="MV Boli" panose="02000500030200090000" pitchFamily="2" charset="0"/>
            </a:endParaRPr>
          </a:p>
        </p:txBody>
      </p:sp>
      <p:pic>
        <p:nvPicPr>
          <p:cNvPr id="2050" name="Picture 2" descr="business, experiment, finance, financial, lab, managemen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776" y="1988990"/>
            <a:ext cx="1436649" cy="14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look, seach, search, see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90822" y="1932048"/>
            <a:ext cx="1576716" cy="157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ck, finger, hand, touch, touch screen icon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077" y="3154438"/>
            <a:ext cx="708652" cy="708652"/>
          </a:xfrm>
          <a:prstGeom prst="rect">
            <a:avLst/>
          </a:prstGeom>
          <a:noFill/>
          <a:effectLst>
            <a:glow rad="76200">
              <a:schemeClr val="bg1">
                <a:alpha val="52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3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818 0.16088 L -0.18112 0.20093 C -0.16719 0.20996 -0.14623 0.21482 -0.12422 0.21482 C -0.09922 0.21482 -0.07917 0.20996 -0.06524 0.20093 L 0.00182 0.16088 " pathEditMode="relative" rAng="0" ptsTypes="AAAAA">
                                      <p:cBhvr>
                                        <p:cTn id="98" dur="2000" spd="-100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544" y="365125"/>
            <a:ext cx="10515600" cy="1325563"/>
          </a:xfrm>
        </p:spPr>
        <p:txBody>
          <a:bodyPr/>
          <a:lstStyle/>
          <a:p>
            <a:r>
              <a:rPr kumimoji="1" lang="en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Primary Research </a:t>
            </a:r>
            <a:r>
              <a:rPr kumimoji="1" lang="en-CA" strike="sngStrike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Procedure</a:t>
            </a:r>
            <a:r>
              <a:rPr kumimoji="1" lang="en-CA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Checklist</a:t>
            </a:r>
            <a:endParaRPr kumimoji="1"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199" y="1825625"/>
            <a:ext cx="10956131" cy="4903788"/>
          </a:xfrm>
        </p:spPr>
        <p:txBody>
          <a:bodyPr>
            <a:normAutofit/>
          </a:bodyPr>
          <a:lstStyle/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Do you have a clear topic?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Do you have a research question?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Is it </a:t>
            </a:r>
            <a:r>
              <a:rPr kumimoji="1" lang="en-CA" i="1" dirty="0" smtClean="0"/>
              <a:t>possible</a:t>
            </a:r>
            <a:r>
              <a:rPr kumimoji="1" lang="en-CA" dirty="0" smtClean="0"/>
              <a:t> for you to do primary research?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Do you want to do a survey, experiment, or interview?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Do you have participants?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/>
              <a:t>Did you give your supervisor a copy of </a:t>
            </a:r>
            <a:r>
              <a:rPr kumimoji="1" lang="en-CA" dirty="0" smtClean="0"/>
              <a:t>your survey/interview questions/experiment plan </a:t>
            </a:r>
            <a:r>
              <a:rPr kumimoji="1" lang="en-CA" dirty="0"/>
              <a:t>to </a:t>
            </a:r>
            <a:r>
              <a:rPr kumimoji="1" lang="en-CA" dirty="0" smtClean="0"/>
              <a:t>check, and did you change it if needed?</a:t>
            </a:r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dirty="0" smtClean="0"/>
              <a:t>Have you explained your research to the participants and asked them to participate?   </a:t>
            </a:r>
            <a:r>
              <a:rPr kumimoji="1" lang="en-CA" dirty="0" smtClean="0">
                <a:hlinkClick r:id="rId4" action="ppaction://hlinksldjump"/>
              </a:rPr>
              <a:t>(About participation)</a:t>
            </a:r>
            <a:endParaRPr kumimoji="1" lang="en-CA" dirty="0" smtClean="0"/>
          </a:p>
          <a:p>
            <a:pPr marL="542925" indent="-542925">
              <a:buFont typeface="Wingdings" panose="05000000000000000000" pitchFamily="2" charset="2"/>
              <a:buChar char="p"/>
            </a:pPr>
            <a:r>
              <a:rPr kumimoji="1" lang="en-CA" b="1" dirty="0" smtClean="0"/>
              <a:t>Did they consent?</a:t>
            </a:r>
          </a:p>
        </p:txBody>
      </p:sp>
      <p:sp>
        <p:nvSpPr>
          <p:cNvPr id="5" name="フリーフォーム 4"/>
          <p:cNvSpPr/>
          <p:nvPr/>
        </p:nvSpPr>
        <p:spPr>
          <a:xfrm>
            <a:off x="878541" y="1744476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6" name="フリーフォーム 5"/>
          <p:cNvSpPr/>
          <p:nvPr/>
        </p:nvSpPr>
        <p:spPr>
          <a:xfrm>
            <a:off x="873778" y="2225488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7" name="フリーフォーム 6"/>
          <p:cNvSpPr/>
          <p:nvPr/>
        </p:nvSpPr>
        <p:spPr>
          <a:xfrm>
            <a:off x="869010" y="2749366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8" name="フリーフォーム 7"/>
          <p:cNvSpPr/>
          <p:nvPr/>
        </p:nvSpPr>
        <p:spPr>
          <a:xfrm>
            <a:off x="864242" y="3244672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9" name="フリーフォーム 8"/>
          <p:cNvSpPr/>
          <p:nvPr/>
        </p:nvSpPr>
        <p:spPr>
          <a:xfrm>
            <a:off x="888051" y="3768544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0" name="フリーフォーム 9"/>
          <p:cNvSpPr/>
          <p:nvPr/>
        </p:nvSpPr>
        <p:spPr>
          <a:xfrm>
            <a:off x="868999" y="4278139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1" name="フリーフォーム 10"/>
          <p:cNvSpPr/>
          <p:nvPr/>
        </p:nvSpPr>
        <p:spPr>
          <a:xfrm>
            <a:off x="892810" y="5159213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902334" y="6053363"/>
            <a:ext cx="439271" cy="435910"/>
          </a:xfrm>
          <a:custGeom>
            <a:avLst/>
            <a:gdLst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528 w 1212164"/>
              <a:gd name="connsiteY0" fmla="*/ 683080 h 1260876"/>
              <a:gd name="connsiteX1" fmla="*/ 273990 w 1212164"/>
              <a:gd name="connsiteY1" fmla="*/ 525917 h 1260876"/>
              <a:gd name="connsiteX2" fmla="*/ 474015 w 1212164"/>
              <a:gd name="connsiteY2" fmla="*/ 797380 h 1260876"/>
              <a:gd name="connsiteX3" fmla="*/ 845490 w 1212164"/>
              <a:gd name="connsiteY3" fmla="*/ 25855 h 1260876"/>
              <a:gd name="connsiteX4" fmla="*/ 1202678 w 1212164"/>
              <a:gd name="connsiteY4" fmla="*/ 283030 h 1260876"/>
              <a:gd name="connsiteX5" fmla="*/ 445440 w 1212164"/>
              <a:gd name="connsiteY5" fmla="*/ 1254580 h 1260876"/>
              <a:gd name="connsiteX6" fmla="*/ 2528 w 1212164"/>
              <a:gd name="connsiteY6" fmla="*/ 683080 h 1260876"/>
              <a:gd name="connsiteX0" fmla="*/ 2484 w 1212236"/>
              <a:gd name="connsiteY0" fmla="*/ 691075 h 1268871"/>
              <a:gd name="connsiteX1" fmla="*/ 273946 w 1212236"/>
              <a:gd name="connsiteY1" fmla="*/ 533912 h 1268871"/>
              <a:gd name="connsiteX2" fmla="*/ 447076 w 1212236"/>
              <a:gd name="connsiteY2" fmla="*/ 926399 h 1268871"/>
              <a:gd name="connsiteX3" fmla="*/ 845446 w 1212236"/>
              <a:gd name="connsiteY3" fmla="*/ 33850 h 1268871"/>
              <a:gd name="connsiteX4" fmla="*/ 1202634 w 1212236"/>
              <a:gd name="connsiteY4" fmla="*/ 291025 h 1268871"/>
              <a:gd name="connsiteX5" fmla="*/ 445396 w 1212236"/>
              <a:gd name="connsiteY5" fmla="*/ 1262575 h 1268871"/>
              <a:gd name="connsiteX6" fmla="*/ 2484 w 1212236"/>
              <a:gd name="connsiteY6" fmla="*/ 691075 h 1268871"/>
              <a:gd name="connsiteX0" fmla="*/ 2031 w 1211783"/>
              <a:gd name="connsiteY0" fmla="*/ 691075 h 1268895"/>
              <a:gd name="connsiteX1" fmla="*/ 286940 w 1211783"/>
              <a:gd name="connsiteY1" fmla="*/ 520465 h 1268895"/>
              <a:gd name="connsiteX2" fmla="*/ 446623 w 1211783"/>
              <a:gd name="connsiteY2" fmla="*/ 926399 h 1268895"/>
              <a:gd name="connsiteX3" fmla="*/ 844993 w 1211783"/>
              <a:gd name="connsiteY3" fmla="*/ 33850 h 1268895"/>
              <a:gd name="connsiteX4" fmla="*/ 1202181 w 1211783"/>
              <a:gd name="connsiteY4" fmla="*/ 291025 h 1268895"/>
              <a:gd name="connsiteX5" fmla="*/ 444943 w 1211783"/>
              <a:gd name="connsiteY5" fmla="*/ 1262575 h 1268895"/>
              <a:gd name="connsiteX6" fmla="*/ 2031 w 1211783"/>
              <a:gd name="connsiteY6" fmla="*/ 691075 h 1268895"/>
              <a:gd name="connsiteX0" fmla="*/ 1492 w 1211244"/>
              <a:gd name="connsiteY0" fmla="*/ 691075 h 1268895"/>
              <a:gd name="connsiteX1" fmla="*/ 286401 w 1211244"/>
              <a:gd name="connsiteY1" fmla="*/ 520465 h 1268895"/>
              <a:gd name="connsiteX2" fmla="*/ 446084 w 1211244"/>
              <a:gd name="connsiteY2" fmla="*/ 926399 h 1268895"/>
              <a:gd name="connsiteX3" fmla="*/ 844454 w 1211244"/>
              <a:gd name="connsiteY3" fmla="*/ 33850 h 1268895"/>
              <a:gd name="connsiteX4" fmla="*/ 1201642 w 1211244"/>
              <a:gd name="connsiteY4" fmla="*/ 291025 h 1268895"/>
              <a:gd name="connsiteX5" fmla="*/ 444404 w 1211244"/>
              <a:gd name="connsiteY5" fmla="*/ 1262575 h 1268895"/>
              <a:gd name="connsiteX6" fmla="*/ 1492 w 1211244"/>
              <a:gd name="connsiteY6" fmla="*/ 691075 h 1268895"/>
              <a:gd name="connsiteX0" fmla="*/ 550 w 1210302"/>
              <a:gd name="connsiteY0" fmla="*/ 691075 h 1268123"/>
              <a:gd name="connsiteX1" fmla="*/ 285459 w 1210302"/>
              <a:gd name="connsiteY1" fmla="*/ 520465 h 1268123"/>
              <a:gd name="connsiteX2" fmla="*/ 445142 w 1210302"/>
              <a:gd name="connsiteY2" fmla="*/ 926399 h 1268123"/>
              <a:gd name="connsiteX3" fmla="*/ 843512 w 1210302"/>
              <a:gd name="connsiteY3" fmla="*/ 33850 h 1268123"/>
              <a:gd name="connsiteX4" fmla="*/ 1200700 w 1210302"/>
              <a:gd name="connsiteY4" fmla="*/ 291025 h 1268123"/>
              <a:gd name="connsiteX5" fmla="*/ 443462 w 1210302"/>
              <a:gd name="connsiteY5" fmla="*/ 1262575 h 1268123"/>
              <a:gd name="connsiteX6" fmla="*/ 550 w 1210302"/>
              <a:gd name="connsiteY6" fmla="*/ 691075 h 1268123"/>
              <a:gd name="connsiteX0" fmla="*/ 1491 w 1211243"/>
              <a:gd name="connsiteY0" fmla="*/ 691075 h 1202354"/>
              <a:gd name="connsiteX1" fmla="*/ 286400 w 1211243"/>
              <a:gd name="connsiteY1" fmla="*/ 520465 h 1202354"/>
              <a:gd name="connsiteX2" fmla="*/ 446083 w 1211243"/>
              <a:gd name="connsiteY2" fmla="*/ 926399 h 1202354"/>
              <a:gd name="connsiteX3" fmla="*/ 844453 w 1211243"/>
              <a:gd name="connsiteY3" fmla="*/ 33850 h 1202354"/>
              <a:gd name="connsiteX4" fmla="*/ 1201641 w 1211243"/>
              <a:gd name="connsiteY4" fmla="*/ 291025 h 1202354"/>
              <a:gd name="connsiteX5" fmla="*/ 444403 w 1211243"/>
              <a:gd name="connsiteY5" fmla="*/ 1195340 h 1202354"/>
              <a:gd name="connsiteX6" fmla="*/ 1491 w 1211243"/>
              <a:gd name="connsiteY6" fmla="*/ 691075 h 1202354"/>
              <a:gd name="connsiteX0" fmla="*/ 1491 w 1211243"/>
              <a:gd name="connsiteY0" fmla="*/ 691075 h 1196742"/>
              <a:gd name="connsiteX1" fmla="*/ 286400 w 1211243"/>
              <a:gd name="connsiteY1" fmla="*/ 520465 h 1196742"/>
              <a:gd name="connsiteX2" fmla="*/ 446083 w 1211243"/>
              <a:gd name="connsiteY2" fmla="*/ 926399 h 1196742"/>
              <a:gd name="connsiteX3" fmla="*/ 844453 w 1211243"/>
              <a:gd name="connsiteY3" fmla="*/ 33850 h 1196742"/>
              <a:gd name="connsiteX4" fmla="*/ 1201641 w 1211243"/>
              <a:gd name="connsiteY4" fmla="*/ 291025 h 1196742"/>
              <a:gd name="connsiteX5" fmla="*/ 444403 w 1211243"/>
              <a:gd name="connsiteY5" fmla="*/ 1195340 h 1196742"/>
              <a:gd name="connsiteX6" fmla="*/ 1491 w 1211243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516"/>
              <a:gd name="connsiteY0" fmla="*/ 691075 h 1196742"/>
              <a:gd name="connsiteX1" fmla="*/ 286400 w 1203516"/>
              <a:gd name="connsiteY1" fmla="*/ 520465 h 1196742"/>
              <a:gd name="connsiteX2" fmla="*/ 446083 w 1203516"/>
              <a:gd name="connsiteY2" fmla="*/ 926399 h 1196742"/>
              <a:gd name="connsiteX3" fmla="*/ 844453 w 1203516"/>
              <a:gd name="connsiteY3" fmla="*/ 33850 h 1196742"/>
              <a:gd name="connsiteX4" fmla="*/ 1201641 w 1203516"/>
              <a:gd name="connsiteY4" fmla="*/ 291025 h 1196742"/>
              <a:gd name="connsiteX5" fmla="*/ 444403 w 1203516"/>
              <a:gd name="connsiteY5" fmla="*/ 1195340 h 1196742"/>
              <a:gd name="connsiteX6" fmla="*/ 1491 w 1203516"/>
              <a:gd name="connsiteY6" fmla="*/ 691075 h 1196742"/>
              <a:gd name="connsiteX0" fmla="*/ 1491 w 1203217"/>
              <a:gd name="connsiteY0" fmla="*/ 713223 h 1218890"/>
              <a:gd name="connsiteX1" fmla="*/ 286400 w 1203217"/>
              <a:gd name="connsiteY1" fmla="*/ 542613 h 1218890"/>
              <a:gd name="connsiteX2" fmla="*/ 446083 w 1203217"/>
              <a:gd name="connsiteY2" fmla="*/ 948547 h 1218890"/>
              <a:gd name="connsiteX3" fmla="*/ 844453 w 1203217"/>
              <a:gd name="connsiteY3" fmla="*/ 55998 h 1218890"/>
              <a:gd name="connsiteX4" fmla="*/ 1201641 w 1203217"/>
              <a:gd name="connsiteY4" fmla="*/ 313173 h 1218890"/>
              <a:gd name="connsiteX5" fmla="*/ 444403 w 1203217"/>
              <a:gd name="connsiteY5" fmla="*/ 1217488 h 1218890"/>
              <a:gd name="connsiteX6" fmla="*/ 1491 w 1203217"/>
              <a:gd name="connsiteY6" fmla="*/ 713223 h 1218890"/>
              <a:gd name="connsiteX0" fmla="*/ 1491 w 1203282"/>
              <a:gd name="connsiteY0" fmla="*/ 747563 h 1253230"/>
              <a:gd name="connsiteX1" fmla="*/ 286400 w 1203282"/>
              <a:gd name="connsiteY1" fmla="*/ 576953 h 1253230"/>
              <a:gd name="connsiteX2" fmla="*/ 446083 w 1203282"/>
              <a:gd name="connsiteY2" fmla="*/ 982887 h 1253230"/>
              <a:gd name="connsiteX3" fmla="*/ 844453 w 1203282"/>
              <a:gd name="connsiteY3" fmla="*/ 90338 h 1253230"/>
              <a:gd name="connsiteX4" fmla="*/ 1201641 w 1203282"/>
              <a:gd name="connsiteY4" fmla="*/ 347513 h 1253230"/>
              <a:gd name="connsiteX5" fmla="*/ 444403 w 1203282"/>
              <a:gd name="connsiteY5" fmla="*/ 1251828 h 1253230"/>
              <a:gd name="connsiteX6" fmla="*/ 1491 w 1203282"/>
              <a:gd name="connsiteY6" fmla="*/ 747563 h 125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3282" h="1253230">
                <a:moveTo>
                  <a:pt x="1491" y="747563"/>
                </a:moveTo>
                <a:cubicBezTo>
                  <a:pt x="-24843" y="635084"/>
                  <a:pt x="306431" y="578073"/>
                  <a:pt x="286400" y="576953"/>
                </a:cubicBezTo>
                <a:cubicBezTo>
                  <a:pt x="266369" y="575833"/>
                  <a:pt x="353074" y="1063990"/>
                  <a:pt x="446083" y="982887"/>
                </a:cubicBezTo>
                <a:cubicBezTo>
                  <a:pt x="539092" y="901785"/>
                  <a:pt x="758868" y="330705"/>
                  <a:pt x="844453" y="90338"/>
                </a:cubicBezTo>
                <a:cubicBezTo>
                  <a:pt x="930038" y="-150029"/>
                  <a:pt x="1227975" y="142725"/>
                  <a:pt x="1201641" y="347513"/>
                </a:cubicBezTo>
                <a:cubicBezTo>
                  <a:pt x="1108072" y="458171"/>
                  <a:pt x="523405" y="1223113"/>
                  <a:pt x="444403" y="1251828"/>
                </a:cubicBezTo>
                <a:cubicBezTo>
                  <a:pt x="365401" y="1280543"/>
                  <a:pt x="27825" y="860042"/>
                  <a:pt x="1491" y="747563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prstClr val="white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2" name="TextBox1" r:id="rId2" imgW="2647800" imgH="4114800"/>
        </mc:Choice>
        <mc:Fallback>
          <p:control name="TextBox1" r:id="rId2" imgW="2647800" imgH="41148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372600" y="122238"/>
                  <a:ext cx="2649538" cy="41179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4454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CA" dirty="0" smtClean="0"/>
              <a:t>Descriptive research</a:t>
            </a:r>
            <a:endParaRPr kumimoji="1" lang="en-CA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CA" dirty="0" smtClean="0"/>
              <a:t>Research to “describe</a:t>
            </a:r>
            <a:r>
              <a:rPr kumimoji="1" lang="en-CA" dirty="0" smtClean="0">
                <a:solidFill>
                  <a:schemeClr val="accent4"/>
                </a:solidFill>
              </a:rPr>
              <a:t> characteristics of the group </a:t>
            </a:r>
            <a:r>
              <a:rPr kumimoji="1" lang="en-CA" dirty="0" smtClean="0"/>
              <a:t>being studied”</a:t>
            </a:r>
          </a:p>
          <a:p>
            <a:pPr lvl="1"/>
            <a:r>
              <a:rPr kumimoji="1" lang="en-CA" dirty="0" smtClean="0"/>
              <a:t>E.g. the periodic table </a:t>
            </a:r>
            <a:r>
              <a:rPr kumimoji="1" lang="en-CA" dirty="0" smtClean="0">
                <a:sym typeface="Wingdings" panose="05000000000000000000" pitchFamily="2" charset="2"/>
              </a:rPr>
              <a:t> it was categories based on descriptive research of elements</a:t>
            </a:r>
            <a:endParaRPr kumimoji="1" lang="en-CA" dirty="0" smtClean="0"/>
          </a:p>
          <a:p>
            <a:r>
              <a:rPr lang="en-US" altLang="ja-JP" dirty="0"/>
              <a:t> </a:t>
            </a:r>
            <a:r>
              <a:rPr lang="en-US" altLang="ja-JP" dirty="0" smtClean="0"/>
              <a:t>used </a:t>
            </a:r>
            <a:r>
              <a:rPr lang="en-US" altLang="ja-JP" dirty="0"/>
              <a:t>for frequencies, averages and other statistical </a:t>
            </a:r>
            <a:r>
              <a:rPr lang="en-US" altLang="ja-JP" dirty="0" smtClean="0"/>
              <a:t>calculations</a:t>
            </a:r>
          </a:p>
          <a:p>
            <a:pPr lvl="1"/>
            <a:r>
              <a:rPr kumimoji="1" lang="en-US" dirty="0" smtClean="0"/>
              <a:t>i.e. cannot describe what causes a situation, but can be used to predict how the target group will react to something</a:t>
            </a:r>
            <a:endParaRPr kumimoji="1" lang="en-CA" dirty="0" smtClean="0"/>
          </a:p>
          <a:p>
            <a:r>
              <a:rPr kumimoji="1" lang="en-CA" dirty="0" smtClean="0"/>
              <a:t>Includes surveys, interviews, and focus groups</a:t>
            </a:r>
            <a:endParaRPr kumimoji="1" lang="en-CA" dirty="0"/>
          </a:p>
        </p:txBody>
      </p:sp>
    </p:spTree>
    <p:extLst>
      <p:ext uri="{BB962C8B-B14F-4D97-AF65-F5344CB8AC3E}">
        <p14:creationId xmlns:p14="http://schemas.microsoft.com/office/powerpoint/2010/main" val="5250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513"/>
            <a:ext cx="10515600" cy="1325563"/>
          </a:xfrm>
        </p:spPr>
        <p:txBody>
          <a:bodyPr/>
          <a:lstStyle/>
          <a:p>
            <a:r>
              <a:rPr kumimoji="1" lang="en-CA" dirty="0" smtClean="0"/>
              <a:t>Tips for making a good survey</a:t>
            </a:r>
            <a:endParaRPr kumimoji="1" lang="en-CA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4773" y="1213946"/>
            <a:ext cx="10875579" cy="5297215"/>
          </a:xfrm>
        </p:spPr>
        <p:txBody>
          <a:bodyPr>
            <a:normAutofit fontScale="92500" lnSpcReduction="10000"/>
          </a:bodyPr>
          <a:lstStyle/>
          <a:p>
            <a:r>
              <a:rPr kumimoji="1" lang="en-CA" dirty="0" smtClean="0">
                <a:solidFill>
                  <a:schemeClr val="accent4"/>
                </a:solidFill>
              </a:rPr>
              <a:t>Prior research </a:t>
            </a:r>
            <a:r>
              <a:rPr kumimoji="1" lang="en-CA" dirty="0" smtClean="0">
                <a:sym typeface="Wingdings" panose="05000000000000000000" pitchFamily="2" charset="2"/>
              </a:rPr>
              <a:t> Has anyone done a similar topic, so you can based your survey organization / questions off of theirs?</a:t>
            </a:r>
          </a:p>
          <a:p>
            <a:r>
              <a:rPr kumimoji="1" lang="en-CA" dirty="0" smtClean="0">
                <a:solidFill>
                  <a:schemeClr val="accent4"/>
                </a:solidFill>
              </a:rPr>
              <a:t>Keep the end in mind </a:t>
            </a:r>
            <a:r>
              <a:rPr kumimoji="1" lang="en-CA" dirty="0" smtClean="0">
                <a:sym typeface="Wingdings" panose="05000000000000000000" pitchFamily="2" charset="2"/>
              </a:rPr>
              <a:t> Have an idea of how you will organize the data when you are planning questions. This will make analyzing it easier.</a:t>
            </a:r>
          </a:p>
          <a:p>
            <a:r>
              <a:rPr kumimoji="1" lang="en-CA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Keep it short </a:t>
            </a:r>
            <a:r>
              <a:rPr kumimoji="1" lang="en-CA" dirty="0" smtClean="0">
                <a:sym typeface="Wingdings" panose="05000000000000000000" pitchFamily="2" charset="2"/>
              </a:rPr>
              <a:t> The longer a survey is, the less likely it is that people will answer it fully and honestly. Aim for no longer than 10 minutes.</a:t>
            </a:r>
          </a:p>
          <a:p>
            <a:r>
              <a:rPr kumimoji="1" lang="en-CA" dirty="0" smtClean="0">
                <a:solidFill>
                  <a:schemeClr val="accent4"/>
                </a:solidFill>
              </a:rPr>
              <a:t>Keep it simple </a:t>
            </a:r>
            <a:r>
              <a:rPr kumimoji="1" lang="en-CA" dirty="0" smtClean="0">
                <a:sym typeface="Wingdings" panose="05000000000000000000" pitchFamily="2" charset="2"/>
              </a:rPr>
              <a:t> </a:t>
            </a:r>
            <a:r>
              <a:rPr lang="en-US" altLang="ja-JP" dirty="0"/>
              <a:t>Begin with short, easy‑to‑answer questions. When possible, place the open‑ended and more sensitive questions at the </a:t>
            </a:r>
            <a:r>
              <a:rPr lang="en-US" altLang="ja-JP" dirty="0" smtClean="0"/>
              <a:t>end.</a:t>
            </a:r>
            <a:r>
              <a:rPr lang="en-US" altLang="ja-JP" dirty="0"/>
              <a:t> </a:t>
            </a:r>
            <a:r>
              <a:rPr lang="en-US" altLang="ja-JP" dirty="0"/>
              <a:t> </a:t>
            </a:r>
            <a:r>
              <a:rPr lang="en-US" altLang="ja-JP" dirty="0" smtClean="0"/>
              <a:t>Avoid too </a:t>
            </a:r>
            <a:r>
              <a:rPr lang="en-US" altLang="ja-JP" dirty="0"/>
              <a:t>many open‑ended questions. They </a:t>
            </a:r>
            <a:r>
              <a:rPr lang="en-US" altLang="ja-JP" dirty="0" smtClean="0"/>
              <a:t>require more effort </a:t>
            </a:r>
            <a:r>
              <a:rPr lang="en-US" altLang="ja-JP" dirty="0"/>
              <a:t>from </a:t>
            </a:r>
            <a:r>
              <a:rPr lang="en-US" altLang="ja-JP" dirty="0" smtClean="0"/>
              <a:t>respondents &amp; </a:t>
            </a:r>
            <a:r>
              <a:rPr lang="en-US" altLang="ja-JP" dirty="0"/>
              <a:t>produce results that are </a:t>
            </a:r>
            <a:r>
              <a:rPr lang="en-US" altLang="ja-JP" dirty="0" smtClean="0"/>
              <a:t>difficult and time-consuming to analyze.</a:t>
            </a:r>
          </a:p>
          <a:p>
            <a:r>
              <a:rPr lang="en-US" altLang="ja-JP" dirty="0" smtClean="0">
                <a:solidFill>
                  <a:schemeClr val="accent4"/>
                </a:solidFill>
              </a:rPr>
              <a:t>Use skip-patterns </a:t>
            </a:r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i="1" dirty="0" smtClean="0">
                <a:sym typeface="Wingdings" panose="05000000000000000000" pitchFamily="2" charset="2"/>
              </a:rPr>
              <a:t>e.g. Do you have a pet? 1. Yes   2. No (skip to question 5)</a:t>
            </a:r>
          </a:p>
          <a:p>
            <a:r>
              <a:rPr lang="en-US" altLang="ja-JP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Avoid double-barrel &amp; loaded questions </a:t>
            </a:r>
            <a:r>
              <a:rPr lang="en-US" altLang="ja-JP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altLang="ja-JP" dirty="0" smtClean="0">
                <a:sym typeface="Wingdings" panose="05000000000000000000" pitchFamily="2" charset="2"/>
              </a:rPr>
              <a:t> Double-barrel: </a:t>
            </a:r>
            <a:r>
              <a:rPr lang="en-US" altLang="ja-JP" i="1" dirty="0" smtClean="0">
                <a:sym typeface="Wingdings" panose="05000000000000000000" pitchFamily="2" charset="2"/>
              </a:rPr>
              <a:t>Do you like dogs and drink coffee, or do you like cats and hate coffee? </a:t>
            </a:r>
          </a:p>
          <a:p>
            <a:pPr lvl="1"/>
            <a:r>
              <a:rPr lang="en-US" altLang="ja-JP" dirty="0" smtClean="0">
                <a:sym typeface="Wingdings" panose="05000000000000000000" pitchFamily="2" charset="2"/>
              </a:rPr>
              <a:t>Loaded: </a:t>
            </a:r>
            <a:r>
              <a:rPr lang="en-US" altLang="ja-JP" i="1" dirty="0" smtClean="0">
                <a:sym typeface="Wingdings" panose="05000000000000000000" pitchFamily="2" charset="2"/>
              </a:rPr>
              <a:t>When you cheat on tests, how to you avoid getting caught?</a:t>
            </a:r>
            <a:endParaRPr lang="en-US" altLang="ja-JP" i="1" dirty="0"/>
          </a:p>
        </p:txBody>
      </p:sp>
    </p:spTree>
    <p:extLst>
      <p:ext uri="{BB962C8B-B14F-4D97-AF65-F5344CB8AC3E}">
        <p14:creationId xmlns:p14="http://schemas.microsoft.com/office/powerpoint/2010/main" val="29590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Asking for Participation</a:t>
            </a:r>
            <a:endParaRPr lang="en-CA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93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000"/>
              </a:spcBef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Explain: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(Be specific): </a:t>
            </a:r>
            <a:r>
              <a:rPr lang="en-US" dirty="0" smtClean="0"/>
              <a:t>What will you be asking/doing/recording, and why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(Be respectful): </a:t>
            </a:r>
            <a:r>
              <a:rPr lang="en-US" dirty="0" smtClean="0"/>
              <a:t>No pressure to agree, they can stop any time, or </a:t>
            </a:r>
            <a:br>
              <a:rPr lang="en-US" dirty="0" smtClean="0"/>
            </a:br>
            <a:r>
              <a:rPr lang="en-US" dirty="0" smtClean="0"/>
              <a:t>                          choose to not answer some questions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(Be professional): </a:t>
            </a:r>
            <a:r>
              <a:rPr lang="en-US" dirty="0" smtClean="0"/>
              <a:t>Collect only relevant information. Respect their </a:t>
            </a:r>
            <a:br>
              <a:rPr lang="en-US" dirty="0" smtClean="0"/>
            </a:br>
            <a:r>
              <a:rPr lang="en-US" dirty="0" smtClean="0"/>
              <a:t>                          privacy. </a:t>
            </a:r>
          </a:p>
          <a:p>
            <a:pPr>
              <a:spcBef>
                <a:spcPts val="3000"/>
              </a:spcBef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(Be honest):</a:t>
            </a:r>
            <a:r>
              <a:rPr lang="en-US" dirty="0" smtClean="0"/>
              <a:t> How the data will be used, who will be able to see it, </a:t>
            </a:r>
            <a:br>
              <a:rPr lang="en-US" dirty="0" smtClean="0"/>
            </a:br>
            <a:r>
              <a:rPr lang="en-US" dirty="0" smtClean="0"/>
              <a:t>                         privacy exceptions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C40000"/>
                </a:solidFill>
              </a:rPr>
              <a:t>         Some information should not be kept private. If you have worries, talk to your teacher.</a:t>
            </a:r>
            <a:endParaRPr lang="en-US" dirty="0" smtClean="0">
              <a:solidFill>
                <a:srgbClr val="C40000"/>
              </a:solidFill>
            </a:endParaRPr>
          </a:p>
        </p:txBody>
      </p:sp>
      <p:pic>
        <p:nvPicPr>
          <p:cNvPr id="6" name="図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3" t="16858" r="16023" b="10594"/>
          <a:stretch/>
        </p:blipFill>
        <p:spPr>
          <a:xfrm flipH="1">
            <a:off x="10514023" y="223132"/>
            <a:ext cx="1651819" cy="1676846"/>
          </a:xfrm>
          <a:prstGeom prst="rect">
            <a:avLst/>
          </a:prstGeom>
        </p:spPr>
      </p:pic>
      <p:sp>
        <p:nvSpPr>
          <p:cNvPr id="7" name="円形吹き出し 4"/>
          <p:cNvSpPr/>
          <p:nvPr/>
        </p:nvSpPr>
        <p:spPr>
          <a:xfrm flipH="1">
            <a:off x="6417732" y="116174"/>
            <a:ext cx="3881977" cy="1548320"/>
          </a:xfrm>
          <a:prstGeom prst="wedgeEllipseCallout">
            <a:avLst>
              <a:gd name="adj1" fmla="val -64113"/>
              <a:gd name="adj2" fmla="val 417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Use common sense! </a:t>
            </a:r>
            <a:r>
              <a:rPr lang="en-US" altLang="ja-JP" dirty="0">
                <a:solidFill>
                  <a:prstClr val="white"/>
                </a:solidFill>
                <a:latin typeface="MV Boli" panose="02000500030200090000" pitchFamily="2" charset="0"/>
                <a:ea typeface="HGP創英角ﾎﾟｯﾌﾟ体" panose="040B0A00000000000000" pitchFamily="50" charset="-128"/>
                <a:cs typeface="MV Boli" panose="02000500030200090000" pitchFamily="2" charset="0"/>
              </a:rPr>
              <a:t>For example, surveys don’t need to ask for student numbers!</a:t>
            </a:r>
            <a:endParaRPr lang="ja-JP" altLang="en-US" dirty="0">
              <a:solidFill>
                <a:prstClr val="white"/>
              </a:solidFill>
              <a:latin typeface="MV Boli" panose="02000500030200090000" pitchFamily="2" charset="0"/>
              <a:ea typeface="HGP創英角ﾎﾟｯﾌﾟ体" panose="040B0A00000000000000" pitchFamily="50" charset="-128"/>
              <a:cs typeface="MV Boli" panose="02000500030200090000" pitchFamily="2" charset="0"/>
            </a:endParaRPr>
          </a:p>
        </p:txBody>
      </p:sp>
      <p:sp>
        <p:nvSpPr>
          <p:cNvPr id="8" name="Right Arrow 7">
            <a:hlinkClick r:id="rId4" action="ppaction://hlinksldjump"/>
          </p:cNvPr>
          <p:cNvSpPr/>
          <p:nvPr/>
        </p:nvSpPr>
        <p:spPr>
          <a:xfrm>
            <a:off x="10851356" y="5872163"/>
            <a:ext cx="1314485" cy="864393"/>
          </a:xfrm>
          <a:prstGeom prst="rightArrow">
            <a:avLst>
              <a:gd name="adj1" fmla="val 5661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</a:rPr>
              <a:t>Back to checklist</a:t>
            </a:r>
            <a:endParaRPr lang="en-CA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562</Words>
  <Application>Microsoft Office PowerPoint</Application>
  <PresentationFormat>ワイド画面</PresentationFormat>
  <Paragraphs>64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HGP創英角ﾎﾟｯﾌﾟ体</vt:lpstr>
      <vt:lpstr>ＭＳ Ｐゴシック</vt:lpstr>
      <vt:lpstr>Arial</vt:lpstr>
      <vt:lpstr>Baskerville Old Face</vt:lpstr>
      <vt:lpstr>Calibri</vt:lpstr>
      <vt:lpstr>Calibri Light</vt:lpstr>
      <vt:lpstr>Courier New</vt:lpstr>
      <vt:lpstr>MV Boli</vt:lpstr>
      <vt:lpstr>Wingdings</vt:lpstr>
      <vt:lpstr>Office Theme</vt:lpstr>
      <vt:lpstr>1_Office Theme</vt:lpstr>
      <vt:lpstr>Primary Research</vt:lpstr>
      <vt:lpstr>Types of Primary Research</vt:lpstr>
      <vt:lpstr>Primary Research Procedure Checklist</vt:lpstr>
      <vt:lpstr>Descriptive research</vt:lpstr>
      <vt:lpstr>Tips for making a good survey</vt:lpstr>
      <vt:lpstr>Asking for Participation</vt:lpstr>
    </vt:vector>
  </TitlesOfParts>
  <Company>神戸市教育委員会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Research</dc:title>
  <dc:creator>森本商店保守用</dc:creator>
  <cp:lastModifiedBy>森本商店保守用</cp:lastModifiedBy>
  <cp:revision>13</cp:revision>
  <dcterms:created xsi:type="dcterms:W3CDTF">2020-02-07T08:54:06Z</dcterms:created>
  <dcterms:modified xsi:type="dcterms:W3CDTF">2020-02-10T07:29:36Z</dcterms:modified>
</cp:coreProperties>
</file>