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2867760"/>
            <a:ext cx="8520120" cy="52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11760" y="2867760"/>
            <a:ext cx="8520120" cy="52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867760"/>
            <a:ext cx="8520120" cy="52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5F01037-8B55-4879-A401-756F60DCDEB6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1EEFCCB-2FB9-480E-ABCC-320D479345E3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E855164-9BB9-487D-AAD5-B4FF61C93B92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://wiki.ros.org/tf" TargetMode="External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iki.ros.org/" TargetMode="External"/><Relationship Id="rId2" Type="http://schemas.openxmlformats.org/officeDocument/2006/relationships/hyperlink" Target="https://answers.ros.org/questions/" TargetMode="External"/><Relationship Id="rId3" Type="http://schemas.openxmlformats.org/officeDocument/2006/relationships/hyperlink" Target="http://download.ros.org/downloads/metrics/metrics-report-2017-07.pdf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wiki.ros.org/ROS/Concepts" TargetMode="External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iki.ros.org/ROS/CommandLineTools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992880"/>
            <a:ext cx="8520120" cy="2736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 to ROS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3778920"/>
            <a:ext cx="8520120" cy="1056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Andy Ser, 2020/3/16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4F1BE14-EFD0-4842-9E1B-50A241127E13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GUI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rviz: you may not be unfamiliar with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pointcloud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robot model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marker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rqt_plot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(Int/ Float) versus 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rqt_graph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nodes/ topics flow chart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rqt_bag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play/ record bag interface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7CEEA83-B322-4DBE-9ECA-B843F3D1ACA4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Google Shape;137;p22" descr=""/>
          <p:cNvPicPr/>
          <p:nvPr/>
        </p:nvPicPr>
        <p:blipFill>
          <a:blip r:embed="rId1"/>
          <a:stretch/>
        </p:blipFill>
        <p:spPr>
          <a:xfrm>
            <a:off x="4831920" y="407160"/>
            <a:ext cx="2206800" cy="1936440"/>
          </a:xfrm>
          <a:prstGeom prst="rect">
            <a:avLst/>
          </a:prstGeom>
          <a:ln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7039080" y="1137600"/>
            <a:ext cx="8744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rqt_plot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Google Shape;139;p22" descr=""/>
          <p:cNvPicPr/>
          <p:nvPr/>
        </p:nvPicPr>
        <p:blipFill>
          <a:blip r:embed="rId2"/>
          <a:stretch/>
        </p:blipFill>
        <p:spPr>
          <a:xfrm>
            <a:off x="4831920" y="2476440"/>
            <a:ext cx="2206800" cy="1250640"/>
          </a:xfrm>
          <a:prstGeom prst="rect">
            <a:avLst/>
          </a:prstGeom>
          <a:ln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7035840" y="3072960"/>
            <a:ext cx="1022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rqt_graph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Google Shape;141;p22" descr=""/>
          <p:cNvPicPr/>
          <p:nvPr/>
        </p:nvPicPr>
        <p:blipFill>
          <a:blip r:embed="rId3"/>
          <a:stretch/>
        </p:blipFill>
        <p:spPr>
          <a:xfrm>
            <a:off x="4831920" y="4231080"/>
            <a:ext cx="2206800" cy="1757160"/>
          </a:xfrm>
          <a:prstGeom prst="rect">
            <a:avLst/>
          </a:prstGeom>
          <a:ln>
            <a:noFill/>
          </a:ln>
        </p:spPr>
      </p:pic>
      <p:sp>
        <p:nvSpPr>
          <p:cNvPr id="163" name="CustomShape 6"/>
          <p:cNvSpPr/>
          <p:nvPr/>
        </p:nvSpPr>
        <p:spPr>
          <a:xfrm>
            <a:off x="7039080" y="5264280"/>
            <a:ext cx="8744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rqt_bag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1 &amp;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322472B-36F3-4D7D-ACB5-EC90B470AE36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TF (1/2)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11760" y="1356840"/>
            <a:ext cx="8520120" cy="5204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Transformation in 3D space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Directly affect what you see in rviz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structure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 ID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Parent frame ID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Position: Vector3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Orientation: Quaternion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Broadcasting/ Listening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F14B07D-E64B-4A1F-82CA-CC321472734B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9" name="Google Shape;156;p24" descr=""/>
          <p:cNvPicPr/>
          <p:nvPr/>
        </p:nvPicPr>
        <p:blipFill>
          <a:blip r:embed="rId1"/>
          <a:stretch/>
        </p:blipFill>
        <p:spPr>
          <a:xfrm>
            <a:off x="5062320" y="593280"/>
            <a:ext cx="3769560" cy="298368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7329600" y="6217560"/>
            <a:ext cx="114264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 to: </a:t>
            </a:r>
            <a:r>
              <a:rPr b="0" lang="en-US" sz="14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tf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392440" y="4572000"/>
            <a:ext cx="3109680" cy="7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UR5 coordinate frame chain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TF (2/2)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Also available some useful command line tools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view_frames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tf_echo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static_transform_publisher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 the relation between sensors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DEB1C4B-D991-465D-863B-0D59B0349898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5" name="Google Shape;166;p25" descr=""/>
          <p:cNvPicPr/>
          <p:nvPr/>
        </p:nvPicPr>
        <p:blipFill>
          <a:blip r:embed="rId1"/>
          <a:stretch/>
        </p:blipFill>
        <p:spPr>
          <a:xfrm>
            <a:off x="5659560" y="593280"/>
            <a:ext cx="2888640" cy="439812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167;p25" descr=""/>
          <p:cNvPicPr/>
          <p:nvPr/>
        </p:nvPicPr>
        <p:blipFill>
          <a:blip r:embed="rId2"/>
          <a:stretch/>
        </p:blipFill>
        <p:spPr>
          <a:xfrm>
            <a:off x="621360" y="2421720"/>
            <a:ext cx="5038200" cy="96156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3222360" y="5756040"/>
            <a:ext cx="2436840" cy="7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UR5 tf structure (part)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71736D4-9038-406C-8DEC-CF77B97BC93E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ROS?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using ROS?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Concept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Command Line Tools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GUI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DBE4AEB-943C-45EF-AC3B-09B219FA1964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ROS?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1536480"/>
            <a:ext cx="8520120" cy="244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Robot Operating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Actually not an operating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Based on your real OS, do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abstraction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low-level device control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messages passing between processes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package management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suitable called as a ‘middleware’, 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‘framework’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28E0D42-4CD3-4DA1-80AB-21282A229212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0" name="Google Shape;71;p15" descr=""/>
          <p:cNvPicPr/>
          <p:nvPr/>
        </p:nvPicPr>
        <p:blipFill>
          <a:blip r:embed="rId1"/>
          <a:stretch/>
        </p:blipFill>
        <p:spPr>
          <a:xfrm>
            <a:off x="5610600" y="593280"/>
            <a:ext cx="3221280" cy="84744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72;p15" descr=""/>
          <p:cNvPicPr/>
          <p:nvPr/>
        </p:nvPicPr>
        <p:blipFill>
          <a:blip r:embed="rId2"/>
          <a:stretch/>
        </p:blipFill>
        <p:spPr>
          <a:xfrm>
            <a:off x="5610600" y="3958200"/>
            <a:ext cx="2955960" cy="244836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73;p15" descr=""/>
          <p:cNvPicPr/>
          <p:nvPr/>
        </p:nvPicPr>
        <p:blipFill>
          <a:blip r:embed="rId3"/>
          <a:stretch/>
        </p:blipFill>
        <p:spPr>
          <a:xfrm>
            <a:off x="2514240" y="3985560"/>
            <a:ext cx="2584080" cy="256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using ROS?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35684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 Source (BSD, maintaining by OSRF)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Cross-language, cross-plateform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Python, C++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Linux, Android, Matlab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Extensively useful tools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Command line tools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People care about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Strong community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wiki.ros.org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answer.ros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D0BB78E-62C5-4437-933F-B93DBD7DEECC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6589080" y="5671800"/>
            <a:ext cx="1883160" cy="7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Source: </a:t>
            </a:r>
            <a:r>
              <a:rPr b="0" lang="en-US" sz="14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metrics_report_2017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Google Shape;82;p16" descr=""/>
          <p:cNvPicPr/>
          <p:nvPr/>
        </p:nvPicPr>
        <p:blipFill>
          <a:blip r:embed="rId4"/>
          <a:stretch/>
        </p:blipFill>
        <p:spPr>
          <a:xfrm>
            <a:off x="6589080" y="2376360"/>
            <a:ext cx="1883160" cy="230904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83;p16" descr=""/>
          <p:cNvPicPr/>
          <p:nvPr/>
        </p:nvPicPr>
        <p:blipFill>
          <a:blip r:embed="rId5"/>
          <a:stretch/>
        </p:blipFill>
        <p:spPr>
          <a:xfrm>
            <a:off x="3069720" y="3826440"/>
            <a:ext cx="3309480" cy="195624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84;p16" descr=""/>
          <p:cNvPicPr/>
          <p:nvPr/>
        </p:nvPicPr>
        <p:blipFill>
          <a:blip r:embed="rId6"/>
          <a:stretch/>
        </p:blipFill>
        <p:spPr>
          <a:xfrm>
            <a:off x="5423760" y="593280"/>
            <a:ext cx="359712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Concept (1/2)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36584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Package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Package Manifest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Message types (.msg)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 types (.srv)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37988E6-2823-43C9-9894-A815927969B5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3" name="Google Shape;92;p17" descr=""/>
          <p:cNvPicPr/>
          <p:nvPr/>
        </p:nvPicPr>
        <p:blipFill>
          <a:blip r:embed="rId1"/>
          <a:stretch/>
        </p:blipFill>
        <p:spPr>
          <a:xfrm>
            <a:off x="4572000" y="194040"/>
            <a:ext cx="1171080" cy="117108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93;p17" descr=""/>
          <p:cNvPicPr/>
          <p:nvPr/>
        </p:nvPicPr>
        <p:blipFill>
          <a:blip r:embed="rId2"/>
          <a:stretch/>
        </p:blipFill>
        <p:spPr>
          <a:xfrm>
            <a:off x="6203520" y="186840"/>
            <a:ext cx="2628720" cy="117108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4497840" y="1639080"/>
            <a:ext cx="144432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.msg example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910560" y="1616400"/>
            <a:ext cx="121428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.srv example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oogle Shape;96;p17" descr=""/>
          <p:cNvPicPr/>
          <p:nvPr/>
        </p:nvPicPr>
        <p:blipFill>
          <a:blip r:embed="rId3"/>
          <a:stretch/>
        </p:blipFill>
        <p:spPr>
          <a:xfrm>
            <a:off x="3409200" y="2072880"/>
            <a:ext cx="5361840" cy="388404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3811680" y="2380680"/>
            <a:ext cx="3903120" cy="12898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3811680" y="3671280"/>
            <a:ext cx="4959720" cy="22856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Concept (2/2)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333440"/>
            <a:ext cx="8520120" cy="5205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 Graph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Processes</a:t>
            </a: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that perform computation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 registration and lookup to the rest of computation graph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Stored data in central location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Messages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Nodes communicate with each other by passing messages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Simply a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structure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sends out a message by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publishing</a:t>
            </a: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it to a given topic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interested in a certain kind of data will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subscribe</a:t>
            </a: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 the topic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adadad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Request/</a:t>
            </a: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Response</a:t>
            </a: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behavior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32414F7-ECA1-4A5A-B505-4533D469D581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3" name="Google Shape;106;p18" descr=""/>
          <p:cNvPicPr/>
          <p:nvPr/>
        </p:nvPicPr>
        <p:blipFill>
          <a:blip r:embed="rId1"/>
          <a:stretch/>
        </p:blipFill>
        <p:spPr>
          <a:xfrm>
            <a:off x="6207120" y="136080"/>
            <a:ext cx="2624760" cy="141084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6617880" y="2017440"/>
            <a:ext cx="18036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source: </a:t>
            </a:r>
            <a:r>
              <a:rPr b="0" lang="en-US" sz="14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ros concept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Command Line Tools (1/3)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roscore: start 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ROS master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ROS parameter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rosout logging node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rosbag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bag</a:t>
            </a: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a file format in ROS for storing ROS message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record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54C0A78-72E5-4D38-A718-F94FA7E7004C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Command Line Tools (2/3)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1509840"/>
            <a:ext cx="8520120" cy="523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rostopic: printing information about ROS topics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echo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hz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rosmsg: printing information about ROS message types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rosnode: printing information about ROS nodes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A7B0373-B822-4F80-A081-00AF6E86F439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ROS Command Line Tools (3/3)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11760" y="1356840"/>
            <a:ext cx="8520120" cy="5385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rosparam: operating on parameters from the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rosrun: run the executable file from the package with arguments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rosrun PACKAGE EXECUTABLE [ARGS]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roslaunch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launch multiple nodes and set parameters on the parameter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launch file is a XML-like 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Will be covered next week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rosservice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Will be covered next week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B705DF1-4FC0-4806-8CBD-B9B26CDC039B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746760" y="507960"/>
            <a:ext cx="1920600" cy="8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 to: </a:t>
            </a:r>
            <a:r>
              <a:rPr b="0" lang="en-US" sz="14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ROS command line tools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2020-03-23T09:44:46Z</dcterms:modified>
  <cp:revision>1</cp:revision>
  <dc:subject/>
  <dc:title/>
</cp:coreProperties>
</file>