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57" r:id="rId4"/>
    <p:sldId id="268" r:id="rId5"/>
    <p:sldId id="307" r:id="rId6"/>
    <p:sldId id="306" r:id="rId7"/>
    <p:sldId id="269" r:id="rId8"/>
    <p:sldId id="270" r:id="rId9"/>
    <p:sldId id="273" r:id="rId10"/>
    <p:sldId id="274" r:id="rId11"/>
    <p:sldId id="303" r:id="rId12"/>
    <p:sldId id="272" r:id="rId13"/>
    <p:sldId id="275" r:id="rId14"/>
    <p:sldId id="308" r:id="rId15"/>
    <p:sldId id="30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309" r:id="rId26"/>
    <p:sldId id="310" r:id="rId27"/>
    <p:sldId id="267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3" r:id="rId38"/>
    <p:sldId id="292" r:id="rId39"/>
    <p:sldId id="294" r:id="rId40"/>
    <p:sldId id="295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71" r:id="rId4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BDEE6-01ED-45AB-977A-C57509CD2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7030A0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233DA5-E9DB-41D8-8096-C7B1AD338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1EAF55-ED2E-4C16-B914-26DA1DE3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26F529-4CCD-4B22-8CA5-49DE6756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7F0F37-6813-4008-B0D3-F5980AF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5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38F69-EE82-4908-B0C6-AEA319A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67233E-5465-4D0B-AC67-F5C3B082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70AF22-F944-4C80-8AA6-2E3A3F19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88AF8-7751-47FF-9A94-50D3D91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A5995F-05AD-4AD3-B6C6-5ADFD80D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569966-97CD-40EB-8CEC-9565891B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8C4968-779F-44FA-9AEA-5C1F12ABC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1C765-36BE-4FF7-ACE3-614F5DCE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045E4-88A3-4839-9DAA-8EEEBD4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C414CE-F6A3-41AB-9FC1-4FCB02E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2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9C825-6433-403D-AF47-81E8C60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43EF3-219A-4E70-98FC-B652A55B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831EBC-61E0-4F0C-9A6C-90EC01E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FD63F-8BB2-4497-B62A-CD0FE8E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DEBF3F-2D59-4A1B-AEA5-B24C2B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9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8141B9-11B2-481D-9DA8-CA39F7BE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8B9241-635A-4956-B4AD-F2DBB32A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3FC4F6-6D5F-4198-AF07-D0E67E2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DAB7FB-5982-4EEA-BC57-4BCE7F6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2FF3A3-A6E0-401C-8735-192D36AA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56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64FAF-B919-4A26-A92D-5578DC1E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3E3B4-F86E-48EC-8003-F3FFEC9F7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0662E8-E916-411E-999C-213A0837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0D1C20-F9A2-4995-BD4B-2FD78BD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BF9EBC-FA3A-44A8-8B22-7F21CD59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FB4509-E939-4367-808B-B9B9B1C2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42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980E2A-50B8-4FBC-A5DB-ACEF6A50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DF22AB-12A4-4D7C-A4B2-3B13D04B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3B3C53-2780-4794-A53B-66539D19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498D8F2-5D77-45F1-971F-117EED7D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66C16A5-C468-437D-8BB1-0F612917A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94DC7A8-BABD-4EC2-8880-349B06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DD75A1-2AA9-4CBD-A9EB-42B3AEEE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6510086-EA4F-49B9-BA81-AE53F03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8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837B5B-8A18-4DB6-9823-A92C029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E55487-BB87-40C8-8CAD-442DC0B4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2DF588-91D3-4B56-919C-4990134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8649F8-B7D7-497D-9CEF-376F4E58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8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31953E3-9B31-4CCD-9014-959C4A1A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F80F7C-84D7-49A3-A300-6DC94A1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97C10A0-9E0E-4A9B-8BCB-989FEA2E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4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5E27D-9E0D-45C9-9B6F-161B2188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BCEA4-3A55-49FD-9CE7-87FFE7CA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7D2A28A-471F-42A6-89CF-8906EF54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2447AD-1215-4608-AC92-05EE3D7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B786CE-1393-4B0D-BB91-91C0BB5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6C9D4D-BE1C-4C1A-9502-ACA2A735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1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0B8DD-794E-47F7-B528-BA6982A1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C2DAF2A-451B-4D08-9404-7EE2E120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5DCADD-96AC-41E6-B735-2D1CCBE8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8E8783-22A1-4E01-85F3-FA0804C8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0CF9DA-5D3F-4CF7-8DCE-DECD2106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DC1982-CFAB-4B74-B6CF-44196B81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8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4">
                <a:lumMod val="60000"/>
                <a:lumOff val="40000"/>
              </a:schemeClr>
            </a:gs>
            <a:gs pos="22000">
              <a:schemeClr val="accent6">
                <a:lumMod val="40000"/>
                <a:lumOff val="60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77C5799-E92F-4167-B1EF-0013631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659F57-30E6-4F26-8010-876F4BE02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2F6A70-4E0A-49C3-8F4E-9783161A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9EB8-5920-4AF4-9CCC-538A1C1CC199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C2F56B-A5EE-4588-8D0C-1055D350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9AB74D-72C5-4FED-B232-FE63F663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B143-372B-4B53-AA6B-7CD36BE39F8D}" type="slidenum">
              <a:rPr lang="hu-HU" smtClean="0"/>
              <a:t>‹#›</a:t>
            </a:fld>
            <a:endParaRPr lang="hu-HU"/>
          </a:p>
        </p:txBody>
      </p:sp>
      <p:pic>
        <p:nvPicPr>
          <p:cNvPr id="1026" name="Picture 2" descr="Képtalálatok a következőre: machine learning&quot;">
            <a:extLst>
              <a:ext uri="{FF2B5EF4-FFF2-40B4-BE49-F238E27FC236}">
                <a16:creationId xmlns:a16="http://schemas.microsoft.com/office/drawing/2014/main" id="{39E3A5B9-1A0D-4FD5-8493-2EAD60F36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403" y="0"/>
            <a:ext cx="1583597" cy="10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types-of-machine-learning-algorithms-you-should-know-953a0824886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types-of-machine-learning-algorithms-you-should-know-953a082488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0A742-39D8-4A6C-AFFB-BB68B032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Gépi tanulás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D51870-D193-4C37-9D9C-529C22959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34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DFC5A-A271-49D7-B872-F84D9FC5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Felügyelet nélküli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D94883-D7C3-4C04-945A-31D9FB1B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felügyelet nélküli gépi tanuló algoritmusok is két osztályra bonthatók:</a:t>
            </a:r>
          </a:p>
          <a:p>
            <a:r>
              <a:rPr lang="hu-HU" b="1" dirty="0" err="1"/>
              <a:t>Klaszterezés</a:t>
            </a:r>
            <a:r>
              <a:rPr lang="hu-HU" dirty="0"/>
              <a:t>. A cél az adatok csoportokba sorolása anélkül, hogy előzetesen bármely feltételezéssel élnénk a csoportokra vonatkozóan. Például egy vállalat ügyfeleit vásárlási szokásaik alapján csoportosítjuk. </a:t>
            </a:r>
          </a:p>
          <a:p>
            <a:r>
              <a:rPr lang="hu-HU" b="1" dirty="0"/>
              <a:t>Asszociációk felfedezése</a:t>
            </a:r>
            <a:r>
              <a:rPr lang="hu-HU" dirty="0"/>
              <a:t>. Az adatok közötti szabályok meghatározása, például a tipikus bevásárlói kosarak meghatározása  egy szupermarketben.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94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D60CF-CBB8-4CF2-9B31-A1CA047F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A60844-A9FD-440B-A120-7D45D599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7F1C99-BC4E-4581-A896-ED4BAFCB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399627"/>
            <a:ext cx="6315956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8C7FD-69F2-43E1-98D0-8441794A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Részben felügyelt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22A8CA-45EF-4790-BE57-7CA92C94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/>
              <a:t>A részben felügyelt algoritmusok</a:t>
            </a:r>
            <a:r>
              <a:rPr lang="hu-HU" dirty="0"/>
              <a:t> esetén adataink egy része címkézett (tudjuk, mely osztályba tartozik) míg egy másik része nem címkézett.</a:t>
            </a:r>
          </a:p>
          <a:p>
            <a:r>
              <a:rPr lang="hu-HU" dirty="0"/>
              <a:t>Ilyen esetekben a </a:t>
            </a:r>
            <a:r>
              <a:rPr lang="hu-HU" dirty="0" err="1"/>
              <a:t>címkézetlen</a:t>
            </a:r>
            <a:r>
              <a:rPr lang="hu-HU" dirty="0"/>
              <a:t> adatokon a felügyelet nélküli technikával kialakítjuk a struktúrákat, ezeket megcímkézzük, majd beadjuk egy felügyelt tanulási algoritmusnak a megadott címkékkel, a kapott modellt pedig az új adatok besorolására használjuk. </a:t>
            </a:r>
          </a:p>
          <a:p>
            <a:r>
              <a:rPr lang="hu-HU" dirty="0"/>
              <a:t>Tipikus példa az ügyfelek vásárlási szokásai alapján történő szegmentációja, majd az ügyfélszegmensek profilírozása, azaz ügyfél típusok hozzárendelése a szegmensekhez.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00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E14296-158A-4D6C-890D-856D2D8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Megerősítéses tanulás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6CD82-988E-4D73-827F-169EE005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tanulás folyamata diszkrét, véletlenszerű lépések sorozatából áll, nincs előre rögzített modell. A tanuló algoritmus minden lépés után valamilyen formában megerősítést kap arról, hogy a lépés „jó” volt-e vagy nem. Az algoritmus egyre többet és többet tanul meg arról, hogy melyek a jó lépések és ezzel képessé teszi magát a helyes döntések meghozatalára.  Megerősítéses tanulási módszert, a Deep Mind programot alkalmazták a Google mérnökei az adatközpontok energiahasználatának optimalizálására, ilyen programokat használnak gyártó robotok programozására. Az önvezető gépkocsik esetén a megerősítéses tanulás különösen hasznos lehet olyan forgalmi helyzetekben, amelyeket a közlekedési szabályok nem tudnak feloldani. </a:t>
            </a:r>
          </a:p>
        </p:txBody>
      </p:sp>
    </p:spTree>
    <p:extLst>
      <p:ext uri="{BB962C8B-B14F-4D97-AF65-F5344CB8AC3E}">
        <p14:creationId xmlns:p14="http://schemas.microsoft.com/office/powerpoint/2010/main" val="4115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ML algorithms you should know">
            <a:hlinkClick r:id="rId2"/>
            <a:extLst>
              <a:ext uri="{FF2B5EF4-FFF2-40B4-BE49-F238E27FC236}">
                <a16:creationId xmlns:a16="http://schemas.microsoft.com/office/drawing/2014/main" id="{0F5EA461-204D-4A06-9A32-D42469F4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922" y="2060756"/>
            <a:ext cx="10003078" cy="4351338"/>
          </a:xfrm>
          <a:prstGeom prst="rect">
            <a:avLst/>
          </a:prstGeom>
          <a:solidFill>
            <a:srgbClr val="FFFFFF"/>
          </a:solidFill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25714C08-52AF-47A3-840B-7AB9B9DC4C39}"/>
              </a:ext>
            </a:extLst>
          </p:cNvPr>
          <p:cNvSpPr/>
          <p:nvPr/>
        </p:nvSpPr>
        <p:spPr>
          <a:xfrm>
            <a:off x="223143" y="2862832"/>
            <a:ext cx="20617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ML Típus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E764B6-41F6-4127-B441-A3BCA856168E}"/>
              </a:ext>
            </a:extLst>
          </p:cNvPr>
          <p:cNvSpPr/>
          <p:nvPr/>
        </p:nvSpPr>
        <p:spPr>
          <a:xfrm>
            <a:off x="354806" y="3802847"/>
            <a:ext cx="170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Változó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2D939-7855-4F16-89A1-70055BFC79E9}"/>
              </a:ext>
            </a:extLst>
          </p:cNvPr>
          <p:cNvSpPr/>
          <p:nvPr/>
        </p:nvSpPr>
        <p:spPr>
          <a:xfrm>
            <a:off x="108075" y="4742862"/>
            <a:ext cx="19848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Módszer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EDDA5F7-20F6-4039-B6E7-36CAF181B1EF}"/>
              </a:ext>
            </a:extLst>
          </p:cNvPr>
          <p:cNvSpPr/>
          <p:nvPr/>
        </p:nvSpPr>
        <p:spPr>
          <a:xfrm>
            <a:off x="427133" y="5601742"/>
            <a:ext cx="15577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Példák</a:t>
            </a:r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3C58220D-1EFC-4C42-B562-281B74F8B8E9}"/>
              </a:ext>
            </a:extLst>
          </p:cNvPr>
          <p:cNvSpPr/>
          <p:nvPr/>
        </p:nvSpPr>
        <p:spPr>
          <a:xfrm>
            <a:off x="2360023" y="4510733"/>
            <a:ext cx="9723902" cy="1091009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F5F0D5E9-5014-42E3-941F-FCD90DE60A5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22583" y="1611887"/>
            <a:ext cx="1916697" cy="300075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>
            <a:extLst>
              <a:ext uri="{FF2B5EF4-FFF2-40B4-BE49-F238E27FC236}">
                <a16:creationId xmlns:a16="http://schemas.microsoft.com/office/drawing/2014/main" id="{76928281-FD5A-466B-B1C4-8712EE2E7982}"/>
              </a:ext>
            </a:extLst>
          </p:cNvPr>
          <p:cNvSpPr/>
          <p:nvPr/>
        </p:nvSpPr>
        <p:spPr>
          <a:xfrm>
            <a:off x="862854" y="165337"/>
            <a:ext cx="83194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módszereket ML algoritmusokkal </a:t>
            </a:r>
          </a:p>
          <a:p>
            <a:pPr algn="ctr"/>
            <a:r>
              <a:rPr lang="hu-HU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valósítjuk meg</a:t>
            </a:r>
          </a:p>
        </p:txBody>
      </p:sp>
    </p:spTree>
    <p:extLst>
      <p:ext uri="{BB962C8B-B14F-4D97-AF65-F5344CB8AC3E}">
        <p14:creationId xmlns:p14="http://schemas.microsoft.com/office/powerpoint/2010/main" val="210107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E3C9A-14FA-498E-9C65-DEFC386E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ML algoritmus családfa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5B82A4-4176-433D-BDC3-07ECECC0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1B1829-2071-4F6B-B746-1B541C8E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0" y="1577027"/>
            <a:ext cx="8398413" cy="53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6587F9-F3F6-4CA5-A84A-B2764E5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tanulás általános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D79B32-00C1-4299-85D0-AAD0497A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377BD0-3310-43B2-B3DF-D17B35E3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55" y="1208887"/>
            <a:ext cx="672558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megértése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/>
          <a:lstStyle/>
          <a:p>
            <a:r>
              <a:rPr lang="hu-HU" dirty="0"/>
              <a:t>Tudnunk kell egyértelműen értelmeznünk a feladatot. Ismernünk kell, hogy milyen adatok állnak rendelkezésre és ezekből mit szeretnénk kiszámolni illetve milyen következtéseket szeretnénk levonni.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05725" y="1190625"/>
            <a:ext cx="2438400" cy="635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432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kiválasztása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feladat megértése, értelmezése után után kiválasztjuk a feladathoz illő algoritmust. Az elemzőnek természetesen ismernie kell az adott feladathoz használható algoritmusok választékát, előnyeiket, hátrányaikat, a futtatásukhoz rendelkezésre álló erőforrásokat, költségüket és mindezek figyelembevételével kell modellt választania. 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667223" y="1905405"/>
            <a:ext cx="2554806" cy="81854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309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előkészítése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>
            <a:normAutofit/>
          </a:bodyPr>
          <a:lstStyle/>
          <a:p>
            <a:r>
              <a:rPr lang="hu-HU" dirty="0"/>
              <a:t>Az algoritmus használata előtt gyakran lehet szükség az adatok előkészítésére, tisztítására illetve átalakítására. Ilyen lehet az adatok </a:t>
            </a:r>
            <a:r>
              <a:rPr lang="hu-HU" dirty="0" err="1"/>
              <a:t>sztendertizálása</a:t>
            </a:r>
            <a:r>
              <a:rPr lang="hu-HU" dirty="0"/>
              <a:t> vagy </a:t>
            </a:r>
            <a:r>
              <a:rPr lang="hu-HU" dirty="0" err="1"/>
              <a:t>normálása</a:t>
            </a:r>
            <a:r>
              <a:rPr lang="hu-HU" dirty="0"/>
              <a:t>. Szintén fontos lehet a nominális adatok kódolása is.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77213" y="2733178"/>
            <a:ext cx="2358189" cy="57791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7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AEB7D-0521-4605-BF85-27E82E24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50E347-E0F3-4A1F-BEE5-435A566D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8DFE7D-F720-4300-A793-C37F2699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899759"/>
            <a:ext cx="773538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Tanuló, teszt adatok kiválasztása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adatelőkészítés után a rendelkezésre álló adatokat több részre osztjuk, az un. tanuló adatokat a modell betanítására, a teszt adatokat a betanított modell tesztelésére, a validációs adatokat a betanított, tesztelt modell értékelésére használjuk. Nem minden feladatnál szokás külön tesztelést és validációt végezni, sokszor a validációs fázist összevonjuk a teszteléssel.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74793" y="3372347"/>
            <a:ext cx="2358189" cy="57791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010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 betanítása a tanuló adatokon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>
            <a:normAutofit/>
          </a:bodyPr>
          <a:lstStyle/>
          <a:p>
            <a:r>
              <a:rPr lang="hu-HU" dirty="0"/>
              <a:t>Gyakorlatilag az algoritmust lefuttatjuk a tanuló adatokon. </a:t>
            </a:r>
          </a:p>
          <a:p>
            <a:r>
              <a:rPr lang="hu-HU" dirty="0"/>
              <a:t>Az így kapott eredményeket kiértékeljük és rögzítjük.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74793" y="4001293"/>
            <a:ext cx="2358189" cy="57791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92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 tesztelése a teszt adatokon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7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algoritmust lefuttatjuk a teszt adatokon is. </a:t>
            </a:r>
          </a:p>
          <a:p>
            <a:r>
              <a:rPr lang="hu-HU" dirty="0"/>
              <a:t>Amennyiben a betanított modell „jól teljesít” a tesztadatokon, elfogadjuk és alkalmazzuk. Ha nem, akkor a folyamatban vissza kell lépnünk, és módosítanunk kell a betanítási algoritmust, majd újra le kell folytatni a betanítást. Ezt a ciklust addig kell ismételni, amíg el nem tudjuk fogadni a tesztelés eredményét.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74793" y="4588434"/>
            <a:ext cx="2358189" cy="11867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71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93C5BA44-ED31-4C3E-BF9B-562A1F2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 alkalmazása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71FF4A0-1B77-4274-B266-39935DFD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186" y="1690688"/>
            <a:ext cx="5414237" cy="4351338"/>
          </a:xfrm>
        </p:spPr>
        <p:txBody>
          <a:bodyPr>
            <a:normAutofit/>
          </a:bodyPr>
          <a:lstStyle/>
          <a:p>
            <a:r>
              <a:rPr lang="hu-HU" dirty="0"/>
              <a:t>Ha a modell átment a teszten, akkor vagy közvetlenül használatba vesszük, vagy lefolytatjuk a validációs folyamatot, ahonnan sikertelenség esetén a betanításhoz lépünk vissza. Ha ezek a ciklusok nem hoznak elfogadható eredményt, akkor a modell választásához kell visszalépnünk,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EC8AC4DD-C235-41D0-BF71-D1D59A348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0AA3FC4-4788-49F2-A2D9-B54B600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4842"/>
            <a:ext cx="5563376" cy="5572903"/>
          </a:xfrm>
          <a:prstGeom prst="rect">
            <a:avLst/>
          </a:prstGeom>
        </p:spPr>
      </p:pic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3B915051-40D0-4E2E-B045-5B2C7B69E8B9}"/>
              </a:ext>
            </a:extLst>
          </p:cNvPr>
          <p:cNvSpPr/>
          <p:nvPr/>
        </p:nvSpPr>
        <p:spPr>
          <a:xfrm>
            <a:off x="7774793" y="5194825"/>
            <a:ext cx="2358189" cy="159291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753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78C53AE-150A-4A71-8669-DAEC0F2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Mekkora részt különítsünk el a modell betanítására? 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31EBA9-0A74-4918-957A-452311DE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60-80%-ot szoktak tanulásra használni, a többi adat a teszteléshez és a </a:t>
            </a:r>
            <a:r>
              <a:rPr lang="hu-HU" dirty="0" err="1"/>
              <a:t>validáláshoz</a:t>
            </a:r>
            <a:r>
              <a:rPr lang="hu-HU" dirty="0"/>
              <a:t> szükséges. A tanuló és tesztelő adatokat véletlenszerűen </a:t>
            </a:r>
            <a:r>
              <a:rPr lang="hu-HU" dirty="0" err="1"/>
              <a:t>válaszjuk</a:t>
            </a:r>
            <a:r>
              <a:rPr lang="hu-HU" dirty="0"/>
              <a:t> ki. Természetesen a halmazok </a:t>
            </a:r>
            <a:r>
              <a:rPr lang="hu-HU" dirty="0" err="1"/>
              <a:t>diszjunktak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27BBAD7-C963-4E78-AB13-0F9AF358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53884"/>
            <a:ext cx="5291753" cy="23518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22E79CD-E564-45DB-A182-349447E9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52" y="3553884"/>
            <a:ext cx="4906359" cy="23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2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534001-F5CA-4A6E-8CE4-33854837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Alul és túltanulás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38B55-6379-451C-88A7-1AAC9AFD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255"/>
            <a:ext cx="10515600" cy="4351338"/>
          </a:xfrm>
        </p:spPr>
        <p:txBody>
          <a:bodyPr/>
          <a:lstStyle/>
          <a:p>
            <a:r>
              <a:rPr lang="hu-HU" dirty="0"/>
              <a:t>Alul tanulásról beszélünk, amikor rosszul működik az algoritmusunk. Ez lehet a rossz modell választás miatt. De adódhat abból is, hogy rosszul állítjuk be az algoritmus paramétereit.</a:t>
            </a:r>
          </a:p>
          <a:p>
            <a:r>
              <a:rPr lang="hu-HU" dirty="0"/>
              <a:t>Túltanulás akkor fordul elő amikor a tanuló halmazon jól teljesít az algoritmus, de a teszt halmazon már rossz eredményt ad.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1AB937-7A78-4AE9-A43F-88CFBC74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3615924"/>
            <a:ext cx="868801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534001-F5CA-4A6E-8CE4-33854837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Alul és túltanulás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38B55-6379-451C-88A7-1AAC9AFD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255"/>
            <a:ext cx="10515600" cy="4351338"/>
          </a:xfrm>
        </p:spPr>
        <p:txBody>
          <a:bodyPr/>
          <a:lstStyle/>
          <a:p>
            <a:r>
              <a:rPr lang="hu-HU" dirty="0"/>
              <a:t>Ezt nagyon jól szemlélteti a lenti ábra, ahol az algoritmus viselkedését láthatjuk a tanuló és a teszt adatokon.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123BCAF-E518-41E7-922C-4649B85A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16" y="2677373"/>
            <a:ext cx="6783821" cy="34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7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A2F2F-C629-4991-9592-5874BBB4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Minek alapján döntjük el, hogy a modell elfogadható-e?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60B63A-AA6D-4445-8C26-6F443D0F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különböző algoritmusokhoz különböző kritériumok tartozhatnak, amelyekkel a leggyakrabban alkalmaznak a betanított modellek megfelelőségét értékelhetjük. </a:t>
            </a:r>
          </a:p>
          <a:p>
            <a:r>
              <a:rPr lang="hu-HU" dirty="0"/>
              <a:t>Az adott feladatnál alkalmazható értékelési szempontok kiválasztása viszont az elemző feladata. Nyilván sokkal pontosabb becslésekre van szükség egy betegség diagnosztizálásánál, mint újságcikkek osztályozásánál.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031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9E8C6-0F7E-4679-9DE0-EB74E95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6" y="365125"/>
            <a:ext cx="10839994" cy="1325563"/>
          </a:xfrm>
        </p:spPr>
        <p:txBody>
          <a:bodyPr/>
          <a:lstStyle/>
          <a:p>
            <a:r>
              <a:rPr lang="hu-HU" dirty="0"/>
              <a:t>A gépi tanuló algoritmusok teljesítménymérése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26FDB6-2A7A-4216-B4A1-0A61B948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gépi tanuló algoritmusok alkalmazásának esetén csak az esetek egy részében van lehetőség arra, hogy hagyományos módon becsüljük meg a kapott modell megfelelőségét.  Egy hagyományos lineáris regressziós modell esetén hipotézist állítunk fel arra, hogy az x magyarázó (független) változóknak nincs hatása az y magyarázott (függő) változóra. A legfontosabb értékelési eljárás ez esetben az a hipotézis vizsgálat, ahol a kiinduló, azaz H</a:t>
            </a:r>
            <a:r>
              <a:rPr lang="hu-HU" baseline="-25000" dirty="0"/>
              <a:t>0</a:t>
            </a:r>
            <a:r>
              <a:rPr lang="hu-HU" dirty="0"/>
              <a:t> hipotézis az, hogy az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egyenlet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hu-HU" dirty="0"/>
              <a:t>paramétere nulla. Emellett feltételeztük, hogy az y(x) függvény lineáris, az </a:t>
            </a:r>
            <a:r>
              <a:rPr lang="el-GR" dirty="0"/>
              <a:t>ε </a:t>
            </a:r>
            <a:r>
              <a:rPr lang="hu-HU" dirty="0"/>
              <a:t>hibaparaméter nulla várható értékű normális eloszlású valószínűségi változó.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26A7523-3330-4669-B64F-39FFE74C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27" y="4341049"/>
            <a:ext cx="269595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9E8C6-0F7E-4679-9DE0-EB74E95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6" y="365125"/>
            <a:ext cx="10839994" cy="1325563"/>
          </a:xfrm>
        </p:spPr>
        <p:txBody>
          <a:bodyPr/>
          <a:lstStyle/>
          <a:p>
            <a:r>
              <a:rPr lang="hu-HU" dirty="0"/>
              <a:t>A gépi tanuló algoritmusok teljesítménymérése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26FDB6-2A7A-4216-B4A1-0A61B948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hipotézist a meglévő adatokból statisztikai számításokkal tudjuk elvetni vagy nem elvetni egy meghatározott konfidenciaszint mellett. Ha nem sikerül a hipotézist elvetni, akkor úgy gondoljuk, hogy a független változónak van hatása a függő változóra, és a hatás mértékét a regressziós egyenletben a megfelelő koefficiens mutatja. A hipotézisvizsgálathoz azonban meghatározott, például a fentiekben leírt statisztikai feltételeknek kell teljesülniük. </a:t>
            </a:r>
          </a:p>
          <a:p>
            <a:r>
              <a:rPr lang="hu-HU" dirty="0"/>
              <a:t>A gépi tanulási algoritmusok alkalmazásakor azonban a legtöbb esetben nem ismerjük annyira az adatokat, hogy garantálni tudjuk, hogy előre meghatározott statisztikai feltételek teljesüljenek, vagy az adatok mennyisége és </a:t>
            </a:r>
            <a:r>
              <a:rPr lang="hu-HU" dirty="0" err="1"/>
              <a:t>strukturálatlansága</a:t>
            </a:r>
            <a:r>
              <a:rPr lang="hu-HU" dirty="0"/>
              <a:t> miatt nem is tudnánk lefolytatni azokat a statisztikai teszteket, amelyek bizonyítanák egy-egy feltétel meglétét vagy hiányát. Nehéz lenne például </a:t>
            </a:r>
            <a:r>
              <a:rPr lang="hu-HU" dirty="0" err="1"/>
              <a:t>tweetek</a:t>
            </a:r>
            <a:r>
              <a:rPr lang="hu-HU" dirty="0"/>
              <a:t> osztályozásához bármilyen stabil statisztikai jellemzőket meghatározni.</a:t>
            </a:r>
          </a:p>
        </p:txBody>
      </p:sp>
    </p:spTree>
    <p:extLst>
      <p:ext uri="{BB962C8B-B14F-4D97-AF65-F5344CB8AC3E}">
        <p14:creationId xmlns:p14="http://schemas.microsoft.com/office/powerpoint/2010/main" val="377737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A3B8C-C372-4242-AB03-60FBEE44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gépi tanulás?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EDC6D0-ED33-4C3D-B9F2-738C5C29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gépi tanulás a Mesterséges Intelligencia (MI) egyik legfontosabb területe, amely olyan rendszerekkel foglalkozik, melyek a tapasztalatokból tudást generálnak és is tanulni képesek.</a:t>
            </a:r>
          </a:p>
          <a:p>
            <a:r>
              <a:rPr lang="hu-HU" dirty="0"/>
              <a:t>A megvalósítása gépi tanuló algoritmusokkal történik. A gépi tanuló algoritmusok alapvető működési elve hasonló. A tanuló algoritmusok „tanulnak”, hasznosítják a korábban megszerzett tudást, és ezzel új tudást állítanak elő.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326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9E8C6-0F7E-4679-9DE0-EB74E95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6" y="365125"/>
            <a:ext cx="10839994" cy="1325563"/>
          </a:xfrm>
        </p:spPr>
        <p:txBody>
          <a:bodyPr/>
          <a:lstStyle/>
          <a:p>
            <a:r>
              <a:rPr lang="hu-HU" dirty="0"/>
              <a:t>A gépi tanuló algoritmusok teljesítménymérése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26FDB6-2A7A-4216-B4A1-0A61B948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/>
              <a:t>Egy ajánlórendszer esetén az újonnan belépő termékek és vásárlók folyamatosan módosíthatják a korábbi termékek jellemzőinek statisztikai tulajdonságait. </a:t>
            </a:r>
          </a:p>
          <a:p>
            <a:r>
              <a:rPr lang="hu-HU" dirty="0"/>
              <a:t>A gépi tanuló algoritmusok hatékonyságát sokféleképpen mérik, nincs egyetlen kritérium. Az, hogy milyen kritériumot alkalmazunk, függ a konkrét feladattól.  Például, ha egy bankkártyával történő visszaélések észlelésre készítünk egy klasszifikációs modellt, egy tranzakció visszaélés kategóriába sorolása, ha az nem visszaélés, kevesebb kárt okoz, mintha egy visszaélést nem észlel a rendszer.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78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1427D7-1991-4443-AC02-A0EC8D0F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konfúziós mátrixot mind a klasszifikációs, mind a prediktív modelleknél alkalmazzuk.  A klasszifikáció a gépi tanulás egyik alapfeladata, a prediktív modellek jelentős része is ebbe a kategóriába esik. Például, az ajánló rendszerek is felfoghatók klasszifikációs modellként, a termékek feloszthatók ajánlott és nem ajánlott termékekre, vagy erősen ajánlott, közepes mértékben ajánlott és nem ajánlott termékekre, az asszociációs modelleknél az összetartozó objektumokat osztályoknak is tekinthetjük stb. A konfúziós mátrix alkalmazása szélesebb körű, mint kizárólag az osztályozó algoritmusok.</a:t>
            </a:r>
          </a:p>
        </p:txBody>
      </p:sp>
    </p:spTree>
    <p:extLst>
      <p:ext uri="{BB962C8B-B14F-4D97-AF65-F5344CB8AC3E}">
        <p14:creationId xmlns:p14="http://schemas.microsoft.com/office/powerpoint/2010/main" val="2055829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1427D7-1991-4443-AC02-A0EC8D0F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klasszifikáció során az objektumokat osztályokba soroljuk, a konfúziós mátrixszal azt mérjük, hogy tanulás során kialakított modell hány helyes és hány helytelen besorolást végez. A 3. sz. ábra egy két (pozitív és negatív) osztályba sorolás helyes és helytelen találatait összegzi.  A jelölések: </a:t>
            </a:r>
          </a:p>
          <a:p>
            <a:r>
              <a:rPr lang="hu-HU" dirty="0"/>
              <a:t>TP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positive</a:t>
            </a:r>
            <a:r>
              <a:rPr lang="hu-HU" dirty="0"/>
              <a:t> – a célosztályba sorolt és valóban odatartozó objektumok száma</a:t>
            </a:r>
          </a:p>
          <a:p>
            <a:r>
              <a:rPr lang="hu-HU" dirty="0"/>
              <a:t>TN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– a nem célosztályba sorolt és valóban nem a célosztályba tartozó objektumok száma</a:t>
            </a:r>
          </a:p>
          <a:p>
            <a:r>
              <a:rPr lang="hu-HU" dirty="0"/>
              <a:t>FP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positive</a:t>
            </a:r>
            <a:r>
              <a:rPr lang="hu-HU" dirty="0"/>
              <a:t> – a célosztályba sorolt, de valójában nem odatartozó objektumok száma</a:t>
            </a:r>
          </a:p>
          <a:p>
            <a:r>
              <a:rPr lang="hu-HU" dirty="0"/>
              <a:t>FN-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– a nem célosztályba sorolt, de valójában odatartozó objektumok száma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84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A55A96F-1980-40CD-96F6-9FDF4B4B6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91" y="1825625"/>
            <a:ext cx="89910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B338D43-7D89-4206-8151-8839E4FA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49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konfúziós mátrixból többféle komplex kvantitatív mutatót számolhatunk: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b="1" dirty="0" err="1"/>
              <a:t>Accuracy</a:t>
            </a:r>
            <a:r>
              <a:rPr lang="hu-HU" dirty="0"/>
              <a:t> a helyes találatok arányát mutatja az összes objektumhoz viszonyítva, míg az </a:t>
            </a:r>
            <a:r>
              <a:rPr lang="hu-HU" b="1" dirty="0" err="1"/>
              <a:t>Error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a helytelen találatok aránya az összes objektumhoz képest.</a:t>
            </a:r>
          </a:p>
          <a:p>
            <a:r>
              <a:rPr lang="hu-HU" dirty="0"/>
              <a:t>Az </a:t>
            </a:r>
            <a:r>
              <a:rPr lang="hu-HU" b="1" dirty="0" err="1"/>
              <a:t>Accuracy</a:t>
            </a:r>
            <a:r>
              <a:rPr lang="hu-HU" b="1" dirty="0"/>
              <a:t> és az </a:t>
            </a:r>
            <a:r>
              <a:rPr lang="hu-HU" b="1" dirty="0" err="1"/>
              <a:t>Error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nagyon általános mutatók, az alkalmazási terület sajátosságaira vonatkozóan nem mindig kellően informatívak. Nem informatív például az előbbi visszaélés detektálási feladatnál említett, a fals pozitív és a negatív találatok viszonyára vonatkozóan.  Nem használható e két kritérium akkor sem, ha a célosztály mérete kicsi a teljes halmazhoz képest.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418D9DA-5B6E-4EAA-8BD7-00788E8C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2" y="2571631"/>
            <a:ext cx="4915586" cy="87642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3BB2E4-2858-490A-96AA-4A244786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4" y="2571631"/>
            <a:ext cx="6287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3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E36E87A-F1D0-45AD-9274-2AE97DB6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0666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hu-HU" dirty="0"/>
              <a:t>A </a:t>
            </a:r>
            <a:r>
              <a:rPr lang="hu-HU" b="1" dirty="0" err="1"/>
              <a:t>Sensitivity</a:t>
            </a:r>
            <a:r>
              <a:rPr lang="hu-HU" dirty="0"/>
              <a:t>-t valódi pozitív rátának is nevezik, mert a célosztályba helyesen besorolt objektumok arányát fejezi a ki az összes, valóban a célosztályba tartozó objektumhoz képest.</a:t>
            </a:r>
          </a:p>
          <a:p>
            <a:r>
              <a:rPr lang="hu-HU" dirty="0"/>
              <a:t>A </a:t>
            </a:r>
            <a:r>
              <a:rPr lang="hu-HU" b="1" dirty="0" err="1"/>
              <a:t>Specificity</a:t>
            </a:r>
            <a:r>
              <a:rPr lang="hu-HU" dirty="0"/>
              <a:t> pedig a valódi negatív ráta, mert a nem célosztályba helyesen besorolt objektumok arányát fejezi ki az összes valóban nem a célosztályba tartozó objektumhoz képest.</a:t>
            </a:r>
          </a:p>
          <a:p>
            <a:r>
              <a:rPr lang="hu-HU" dirty="0"/>
              <a:t>A </a:t>
            </a:r>
            <a:r>
              <a:rPr lang="hu-HU" b="1" dirty="0" err="1"/>
              <a:t>Sensitivity</a:t>
            </a:r>
            <a:r>
              <a:rPr lang="hu-HU" dirty="0"/>
              <a:t>-t a besorolás „agresszivitását” fejezi ki. Egy klasszifikáció „agresszív” ha minden, kicsit is „gyanús” megfigyelést a célosztályba sorol (pl. egy email folyam spam/nem spam osztályozása, ahol minden, kicsit is spam gyanús levelet a modell a spam kategóriába sorol), vagy nagyon konzervatív, amikor túl sok objektum (spam) átmegy a szűrőn. 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923B274-7659-4FC1-9D61-7F6EEE7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48" y="1470734"/>
            <a:ext cx="3286584" cy="8859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D75C3F-F91B-4D9C-9237-2DC28E67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69" y="1470734"/>
            <a:ext cx="318179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AC780-53E4-4259-8F7B-905B749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konfúziós mátrix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380AABE-7D1A-4CB5-B62F-A8CD3206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42651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b="1" dirty="0" err="1"/>
              <a:t>Precision</a:t>
            </a:r>
            <a:r>
              <a:rPr lang="hu-HU" b="1" dirty="0"/>
              <a:t> és </a:t>
            </a:r>
            <a:r>
              <a:rPr lang="hu-HU" b="1" dirty="0" err="1"/>
              <a:t>Recall</a:t>
            </a:r>
            <a:r>
              <a:rPr lang="hu-HU" b="1" dirty="0"/>
              <a:t> </a:t>
            </a:r>
            <a:r>
              <a:rPr lang="hu-HU" dirty="0"/>
              <a:t>mutatók jelzik, hogy a modell által adott besorolás mennyire érdekes és releváns, vagy az eredmény nem különbözik lényegesen egy véletlenszerű osztályozástól</a:t>
            </a:r>
          </a:p>
          <a:p>
            <a:r>
              <a:rPr lang="hu-HU" b="1" dirty="0"/>
              <a:t>A </a:t>
            </a:r>
            <a:r>
              <a:rPr lang="hu-HU" b="1" dirty="0" err="1"/>
              <a:t>Precision</a:t>
            </a:r>
            <a:r>
              <a:rPr lang="hu-HU" b="1" dirty="0"/>
              <a:t> </a:t>
            </a:r>
            <a:r>
              <a:rPr lang="hu-HU" dirty="0"/>
              <a:t>a modell </a:t>
            </a:r>
            <a:r>
              <a:rPr lang="hu-HU" dirty="0" err="1"/>
              <a:t>predikciós</a:t>
            </a:r>
            <a:r>
              <a:rPr lang="hu-HU" dirty="0"/>
              <a:t> értéke, azt mutatja, hogy a modell mennyire </a:t>
            </a:r>
            <a:r>
              <a:rPr lang="hu-HU" dirty="0" err="1"/>
              <a:t>korrektül</a:t>
            </a:r>
            <a:r>
              <a:rPr lang="hu-HU" dirty="0"/>
              <a:t> sorol be egy pozitív megfigyelést a pozitív célosztályba. Ha ez az érték alacsony, akkor túl sok a tévedés, pl. egy keresőmotor esetén.</a:t>
            </a:r>
          </a:p>
          <a:p>
            <a:r>
              <a:rPr lang="hu-HU" dirty="0"/>
              <a:t>A </a:t>
            </a:r>
            <a:r>
              <a:rPr lang="hu-HU" b="1" dirty="0" err="1"/>
              <a:t>Recall</a:t>
            </a:r>
            <a:r>
              <a:rPr lang="hu-HU" dirty="0"/>
              <a:t> azt mutatja, hogy az eredmény mennyire teljes. Értéke ugyanaz, mint a </a:t>
            </a:r>
            <a:r>
              <a:rPr lang="hu-HU" dirty="0" err="1"/>
              <a:t>sensitivity</a:t>
            </a:r>
            <a:r>
              <a:rPr lang="hu-HU" dirty="0"/>
              <a:t> értéke, csak más az értelmezése.  Ha magas az értéke, akkor sok pozitív megfigyelés kap korrekt besorolást. Például, egy keresőmotor sok jó találatot gyűjt.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6AF82B-3083-48CB-B7D2-A5245EB4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72" y="1415993"/>
            <a:ext cx="2972215" cy="81926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43508B-D73B-4A80-B13B-3A3B36CF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30" y="1435045"/>
            <a:ext cx="250542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8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36F80-C2F4-4A98-9918-182633B6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F1 </a:t>
            </a:r>
            <a:r>
              <a:rPr lang="hu-HU" dirty="0" err="1"/>
              <a:t>score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CB9FB3-DB57-44C5-8719-45502321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Ez a pontossági (</a:t>
            </a:r>
            <a:r>
              <a:rPr lang="hu-HU" dirty="0" err="1"/>
              <a:t>precision</a:t>
            </a:r>
            <a:r>
              <a:rPr lang="hu-HU" dirty="0"/>
              <a:t>) és a teljességi (</a:t>
            </a:r>
            <a:r>
              <a:rPr lang="hu-HU" dirty="0" err="1"/>
              <a:t>recall</a:t>
            </a:r>
            <a:r>
              <a:rPr lang="hu-HU" dirty="0"/>
              <a:t>) pontszámok súlyozott átlaga.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FA0BCB-CAB8-4F10-AA60-E152C645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05" y="3729626"/>
            <a:ext cx="488700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E5991E-269F-40E7-8CD3-2B65B0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Jaccard</a:t>
            </a:r>
            <a:r>
              <a:rPr lang="hu-HU" dirty="0"/>
              <a:t> együttható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F8972-EF71-4D9B-AEE5-E1ADD5D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helyes találatok mutatószáma</a:t>
            </a:r>
          </a:p>
          <a:p>
            <a:endParaRPr lang="hu-HU" dirty="0"/>
          </a:p>
          <a:p>
            <a:r>
              <a:rPr lang="hu-HU" b="1" dirty="0"/>
              <a:t>y</a:t>
            </a:r>
            <a:r>
              <a:rPr lang="hu-HU" dirty="0"/>
              <a:t> az </a:t>
            </a:r>
            <a:r>
              <a:rPr lang="hu-HU" dirty="0" err="1"/>
              <a:t>előrejelzett</a:t>
            </a:r>
            <a:r>
              <a:rPr lang="hu-HU" dirty="0"/>
              <a:t> értékek</a:t>
            </a:r>
          </a:p>
          <a:p>
            <a:r>
              <a:rPr lang="hu-HU" b="1" dirty="0"/>
              <a:t>ŷ</a:t>
            </a:r>
            <a:r>
              <a:rPr lang="hu-HU" dirty="0"/>
              <a:t> a tényleges értékek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Bináris esetben megegyezik az </a:t>
            </a:r>
            <a:r>
              <a:rPr lang="hu-HU" b="1" dirty="0" err="1"/>
              <a:t>accuracy</a:t>
            </a:r>
            <a:r>
              <a:rPr lang="hu-HU" dirty="0"/>
              <a:t>-vel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4C1C38C-9A82-4BF6-B44E-50EF687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06" y="1206997"/>
            <a:ext cx="1857634" cy="163852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1A9A6CF-EEE2-4E14-8E95-ADC71119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63" y="3208072"/>
            <a:ext cx="3010320" cy="11907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DE42952-9C1E-4AEE-881D-9630B6A0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12" y="4250768"/>
            <a:ext cx="2848373" cy="106694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82F99B9-F060-4220-84F1-86EE821A7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397" y="4790169"/>
            <a:ext cx="2381582" cy="552527"/>
          </a:xfrm>
          <a:prstGeom prst="rect">
            <a:avLst/>
          </a:prstGeom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403065D8-4BC6-4E41-9D75-C967A50BDCEC}"/>
              </a:ext>
            </a:extLst>
          </p:cNvPr>
          <p:cNvSpPr/>
          <p:nvPr/>
        </p:nvSpPr>
        <p:spPr>
          <a:xfrm>
            <a:off x="4937759" y="4958167"/>
            <a:ext cx="929638" cy="21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99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95A12-8777-4291-B3C6-4EC2E61C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Jaccard</a:t>
            </a:r>
            <a:r>
              <a:rPr lang="hu-HU" dirty="0"/>
              <a:t> együttható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F62C9-E09E-40B5-B283-DBEE897D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Többváltozós esetben eltérhetnek egymástól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103D9F0-78F9-4440-AF9E-4272FFB7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83" y="2462077"/>
            <a:ext cx="4686954" cy="193384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13B8F95-2272-41C1-96F2-C91FD4FA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2" y="4763589"/>
            <a:ext cx="6145327" cy="16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EA6BCB-66D1-44F9-BAAC-E01F3DD9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tanulás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F546D-B5C4-49F3-97C0-A3A373E9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</a:p>
          <a:p>
            <a:r>
              <a:rPr lang="hu-HU" dirty="0"/>
              <a:t>Részben felügyelt tanulás</a:t>
            </a:r>
          </a:p>
          <a:p>
            <a:r>
              <a:rPr lang="hu-HU" dirty="0"/>
              <a:t>Felügyelet nélküli tanulás</a:t>
            </a:r>
          </a:p>
          <a:p>
            <a:r>
              <a:rPr lang="hu-HU" dirty="0"/>
              <a:t>Megerősítéses tanulás </a:t>
            </a:r>
          </a:p>
        </p:txBody>
      </p:sp>
    </p:spTree>
    <p:extLst>
      <p:ext uri="{BB962C8B-B14F-4D97-AF65-F5344CB8AC3E}">
        <p14:creationId xmlns:p14="http://schemas.microsoft.com/office/powerpoint/2010/main" val="1178933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67423-06D1-4FAF-BCF3-95ED62DD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LogLoss</a:t>
            </a:r>
            <a:r>
              <a:rPr lang="hu-HU" dirty="0"/>
              <a:t> mutató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7FC64-AFA8-46CD-9D42-D9703ADA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logaritmikus veszteséget (</a:t>
            </a:r>
            <a:r>
              <a:rPr lang="hu-HU" dirty="0" err="1"/>
              <a:t>LogLoss</a:t>
            </a:r>
            <a:r>
              <a:rPr lang="hu-HU" dirty="0"/>
              <a:t>) olyan esetekben használhatjuk, amikor az osztályozó eredménye osztály valószínűség, és nem osztálycímke, mint például a logisztikus regressziós modellek esetén.</a:t>
            </a:r>
          </a:p>
          <a:p>
            <a:endParaRPr lang="hu-HU" dirty="0"/>
          </a:p>
          <a:p>
            <a:r>
              <a:rPr lang="hu-HU" dirty="0"/>
              <a:t>Az egyenlet egyszerűen azt méri, hogy az egyes </a:t>
            </a:r>
            <a:r>
              <a:rPr lang="hu-HU" dirty="0" err="1"/>
              <a:t>előrejelzett</a:t>
            </a:r>
            <a:r>
              <a:rPr lang="hu-HU" dirty="0"/>
              <a:t> valószínűségek milyen távolságra vannak a tényleges címkétől.</a:t>
            </a:r>
          </a:p>
          <a:p>
            <a:r>
              <a:rPr lang="hu-HU" dirty="0"/>
              <a:t>Az összes sorból származó log veszteség átlaga adja a log vesztés ideális értékét.</a:t>
            </a:r>
          </a:p>
          <a:p>
            <a:endParaRPr lang="hu-HU" dirty="0"/>
          </a:p>
          <a:p>
            <a:r>
              <a:rPr lang="hu-HU" dirty="0"/>
              <a:t>Egy jó modellnek </a:t>
            </a:r>
            <a:r>
              <a:rPr lang="hu-HU" dirty="0" err="1"/>
              <a:t>minnél</a:t>
            </a:r>
            <a:r>
              <a:rPr lang="hu-HU" dirty="0"/>
              <a:t> kisebb log veszteségértékkel kell rendelkeznie.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1B1D89-3CE0-4788-A891-A71FBD3D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090948"/>
            <a:ext cx="3162741" cy="36200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EECA474-AD20-4DE8-90AE-97A32BD0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1" y="4990388"/>
            <a:ext cx="398200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1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F6B88-37C6-447B-B55A-A800EBE6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Kappa statisztika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E3BDF3-7C85-4F46-8C02-5F547D66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3" y="239168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Ahol p</a:t>
            </a:r>
            <a:r>
              <a:rPr lang="hu-HU" baseline="-25000" dirty="0"/>
              <a:t>0</a:t>
            </a:r>
            <a:r>
              <a:rPr lang="hu-HU" dirty="0"/>
              <a:t> az </a:t>
            </a:r>
            <a:r>
              <a:rPr lang="hu-HU" dirty="0" err="1"/>
              <a:t>Accuracy</a:t>
            </a:r>
            <a:r>
              <a:rPr lang="hu-HU" dirty="0"/>
              <a:t>, </a:t>
            </a:r>
            <a:r>
              <a:rPr lang="hu-HU" dirty="0" err="1"/>
              <a:t>p</a:t>
            </a:r>
            <a:r>
              <a:rPr lang="hu-HU" baseline="-25000" dirty="0" err="1"/>
              <a:t>e</a:t>
            </a:r>
            <a:r>
              <a:rPr lang="hu-HU" dirty="0"/>
              <a:t> pedig annak valószínűsége, hogy egy kiválasztott megfigyelést véletlenszerűen a célosztályba sorolunk.</a:t>
            </a:r>
          </a:p>
          <a:p>
            <a:r>
              <a:rPr lang="hu-HU" dirty="0"/>
              <a:t>Minthogy p</a:t>
            </a:r>
            <a:r>
              <a:rPr lang="hu-HU" baseline="-25000" dirty="0"/>
              <a:t>0 </a:t>
            </a:r>
            <a:r>
              <a:rPr lang="hu-HU" dirty="0"/>
              <a:t>≤1, K≤1.   Ha  K=1, a modell tökéletes. Ez azt jelenti, hogy az </a:t>
            </a:r>
            <a:r>
              <a:rPr lang="hu-HU" dirty="0" err="1"/>
              <a:t>Accuracy</a:t>
            </a:r>
            <a:r>
              <a:rPr lang="hu-HU" dirty="0"/>
              <a:t>=1, vagyis az osztályozás tökéletes. K=0 esetben az osztályozó modell nem jobb, mint egy véletlen osztályozás.</a:t>
            </a:r>
          </a:p>
          <a:p>
            <a:r>
              <a:rPr lang="hu-HU" dirty="0"/>
              <a:t>Az egyes K értékekhez a szakértők minőségi kategóriákat rendelnek: </a:t>
            </a:r>
          </a:p>
          <a:p>
            <a:pPr marL="3048000" indent="0">
              <a:buNone/>
            </a:pPr>
            <a:r>
              <a:rPr lang="hu-HU" dirty="0"/>
              <a:t>Gyenge megfelelőség: K&lt;0.20</a:t>
            </a:r>
          </a:p>
          <a:p>
            <a:pPr marL="3048000" indent="0">
              <a:buNone/>
            </a:pPr>
            <a:r>
              <a:rPr lang="hu-HU" dirty="0"/>
              <a:t>Elégséges megfelelőség: 0.2&lt;K&lt;0.4</a:t>
            </a:r>
          </a:p>
          <a:p>
            <a:pPr marL="3048000" indent="0">
              <a:buNone/>
            </a:pPr>
            <a:r>
              <a:rPr lang="hu-HU" dirty="0"/>
              <a:t>Elfogadható megfelelőség: 0.4&lt;K&lt;0.6</a:t>
            </a:r>
          </a:p>
          <a:p>
            <a:pPr marL="3048000" indent="0">
              <a:buNone/>
            </a:pPr>
            <a:r>
              <a:rPr lang="hu-HU" dirty="0"/>
              <a:t>Jó megfelelőség: 0.6&lt;K&lt;0.8</a:t>
            </a:r>
          </a:p>
          <a:p>
            <a:pPr marL="3048000" indent="0">
              <a:buNone/>
            </a:pPr>
            <a:r>
              <a:rPr lang="hu-HU" dirty="0"/>
              <a:t>Kiváló megfelelőség: 0.8&lt;K&lt;1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0361567-64C1-4B29-B6EE-A3217173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3" y="1430282"/>
            <a:ext cx="185763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8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1B8B3-8321-45FB-BF70-ABB6BDB3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McNemar</a:t>
            </a:r>
            <a:r>
              <a:rPr lang="hu-HU" dirty="0"/>
              <a:t> statisztika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7185E-47A3-4666-81C0-929AF3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55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McNemar</a:t>
            </a:r>
            <a:r>
              <a:rPr lang="hu-HU" dirty="0"/>
              <a:t> statisztikával azt vizsgálják, hogy van-e különbség két kategória változó között a </a:t>
            </a:r>
            <a:r>
              <a:rPr lang="el-GR" dirty="0"/>
              <a:t>χ2 </a:t>
            </a:r>
            <a:r>
              <a:rPr lang="hu-HU" dirty="0"/>
              <a:t>teszt alkalmazásával. Az egyik változó a valós osztályozás, a másik a modell.  Ehhez egy 2x2-es </a:t>
            </a:r>
            <a:r>
              <a:rPr lang="hu-HU" dirty="0" err="1"/>
              <a:t>kontingencia</a:t>
            </a:r>
            <a:r>
              <a:rPr lang="hu-HU" dirty="0"/>
              <a:t> táblázatot hozunk létre a minta gyakoriságaiból és elvégezzük a </a:t>
            </a:r>
            <a:r>
              <a:rPr lang="el-GR" dirty="0"/>
              <a:t>χ2 </a:t>
            </a:r>
            <a:r>
              <a:rPr lang="hu-HU" dirty="0"/>
              <a:t>tesztet. </a:t>
            </a:r>
          </a:p>
          <a:p>
            <a:r>
              <a:rPr lang="hu-HU" dirty="0"/>
              <a:t>Alkalmazzuk a </a:t>
            </a:r>
            <a:r>
              <a:rPr lang="el-GR" dirty="0"/>
              <a:t>χ2 </a:t>
            </a:r>
            <a:r>
              <a:rPr lang="hu-HU" dirty="0"/>
              <a:t>tesztet, kiszámítjuk a </a:t>
            </a:r>
          </a:p>
          <a:p>
            <a:endParaRPr lang="hu-HU" dirty="0"/>
          </a:p>
          <a:p>
            <a:pPr marL="182563" indent="0">
              <a:buNone/>
            </a:pPr>
            <a:r>
              <a:rPr lang="hu-HU" dirty="0"/>
              <a:t>statisztikát és összehasonlítjuk az 1 szabadságfokú </a:t>
            </a:r>
            <a:r>
              <a:rPr lang="el-GR" dirty="0"/>
              <a:t>χ2 </a:t>
            </a:r>
            <a:r>
              <a:rPr lang="hu-HU" dirty="0"/>
              <a:t>eloszlás értékével adott szignifikancia mellett. Általában az </a:t>
            </a:r>
            <a:r>
              <a:rPr lang="el-GR" dirty="0"/>
              <a:t>α=0,05 </a:t>
            </a:r>
            <a:r>
              <a:rPr lang="hu-HU" dirty="0"/>
              <a:t>értéket használjuk. Ha a T értéke nagyobb, mint a </a:t>
            </a:r>
            <a:r>
              <a:rPr lang="el-GR" dirty="0"/>
              <a:t>χ2 </a:t>
            </a:r>
            <a:r>
              <a:rPr lang="hu-HU" dirty="0"/>
              <a:t>értéke, akkor nem vetjük el a nullhipotézist, vagyis a modell nem ad jobb besorolást, mint a véletlen. </a:t>
            </a:r>
          </a:p>
          <a:p>
            <a:r>
              <a:rPr lang="hu-HU" dirty="0"/>
              <a:t>Vizsgáljuk, hogy a modell által pozitívnak besorolt és a valóságban pozitív objektumok száma egyenlő-e és ugyanígy egyenlő-e a valós negatív objektumok száma a modell által negatívnak besoroltak számával, vagyis TP+FN=TP+FP  és FP+TN=FN+TN 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C51F5C-C00C-4A8C-A27C-6F58B552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13" y="3052710"/>
            <a:ext cx="208626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7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1B8B3-8321-45FB-BF70-ABB6BDB3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McNemar</a:t>
            </a:r>
            <a:r>
              <a:rPr lang="hu-HU" dirty="0"/>
              <a:t> statisztika (példa)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7185E-47A3-4666-81C0-929AF3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62558"/>
          </a:xfrm>
        </p:spPr>
        <p:txBody>
          <a:bodyPr>
            <a:normAutofit/>
          </a:bodyPr>
          <a:lstStyle/>
          <a:p>
            <a:r>
              <a:rPr lang="hu-HU" dirty="0"/>
              <a:t>A nullhipotézis az, hogy a sorösszegek megegyeznek az oszlopösszegekkel. A hipotézist ezen a szinten nem utasítjuk el. </a:t>
            </a:r>
          </a:p>
          <a:p>
            <a:r>
              <a:rPr lang="hu-HU" dirty="0"/>
              <a:t>A </a:t>
            </a:r>
            <a:r>
              <a:rPr lang="hu-HU" dirty="0" err="1"/>
              <a:t>McNamer</a:t>
            </a:r>
            <a:r>
              <a:rPr lang="hu-HU" dirty="0"/>
              <a:t> teszt nem feltételezi a változók meghatározott eloszlását, ugyanakkor kis elemszámoknál a  </a:t>
            </a:r>
            <a:r>
              <a:rPr lang="el-GR" dirty="0"/>
              <a:t>χ2 </a:t>
            </a:r>
            <a:r>
              <a:rPr lang="hu-HU" dirty="0"/>
              <a:t>teszt nem használható.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B5F7B56-E692-46F2-9F58-1EB35A5B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53" y="1825625"/>
            <a:ext cx="571579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6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59D71-0201-48A0-85CC-E449D641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osztályozás megbízhatósága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E162EE-6D75-4D15-88D9-0FB4A58B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dirty="0"/>
              <a:t>A fenti mértékek valamilyen szinten az osztályozó modell teljesítményét mérik, de fel kell tennünk azt a kérdést is, hogy vajon mennyire megbízható egy osztályozás. Ha például egy email tartalmazza az „ingyenes” vagy „fogyás” kifejezéseket, 99%-os eséllyel spam és az osztályozó ide is sorolja. Ha tartalmazza a „konferencia” kifejezést, csak 51% az esélye, hogy spam, de a spam szűrő ezt is kiszűri. Ilyenkor célszerű a  0-1 kategóriák helyett az egyes osztályokba tartozás valószínűségeit számolni.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7653D2-50CF-4138-A42B-AA8BF45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1" y="3429000"/>
            <a:ext cx="677322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0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1094F-7576-480E-BDEF-901AEC1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ROC görbe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1893D-B174-462B-886D-60C6EBEB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ROC (</a:t>
            </a:r>
            <a:r>
              <a:rPr lang="hu-HU" dirty="0" err="1"/>
              <a:t>Receiver</a:t>
            </a:r>
            <a:r>
              <a:rPr lang="hu-HU" dirty="0"/>
              <a:t> </a:t>
            </a:r>
            <a:r>
              <a:rPr lang="hu-HU" dirty="0" err="1"/>
              <a:t>Operating</a:t>
            </a:r>
            <a:r>
              <a:rPr lang="hu-HU" dirty="0"/>
              <a:t> </a:t>
            </a:r>
            <a:r>
              <a:rPr lang="hu-HU" dirty="0" err="1"/>
              <a:t>Characteristic</a:t>
            </a:r>
            <a:r>
              <a:rPr lang="hu-HU" dirty="0"/>
              <a:t>) a valódi </a:t>
            </a:r>
            <a:r>
              <a:rPr lang="hu-HU" dirty="0" err="1"/>
              <a:t>pozitívak</a:t>
            </a:r>
            <a:r>
              <a:rPr lang="hu-HU" dirty="0"/>
              <a:t> aránya és a fals </a:t>
            </a:r>
            <a:r>
              <a:rPr lang="hu-HU" dirty="0" err="1"/>
              <a:t>pozitívak</a:t>
            </a:r>
            <a:r>
              <a:rPr lang="hu-HU" dirty="0"/>
              <a:t> aránya  közötti kapcsolatot jellemzi. Ez elnevezés a radartechnológiában vezették be, a valódi radar szignálok és a fals riasztások megkülönböztetésére szolgál.</a:t>
            </a:r>
          </a:p>
          <a:p>
            <a:r>
              <a:rPr lang="hu-HU" dirty="0"/>
              <a:t>Minthogy a mértékek ekvivalensek a </a:t>
            </a:r>
            <a:r>
              <a:rPr lang="hu-HU" i="1" dirty="0" err="1"/>
              <a:t>Sensitivity</a:t>
            </a:r>
            <a:r>
              <a:rPr lang="hu-HU" dirty="0"/>
              <a:t>-vel és az (1-</a:t>
            </a:r>
            <a:r>
              <a:rPr lang="hu-HU" i="1" dirty="0"/>
              <a:t>Specificity</a:t>
            </a:r>
            <a:r>
              <a:rPr lang="hu-HU" dirty="0"/>
              <a:t>) –vel, </a:t>
            </a:r>
            <a:r>
              <a:rPr lang="hu-HU" i="1" dirty="0" err="1"/>
              <a:t>sensitivity</a:t>
            </a:r>
            <a:r>
              <a:rPr lang="hu-HU" i="1" dirty="0"/>
              <a:t>/</a:t>
            </a:r>
            <a:r>
              <a:rPr lang="hu-HU" i="1" dirty="0" err="1"/>
              <a:t>specificity</a:t>
            </a:r>
            <a:r>
              <a:rPr lang="hu-HU" i="1" dirty="0"/>
              <a:t> </a:t>
            </a:r>
            <a:r>
              <a:rPr lang="hu-HU" dirty="0"/>
              <a:t>diagramnak is nevezik.</a:t>
            </a:r>
          </a:p>
          <a:p>
            <a:r>
              <a:rPr lang="hu-HU" dirty="0"/>
              <a:t>A görbe azt mutatja, hogy a független változók értékének, mint döntési paramétereknek  változtatásával hogyan függ a </a:t>
            </a:r>
            <a:r>
              <a:rPr lang="hu-HU" i="1" dirty="0" err="1"/>
              <a:t>Sensitivity</a:t>
            </a:r>
            <a:r>
              <a:rPr lang="hu-HU" dirty="0"/>
              <a:t> a kiesők arányától (</a:t>
            </a:r>
            <a:r>
              <a:rPr lang="hu-HU" dirty="0" err="1"/>
              <a:t>fall</a:t>
            </a:r>
            <a:r>
              <a:rPr lang="hu-HU" dirty="0"/>
              <a:t>-out). Ha a változók nominálisak, a ROC görbében a valószínűséget lehet használni.  Ha a valódi pozitív besorolások és a fals pozitív besorolások valószínűségi eloszlása ismert, akkor a ROC görbe a kumulatív eloszlásfüggvény. A görbe alatti terület (AUC –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curve</a:t>
            </a:r>
            <a:r>
              <a:rPr lang="hu-HU" dirty="0"/>
              <a:t>) a 0-tól egy felső határig a helyes besorolás valószínűsége.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674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1094F-7576-480E-BDEF-901AEC1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ROC görbe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41E8395-BE16-481E-8EFD-8D57A0F1BA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1336765"/>
            <a:ext cx="6226628" cy="55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2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1094F-7576-480E-BDEF-901AEC1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ROC görbe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1893D-B174-462B-886D-60C6EBEB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ábrán a 45</a:t>
            </a:r>
            <a:r>
              <a:rPr lang="hu-HU" baseline="30000" dirty="0"/>
              <a:t>o</a:t>
            </a:r>
            <a:r>
              <a:rPr lang="hu-HU" dirty="0"/>
              <a:t>-os egyenes a random klasszifikációt jelenti, ha egy modell ROC görbéje ez alatt van, akkor a modell rosszabb osztályozást ad, mintha az objektumokat random módon sorolnánk be. Minél távolabb van a ROC görbe a 45</a:t>
            </a:r>
            <a:r>
              <a:rPr lang="hu-HU" baseline="30000" dirty="0"/>
              <a:t>o</a:t>
            </a:r>
            <a:r>
              <a:rPr lang="hu-HU" dirty="0"/>
              <a:t>-os -os egyenestől a felső háromszögben, annál hatékonyabbnak tartjuk a modellt. </a:t>
            </a:r>
          </a:p>
          <a:p>
            <a:r>
              <a:rPr lang="hu-HU" dirty="0"/>
              <a:t>A modell megfelelőségére jellemző az AUC  (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curve</a:t>
            </a:r>
            <a:r>
              <a:rPr lang="hu-HU" dirty="0"/>
              <a:t>), is, azaz a ROC görbe alatti terület. Ha az AUC értéke 0.6, vagy kisebb, a modell gyakorlatilag nem ad jobb eredményt, mint a random osztályozás. Úgy tekintjük, hogy a modell jól használható, ha az érték 0.9-1 között van.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144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F0ED3-676B-44E0-9C37-B5D505CC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kurzus alatt érintett témakörök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F2692-5B96-4B59-8CD4-1C40E745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Idősorok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Regresszió, lineáris regresszió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Logisztikus regresszió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Döntési fák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SVM (Támasztó Vektor Gépek)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Véletlen erdő (Random </a:t>
            </a:r>
            <a:r>
              <a:rPr lang="hu-HU" dirty="0" err="1"/>
              <a:t>forest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GBM (</a:t>
            </a:r>
            <a:r>
              <a:rPr lang="hu-HU" dirty="0" err="1"/>
              <a:t>Grádiens</a:t>
            </a:r>
            <a:r>
              <a:rPr lang="hu-HU" dirty="0"/>
              <a:t> </a:t>
            </a:r>
            <a:r>
              <a:rPr lang="hu-HU" dirty="0" err="1"/>
              <a:t>turbózás</a:t>
            </a:r>
            <a:r>
              <a:rPr lang="hu-HU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Naive</a:t>
            </a:r>
            <a:r>
              <a:rPr lang="hu-HU" dirty="0"/>
              <a:t> </a:t>
            </a:r>
            <a:r>
              <a:rPr lang="hu-HU" dirty="0" err="1"/>
              <a:t>Bayes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Klaszteranalízis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Ajánló rendszerek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Asszociációs minták keresése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Megerősítéses tanulás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Neurális hálók (Deep </a:t>
            </a:r>
            <a:r>
              <a:rPr lang="hu-HU" dirty="0" err="1"/>
              <a:t>Learning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Fuzzy rendszerek</a:t>
            </a:r>
          </a:p>
        </p:txBody>
      </p:sp>
    </p:spTree>
    <p:extLst>
      <p:ext uri="{BB962C8B-B14F-4D97-AF65-F5344CB8AC3E}">
        <p14:creationId xmlns:p14="http://schemas.microsoft.com/office/powerpoint/2010/main" val="35489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D85A25-EBB8-4FFB-B701-4B5FD27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A gépi tanulás típusai</a:t>
            </a:r>
            <a:endParaRPr lang="en-US" dirty="0"/>
          </a:p>
        </p:txBody>
      </p:sp>
      <p:pic>
        <p:nvPicPr>
          <p:cNvPr id="4" name="Picture 2" descr="Types of ML algorithms you should know">
            <a:hlinkClick r:id="rId2"/>
            <a:extLst>
              <a:ext uri="{FF2B5EF4-FFF2-40B4-BE49-F238E27FC236}">
                <a16:creationId xmlns:a16="http://schemas.microsoft.com/office/drawing/2014/main" id="{0F5EA461-204D-4A06-9A32-D42469F4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922" y="2060756"/>
            <a:ext cx="10003078" cy="4351338"/>
          </a:xfrm>
          <a:prstGeom prst="rect">
            <a:avLst/>
          </a:prstGeom>
          <a:solidFill>
            <a:srgbClr val="FFFFFF"/>
          </a:solidFill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25714C08-52AF-47A3-840B-7AB9B9DC4C39}"/>
              </a:ext>
            </a:extLst>
          </p:cNvPr>
          <p:cNvSpPr/>
          <p:nvPr/>
        </p:nvSpPr>
        <p:spPr>
          <a:xfrm>
            <a:off x="108075" y="2862832"/>
            <a:ext cx="20617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ML Típus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E764B6-41F6-4127-B441-A3BCA856168E}"/>
              </a:ext>
            </a:extLst>
          </p:cNvPr>
          <p:cNvSpPr/>
          <p:nvPr/>
        </p:nvSpPr>
        <p:spPr>
          <a:xfrm>
            <a:off x="354806" y="3802847"/>
            <a:ext cx="170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Változó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2D939-7855-4F16-89A1-70055BFC79E9}"/>
              </a:ext>
            </a:extLst>
          </p:cNvPr>
          <p:cNvSpPr/>
          <p:nvPr/>
        </p:nvSpPr>
        <p:spPr>
          <a:xfrm>
            <a:off x="108075" y="4742862"/>
            <a:ext cx="19848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Módszer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EDDA5F7-20F6-4039-B6E7-36CAF181B1EF}"/>
              </a:ext>
            </a:extLst>
          </p:cNvPr>
          <p:cNvSpPr/>
          <p:nvPr/>
        </p:nvSpPr>
        <p:spPr>
          <a:xfrm>
            <a:off x="427133" y="5601742"/>
            <a:ext cx="15577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Példák</a:t>
            </a:r>
          </a:p>
        </p:txBody>
      </p:sp>
    </p:spTree>
    <p:extLst>
      <p:ext uri="{BB962C8B-B14F-4D97-AF65-F5344CB8AC3E}">
        <p14:creationId xmlns:p14="http://schemas.microsoft.com/office/powerpoint/2010/main" val="18300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10DD1-003D-44A9-8381-C0B17EEC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8255"/>
            <a:ext cx="10515600" cy="1325563"/>
          </a:xfrm>
        </p:spPr>
        <p:txBody>
          <a:bodyPr/>
          <a:lstStyle/>
          <a:p>
            <a:r>
              <a:rPr lang="hu-HU" dirty="0"/>
              <a:t>A gépi tanulás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C60776-C1D9-4378-A6D5-36CEBFA2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FA7727-5BF9-4BEF-8C2B-2F66E76D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03" y="1145284"/>
            <a:ext cx="7541541" cy="57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82E75-510E-4623-9BDC-DEAA1EC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B3556-E97F-4432-8D50-F8DB0805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hu-HU" dirty="0"/>
              <a:t>A gyakorlatban alkalmazott gépi tanuló algoritmusok legnagyobb része felügyelt (</a:t>
            </a:r>
            <a:r>
              <a:rPr lang="hu-HU" dirty="0" err="1"/>
              <a:t>supervised</a:t>
            </a:r>
            <a:r>
              <a:rPr lang="hu-HU" dirty="0"/>
              <a:t>) tanulás. A felügyelt tanulásnál ismertek az </a:t>
            </a:r>
            <a:r>
              <a:rPr lang="hu-HU" i="1" dirty="0"/>
              <a:t>X</a:t>
            </a:r>
            <a:r>
              <a:rPr lang="hu-HU" dirty="0"/>
              <a:t> input változók és az </a:t>
            </a:r>
            <a:r>
              <a:rPr lang="hu-HU" i="1" dirty="0"/>
              <a:t>Y</a:t>
            </a:r>
            <a:r>
              <a:rPr lang="hu-HU" dirty="0"/>
              <a:t> output változó. A gépi tanulás feladata az, hogy megtanítsuk az F leképezést arra, hogy minél nagyobb hatékonysággal képezze le az inputot az outputra. </a:t>
            </a:r>
          </a:p>
          <a:p>
            <a:pPr marL="0" indent="0" algn="ctr" fontAlgn="base">
              <a:buNone/>
            </a:pPr>
            <a:r>
              <a:rPr lang="hu-HU" i="1" dirty="0"/>
              <a:t>F: X-&gt;Y</a:t>
            </a:r>
            <a:endParaRPr lang="hu-HU" dirty="0"/>
          </a:p>
          <a:p>
            <a:pPr fontAlgn="base"/>
            <a:r>
              <a:rPr lang="hu-HU" dirty="0"/>
              <a:t>Ha a leképezés megfelelő, akkor a tanulásnál fel nem használt adatok esetén elvárjuk, hogy az X értékéből meg tudjuk jósolni az Y értékét.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616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82E75-510E-4623-9BDC-DEAA1EC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B3556-E97F-4432-8D50-F8DB0805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u-HU" dirty="0"/>
              <a:t>A felügyelt tanulási modellek két osztályba sorolhatók: </a:t>
            </a:r>
          </a:p>
          <a:p>
            <a:pPr lvl="0" fontAlgn="base"/>
            <a:r>
              <a:rPr lang="hu-HU" b="1" dirty="0"/>
              <a:t>Regressziós modellek</a:t>
            </a:r>
            <a:r>
              <a:rPr lang="hu-HU" dirty="0"/>
              <a:t>. Az output változó valós érték, amelyet az input értékéből szeretnénk meghatározni. </a:t>
            </a:r>
          </a:p>
          <a:p>
            <a:pPr fontAlgn="base"/>
            <a:r>
              <a:rPr lang="hu-HU" b="1" dirty="0"/>
              <a:t>Klasszifikációs modellek</a:t>
            </a:r>
            <a:r>
              <a:rPr lang="hu-HU" dirty="0"/>
              <a:t>. Az output változó egy kategória változó, a modell a változó által meghatározott kategóriákba sorolja a megfigyeléseket.</a:t>
            </a:r>
          </a:p>
          <a:p>
            <a:pPr lvl="0" fontAlgn="base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768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DFC5A-A271-49D7-B872-F84D9FC5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Felügyelet nélküli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D94883-D7C3-4C04-945A-31D9FB1B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/>
              <a:t>A felügyelet nélküli modelleknél</a:t>
            </a:r>
            <a:r>
              <a:rPr lang="hu-HU" dirty="0"/>
              <a:t> csak input változóink vannak, output változó nincs. Az algoritmus célja az adatokban rejlő struktúrák, eloszlások megkeresése.  Az előbbi hasonlatot folytatva, a felügyelet nélküli tanulásnál nincs tanár, aki megmondja, hogy az iteráció során melyik a helyes és melyik a helytelen válasz. Az algoritmusnak enélkül kell megtalálnia a struktúrákat.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595210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" id="{8B4F95FE-AD53-4C62-9FB5-0752AA1A03F5}" vid="{98024AE5-B0AB-4973-BE0F-D03FFC823A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2751</Words>
  <Application>Microsoft Office PowerPoint</Application>
  <PresentationFormat>Szélesvásznú</PresentationFormat>
  <Paragraphs>169</Paragraphs>
  <Slides>48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python</vt:lpstr>
      <vt:lpstr>Gépi tanulás</vt:lpstr>
      <vt:lpstr>PowerPoint-bemutató</vt:lpstr>
      <vt:lpstr>Mi a gépi tanulás?</vt:lpstr>
      <vt:lpstr>A gépi tanulás típusai</vt:lpstr>
      <vt:lpstr>A gépi tanulás típusai</vt:lpstr>
      <vt:lpstr>A gépi tanulás típusai</vt:lpstr>
      <vt:lpstr>Felügyelt tanulás</vt:lpstr>
      <vt:lpstr>Felügyelt tanulás</vt:lpstr>
      <vt:lpstr>Felügyelet nélküli tanulás</vt:lpstr>
      <vt:lpstr>Felügyelet nélküli tanulás</vt:lpstr>
      <vt:lpstr>PowerPoint-bemutató</vt:lpstr>
      <vt:lpstr>Részben felügyelt tanulás</vt:lpstr>
      <vt:lpstr>Megerősítéses tanulás </vt:lpstr>
      <vt:lpstr>PowerPoint-bemutató</vt:lpstr>
      <vt:lpstr>ML algoritmus családfa</vt:lpstr>
      <vt:lpstr>A gépi tanulás általános folyamata</vt:lpstr>
      <vt:lpstr>A feladat megértése</vt:lpstr>
      <vt:lpstr>Az algoritmus kiválasztása</vt:lpstr>
      <vt:lpstr>Adatok előkészítése</vt:lpstr>
      <vt:lpstr>Tanuló, teszt adatok kiválasztása</vt:lpstr>
      <vt:lpstr>A modell betanítása a tanuló adatokon</vt:lpstr>
      <vt:lpstr>A modell tesztelése a teszt adatokon</vt:lpstr>
      <vt:lpstr>A modell alkalmazása</vt:lpstr>
      <vt:lpstr>Mekkora részt különítsünk el a modell betanítására? </vt:lpstr>
      <vt:lpstr>Alul és túltanulás</vt:lpstr>
      <vt:lpstr>Alul és túltanulás</vt:lpstr>
      <vt:lpstr>Minek alapján döntjük el, hogy a modell elfogadható-e? </vt:lpstr>
      <vt:lpstr>A gépi tanuló algoritmusok teljesítménymérése</vt:lpstr>
      <vt:lpstr>A gépi tanuló algoritmusok teljesítménymérése</vt:lpstr>
      <vt:lpstr>A gépi tanuló algoritmusok teljesítménymérése</vt:lpstr>
      <vt:lpstr>A konfúziós mátrix</vt:lpstr>
      <vt:lpstr>A konfúziós mátrix</vt:lpstr>
      <vt:lpstr>A konfúziós mátrix</vt:lpstr>
      <vt:lpstr>A konfúziós mátrix</vt:lpstr>
      <vt:lpstr>A konfúziós mátrix</vt:lpstr>
      <vt:lpstr>A konfúziós mátrix</vt:lpstr>
      <vt:lpstr>F1 score</vt:lpstr>
      <vt:lpstr>Jaccard együttható</vt:lpstr>
      <vt:lpstr>Jaccard együttható</vt:lpstr>
      <vt:lpstr>LogLoss mutató</vt:lpstr>
      <vt:lpstr>Kappa statisztika</vt:lpstr>
      <vt:lpstr>McNemar statisztika</vt:lpstr>
      <vt:lpstr>McNemar statisztika (példa)</vt:lpstr>
      <vt:lpstr>Az osztályozás megbízhatósága</vt:lpstr>
      <vt:lpstr>A ROC görbe </vt:lpstr>
      <vt:lpstr>A ROC görbe </vt:lpstr>
      <vt:lpstr>A ROC görbe </vt:lpstr>
      <vt:lpstr>A kurzus alatt érintett témakörök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Gépi tanulás</dc:title>
  <dc:creator>Dr. Kovács Endre</dc:creator>
  <cp:lastModifiedBy>Dr. Kovács Endre</cp:lastModifiedBy>
  <cp:revision>15</cp:revision>
  <dcterms:created xsi:type="dcterms:W3CDTF">2021-01-12T16:02:08Z</dcterms:created>
  <dcterms:modified xsi:type="dcterms:W3CDTF">2021-01-13T16:58:29Z</dcterms:modified>
</cp:coreProperties>
</file>