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61" r:id="rId6"/>
    <p:sldId id="262" r:id="rId7"/>
    <p:sldId id="266" r:id="rId8"/>
    <p:sldId id="267" r:id="rId9"/>
    <p:sldId id="272" r:id="rId10"/>
    <p:sldId id="260" r:id="rId11"/>
    <p:sldId id="264" r:id="rId12"/>
    <p:sldId id="265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1E1D0D-E7B6-4A2E-B8C7-6A497EE0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F701AB-AB8D-4932-B719-83D4D4A1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1E9FE7-D1C3-4A51-847C-872348FC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CBD32A-29B0-4039-92B2-FB9D8CAE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FECF2B-671B-4F1F-B348-28EE9A88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8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FC58C-032F-4675-B618-8D4786CC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2D3A4E-386D-4524-8653-C9CF6668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BFB68F-0238-4334-BA8C-E8EA4E90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C8E979-54EC-48DF-B827-5525181D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5AC18B-E88E-49D2-8FC2-A5654C0D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95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CDFB944-E4FB-4518-A99B-28AD2C30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367727-02DD-4C70-9821-D6D3E51F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152A2C-417E-43CA-B985-417FA636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7D7574-EA27-4E54-9B46-E87C1A8C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855ADA-6063-43DF-B005-771F546D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6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7A9AD8-C8BB-46E3-ABC6-6875B2F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173CD-1976-47A4-833C-D3E7B3E5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18ABD0-9186-46D5-AFA6-BE5FFBE7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F5691A-B9AF-4067-BB93-08A9B6B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5642EF-1FC2-4D9A-8AAA-61DDB2D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70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903DDF-B650-402B-AAD4-5581A4B5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EF401F-B963-47DB-A9C4-9A9D8C72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B442FC-D5E1-4D00-8844-62F1AAA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40166C-6830-4E9D-BBE0-151F92B2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0D2926-2B0F-49F4-977E-6A4CB434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48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154603-D4EF-4AF2-B10D-0048AF9D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FF9713-1BDA-4D1C-A702-E5FB09B1B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4F9C00-09F0-4989-8A07-B071AC4C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FB50F0-CDB1-468A-AED2-7C1AD997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6A7279-47D8-4677-82C0-C9F79B1E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A7ECAF-B6C2-4439-A242-6C98B70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0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8B715-CF3B-4DEA-BBDF-919ED056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F9954C-5CDB-4D61-9DC6-CA1E2896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3F7F7C-29B2-4936-99DE-A2A0C639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024042F-1931-44E4-A372-DAFA0BCE2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471D382-8A6B-4038-A415-1537B746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CAC4279-71D1-4A81-A368-8FDD068D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DBA1D9-C9B9-4E89-BB1D-F575F7A0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5A8E29-FE4A-45C3-9BE7-6FB7874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7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706CEE-DAD9-4763-AEBD-23FDEFE5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36F6A2-9841-4113-9AFC-440F1008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5B28669-3430-49BA-9707-B8B3E87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35499FD-1AA4-44C4-95B9-17EE9396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B547E8-924F-4CB7-A6FA-6704803F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D077611-534C-4A3E-988D-36CB2F47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A87DBB-61EB-4C70-ACBA-EB9F9FC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8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92251-2F96-484A-B740-B0930931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DAFA0-AB07-46EE-854A-7F7961B4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BBE70B-3CF8-45BC-849B-ABAD3E5C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DC0088-0BBB-4895-A15A-ADFA285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7B10A8-A0CB-45B6-A33D-8058FE51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24CBDA-099E-448B-9DCF-A9936C6E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6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F1ED9-354A-41CC-A05D-B6FE1E90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2B1DBB-52C8-4B1A-B450-B0ACB74BB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1127B4-912C-4204-98F8-B7E06B1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778E5E-52FF-4EAF-A8C6-5ACB2816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880AF28-B552-4DFF-BF9B-6DE8AF49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122F86-1A50-4AF8-B287-D7D441E9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86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C694DC1-4FFF-40C0-9272-085B6BF6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3A8D0E1-64AC-466C-A563-2150E0DA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38B768-2580-49B5-BE2F-EF83E8DC7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82AC-5174-4164-B80C-2658888655D8}" type="datetimeFigureOut">
              <a:rPr lang="hu-HU" smtClean="0"/>
              <a:t>2020. 03. 26.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351AED-4E6A-43FC-BFEE-9B8094DAA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BD66C-305A-4944-9DA3-061593382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0AF9-5D44-4AB2-9BA6-B50E0C7B9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57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026749-96D0-4F01-AB87-5FA99148C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neurális hálózatok működése</a:t>
            </a:r>
            <a:br>
              <a:rPr lang="hu-HU" dirty="0"/>
            </a:br>
            <a:r>
              <a:rPr lang="hu-HU" sz="4900" dirty="0"/>
              <a:t>(bevezetés)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8B691CB-0918-4F0F-9C30-AAA76E7E9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93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A56D7-5965-4F83-AD5E-C68C8109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neurális hálózat sajátosságai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3A121AA-EBFE-4CB2-BCF0-620B6E095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58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Az egyes neuronok értékeit v</a:t>
                </a:r>
                <a:r>
                  <a:rPr lang="hu-HU" sz="2000" dirty="0"/>
                  <a:t>i</a:t>
                </a:r>
                <a:r>
                  <a:rPr lang="hu-HU" dirty="0"/>
                  <a:t>-vel jelöljük</a:t>
                </a:r>
              </a:p>
              <a:p>
                <a:pPr lvl="1"/>
                <a:r>
                  <a:rPr lang="hu-HU" dirty="0"/>
                  <a:t>Intervallumának értéke feladat függő </a:t>
                </a:r>
                <a:br>
                  <a:rPr lang="hu-HU" dirty="0"/>
                </a:br>
                <a:r>
                  <a:rPr lang="hu-HU" dirty="0"/>
                  <a:t>(pl. bináris 0-1, decimális, </a:t>
                </a:r>
                <a:r>
                  <a:rPr lang="hu-HU" dirty="0" err="1"/>
                  <a:t>percentilis</a:t>
                </a:r>
                <a:r>
                  <a:rPr lang="hu-HU" dirty="0"/>
                  <a:t> stb.)</a:t>
                </a:r>
              </a:p>
              <a:p>
                <a:r>
                  <a:rPr lang="hu-HU" dirty="0"/>
                  <a:t>Minden egyes kapcsolathoz </a:t>
                </a:r>
                <a:r>
                  <a:rPr lang="hu-HU" i="1" dirty="0"/>
                  <a:t>súlyokat </a:t>
                </a:r>
                <a:r>
                  <a:rPr lang="hu-HU" dirty="0"/>
                  <a:t>rendelünk (</a:t>
                </a:r>
                <a:r>
                  <a:rPr lang="hu-HU" dirty="0" err="1"/>
                  <a:t>W</a:t>
                </a:r>
                <a:r>
                  <a:rPr lang="hu-HU" sz="2000" dirty="0" err="1"/>
                  <a:t>i</a:t>
                </a:r>
                <a:r>
                  <a:rPr lang="hu-HU" dirty="0"/>
                  <a:t>)</a:t>
                </a:r>
              </a:p>
              <a:p>
                <a:r>
                  <a:rPr lang="hu-HU" dirty="0"/>
                  <a:t>A súlyok mellé </a:t>
                </a:r>
                <a:r>
                  <a:rPr lang="hu-HU" dirty="0" err="1"/>
                  <a:t>torzítatlanság</a:t>
                </a:r>
                <a:r>
                  <a:rPr lang="hu-HU" dirty="0"/>
                  <a:t> (</a:t>
                </a:r>
                <a:r>
                  <a:rPr lang="hu-HU" i="1" dirty="0" err="1"/>
                  <a:t>bias</a:t>
                </a:r>
                <a:r>
                  <a:rPr lang="hu-HU" dirty="0"/>
                  <a:t>) értékek kerülnek (</a:t>
                </a:r>
                <a:r>
                  <a:rPr lang="hu-HU" dirty="0" err="1"/>
                  <a:t>b</a:t>
                </a:r>
                <a:r>
                  <a:rPr lang="hu-HU" sz="2000" dirty="0" err="1"/>
                  <a:t>i</a:t>
                </a:r>
                <a:r>
                  <a:rPr lang="hu-HU" dirty="0"/>
                  <a:t>)</a:t>
                </a:r>
              </a:p>
              <a:p>
                <a:r>
                  <a:rPr lang="hu-HU" dirty="0"/>
                  <a:t>Output érték kiszámítása: a neuronokhoz rendelt értékek és súlyoknak szorzatösszege, hozzáadva a </a:t>
                </a:r>
                <a:r>
                  <a:rPr lang="hu-HU" dirty="0" err="1"/>
                  <a:t>bias</a:t>
                </a:r>
                <a:r>
                  <a:rPr lang="hu-HU" dirty="0"/>
                  <a:t> értéket.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Mind a </a:t>
                </a:r>
                <a:r>
                  <a:rPr lang="hu-HU" dirty="0" err="1"/>
                  <a:t>W</a:t>
                </a:r>
                <a:r>
                  <a:rPr lang="hu-HU" sz="2000" dirty="0" err="1"/>
                  <a:t>i</a:t>
                </a:r>
                <a:r>
                  <a:rPr lang="hu-HU" dirty="0"/>
                  <a:t>, mind a </a:t>
                </a:r>
                <a:r>
                  <a:rPr lang="hu-HU" dirty="0" err="1"/>
                  <a:t>b</a:t>
                </a:r>
                <a:r>
                  <a:rPr lang="hu-HU" sz="2000" dirty="0" err="1"/>
                  <a:t>i</a:t>
                </a:r>
                <a:r>
                  <a:rPr lang="hu-HU" dirty="0"/>
                  <a:t> a tanulási fázis elején random érték, tehát a hálózat nem ad korrekt végeredményt a legelején. 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3A121AA-EBFE-4CB2-BCF0-620B6E095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5807"/>
              </a:xfrm>
              <a:blipFill>
                <a:blip r:embed="rId2"/>
                <a:stretch>
                  <a:fillRect l="-1217" t="-2785" b="-11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E0B4B7-F8C0-4691-AE47-6C98F15A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működik a neurális hálózat?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4DD665-868A-4160-B601-1972BFF9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elején nagyon pontatlanul</a:t>
            </a:r>
          </a:p>
          <a:p>
            <a:r>
              <a:rPr lang="hu-HU" dirty="0"/>
              <a:t>Tanítási folyamat</a:t>
            </a:r>
          </a:p>
          <a:p>
            <a:pPr lvl="1"/>
            <a:r>
              <a:rPr lang="hu-HU" dirty="0"/>
              <a:t>Ismert az elvárt eredmény (pl. képfelismerőnél egy külön változóban megadjuk, hogy mit ábrázol az adott kép)</a:t>
            </a:r>
          </a:p>
          <a:p>
            <a:pPr lvl="1"/>
            <a:r>
              <a:rPr lang="hu-HU" dirty="0"/>
              <a:t>Elkezdi megbecsülni a súlyokat, valamint a </a:t>
            </a:r>
            <a:r>
              <a:rPr lang="hu-HU" dirty="0" err="1"/>
              <a:t>bias</a:t>
            </a:r>
            <a:r>
              <a:rPr lang="hu-HU" dirty="0"/>
              <a:t> értékeket.</a:t>
            </a:r>
          </a:p>
          <a:p>
            <a:pPr lvl="1"/>
            <a:r>
              <a:rPr lang="hu-HU" dirty="0"/>
              <a:t>Ha eltér az eredmény az elvárt megoldástól:</a:t>
            </a:r>
            <a:br>
              <a:rPr lang="hu-HU" dirty="0"/>
            </a:br>
            <a:r>
              <a:rPr lang="hu-HU" dirty="0"/>
              <a:t>súlyok és/vagy </a:t>
            </a:r>
            <a:r>
              <a:rPr lang="hu-HU" dirty="0" err="1"/>
              <a:t>bias</a:t>
            </a:r>
            <a:r>
              <a:rPr lang="hu-HU" dirty="0"/>
              <a:t> értékek finomhangolása úgy, hogy a veszteségfüggvény minimalizálásra kerüljön (a veszteségfüggvényekről Máté előadásában hallhattok/olvashattok a későbbiekben).</a:t>
            </a:r>
          </a:p>
          <a:p>
            <a:r>
              <a:rPr lang="hu-HU" dirty="0" err="1"/>
              <a:t>Predikciós</a:t>
            </a:r>
            <a:r>
              <a:rPr lang="hu-HU" dirty="0"/>
              <a:t> fázis (tesztelés)</a:t>
            </a:r>
          </a:p>
          <a:p>
            <a:pPr lvl="1"/>
            <a:r>
              <a:rPr lang="hu-HU" dirty="0"/>
              <a:t>ismeretlen bemenet átadásakor kimenetet képez</a:t>
            </a:r>
          </a:p>
        </p:txBody>
      </p:sp>
    </p:spTree>
    <p:extLst>
      <p:ext uri="{BB962C8B-B14F-4D97-AF65-F5344CB8AC3E}">
        <p14:creationId xmlns:p14="http://schemas.microsoft.com/office/powerpoint/2010/main" val="23385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F03BA2-9F12-4752-B148-827F536B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működik a neurális hálózat?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74BDF-0F4C-45DC-AED6-DD9AD460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Aktivációs függvények </a:t>
            </a:r>
          </a:p>
          <a:p>
            <a:pPr lvl="1"/>
            <a:r>
              <a:rPr lang="hu-HU" dirty="0"/>
              <a:t>Nemlineáris függvény - a hálózat komplexitását növeli</a:t>
            </a:r>
          </a:p>
          <a:p>
            <a:pPr lvl="1"/>
            <a:r>
              <a:rPr lang="hu-HU" dirty="0"/>
              <a:t>Célok:</a:t>
            </a:r>
          </a:p>
          <a:p>
            <a:pPr lvl="2"/>
            <a:r>
              <a:rPr lang="hu-HU" dirty="0"/>
              <a:t>Pl. output értékek egy adott intervallumskálán legyenek</a:t>
            </a:r>
          </a:p>
          <a:p>
            <a:pPr lvl="2"/>
            <a:r>
              <a:rPr lang="hu-HU" dirty="0"/>
              <a:t>Adatok normalizálása, méretének zsugorítása</a:t>
            </a:r>
          </a:p>
          <a:p>
            <a:r>
              <a:rPr lang="hu-HU" dirty="0"/>
              <a:t>Veszteség függvény</a:t>
            </a:r>
          </a:p>
          <a:p>
            <a:pPr lvl="1"/>
            <a:r>
              <a:rPr lang="hu-HU" dirty="0"/>
              <a:t>Megmutatja, mennyivel tér el az output érték az elvárt értéktől </a:t>
            </a:r>
          </a:p>
          <a:p>
            <a:pPr lvl="1"/>
            <a:r>
              <a:rPr lang="hu-HU" dirty="0"/>
              <a:t>Súlyok és </a:t>
            </a:r>
            <a:r>
              <a:rPr lang="hu-HU" dirty="0" err="1"/>
              <a:t>bias</a:t>
            </a:r>
            <a:r>
              <a:rPr lang="hu-HU" dirty="0"/>
              <a:t> értékek becslésében nyújt segítséget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55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C70D24-B1BA-4DDB-98F6-9A8C0433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neurális hálózat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20F2BC-B34A-493E-97A9-1AD57973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Sikeresen és pontosan közelít komplex, nemlineáris leképzéseket</a:t>
            </a:r>
          </a:p>
          <a:p>
            <a:r>
              <a:rPr lang="hu-HU" dirty="0"/>
              <a:t>Rugalmas architektúra a hiányos adatokkal szemben</a:t>
            </a:r>
          </a:p>
          <a:p>
            <a:r>
              <a:rPr lang="hu-HU" dirty="0"/>
              <a:t>Egyszerű működtetés: gyorsan és hatékonyan reagál a környezet változó adataira</a:t>
            </a:r>
          </a:p>
          <a:p>
            <a:r>
              <a:rPr lang="hu-HU" dirty="0"/>
              <a:t>Nem vonatkoznak rá a klasszikus statisztikai módszerek korlátozó feltételei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81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18A6F-6217-4933-8AD5-0DCE922A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neurális hálózat hátrányai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D040F6-1913-40F4-BC48-1E7729B7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Fekete doboz jelleg – nehezen értelmezhetőek a becsült hálózat súlyai</a:t>
            </a:r>
          </a:p>
          <a:p>
            <a:r>
              <a:rPr lang="hu-HU" dirty="0"/>
              <a:t>Az optimális architektúra felépítése időigényes</a:t>
            </a:r>
          </a:p>
          <a:p>
            <a:r>
              <a:rPr lang="hu-HU" dirty="0"/>
              <a:t>Fennállhat a túltanulás veszélye, ami rontja a modell általánosító képességét</a:t>
            </a:r>
          </a:p>
          <a:p>
            <a:r>
              <a:rPr lang="hu-HU" dirty="0"/>
              <a:t>Ami előny, egyben hátrány is – hiányzik a klasszikus statisztikai módszerek néhány tulajdonsága</a:t>
            </a:r>
          </a:p>
          <a:p>
            <a:pPr lvl="1"/>
            <a:r>
              <a:rPr lang="hu-HU" dirty="0"/>
              <a:t>Nem lehetséges hipotézisek, konfidencia intervallumok tesztelése vele</a:t>
            </a:r>
          </a:p>
          <a:p>
            <a:r>
              <a:rPr lang="hu-HU" dirty="0"/>
              <a:t>Nagyszámú mintaelem szükséges a modell működtetéséhez</a:t>
            </a:r>
          </a:p>
          <a:p>
            <a:pPr lvl="1"/>
            <a:r>
              <a:rPr lang="hu-HU" dirty="0"/>
              <a:t>A teljesítménye nagyban függ a rendelkezésre álló adatok mennyiségétől</a:t>
            </a:r>
          </a:p>
          <a:p>
            <a:pPr lvl="1"/>
            <a:r>
              <a:rPr lang="hu-HU" dirty="0"/>
              <a:t>Nagy hardver igényű rendszer szükséges az üzemeltetéséhez</a:t>
            </a:r>
          </a:p>
        </p:txBody>
      </p:sp>
    </p:spTree>
    <p:extLst>
      <p:ext uri="{BB962C8B-B14F-4D97-AF65-F5344CB8AC3E}">
        <p14:creationId xmlns:p14="http://schemas.microsoft.com/office/powerpoint/2010/main" val="351544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0C499E-767B-4B64-A3D9-7801151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neurális hálózat hátrányai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DC2AE-144A-49A5-BB94-14C79A3D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Erőforrás igényes</a:t>
            </a:r>
          </a:p>
          <a:p>
            <a:pPr lvl="1"/>
            <a:r>
              <a:rPr lang="hu-HU" dirty="0"/>
              <a:t>Pl. 28x28 pixeles kép beolvasása: 784 input neuron</a:t>
            </a:r>
          </a:p>
          <a:p>
            <a:pPr lvl="1"/>
            <a:r>
              <a:rPr lang="hu-HU" dirty="0"/>
              <a:t>Tegyük fel, hogy:</a:t>
            </a:r>
          </a:p>
          <a:p>
            <a:pPr lvl="2"/>
            <a:r>
              <a:rPr lang="hu-HU" dirty="0"/>
              <a:t>Teljesen összekapcsolt neurális hálózatban dolgozunk</a:t>
            </a:r>
          </a:p>
          <a:p>
            <a:pPr lvl="2"/>
            <a:r>
              <a:rPr lang="hu-HU" dirty="0"/>
              <a:t>10 rejtett réteg van a hálózatban</a:t>
            </a:r>
          </a:p>
          <a:p>
            <a:pPr lvl="2"/>
            <a:r>
              <a:rPr lang="hu-HU" dirty="0"/>
              <a:t>50 000 tanuló adat, 10 000 teszt</a:t>
            </a:r>
          </a:p>
          <a:p>
            <a:pPr lvl="1"/>
            <a:r>
              <a:rPr lang="hu-HU" dirty="0"/>
              <a:t>784*10*50000 = 392 millió művelet!</a:t>
            </a:r>
          </a:p>
          <a:p>
            <a:pPr lvl="2"/>
            <a:r>
              <a:rPr lang="hu-HU" dirty="0"/>
              <a:t>Általában legalább 5x lefuttatják a tanuló adatbázist a teszt adatok előtt</a:t>
            </a:r>
          </a:p>
          <a:p>
            <a:pPr lvl="1"/>
            <a:r>
              <a:rPr lang="hu-HU" dirty="0"/>
              <a:t>12 MP kép??? (2976*3968 pixel)</a:t>
            </a:r>
          </a:p>
          <a:p>
            <a:pPr lvl="1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513477-A2DB-45CE-8F63-09BB3633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88" y="761206"/>
            <a:ext cx="266700" cy="2667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BB26382-0C92-4E54-9C57-62C1580E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23" y="541138"/>
            <a:ext cx="1284487" cy="12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C9EE6-3E57-4911-9ADC-7D3DE110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kis biológia…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F177FF-1264-47C7-9BD3-457037AC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neuron</a:t>
            </a:r>
            <a:r>
              <a:rPr lang="hu-HU" dirty="0"/>
              <a:t> az idegrendszer legkisebb egysége</a:t>
            </a:r>
          </a:p>
          <a:p>
            <a:pPr lvl="1"/>
            <a:r>
              <a:rPr lang="hu-HU" dirty="0"/>
              <a:t>Fogja az ingert, </a:t>
            </a:r>
            <a:r>
              <a:rPr lang="hu-HU" dirty="0" err="1"/>
              <a:t>képzi</a:t>
            </a:r>
            <a:r>
              <a:rPr lang="hu-HU" dirty="0"/>
              <a:t> és gyorsan továbbítja az ingerületet.</a:t>
            </a:r>
          </a:p>
          <a:p>
            <a:r>
              <a:rPr lang="hu-HU" dirty="0"/>
              <a:t>Három fő típus:</a:t>
            </a:r>
          </a:p>
          <a:p>
            <a:pPr lvl="1"/>
            <a:r>
              <a:rPr lang="hu-HU" dirty="0"/>
              <a:t>Érző neutronok: az ingerület felvételét és továbbítását végzik</a:t>
            </a:r>
          </a:p>
          <a:p>
            <a:pPr lvl="1"/>
            <a:r>
              <a:rPr lang="hu-HU" dirty="0" err="1"/>
              <a:t>Interneutronok</a:t>
            </a:r>
            <a:r>
              <a:rPr lang="hu-HU" dirty="0"/>
              <a:t>: az ingerület továbbadása, és más neuronok közötti kapcsolat fenntartása</a:t>
            </a:r>
          </a:p>
          <a:p>
            <a:pPr lvl="1"/>
            <a:r>
              <a:rPr lang="hu-HU" dirty="0"/>
              <a:t>Mozgató neutronok: az ingerületre adott válaszreakciót valósítják meg.</a:t>
            </a:r>
          </a:p>
        </p:txBody>
      </p:sp>
    </p:spTree>
    <p:extLst>
      <p:ext uri="{BB962C8B-B14F-4D97-AF65-F5344CB8AC3E}">
        <p14:creationId xmlns:p14="http://schemas.microsoft.com/office/powerpoint/2010/main" val="21856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0E2BF0-652F-46E5-A1C3-2ECB5125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0957"/>
            <a:ext cx="11353800" cy="1325563"/>
          </a:xfrm>
        </p:spPr>
        <p:txBody>
          <a:bodyPr/>
          <a:lstStyle/>
          <a:p>
            <a:r>
              <a:rPr lang="hu-HU" dirty="0"/>
              <a:t>Hasonlóképpen a mesterséges intelligenciában 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6BAB4F-9A0D-4FB4-985D-7E4ED836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Bemeneti (Input) réteg: a bemenetként átadott adatot </a:t>
            </a:r>
            <a:r>
              <a:rPr lang="hu-HU" dirty="0" err="1"/>
              <a:t>módosítatlanul</a:t>
            </a:r>
            <a:r>
              <a:rPr lang="hu-HU" dirty="0"/>
              <a:t> továbbítja</a:t>
            </a:r>
          </a:p>
          <a:p>
            <a:r>
              <a:rPr lang="hu-HU" dirty="0"/>
              <a:t>Rejtett rétegek: feladatuk az adatok transzformációja, kódolása, absztrakciók létrehozása.</a:t>
            </a:r>
          </a:p>
          <a:p>
            <a:r>
              <a:rPr lang="hu-HU" dirty="0"/>
              <a:t>Kimeneti (Output) réteg: a hálózat által átalakított adatok eredményét adja. </a:t>
            </a:r>
          </a:p>
          <a:p>
            <a:endParaRPr lang="hu-HU" dirty="0"/>
          </a:p>
          <a:p>
            <a:r>
              <a:rPr lang="hu-HU" dirty="0"/>
              <a:t>Az input és az output rétegben található neuronok száma teljesen feladatfüggő - lehet, hogy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4 input adatunk, amelyből 1 output adatot várunk, de elképzelhető, hogy a 4 inputból 25 output neuron 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32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54B44D-B737-4592-8DBB-E8A27805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teljesen összekapcsolt neurális hálózat ábrája</a:t>
            </a:r>
          </a:p>
        </p:txBody>
      </p:sp>
      <p:pic>
        <p:nvPicPr>
          <p:cNvPr id="4" name="Tartalom helye 3" descr="A képen objektum, óra látható&#10;&#10;Automatikusan generált leírás">
            <a:extLst>
              <a:ext uri="{FF2B5EF4-FFF2-40B4-BE49-F238E27FC236}">
                <a16:creationId xmlns:a16="http://schemas.microsoft.com/office/drawing/2014/main" id="{E3A9C7AB-5C84-446E-ADCA-4F2FAE96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39" y="2208124"/>
            <a:ext cx="6585598" cy="41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332DBD-0366-4110-A199-0F15746E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egyszerű példa</a:t>
            </a:r>
          </a:p>
        </p:txBody>
      </p:sp>
      <p:pic>
        <p:nvPicPr>
          <p:cNvPr id="7" name="Kép 6" descr="A képen elektronika, fekete, monitor, ülő látható&#10;&#10;Automatikusan generált leírás">
            <a:extLst>
              <a:ext uri="{FF2B5EF4-FFF2-40B4-BE49-F238E27FC236}">
                <a16:creationId xmlns:a16="http://schemas.microsoft.com/office/drawing/2014/main" id="{512220F5-CB3C-4A6B-BCD3-0D08826B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00" y="3426774"/>
            <a:ext cx="2361700" cy="343122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5B1D03-529D-42F1-9055-CDC7B424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Snake</a:t>
            </a:r>
            <a:r>
              <a:rPr lang="hu-HU" dirty="0"/>
              <a:t> neurális hálózat</a:t>
            </a:r>
          </a:p>
          <a:p>
            <a:r>
              <a:rPr lang="hu-HU" dirty="0"/>
              <a:t>Cél: a kígyó a következő lépést élje túl</a:t>
            </a:r>
          </a:p>
          <a:p>
            <a:r>
              <a:rPr lang="hu-HU" dirty="0"/>
              <a:t>Input rétegben 4 neuron: Balra; Jobbra; Előre; Ajánlott útvonal</a:t>
            </a:r>
          </a:p>
          <a:p>
            <a:pPr lvl="1"/>
            <a:r>
              <a:rPr lang="hu-HU" dirty="0"/>
              <a:t>Ha van valami akadály a kígyó előtt, akkor 1,</a:t>
            </a:r>
          </a:p>
          <a:p>
            <a:pPr lvl="1"/>
            <a:r>
              <a:rPr lang="hu-HU" dirty="0"/>
              <a:t>Ha szabad az út, 0 az értéke</a:t>
            </a:r>
          </a:p>
          <a:p>
            <a:pPr lvl="1"/>
            <a:r>
              <a:rPr lang="hu-HU" dirty="0"/>
              <a:t>Ajánlott útvonal: Balra -1; Előre 0; Jobbra 1 az értéke</a:t>
            </a:r>
          </a:p>
          <a:p>
            <a:pPr lvl="1"/>
            <a:r>
              <a:rPr lang="hu-HU" dirty="0"/>
              <a:t>Szabadon megadhatjuk az értékét a tanulási fázisban</a:t>
            </a:r>
          </a:p>
          <a:p>
            <a:r>
              <a:rPr lang="hu-HU" dirty="0"/>
              <a:t>Output érték: ha a kígyó túléli: 1, ha nem, akkor 0</a:t>
            </a:r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22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8CAF50E2-6366-46B1-9077-3D00D0C09692}"/>
              </a:ext>
            </a:extLst>
          </p:cNvPr>
          <p:cNvSpPr/>
          <p:nvPr/>
        </p:nvSpPr>
        <p:spPr>
          <a:xfrm>
            <a:off x="3346882" y="2975905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4E23E002-818C-4412-AFC1-5C2490E53340}"/>
              </a:ext>
            </a:extLst>
          </p:cNvPr>
          <p:cNvSpPr/>
          <p:nvPr/>
        </p:nvSpPr>
        <p:spPr>
          <a:xfrm>
            <a:off x="3346882" y="4220872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50323F68-D6A8-4B79-A6E3-B3C108D4E0FA}"/>
              </a:ext>
            </a:extLst>
          </p:cNvPr>
          <p:cNvSpPr/>
          <p:nvPr/>
        </p:nvSpPr>
        <p:spPr>
          <a:xfrm>
            <a:off x="3338005" y="5500697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9C68B81-962C-4BF0-8948-CE8D78552BA4}"/>
              </a:ext>
            </a:extLst>
          </p:cNvPr>
          <p:cNvSpPr/>
          <p:nvPr/>
        </p:nvSpPr>
        <p:spPr>
          <a:xfrm>
            <a:off x="6324916" y="3671756"/>
            <a:ext cx="1079553" cy="10795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CCB3578-862A-43BC-901C-143A731EE5A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81383" y="2104838"/>
            <a:ext cx="2301630" cy="172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F21F3062-142B-40E9-A434-7E7CAE4A848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181383" y="3393156"/>
            <a:ext cx="2143533" cy="597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96D9945B-2994-465E-97BC-93F51185356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158766" y="4211533"/>
            <a:ext cx="2166150" cy="313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F8588AC0-58D7-45E8-8567-D6DC5DD894C4}"/>
              </a:ext>
            </a:extLst>
          </p:cNvPr>
          <p:cNvCxnSpPr>
            <a:cxnSpLocks/>
          </p:cNvCxnSpPr>
          <p:nvPr/>
        </p:nvCxnSpPr>
        <p:spPr>
          <a:xfrm flipV="1">
            <a:off x="4132133" y="4480961"/>
            <a:ext cx="2215400" cy="1222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zis 4">
            <a:extLst>
              <a:ext uri="{FF2B5EF4-FFF2-40B4-BE49-F238E27FC236}">
                <a16:creationId xmlns:a16="http://schemas.microsoft.com/office/drawing/2014/main" id="{4A96C2E0-B212-43A3-8852-0D924BA2FBD0}"/>
              </a:ext>
            </a:extLst>
          </p:cNvPr>
          <p:cNvSpPr/>
          <p:nvPr/>
        </p:nvSpPr>
        <p:spPr>
          <a:xfrm>
            <a:off x="3346882" y="1761332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38F5D64-F5EF-4569-92D5-9FB31E5DA2BF}"/>
              </a:ext>
            </a:extLst>
          </p:cNvPr>
          <p:cNvSpPr txBox="1"/>
          <p:nvPr/>
        </p:nvSpPr>
        <p:spPr>
          <a:xfrm>
            <a:off x="2266284" y="1978527"/>
            <a:ext cx="92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Balra</a:t>
            </a:r>
            <a:endParaRPr lang="hu-HU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E9EBFB8-725B-422B-A8B4-260969A01B2F}"/>
              </a:ext>
            </a:extLst>
          </p:cNvPr>
          <p:cNvSpPr txBox="1"/>
          <p:nvPr/>
        </p:nvSpPr>
        <p:spPr>
          <a:xfrm>
            <a:off x="2266284" y="3215973"/>
            <a:ext cx="93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Jobbra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80855E76-43CA-436B-9486-0EF8A3CF6D41}"/>
              </a:ext>
            </a:extLst>
          </p:cNvPr>
          <p:cNvSpPr txBox="1"/>
          <p:nvPr/>
        </p:nvSpPr>
        <p:spPr>
          <a:xfrm>
            <a:off x="2258375" y="4422641"/>
            <a:ext cx="95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Előtte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4651865-9664-489C-A201-13771699A2FA}"/>
              </a:ext>
            </a:extLst>
          </p:cNvPr>
          <p:cNvSpPr txBox="1"/>
          <p:nvPr/>
        </p:nvSpPr>
        <p:spPr>
          <a:xfrm>
            <a:off x="2151021" y="5591213"/>
            <a:ext cx="113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Ajánlott</a:t>
            </a:r>
            <a:endParaRPr lang="hu-HU" dirty="0"/>
          </a:p>
          <a:p>
            <a:r>
              <a:rPr lang="hu-HU" sz="2000" dirty="0"/>
              <a:t>útvonal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DD2E799F-4E14-4F58-847C-582B0C7F5372}"/>
              </a:ext>
            </a:extLst>
          </p:cNvPr>
          <p:cNvSpPr txBox="1"/>
          <p:nvPr/>
        </p:nvSpPr>
        <p:spPr>
          <a:xfrm>
            <a:off x="8520978" y="5669664"/>
            <a:ext cx="304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Ajánlott útvonal:</a:t>
            </a:r>
          </a:p>
          <a:p>
            <a:pPr algn="ctr"/>
            <a:r>
              <a:rPr lang="hu-HU" sz="2000" dirty="0"/>
              <a:t>Balra -1; Előre 0; Jobbra 1</a:t>
            </a:r>
          </a:p>
        </p:txBody>
      </p:sp>
      <p:sp>
        <p:nvSpPr>
          <p:cNvPr id="31" name="Bal oldali kapcsos zárójel 30">
            <a:extLst>
              <a:ext uri="{FF2B5EF4-FFF2-40B4-BE49-F238E27FC236}">
                <a16:creationId xmlns:a16="http://schemas.microsoft.com/office/drawing/2014/main" id="{9ACCC755-7529-447F-8F1B-AECAE46E206B}"/>
              </a:ext>
            </a:extLst>
          </p:cNvPr>
          <p:cNvSpPr/>
          <p:nvPr/>
        </p:nvSpPr>
        <p:spPr>
          <a:xfrm rot="5400000">
            <a:off x="3696260" y="1116687"/>
            <a:ext cx="168561" cy="9854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4C4AB28-11D4-44A7-BF6D-031C8A633B42}"/>
              </a:ext>
            </a:extLst>
          </p:cNvPr>
          <p:cNvSpPr txBox="1"/>
          <p:nvPr/>
        </p:nvSpPr>
        <p:spPr>
          <a:xfrm>
            <a:off x="3188785" y="108439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réteg</a:t>
            </a:r>
          </a:p>
        </p:txBody>
      </p:sp>
      <p:sp>
        <p:nvSpPr>
          <p:cNvPr id="33" name="Bal oldali kapcsos zárójel 32">
            <a:extLst>
              <a:ext uri="{FF2B5EF4-FFF2-40B4-BE49-F238E27FC236}">
                <a16:creationId xmlns:a16="http://schemas.microsoft.com/office/drawing/2014/main" id="{5BDAB2C2-974A-4896-BC04-32AE7922FF80}"/>
              </a:ext>
            </a:extLst>
          </p:cNvPr>
          <p:cNvSpPr/>
          <p:nvPr/>
        </p:nvSpPr>
        <p:spPr>
          <a:xfrm rot="5400000">
            <a:off x="6733346" y="1144360"/>
            <a:ext cx="168561" cy="9854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3FD3DE0-561E-4E18-93E4-72367C205367}"/>
              </a:ext>
            </a:extLst>
          </p:cNvPr>
          <p:cNvSpPr txBox="1"/>
          <p:nvPr/>
        </p:nvSpPr>
        <p:spPr>
          <a:xfrm>
            <a:off x="6176569" y="108219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réteg</a:t>
            </a:r>
          </a:p>
        </p:txBody>
      </p:sp>
      <p:pic>
        <p:nvPicPr>
          <p:cNvPr id="10" name="Kép 9" descr="A képen monitor, asztal, ülő, képernyő látható&#10;&#10;Automatikusan generált leírás">
            <a:extLst>
              <a:ext uri="{FF2B5EF4-FFF2-40B4-BE49-F238E27FC236}">
                <a16:creationId xmlns:a16="http://schemas.microsoft.com/office/drawing/2014/main" id="{9F814E88-8C1B-4171-AB33-836A0C3A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81" y="1693678"/>
            <a:ext cx="3762708" cy="3762708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A12BB1A1-0B9F-4A3D-ADD1-BD6513B19E26}"/>
              </a:ext>
            </a:extLst>
          </p:cNvPr>
          <p:cNvSpPr/>
          <p:nvPr/>
        </p:nvSpPr>
        <p:spPr>
          <a:xfrm>
            <a:off x="6706201" y="404709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400" dirty="0"/>
              <a:t>0</a:t>
            </a:r>
          </a:p>
        </p:txBody>
      </p:sp>
      <p:sp>
        <p:nvSpPr>
          <p:cNvPr id="28" name="Cím 1">
            <a:extLst>
              <a:ext uri="{FF2B5EF4-FFF2-40B4-BE49-F238E27FC236}">
                <a16:creationId xmlns:a16="http://schemas.microsoft.com/office/drawing/2014/main" id="{03CDA669-4A3E-4FA4-99B5-C6A3887480C8}"/>
              </a:ext>
            </a:extLst>
          </p:cNvPr>
          <p:cNvSpPr txBox="1">
            <a:spLocks/>
          </p:cNvSpPr>
          <p:nvPr/>
        </p:nvSpPr>
        <p:spPr>
          <a:xfrm>
            <a:off x="74398" y="-61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Egy egyszerű </a:t>
            </a:r>
            <a:r>
              <a:rPr lang="hu-HU" dirty="0" err="1"/>
              <a:t>Snake</a:t>
            </a:r>
            <a:r>
              <a:rPr lang="hu-HU" dirty="0"/>
              <a:t> neurális háló – </a:t>
            </a:r>
            <a:br>
              <a:rPr lang="hu-HU" dirty="0"/>
            </a:br>
            <a:r>
              <a:rPr lang="hu-HU" dirty="0"/>
              <a:t>az itt látható kép alapján határoztuk meg az adatokat</a:t>
            </a:r>
          </a:p>
        </p:txBody>
      </p:sp>
    </p:spTree>
    <p:extLst>
      <p:ext uri="{BB962C8B-B14F-4D97-AF65-F5344CB8AC3E}">
        <p14:creationId xmlns:p14="http://schemas.microsoft.com/office/powerpoint/2010/main" val="1772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8CAF50E2-6366-46B1-9077-3D00D0C09692}"/>
              </a:ext>
            </a:extLst>
          </p:cNvPr>
          <p:cNvSpPr/>
          <p:nvPr/>
        </p:nvSpPr>
        <p:spPr>
          <a:xfrm>
            <a:off x="3346882" y="2975905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4E23E002-818C-4412-AFC1-5C2490E53340}"/>
              </a:ext>
            </a:extLst>
          </p:cNvPr>
          <p:cNvSpPr/>
          <p:nvPr/>
        </p:nvSpPr>
        <p:spPr>
          <a:xfrm>
            <a:off x="3346882" y="4238301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50323F68-D6A8-4B79-A6E3-B3C108D4E0FA}"/>
              </a:ext>
            </a:extLst>
          </p:cNvPr>
          <p:cNvSpPr/>
          <p:nvPr/>
        </p:nvSpPr>
        <p:spPr>
          <a:xfrm>
            <a:off x="3338005" y="5500697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9C68B81-962C-4BF0-8948-CE8D78552BA4}"/>
              </a:ext>
            </a:extLst>
          </p:cNvPr>
          <p:cNvSpPr/>
          <p:nvPr/>
        </p:nvSpPr>
        <p:spPr>
          <a:xfrm>
            <a:off x="6324916" y="3671756"/>
            <a:ext cx="1079553" cy="10795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CCB3578-862A-43BC-901C-143A731EE5A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81383" y="2104838"/>
            <a:ext cx="2301630" cy="172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F21F3062-142B-40E9-A434-7E7CAE4A848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181383" y="3393156"/>
            <a:ext cx="2143533" cy="597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96D9945B-2994-465E-97BC-93F51185356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158766" y="4211533"/>
            <a:ext cx="2166150" cy="313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F8588AC0-58D7-45E8-8567-D6DC5DD894C4}"/>
              </a:ext>
            </a:extLst>
          </p:cNvPr>
          <p:cNvCxnSpPr>
            <a:cxnSpLocks/>
          </p:cNvCxnSpPr>
          <p:nvPr/>
        </p:nvCxnSpPr>
        <p:spPr>
          <a:xfrm flipV="1">
            <a:off x="4132133" y="4480961"/>
            <a:ext cx="2215400" cy="1222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zis 4">
            <a:extLst>
              <a:ext uri="{FF2B5EF4-FFF2-40B4-BE49-F238E27FC236}">
                <a16:creationId xmlns:a16="http://schemas.microsoft.com/office/drawing/2014/main" id="{4A96C2E0-B212-43A3-8852-0D924BA2FBD0}"/>
              </a:ext>
            </a:extLst>
          </p:cNvPr>
          <p:cNvSpPr/>
          <p:nvPr/>
        </p:nvSpPr>
        <p:spPr>
          <a:xfrm>
            <a:off x="3346882" y="1761332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38F5D64-F5EF-4569-92D5-9FB31E5DA2BF}"/>
              </a:ext>
            </a:extLst>
          </p:cNvPr>
          <p:cNvSpPr txBox="1"/>
          <p:nvPr/>
        </p:nvSpPr>
        <p:spPr>
          <a:xfrm>
            <a:off x="2250068" y="1964548"/>
            <a:ext cx="8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Balra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E9EBFB8-725B-422B-A8B4-260969A01B2F}"/>
              </a:ext>
            </a:extLst>
          </p:cNvPr>
          <p:cNvSpPr txBox="1"/>
          <p:nvPr/>
        </p:nvSpPr>
        <p:spPr>
          <a:xfrm>
            <a:off x="2250067" y="3160246"/>
            <a:ext cx="93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Jobbra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80855E76-43CA-436B-9486-0EF8A3CF6D41}"/>
              </a:ext>
            </a:extLst>
          </p:cNvPr>
          <p:cNvSpPr txBox="1"/>
          <p:nvPr/>
        </p:nvSpPr>
        <p:spPr>
          <a:xfrm>
            <a:off x="2250067" y="4422642"/>
            <a:ext cx="83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Előtte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4651865-9664-489C-A201-13771699A2FA}"/>
              </a:ext>
            </a:extLst>
          </p:cNvPr>
          <p:cNvSpPr txBox="1"/>
          <p:nvPr/>
        </p:nvSpPr>
        <p:spPr>
          <a:xfrm>
            <a:off x="2151021" y="5591213"/>
            <a:ext cx="113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Ajánlott</a:t>
            </a:r>
          </a:p>
          <a:p>
            <a:r>
              <a:rPr lang="hu-HU" sz="2000" dirty="0"/>
              <a:t>útvonal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DD2E799F-4E14-4F58-847C-582B0C7F5372}"/>
              </a:ext>
            </a:extLst>
          </p:cNvPr>
          <p:cNvSpPr txBox="1"/>
          <p:nvPr/>
        </p:nvSpPr>
        <p:spPr>
          <a:xfrm>
            <a:off x="8604250" y="5703182"/>
            <a:ext cx="304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Ajánlott útvonal:</a:t>
            </a:r>
          </a:p>
          <a:p>
            <a:pPr algn="ctr"/>
            <a:r>
              <a:rPr lang="hu-HU" sz="2000" dirty="0"/>
              <a:t>Balra -1; Előre 0; Jobbra 1</a:t>
            </a:r>
          </a:p>
        </p:txBody>
      </p:sp>
      <p:sp>
        <p:nvSpPr>
          <p:cNvPr id="31" name="Bal oldali kapcsos zárójel 30">
            <a:extLst>
              <a:ext uri="{FF2B5EF4-FFF2-40B4-BE49-F238E27FC236}">
                <a16:creationId xmlns:a16="http://schemas.microsoft.com/office/drawing/2014/main" id="{9ACCC755-7529-447F-8F1B-AECAE46E206B}"/>
              </a:ext>
            </a:extLst>
          </p:cNvPr>
          <p:cNvSpPr/>
          <p:nvPr/>
        </p:nvSpPr>
        <p:spPr>
          <a:xfrm rot="5400000">
            <a:off x="3696260" y="1116687"/>
            <a:ext cx="168561" cy="9854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4C4AB28-11D4-44A7-BF6D-031C8A633B42}"/>
              </a:ext>
            </a:extLst>
          </p:cNvPr>
          <p:cNvSpPr txBox="1"/>
          <p:nvPr/>
        </p:nvSpPr>
        <p:spPr>
          <a:xfrm>
            <a:off x="3188785" y="108439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réteg</a:t>
            </a:r>
          </a:p>
        </p:txBody>
      </p:sp>
      <p:sp>
        <p:nvSpPr>
          <p:cNvPr id="33" name="Bal oldali kapcsos zárójel 32">
            <a:extLst>
              <a:ext uri="{FF2B5EF4-FFF2-40B4-BE49-F238E27FC236}">
                <a16:creationId xmlns:a16="http://schemas.microsoft.com/office/drawing/2014/main" id="{5BDAB2C2-974A-4896-BC04-32AE7922FF80}"/>
              </a:ext>
            </a:extLst>
          </p:cNvPr>
          <p:cNvSpPr/>
          <p:nvPr/>
        </p:nvSpPr>
        <p:spPr>
          <a:xfrm rot="5400000">
            <a:off x="6733346" y="1144360"/>
            <a:ext cx="168561" cy="9854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3FD3DE0-561E-4E18-93E4-72367C205367}"/>
              </a:ext>
            </a:extLst>
          </p:cNvPr>
          <p:cNvSpPr txBox="1"/>
          <p:nvPr/>
        </p:nvSpPr>
        <p:spPr>
          <a:xfrm>
            <a:off x="6176569" y="108219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réteg</a:t>
            </a:r>
          </a:p>
        </p:txBody>
      </p:sp>
      <p:pic>
        <p:nvPicPr>
          <p:cNvPr id="10" name="Kép 9" descr="A képen monitor, asztal, ülő, képernyő látható&#10;&#10;Automatikusan generált leírás">
            <a:extLst>
              <a:ext uri="{FF2B5EF4-FFF2-40B4-BE49-F238E27FC236}">
                <a16:creationId xmlns:a16="http://schemas.microsoft.com/office/drawing/2014/main" id="{9F814E88-8C1B-4171-AB33-836A0C3A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81" y="1693678"/>
            <a:ext cx="3762708" cy="3762708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A12BB1A1-0B9F-4A3D-ADD1-BD6513B19E26}"/>
              </a:ext>
            </a:extLst>
          </p:cNvPr>
          <p:cNvSpPr/>
          <p:nvPr/>
        </p:nvSpPr>
        <p:spPr>
          <a:xfrm>
            <a:off x="6706201" y="404709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400" dirty="0"/>
              <a:t>0</a:t>
            </a:r>
          </a:p>
        </p:txBody>
      </p:sp>
      <p:sp>
        <p:nvSpPr>
          <p:cNvPr id="28" name="Cím 1">
            <a:extLst>
              <a:ext uri="{FF2B5EF4-FFF2-40B4-BE49-F238E27FC236}">
                <a16:creationId xmlns:a16="http://schemas.microsoft.com/office/drawing/2014/main" id="{EA238565-6A84-443B-ADBA-DD89FCDD0706}"/>
              </a:ext>
            </a:extLst>
          </p:cNvPr>
          <p:cNvSpPr txBox="1">
            <a:spLocks/>
          </p:cNvSpPr>
          <p:nvPr/>
        </p:nvSpPr>
        <p:spPr>
          <a:xfrm>
            <a:off x="74398" y="-61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Egy egyszerű </a:t>
            </a:r>
            <a:r>
              <a:rPr lang="hu-HU" dirty="0" err="1"/>
              <a:t>Snake</a:t>
            </a:r>
            <a:r>
              <a:rPr lang="hu-HU" dirty="0"/>
              <a:t> neurális háló – </a:t>
            </a:r>
            <a:br>
              <a:rPr lang="hu-HU" dirty="0"/>
            </a:br>
            <a:r>
              <a:rPr lang="hu-HU" dirty="0"/>
              <a:t>az itt látható kép alapján határoztuk meg az adatokat</a:t>
            </a:r>
          </a:p>
        </p:txBody>
      </p:sp>
    </p:spTree>
    <p:extLst>
      <p:ext uri="{BB962C8B-B14F-4D97-AF65-F5344CB8AC3E}">
        <p14:creationId xmlns:p14="http://schemas.microsoft.com/office/powerpoint/2010/main" val="14062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8CAF50E2-6366-46B1-9077-3D00D0C09692}"/>
              </a:ext>
            </a:extLst>
          </p:cNvPr>
          <p:cNvSpPr/>
          <p:nvPr/>
        </p:nvSpPr>
        <p:spPr>
          <a:xfrm>
            <a:off x="3346882" y="2975905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4E23E002-818C-4412-AFC1-5C2490E53340}"/>
              </a:ext>
            </a:extLst>
          </p:cNvPr>
          <p:cNvSpPr/>
          <p:nvPr/>
        </p:nvSpPr>
        <p:spPr>
          <a:xfrm>
            <a:off x="3346882" y="4238301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50323F68-D6A8-4B79-A6E3-B3C108D4E0FA}"/>
              </a:ext>
            </a:extLst>
          </p:cNvPr>
          <p:cNvSpPr/>
          <p:nvPr/>
        </p:nvSpPr>
        <p:spPr>
          <a:xfrm>
            <a:off x="3338005" y="5500697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9C68B81-962C-4BF0-8948-CE8D78552BA4}"/>
              </a:ext>
            </a:extLst>
          </p:cNvPr>
          <p:cNvSpPr/>
          <p:nvPr/>
        </p:nvSpPr>
        <p:spPr>
          <a:xfrm>
            <a:off x="6324916" y="3671756"/>
            <a:ext cx="1079553" cy="10795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CCB3578-862A-43BC-901C-143A731EE5A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81383" y="2104838"/>
            <a:ext cx="2301630" cy="172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F21F3062-142B-40E9-A434-7E7CAE4A848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181383" y="3393156"/>
            <a:ext cx="2143533" cy="597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96D9945B-2994-465E-97BC-93F51185356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158766" y="4211533"/>
            <a:ext cx="2166150" cy="313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F8588AC0-58D7-45E8-8567-D6DC5DD894C4}"/>
              </a:ext>
            </a:extLst>
          </p:cNvPr>
          <p:cNvCxnSpPr>
            <a:cxnSpLocks/>
          </p:cNvCxnSpPr>
          <p:nvPr/>
        </p:nvCxnSpPr>
        <p:spPr>
          <a:xfrm flipV="1">
            <a:off x="4132133" y="4480961"/>
            <a:ext cx="2215400" cy="1222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lipszis 4">
            <a:extLst>
              <a:ext uri="{FF2B5EF4-FFF2-40B4-BE49-F238E27FC236}">
                <a16:creationId xmlns:a16="http://schemas.microsoft.com/office/drawing/2014/main" id="{4A96C2E0-B212-43A3-8852-0D924BA2FBD0}"/>
              </a:ext>
            </a:extLst>
          </p:cNvPr>
          <p:cNvSpPr/>
          <p:nvPr/>
        </p:nvSpPr>
        <p:spPr>
          <a:xfrm>
            <a:off x="3346882" y="1761332"/>
            <a:ext cx="834501" cy="8345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38F5D64-F5EF-4569-92D5-9FB31E5DA2BF}"/>
              </a:ext>
            </a:extLst>
          </p:cNvPr>
          <p:cNvSpPr txBox="1"/>
          <p:nvPr/>
        </p:nvSpPr>
        <p:spPr>
          <a:xfrm>
            <a:off x="2250068" y="1964548"/>
            <a:ext cx="8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Balra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E9EBFB8-725B-422B-A8B4-260969A01B2F}"/>
              </a:ext>
            </a:extLst>
          </p:cNvPr>
          <p:cNvSpPr txBox="1"/>
          <p:nvPr/>
        </p:nvSpPr>
        <p:spPr>
          <a:xfrm>
            <a:off x="2250067" y="3160246"/>
            <a:ext cx="93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Jobbra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80855E76-43CA-436B-9486-0EF8A3CF6D41}"/>
              </a:ext>
            </a:extLst>
          </p:cNvPr>
          <p:cNvSpPr txBox="1"/>
          <p:nvPr/>
        </p:nvSpPr>
        <p:spPr>
          <a:xfrm>
            <a:off x="2250067" y="4422642"/>
            <a:ext cx="83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Előtte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4651865-9664-489C-A201-13771699A2FA}"/>
              </a:ext>
            </a:extLst>
          </p:cNvPr>
          <p:cNvSpPr txBox="1"/>
          <p:nvPr/>
        </p:nvSpPr>
        <p:spPr>
          <a:xfrm>
            <a:off x="2151021" y="5591213"/>
            <a:ext cx="113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Ajánlott</a:t>
            </a:r>
          </a:p>
          <a:p>
            <a:r>
              <a:rPr lang="hu-HU" sz="2000" dirty="0"/>
              <a:t>útvonal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DD2E799F-4E14-4F58-847C-582B0C7F5372}"/>
              </a:ext>
            </a:extLst>
          </p:cNvPr>
          <p:cNvSpPr txBox="1"/>
          <p:nvPr/>
        </p:nvSpPr>
        <p:spPr>
          <a:xfrm>
            <a:off x="8604250" y="5703182"/>
            <a:ext cx="304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Ajánlott útvonal:</a:t>
            </a:r>
          </a:p>
          <a:p>
            <a:pPr algn="ctr"/>
            <a:r>
              <a:rPr lang="hu-HU" sz="2000" dirty="0"/>
              <a:t>Balra -1; Előre 0; Jobbra 1</a:t>
            </a:r>
          </a:p>
        </p:txBody>
      </p:sp>
      <p:sp>
        <p:nvSpPr>
          <p:cNvPr id="31" name="Bal oldali kapcsos zárójel 30">
            <a:extLst>
              <a:ext uri="{FF2B5EF4-FFF2-40B4-BE49-F238E27FC236}">
                <a16:creationId xmlns:a16="http://schemas.microsoft.com/office/drawing/2014/main" id="{9ACCC755-7529-447F-8F1B-AECAE46E206B}"/>
              </a:ext>
            </a:extLst>
          </p:cNvPr>
          <p:cNvSpPr/>
          <p:nvPr/>
        </p:nvSpPr>
        <p:spPr>
          <a:xfrm rot="5400000">
            <a:off x="3696260" y="1116687"/>
            <a:ext cx="168561" cy="9854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4C4AB28-11D4-44A7-BF6D-031C8A633B42}"/>
              </a:ext>
            </a:extLst>
          </p:cNvPr>
          <p:cNvSpPr txBox="1"/>
          <p:nvPr/>
        </p:nvSpPr>
        <p:spPr>
          <a:xfrm>
            <a:off x="3188785" y="108439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réteg</a:t>
            </a:r>
          </a:p>
        </p:txBody>
      </p:sp>
      <p:sp>
        <p:nvSpPr>
          <p:cNvPr id="33" name="Bal oldali kapcsos zárójel 32">
            <a:extLst>
              <a:ext uri="{FF2B5EF4-FFF2-40B4-BE49-F238E27FC236}">
                <a16:creationId xmlns:a16="http://schemas.microsoft.com/office/drawing/2014/main" id="{5BDAB2C2-974A-4896-BC04-32AE7922FF80}"/>
              </a:ext>
            </a:extLst>
          </p:cNvPr>
          <p:cNvSpPr/>
          <p:nvPr/>
        </p:nvSpPr>
        <p:spPr>
          <a:xfrm rot="5400000">
            <a:off x="6733346" y="1144360"/>
            <a:ext cx="168561" cy="9854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3FD3DE0-561E-4E18-93E4-72367C205367}"/>
              </a:ext>
            </a:extLst>
          </p:cNvPr>
          <p:cNvSpPr txBox="1"/>
          <p:nvPr/>
        </p:nvSpPr>
        <p:spPr>
          <a:xfrm>
            <a:off x="6176569" y="108219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réteg</a:t>
            </a:r>
          </a:p>
        </p:txBody>
      </p:sp>
      <p:pic>
        <p:nvPicPr>
          <p:cNvPr id="10" name="Kép 9" descr="A képen monitor, asztal, ülő, képernyő látható&#10;&#10;Automatikusan generált leírás">
            <a:extLst>
              <a:ext uri="{FF2B5EF4-FFF2-40B4-BE49-F238E27FC236}">
                <a16:creationId xmlns:a16="http://schemas.microsoft.com/office/drawing/2014/main" id="{9F814E88-8C1B-4171-AB33-836A0C3A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81" y="1693678"/>
            <a:ext cx="3762708" cy="3762708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A12BB1A1-0B9F-4A3D-ADD1-BD6513B19E26}"/>
              </a:ext>
            </a:extLst>
          </p:cNvPr>
          <p:cNvSpPr/>
          <p:nvPr/>
        </p:nvSpPr>
        <p:spPr>
          <a:xfrm>
            <a:off x="6706201" y="404709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400" dirty="0"/>
              <a:t>0</a:t>
            </a:r>
          </a:p>
        </p:txBody>
      </p:sp>
      <p:sp>
        <p:nvSpPr>
          <p:cNvPr id="28" name="Cím 1">
            <a:extLst>
              <a:ext uri="{FF2B5EF4-FFF2-40B4-BE49-F238E27FC236}">
                <a16:creationId xmlns:a16="http://schemas.microsoft.com/office/drawing/2014/main" id="{57833F5C-C04E-4129-961D-E731366C7EC4}"/>
              </a:ext>
            </a:extLst>
          </p:cNvPr>
          <p:cNvSpPr txBox="1">
            <a:spLocks/>
          </p:cNvSpPr>
          <p:nvPr/>
        </p:nvSpPr>
        <p:spPr>
          <a:xfrm>
            <a:off x="74398" y="-61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Egy egyszerű </a:t>
            </a:r>
            <a:r>
              <a:rPr lang="hu-HU" dirty="0" err="1"/>
              <a:t>Snake</a:t>
            </a:r>
            <a:r>
              <a:rPr lang="hu-HU" dirty="0"/>
              <a:t> neurális háló – </a:t>
            </a:r>
            <a:br>
              <a:rPr lang="hu-HU" dirty="0"/>
            </a:br>
            <a:r>
              <a:rPr lang="hu-HU" dirty="0"/>
              <a:t>az itt látható kép alapján határoztuk meg az adatokat</a:t>
            </a:r>
          </a:p>
        </p:txBody>
      </p:sp>
    </p:spTree>
    <p:extLst>
      <p:ext uri="{BB962C8B-B14F-4D97-AF65-F5344CB8AC3E}">
        <p14:creationId xmlns:p14="http://schemas.microsoft.com/office/powerpoint/2010/main" val="30071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BF51CD-8988-472F-AFF4-A7915C0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előző kép eredménye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9120D3-B119-4D63-979C-2FBC654F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Talán feltűnt, hogy az előző képen 1-nek kellett volna lennie az output eredménynek, azonban mégis 0 látható a kimeneti rétegnél</a:t>
            </a:r>
          </a:p>
          <a:p>
            <a:r>
              <a:rPr lang="hu-HU" dirty="0"/>
              <a:t>Ez nem elírás vagy véletlen – a neurális hálózat a tanulási fázisban nagyon sokszor ad pontatlan végeredményt, főleg a legelején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519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666</Words>
  <Application>Microsoft Office PowerPoint</Application>
  <PresentationFormat>Szélesvásznú</PresentationFormat>
  <Paragraphs>121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Office-téma</vt:lpstr>
      <vt:lpstr>A neurális hálózatok működése (bevezetés)</vt:lpstr>
      <vt:lpstr>Egy kis biológia… </vt:lpstr>
      <vt:lpstr>Hasonlóképpen a mesterséges intelligenciában is</vt:lpstr>
      <vt:lpstr>Egy teljesen összekapcsolt neurális hálózat ábrája</vt:lpstr>
      <vt:lpstr>Egy egyszerű példa</vt:lpstr>
      <vt:lpstr>PowerPoint-bemutató</vt:lpstr>
      <vt:lpstr>PowerPoint-bemutató</vt:lpstr>
      <vt:lpstr>PowerPoint-bemutató</vt:lpstr>
      <vt:lpstr>Az előző kép eredménye</vt:lpstr>
      <vt:lpstr>A neurális hálózat sajátosságai</vt:lpstr>
      <vt:lpstr>Hogyan működik a neurális hálózat?</vt:lpstr>
      <vt:lpstr>Hogyan működik a neurális hálózat?</vt:lpstr>
      <vt:lpstr>A neurális hálózat előnyei</vt:lpstr>
      <vt:lpstr>A neurális hálózat hátrányai</vt:lpstr>
      <vt:lpstr>A neurális hálózat hátrányai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Vanó Dániel</dc:creator>
  <cp:lastModifiedBy>Vanó Dániel</cp:lastModifiedBy>
  <cp:revision>31</cp:revision>
  <dcterms:created xsi:type="dcterms:W3CDTF">2020-03-08T09:37:55Z</dcterms:created>
  <dcterms:modified xsi:type="dcterms:W3CDTF">2020-03-26T16:48:15Z</dcterms:modified>
</cp:coreProperties>
</file>