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57" r:id="rId5"/>
    <p:sldId id="260" r:id="rId6"/>
    <p:sldId id="272" r:id="rId7"/>
    <p:sldId id="275" r:id="rId8"/>
    <p:sldId id="258" r:id="rId9"/>
    <p:sldId id="259" r:id="rId10"/>
    <p:sldId id="261" r:id="rId11"/>
    <p:sldId id="262" r:id="rId12"/>
    <p:sldId id="263" r:id="rId13"/>
    <p:sldId id="267" r:id="rId14"/>
    <p:sldId id="264" r:id="rId15"/>
    <p:sldId id="265" r:id="rId16"/>
    <p:sldId id="276" r:id="rId17"/>
    <p:sldId id="273" r:id="rId18"/>
    <p:sldId id="274" r:id="rId19"/>
    <p:sldId id="268" r:id="rId20"/>
    <p:sldId id="26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0FD2-4C3F-40EA-A75D-FA304304033D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E4A5-63E3-40DF-90FE-4CABA00E1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68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77F4B1-47EB-4B09-80CB-13C6080A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64BAE1-3760-4014-AABE-95EE42A1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FB86D-6DFE-4090-868D-7C75A44E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65392-5538-4176-8CCB-D0B35C88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5021B6-A75D-46F4-8590-8F4C91DC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EC63E5-D218-4139-9E08-AA47565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BB0CAC-D728-4B31-A4D7-E7408291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F63C38-954A-45AD-B514-BC88F113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82E8EF-2D63-417A-B038-5A0A8F5E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B416C3-6CCA-4400-8D98-1326BC57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1C4817F-E317-408A-A51C-E730266B3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CDDA22-EB2D-43FE-80C6-14E3F856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F2392-9C1B-48C6-A0EC-551ED254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795D86-A383-4289-9BC2-C0B6F038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DF501D-1228-4264-B739-A095415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2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4A7AD7-F223-415E-BB52-C2FBA15C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A715E8-D3D2-4F0C-9C40-C7E4A586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7B8ADF-6712-4BC7-ADF3-A6E18C3E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52F1B3-56D7-4DFE-B211-2A679313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ADEF91-CDEE-460B-B213-567D6DF1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8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B6B07-AB85-44F7-A640-AD4419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A50F6C-1CD5-4CD4-862F-19EBC05B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3A6B21-6BD5-46DB-8BFD-693784D4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CF491C-6F85-4F52-8A4C-75FA5490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B477CE-1993-4EE1-AA58-84BE926A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1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3E8182-A2BF-4612-B129-D9196A11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466BC-5BAD-447C-AFDC-1D052793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3BCEAD-8A59-47FD-8613-FADB7790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7B4C77-D102-47D2-9CF1-42CFCD2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1E4CFD-1719-44BD-B12A-DB4078A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504EB61-C1EC-4D14-ABE0-F4BED2B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6E644-915F-472C-BBF7-66C5F4E1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E9E863-87A2-4254-8D9A-FD9C2A63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38A08B-6AC0-4325-8411-12CA5FC5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EFA7AB-B3EA-4CC1-994C-3F208AE5F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BD2D6B8-4896-4384-97BA-78732140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1A67376-9C9E-4FC4-A384-27DEBAF3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FB6B045-06B2-4579-848E-162FD45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7A85DF3-3E69-4485-BADD-92A467FF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3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92432-F5AA-46D7-A7DA-F2BD658C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F1A8379-9184-497D-85D4-1A23F81E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30056F2-6C9C-4D33-AF72-D3CE5A8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9361DC-E88F-4536-AB23-EF6FC11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20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0D7916-761B-48D9-9A97-B8089FE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7DC8BF3-688A-42C3-8492-5FC090A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5058A6-0795-47D2-A738-FE41E09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9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3A25B7-65AD-46EF-9388-FCAC1C4A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6876C3-B8CA-497E-8A11-70371D8E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472450-03EF-4150-993B-692FA572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C1D064-4296-445E-AEC4-9C9B6870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AC1F5-2524-44A7-93A7-2AAF7ADB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8E3C2A-FD83-4DFF-A054-CD447C01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49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855B9-E4A0-4967-9EBF-1F5EA00A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D3E1EA-FA52-4A4E-916A-3AF541D6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6FD554-6579-4B04-92C6-B6E82A234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62A6C-57E8-429B-8422-92352CF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49026-9179-4B72-9AF0-0DA41BDA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0C8C36-D392-4D8C-902F-C516F712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2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4">
                <a:lumMod val="60000"/>
                <a:lumOff val="40000"/>
              </a:schemeClr>
            </a:gs>
            <a:gs pos="75000">
              <a:schemeClr val="accent1">
                <a:lumMod val="60000"/>
                <a:lumOff val="4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5B31DA61-3067-4F64-AD51-4385825B50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B2578913-85FD-4F25-B54A-95BB7A8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47A173-B7DB-41CC-BF03-AF77FA32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E69A03-4E80-476C-B7D4-E065CE33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FD8C-9F49-4CDB-94E9-AE2CDA935ECC}" type="datetimeFigureOut">
              <a:rPr lang="hu-HU" smtClean="0"/>
              <a:t>2022. 02. 19.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796E3D-F1D1-4652-A130-7D34B51F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F9758B-F33B-4566-9CDE-25D114EF1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42A5-AB30-425E-830C-E3CE760489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56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tpressjournals.org/doi/abs/10.1162/neco.1996.8.7.13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66416-E2D2-4C20-A6E0-F6AFA47C5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9" y="650688"/>
            <a:ext cx="12058142" cy="555662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hu-HU" b="1"/>
              <a:t>3. Előadás</a:t>
            </a:r>
            <a:br>
              <a:rPr lang="hu-HU" b="1"/>
            </a:br>
            <a:r>
              <a:rPr lang="hu-HU" b="1"/>
              <a:t>Lasso, Ridge, Elasztikus háló</a:t>
            </a:r>
            <a:br>
              <a:rPr lang="hu-HU" b="1"/>
            </a:br>
            <a:r>
              <a:rPr lang="hu-HU" b="1"/>
              <a:t>Early Stopping, Keresztvalidáció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743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E65FA-EE11-404A-8D6F-7C585577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3" y="145651"/>
            <a:ext cx="10515600" cy="920782"/>
          </a:xfrm>
        </p:spPr>
        <p:txBody>
          <a:bodyPr/>
          <a:lstStyle/>
          <a:p>
            <a:r>
              <a:rPr lang="hu-HU"/>
              <a:t>Ridge működés közben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697B6E0-E9D9-4CBA-A16D-DFB34901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747" y="2913321"/>
            <a:ext cx="7757830" cy="3721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07C68141-DF1F-4DA7-88A2-7F4026654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423" y="1066433"/>
                <a:ext cx="11292254" cy="5369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/>
                  <a:t>Mindkét ábrán Ridge modelleket látunk különböző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/>
                  <a:t> hiperparaméterekkel tanítva, lineáris adatokon. A bal oldali diagramon lineáris modellek tanítottunk. A jobb oldalin pedig legfeljebb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hu-HU"/>
                  <a:t> szabadságfokkal rendelkező polinomikus függvényeket illesztettünk. </a:t>
                </a:r>
              </a:p>
              <a:p>
                <a:r>
                  <a:rPr lang="hu-HU"/>
                  <a:t>Az adatok normalizálása </a:t>
                </a:r>
                <a:br>
                  <a:rPr lang="hu-HU"/>
                </a:br>
                <a:r>
                  <a:rPr lang="hu-HU"/>
                  <a:t>szükséges az eljárás </a:t>
                </a:r>
                <a:br>
                  <a:rPr lang="hu-HU"/>
                </a:br>
                <a:r>
                  <a:rPr lang="hu-HU"/>
                  <a:t>használatához. </a:t>
                </a:r>
              </a:p>
              <a:p>
                <a:r>
                  <a:rPr lang="hu-HU"/>
                  <a:t>Milyen viszonyban van </a:t>
                </a:r>
                <a:br>
                  <a:rPr lang="hu-HU"/>
                </a:br>
                <a:r>
                  <a:rPr lang="hu-HU"/>
                  <a:t>egymással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/>
                  <a:t> és a </a:t>
                </a:r>
                <a:br>
                  <a:rPr lang="hu-HU"/>
                </a:br>
                <a:r>
                  <a:rPr lang="hu-HU"/>
                  <a:t>létrejövő függvény?</a:t>
                </a:r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07C68141-DF1F-4DA7-88A2-7F402665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3" y="1066433"/>
                <a:ext cx="11292254" cy="5369536"/>
              </a:xfrm>
              <a:prstGeom prst="rect">
                <a:avLst/>
              </a:prstGeom>
              <a:blipFill>
                <a:blip r:embed="rId4"/>
                <a:stretch>
                  <a:fillRect t="-1930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011D1-937A-4606-B816-6E3343E3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85"/>
            <a:ext cx="10515600" cy="837834"/>
          </a:xfrm>
        </p:spPr>
        <p:txBody>
          <a:bodyPr/>
          <a:lstStyle/>
          <a:p>
            <a:r>
              <a:rPr lang="hu-HU"/>
              <a:t>Lasso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11B627-68CC-4A4A-8FCB-227A135A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hu-HU"/>
              <a:t>Least Absolute Shrinkage and Selection Operator Regression.</a:t>
            </a:r>
          </a:p>
          <a:p>
            <a:r>
              <a:rPr lang="hu-HU"/>
              <a:t>Hasonlóan a Ridge-hez, egy büntető kifejezést ad a költségfüggvényhez, ezzel nagyobb költségeket rendelve a túltanultabb modellekhez.</a:t>
            </a:r>
          </a:p>
          <a:p>
            <a:r>
              <a:rPr lang="hu-HU"/>
              <a:t>A büntető kifejezés nem a négyzetes, hanem az abszolút hibákat adja hozzá az átlagos négyzetes eltéréshez.</a:t>
            </a:r>
          </a:p>
          <a:p>
            <a:r>
              <a:rPr lang="hu-HU"/>
              <a:t>A Lasso költségfüggvénye: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B61692-1A65-4AA9-8161-2A1EBB40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7" y="4668817"/>
            <a:ext cx="3884624" cy="680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65872EC7-3297-482C-A841-E16F46318289}"/>
              </a:ext>
            </a:extLst>
          </p:cNvPr>
          <p:cNvSpPr txBox="1">
            <a:spLocks/>
          </p:cNvSpPr>
          <p:nvPr/>
        </p:nvSpPr>
        <p:spPr>
          <a:xfrm>
            <a:off x="2828193" y="5659681"/>
            <a:ext cx="3021622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Átlagos eltérés-négyzet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E0D1977-92B8-4E32-B5AA-6547195317B0}"/>
              </a:ext>
            </a:extLst>
          </p:cNvPr>
          <p:cNvCxnSpPr>
            <a:cxnSpLocks/>
          </p:cNvCxnSpPr>
          <p:nvPr/>
        </p:nvCxnSpPr>
        <p:spPr>
          <a:xfrm flipV="1">
            <a:off x="4976447" y="5236370"/>
            <a:ext cx="457200" cy="5965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ím 1">
            <a:extLst>
              <a:ext uri="{FF2B5EF4-FFF2-40B4-BE49-F238E27FC236}">
                <a16:creationId xmlns:a16="http://schemas.microsoft.com/office/drawing/2014/main" id="{2C1C64D2-6A0F-4A19-A04A-0C54AD2E0CC6}"/>
              </a:ext>
            </a:extLst>
          </p:cNvPr>
          <p:cNvSpPr txBox="1">
            <a:spLocks/>
          </p:cNvSpPr>
          <p:nvPr/>
        </p:nvSpPr>
        <p:spPr>
          <a:xfrm>
            <a:off x="6471517" y="5659681"/>
            <a:ext cx="5127147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Regularizációs büntetés minden paraméter után: ℓ1 norma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DA5E4F1-6E9E-4905-9A29-84F87BE894E1}"/>
              </a:ext>
            </a:extLst>
          </p:cNvPr>
          <p:cNvCxnSpPr>
            <a:cxnSpLocks/>
          </p:cNvCxnSpPr>
          <p:nvPr/>
        </p:nvCxnSpPr>
        <p:spPr>
          <a:xfrm flipH="1" flipV="1">
            <a:off x="7418727" y="5138372"/>
            <a:ext cx="837391" cy="506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FB843-D270-4843-9BA9-F05D420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03767"/>
          </a:xfrm>
        </p:spPr>
        <p:txBody>
          <a:bodyPr/>
          <a:lstStyle/>
          <a:p>
            <a:r>
              <a:rPr lang="hu-HU"/>
              <a:t>A Lasso jellemzői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D644B9C-95D1-43DC-AF84-4E56B00D9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03767"/>
                <a:ext cx="10515600" cy="2525233"/>
              </a:xfrm>
            </p:spPr>
            <p:txBody>
              <a:bodyPr/>
              <a:lstStyle/>
              <a:p>
                <a:r>
                  <a:rPr lang="hu-HU"/>
                  <a:t>A legkevésbé fontos paraméterek értékeit általában eliminálja (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/>
                  <a:t>). </a:t>
                </a:r>
              </a:p>
              <a:p>
                <a:r>
                  <a:rPr lang="hu-HU"/>
                  <a:t>Például: a jobb oldali diagram zöld függvénye szinte négyzetesnek néz ki, vagy már majdnem lineárisnak.</a:t>
                </a:r>
              </a:p>
              <a:p>
                <a:r>
                  <a:rPr lang="hu-HU"/>
                  <a:t>Más szóval: a lasso automatikusan elvégzi a </a:t>
                </a:r>
                <a:r>
                  <a:rPr lang="hu-HU" b="1"/>
                  <a:t>jellemzőkiválasztás</a:t>
                </a:r>
                <a:r>
                  <a:rPr lang="hu-HU"/>
                  <a:t> műveletét: olyan modellt ad eredményül, ahol kevés a nem-nulla súly.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D644B9C-95D1-43DC-AF84-4E56B00D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03767"/>
                <a:ext cx="10515600" cy="2525233"/>
              </a:xfrm>
              <a:blipFill>
                <a:blip r:embed="rId2"/>
                <a:stretch>
                  <a:fillRect t="-385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CC4B36FA-1281-4B7F-AB43-1870D4FA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15" y="3263625"/>
            <a:ext cx="7244570" cy="3476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8ED3E-A592-4914-9461-4B86B217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73" y="0"/>
            <a:ext cx="10515600" cy="929908"/>
          </a:xfrm>
        </p:spPr>
        <p:txBody>
          <a:bodyPr/>
          <a:lstStyle/>
          <a:p>
            <a:r>
              <a:rPr lang="hu-HU"/>
              <a:t>Ridge vs. Lasso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30A0F5F-18C7-486C-9F5C-DAC9A0729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14717" r="3400" b="15771"/>
          <a:stretch/>
        </p:blipFill>
        <p:spPr>
          <a:xfrm>
            <a:off x="5895760" y="3317358"/>
            <a:ext cx="6073939" cy="3386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9BFC4A07-1987-4D40-ACF1-942B32A3991E}"/>
              </a:ext>
            </a:extLst>
          </p:cNvPr>
          <p:cNvSpPr txBox="1">
            <a:spLocks/>
          </p:cNvSpPr>
          <p:nvPr/>
        </p:nvSpPr>
        <p:spPr>
          <a:xfrm>
            <a:off x="300273" y="929908"/>
            <a:ext cx="119327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A Lasso jobban teljesít, amikor kevés független változó van.</a:t>
            </a:r>
          </a:p>
          <a:p>
            <a:r>
              <a:rPr lang="hu-HU"/>
              <a:t>A Ridge jobban teljesít, amikor minden prediktor befolyásolja az outputot.</a:t>
            </a:r>
          </a:p>
          <a:p>
            <a:r>
              <a:rPr lang="hu-HU"/>
              <a:t>A valóságban nem tudjuk, hogy hány változó befolyásolja az outputot. Keresztvalidációval meg lehet állapítani.</a:t>
            </a:r>
          </a:p>
          <a:p>
            <a:r>
              <a:rPr lang="hu-HU"/>
              <a:t>A Lasso végez jellemzőkiválasztást.</a:t>
            </a:r>
          </a:p>
          <a:p>
            <a:r>
              <a:rPr lang="hu-HU"/>
              <a:t>A multikollinearitás problémája:</a:t>
            </a:r>
          </a:p>
          <a:p>
            <a:pPr lvl="1"/>
            <a:r>
              <a:rPr lang="hu-HU"/>
              <a:t>A Ridge-ben az egymással </a:t>
            </a:r>
            <a:br>
              <a:rPr lang="hu-HU"/>
            </a:br>
            <a:r>
              <a:rPr lang="hu-HU"/>
              <a:t>korreláló változókat együtt kezeli.</a:t>
            </a:r>
          </a:p>
          <a:p>
            <a:pPr lvl="1"/>
            <a:r>
              <a:rPr lang="hu-HU"/>
              <a:t>A Lasso az egymással korreláló </a:t>
            </a:r>
            <a:br>
              <a:rPr lang="hu-HU"/>
            </a:br>
            <a:r>
              <a:rPr lang="hu-HU"/>
              <a:t>változók közül egyet hagy meg.</a:t>
            </a:r>
          </a:p>
        </p:txBody>
      </p:sp>
    </p:spTree>
    <p:extLst>
      <p:ext uri="{BB962C8B-B14F-4D97-AF65-F5344CB8AC3E}">
        <p14:creationId xmlns:p14="http://schemas.microsoft.com/office/powerpoint/2010/main" val="823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C61AAA-CC51-4A4B-9DA4-876AF763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141" y="1286429"/>
            <a:ext cx="8319981" cy="5382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F30E47AC-2948-4C27-814F-744D72AFA87D}"/>
              </a:ext>
            </a:extLst>
          </p:cNvPr>
          <p:cNvSpPr txBox="1">
            <a:spLocks/>
          </p:cNvSpPr>
          <p:nvPr/>
        </p:nvSpPr>
        <p:spPr>
          <a:xfrm>
            <a:off x="4265731" y="112562"/>
            <a:ext cx="3102220" cy="106130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Regularizálatlan MSE minimum, Gradiens ereszkedéssel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C381E1DE-9724-486B-BFDE-6F157E8A78E9}"/>
              </a:ext>
            </a:extLst>
          </p:cNvPr>
          <p:cNvCxnSpPr>
            <a:cxnSpLocks/>
          </p:cNvCxnSpPr>
          <p:nvPr/>
        </p:nvCxnSpPr>
        <p:spPr>
          <a:xfrm flipH="1">
            <a:off x="5707610" y="1061305"/>
            <a:ext cx="109231" cy="1119187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ím 1">
            <a:extLst>
              <a:ext uri="{FF2B5EF4-FFF2-40B4-BE49-F238E27FC236}">
                <a16:creationId xmlns:a16="http://schemas.microsoft.com/office/drawing/2014/main" id="{6A326DEC-C1F0-46A7-9D16-D57F5AFDD0E2}"/>
              </a:ext>
            </a:extLst>
          </p:cNvPr>
          <p:cNvSpPr txBox="1">
            <a:spLocks/>
          </p:cNvSpPr>
          <p:nvPr/>
        </p:nvSpPr>
        <p:spPr>
          <a:xfrm>
            <a:off x="774689" y="189279"/>
            <a:ext cx="3102220" cy="106130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2400"/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B205E131-C29E-4D3E-8420-611C0CD69567}"/>
              </a:ext>
            </a:extLst>
          </p:cNvPr>
          <p:cNvSpPr txBox="1">
            <a:spLocks/>
          </p:cNvSpPr>
          <p:nvPr/>
        </p:nvSpPr>
        <p:spPr>
          <a:xfrm>
            <a:off x="733970" y="139639"/>
            <a:ext cx="3102220" cy="106130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Az ℓ1 büntetés minimuma, gradiens ereszkedéssel, </a:t>
            </a:r>
            <a:r>
              <a:rPr lang="el-GR" sz="2400"/>
              <a:t>α</a:t>
            </a:r>
            <a:r>
              <a:rPr lang="hu-HU" sz="2400"/>
              <a:t> = 0.5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96C38E3-62A5-4A4C-B447-068C38D4996A}"/>
              </a:ext>
            </a:extLst>
          </p:cNvPr>
          <p:cNvCxnSpPr>
            <a:cxnSpLocks/>
          </p:cNvCxnSpPr>
          <p:nvPr/>
        </p:nvCxnSpPr>
        <p:spPr>
          <a:xfrm>
            <a:off x="3255682" y="1061305"/>
            <a:ext cx="723567" cy="147088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">
            <a:extLst>
              <a:ext uri="{FF2B5EF4-FFF2-40B4-BE49-F238E27FC236}">
                <a16:creationId xmlns:a16="http://schemas.microsoft.com/office/drawing/2014/main" id="{71EC98FD-488A-43CA-A47A-86433B00820B}"/>
              </a:ext>
            </a:extLst>
          </p:cNvPr>
          <p:cNvSpPr txBox="1">
            <a:spLocks/>
          </p:cNvSpPr>
          <p:nvPr/>
        </p:nvSpPr>
        <p:spPr>
          <a:xfrm>
            <a:off x="8415367" y="90000"/>
            <a:ext cx="3723143" cy="116058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A regularizált + a regularizálatlan függvény együttes optimuma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613690C0-4B1A-47D2-98BC-2D1D972B7C49}"/>
              </a:ext>
            </a:extLst>
          </p:cNvPr>
          <p:cNvCxnSpPr>
            <a:cxnSpLocks/>
          </p:cNvCxnSpPr>
          <p:nvPr/>
        </p:nvCxnSpPr>
        <p:spPr>
          <a:xfrm flipH="1">
            <a:off x="9298595" y="1173867"/>
            <a:ext cx="430823" cy="1358318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ím 1">
            <a:extLst>
              <a:ext uri="{FF2B5EF4-FFF2-40B4-BE49-F238E27FC236}">
                <a16:creationId xmlns:a16="http://schemas.microsoft.com/office/drawing/2014/main" id="{75C32523-61C8-40B1-9C64-8ED65DBEEBEA}"/>
              </a:ext>
            </a:extLst>
          </p:cNvPr>
          <p:cNvSpPr txBox="1">
            <a:spLocks/>
          </p:cNvSpPr>
          <p:nvPr/>
        </p:nvSpPr>
        <p:spPr>
          <a:xfrm>
            <a:off x="455255" y="4143069"/>
            <a:ext cx="2046886" cy="202033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Az ℓ2 büntetés minimuma, gradiens ereszkedéssel, </a:t>
            </a:r>
            <a:r>
              <a:rPr lang="el-GR" sz="2400"/>
              <a:t>α</a:t>
            </a:r>
            <a:r>
              <a:rPr lang="hu-HU" sz="2400"/>
              <a:t> = 0.5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896DCF78-F8C9-4601-BD5E-DBEF11721336}"/>
              </a:ext>
            </a:extLst>
          </p:cNvPr>
          <p:cNvCxnSpPr>
            <a:cxnSpLocks/>
          </p:cNvCxnSpPr>
          <p:nvPr/>
        </p:nvCxnSpPr>
        <p:spPr>
          <a:xfrm>
            <a:off x="2507004" y="4417798"/>
            <a:ext cx="1472245" cy="655364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BA089B-C753-40FF-AC35-B09A1EC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00"/>
            <a:ext cx="10515600" cy="888024"/>
          </a:xfrm>
        </p:spPr>
        <p:txBody>
          <a:bodyPr/>
          <a:lstStyle/>
          <a:p>
            <a:r>
              <a:rPr lang="hu-HU"/>
              <a:t>Elasztikus hálók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F6AD34C-CDD2-482C-9B4C-1A73099B4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2196"/>
                <a:ext cx="10515600" cy="2996712"/>
              </a:xfrm>
            </p:spPr>
            <p:txBody>
              <a:bodyPr/>
              <a:lstStyle/>
              <a:p>
                <a:r>
                  <a:rPr lang="hu-HU"/>
                  <a:t>Az elasztikus háló egy középút a Ridge és Lasso között. </a:t>
                </a:r>
              </a:p>
              <a:p>
                <a:r>
                  <a:rPr lang="hu-HU"/>
                  <a:t>A regularizációs kifejezés egy egyszerű keveréke a Ridge és Lasso büntető kifejezéseinek, adott arány (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u-HU"/>
                  <a:t>) szerint. </a:t>
                </a:r>
              </a:p>
              <a:p>
                <a:r>
                  <a:rPr lang="hu-HU"/>
                  <a:t>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/>
                  <a:t> az elasztikus háló megegyezik a Ridge-el, ha az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u-HU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/>
                  <a:t> akkor Lasso-ról beszélünk.</a:t>
                </a:r>
              </a:p>
              <a:p>
                <a:r>
                  <a:rPr lang="hu-HU"/>
                  <a:t>Az elasztikus háló költségfüggvénye: </a:t>
                </a:r>
              </a:p>
              <a:p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F6AD34C-CDD2-482C-9B4C-1A73099B4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2196"/>
                <a:ext cx="10515600" cy="2996712"/>
              </a:xfr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247B3294-D615-4C80-B279-A8470D62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4567173"/>
            <a:ext cx="6115904" cy="924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9BD785DA-C531-4E03-902B-296DA8582B2A}"/>
              </a:ext>
            </a:extLst>
          </p:cNvPr>
          <p:cNvSpPr txBox="1">
            <a:spLocks/>
          </p:cNvSpPr>
          <p:nvPr/>
        </p:nvSpPr>
        <p:spPr>
          <a:xfrm>
            <a:off x="3895230" y="5933946"/>
            <a:ext cx="2030786" cy="9240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Elasztikus háló </a:t>
            </a:r>
            <a:br>
              <a:rPr lang="hu-HU" sz="2400"/>
            </a:br>
            <a:r>
              <a:rPr lang="hu-HU" sz="2400"/>
              <a:t>Ridge arány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B59C8841-1EE2-4DD0-9CC1-C13ABE63EA23}"/>
              </a:ext>
            </a:extLst>
          </p:cNvPr>
          <p:cNvCxnSpPr>
            <a:cxnSpLocks/>
          </p:cNvCxnSpPr>
          <p:nvPr/>
        </p:nvCxnSpPr>
        <p:spPr>
          <a:xfrm flipV="1">
            <a:off x="5187462" y="5169877"/>
            <a:ext cx="290146" cy="826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ím 1">
            <a:extLst>
              <a:ext uri="{FF2B5EF4-FFF2-40B4-BE49-F238E27FC236}">
                <a16:creationId xmlns:a16="http://schemas.microsoft.com/office/drawing/2014/main" id="{68BA7AA1-E203-476B-888A-41086BEFAA9F}"/>
              </a:ext>
            </a:extLst>
          </p:cNvPr>
          <p:cNvSpPr txBox="1">
            <a:spLocks/>
          </p:cNvSpPr>
          <p:nvPr/>
        </p:nvSpPr>
        <p:spPr>
          <a:xfrm>
            <a:off x="6139963" y="5933946"/>
            <a:ext cx="1380014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ℓ1 norma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1ABF1EA0-DA0B-43E3-9916-407976CACB77}"/>
              </a:ext>
            </a:extLst>
          </p:cNvPr>
          <p:cNvSpPr txBox="1">
            <a:spLocks/>
          </p:cNvSpPr>
          <p:nvPr/>
        </p:nvSpPr>
        <p:spPr>
          <a:xfrm>
            <a:off x="9756177" y="4736735"/>
            <a:ext cx="1380014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ℓ2 norma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F593DA4C-A8F0-470B-A338-ACB57DC7F487}"/>
              </a:ext>
            </a:extLst>
          </p:cNvPr>
          <p:cNvCxnSpPr>
            <a:cxnSpLocks/>
          </p:cNvCxnSpPr>
          <p:nvPr/>
        </p:nvCxnSpPr>
        <p:spPr>
          <a:xfrm flipH="1" flipV="1">
            <a:off x="6629400" y="5315296"/>
            <a:ext cx="200571" cy="778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213E6B78-4371-422A-999F-CAE47E400AF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41777" y="5092824"/>
            <a:ext cx="814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ím 1">
            <a:extLst>
              <a:ext uri="{FF2B5EF4-FFF2-40B4-BE49-F238E27FC236}">
                <a16:creationId xmlns:a16="http://schemas.microsoft.com/office/drawing/2014/main" id="{763C2B7A-1715-42BD-8634-FDEB46B33C39}"/>
              </a:ext>
            </a:extLst>
          </p:cNvPr>
          <p:cNvSpPr txBox="1">
            <a:spLocks/>
          </p:cNvSpPr>
          <p:nvPr/>
        </p:nvSpPr>
        <p:spPr>
          <a:xfrm>
            <a:off x="7926384" y="5933946"/>
            <a:ext cx="2030786" cy="9240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Elasztikus háló </a:t>
            </a:r>
            <a:br>
              <a:rPr lang="hu-HU" sz="2400"/>
            </a:br>
            <a:r>
              <a:rPr lang="hu-HU" sz="2400"/>
              <a:t>Lasso arány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0A2B5077-8B5B-4DCA-87FB-057D034C612F}"/>
              </a:ext>
            </a:extLst>
          </p:cNvPr>
          <p:cNvCxnSpPr>
            <a:cxnSpLocks/>
          </p:cNvCxnSpPr>
          <p:nvPr/>
        </p:nvCxnSpPr>
        <p:spPr>
          <a:xfrm flipH="1" flipV="1">
            <a:off x="7519977" y="5299349"/>
            <a:ext cx="875095" cy="697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0B5B-2167-40D9-9742-C02597C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9" y="0"/>
            <a:ext cx="10515600" cy="833947"/>
          </a:xfrm>
        </p:spPr>
        <p:txBody>
          <a:bodyPr/>
          <a:lstStyle/>
          <a:p>
            <a:r>
              <a:rPr lang="hu-HU"/>
              <a:t>Ridge, Lasso osztályozás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BB932-4F14-4E4D-8C0F-D1F438AEA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8" y="833946"/>
                <a:ext cx="12026661" cy="6024054"/>
              </a:xfrm>
            </p:spPr>
            <p:txBody>
              <a:bodyPr>
                <a:normAutofit/>
              </a:bodyPr>
              <a:lstStyle/>
              <a:p>
                <a:r>
                  <a:rPr lang="hu-HU"/>
                  <a:t>Egy osztályozási problémát vissza lehet vezetni regresszióra. </a:t>
                </a:r>
              </a:p>
              <a:p>
                <a:r>
                  <a:rPr lang="hu-HU"/>
                  <a:t>Ekkor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/>
                  <a:t> oszt</a:t>
                </a:r>
                <a:r>
                  <a:rPr lang="hu-HU"/>
                  <a:t>ályokat átalakítja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hu-HU"/>
                  <a:t> címkékké, és a regresszió eredménye megegyezik a predikció előjelével:</a:t>
                </a:r>
              </a:p>
              <a:p>
                <a:pPr lvl="1"/>
                <a:r>
                  <a:rPr lang="hu-HU"/>
                  <a:t>Negatív predikció </a:t>
                </a:r>
                <a:r>
                  <a:rPr lang="hu-HU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cy-GB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ŷ</m:t>
                    </m:r>
                    <m:r>
                      <a:rPr lang="hu-HU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</m:oMath>
                </a14:m>
                <a:endParaRPr lang="hu-HU"/>
              </a:p>
              <a:p>
                <a:pPr lvl="1"/>
                <a:r>
                  <a:rPr lang="hu-HU"/>
                  <a:t>Pozitív predikció </a:t>
                </a:r>
                <a:r>
                  <a:rPr lang="hu-HU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cy-GB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ŷ</m:t>
                    </m:r>
                    <m:r>
                      <a:rPr lang="hu-HU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hu-HU"/>
              </a:p>
              <a:p>
                <a:r>
                  <a:rPr lang="hu-HU"/>
                  <a:t>Multiclass osztályozás esetén </a:t>
                </a:r>
                <a:br>
                  <a:rPr lang="hu-HU"/>
                </a:br>
                <a:r>
                  <a:rPr lang="hu-HU" b="1"/>
                  <a:t>One-vs-All</a:t>
                </a:r>
                <a:r>
                  <a:rPr lang="hu-HU"/>
                  <a:t> típusú osztályozás </a:t>
                </a:r>
                <a:br>
                  <a:rPr lang="hu-HU"/>
                </a:br>
                <a:r>
                  <a:rPr lang="hu-HU"/>
                  <a:t>történik.</a:t>
                </a:r>
              </a:p>
              <a:p>
                <a:r>
                  <a:rPr lang="hu-HU"/>
                  <a:t> A modell visszavezeti a </a:t>
                </a:r>
                <a:br>
                  <a:rPr lang="hu-HU"/>
                </a:br>
                <a:r>
                  <a:rPr lang="hu-HU"/>
                  <a:t>multiclass problémát </a:t>
                </a:r>
                <a:br>
                  <a:rPr lang="hu-HU"/>
                </a:br>
                <a:r>
                  <a:rPr lang="hu-HU"/>
                  <a:t>binárisra: azt vizsgálja, hogy </a:t>
                </a:r>
                <a:br>
                  <a:rPr lang="hu-HU"/>
                </a:br>
                <a:r>
                  <a:rPr lang="hu-HU"/>
                  <a:t>egy mintaegyed inkább egy </a:t>
                </a:r>
                <a:br>
                  <a:rPr lang="hu-HU"/>
                </a:br>
                <a:r>
                  <a:rPr lang="hu-HU"/>
                  <a:t>adott osztályba tartozik-e, </a:t>
                </a:r>
                <a:br>
                  <a:rPr lang="hu-HU"/>
                </a:br>
                <a:r>
                  <a:rPr lang="hu-HU"/>
                  <a:t>vagy az összes többibe.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BB932-4F14-4E4D-8C0F-D1F438AEA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8" y="833946"/>
                <a:ext cx="12026661" cy="6024054"/>
              </a:xfrm>
              <a:blipFill>
                <a:blip r:embed="rId2"/>
                <a:stretch>
                  <a:fillRect t="-1721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diagram, scatter chart&#10;&#10;Description automatically generated">
            <a:extLst>
              <a:ext uri="{FF2B5EF4-FFF2-40B4-BE49-F238E27FC236}">
                <a16:creationId xmlns:a16="http://schemas.microsoft.com/office/drawing/2014/main" id="{3A5128E9-1254-458B-B69F-D134AF3E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47" y="2324475"/>
            <a:ext cx="7014715" cy="4385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07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4BE27B-3C46-4798-8388-2DF0102C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1040057"/>
          </a:xfrm>
        </p:spPr>
        <p:txBody>
          <a:bodyPr/>
          <a:lstStyle/>
          <a:p>
            <a:r>
              <a:rPr lang="en-US"/>
              <a:t>Jellemz</a:t>
            </a:r>
            <a:r>
              <a:rPr lang="hu-HU"/>
              <a:t>összevonás vs. Jellemzőkiválasztás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D7C196-8523-4ABB-ABCD-47336E41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37" y="3349869"/>
            <a:ext cx="6921926" cy="3288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C217176C-0E8E-4633-BCD8-145B275D55EE}"/>
              </a:ext>
            </a:extLst>
          </p:cNvPr>
          <p:cNvSpPr txBox="1">
            <a:spLocks/>
          </p:cNvSpPr>
          <p:nvPr/>
        </p:nvSpPr>
        <p:spPr>
          <a:xfrm>
            <a:off x="838200" y="1382957"/>
            <a:ext cx="10515600" cy="299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Jellemzőkösszevonás során a meglévő változókat aggregálva tárunk fel az adathalmazban rejlő látens változókat. Pl: Főkomponenselemzés</a:t>
            </a:r>
          </a:p>
          <a:p>
            <a:r>
              <a:rPr lang="hu-HU"/>
              <a:t>Jellemzőkiválasztás során a meglévő változók közül eldobjuk azokat amelyek a predikció szempontjából irrelevánsak. Pl: Korreláció alapján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1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E37BA2-04D3-4A34-A171-01197EF5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0"/>
            <a:ext cx="10515600" cy="1114548"/>
          </a:xfrm>
        </p:spPr>
        <p:txBody>
          <a:bodyPr/>
          <a:lstStyle/>
          <a:p>
            <a:r>
              <a:rPr lang="hu-HU"/>
              <a:t>A jellemzőkiválasztás lehetséges módjai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6B91EF7-B1F1-4FB5-9662-6B777701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931" y="3264195"/>
            <a:ext cx="6967293" cy="3413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CD3F0EAE-BB02-4D38-94CB-D7AD29A599D9}"/>
              </a:ext>
            </a:extLst>
          </p:cNvPr>
          <p:cNvSpPr txBox="1">
            <a:spLocks/>
          </p:cNvSpPr>
          <p:nvPr/>
        </p:nvSpPr>
        <p:spPr>
          <a:xfrm>
            <a:off x="178776" y="1031360"/>
            <a:ext cx="12013223" cy="533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/>
              <a:t>Szűrés:</a:t>
            </a:r>
            <a:r>
              <a:rPr lang="hu-HU"/>
              <a:t> nem tesztel adott algoritmust, csak egy módszertan szerint fontossági sorrendet definiál a változók között, és egy küszöbérték alattiakat elveti.</a:t>
            </a:r>
          </a:p>
          <a:p>
            <a:r>
              <a:rPr lang="hu-HU" b="1"/>
              <a:t>Wrapper: </a:t>
            </a:r>
            <a:r>
              <a:rPr lang="hu-HU"/>
              <a:t>Specifikus modelleket kiértékel a jellemzők különböző részhalmazai szerint, majd azt választja ki amelyik a legjobb eredményt adja. Nagyon költséges, és túltanulás-gyanús, </a:t>
            </a:r>
            <a:br>
              <a:rPr lang="hu-HU"/>
            </a:br>
            <a:r>
              <a:rPr lang="hu-HU"/>
              <a:t>de ha sikerül, nagyon jó </a:t>
            </a:r>
            <a:br>
              <a:rPr lang="hu-HU"/>
            </a:br>
            <a:r>
              <a:rPr lang="hu-HU"/>
              <a:t>modelleket ad.</a:t>
            </a:r>
          </a:p>
          <a:p>
            <a:r>
              <a:rPr lang="hu-HU" b="1"/>
              <a:t>Beágyazott</a:t>
            </a:r>
            <a:r>
              <a:rPr lang="en-US" b="1"/>
              <a:t>: </a:t>
            </a:r>
            <a:r>
              <a:rPr lang="hu-HU"/>
              <a:t>Minden technika </a:t>
            </a:r>
            <a:br>
              <a:rPr lang="hu-HU"/>
            </a:br>
            <a:r>
              <a:rPr lang="hu-HU"/>
              <a:t>ide tartozik, ami a tanítási </a:t>
            </a:r>
            <a:br>
              <a:rPr lang="hu-HU"/>
            </a:br>
            <a:r>
              <a:rPr lang="hu-HU"/>
              <a:t>fázisban jellemzőkiválasztást </a:t>
            </a:r>
            <a:br>
              <a:rPr lang="hu-HU"/>
            </a:br>
            <a:r>
              <a:rPr lang="hu-HU"/>
              <a:t>végez. Pl. Lasso</a:t>
            </a: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16322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CAE9D4-A65A-42F8-ADFA-EFCA15D5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-4504"/>
            <a:ext cx="10515600" cy="972152"/>
          </a:xfrm>
        </p:spPr>
        <p:txBody>
          <a:bodyPr/>
          <a:lstStyle/>
          <a:p>
            <a:r>
              <a:rPr lang="hu-HU"/>
              <a:t>Early Stopping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F5DDD-1B88-4D9A-A378-E21A97C7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967648"/>
            <a:ext cx="11998569" cy="5890352"/>
          </a:xfrm>
        </p:spPr>
        <p:txBody>
          <a:bodyPr>
            <a:normAutofit/>
          </a:bodyPr>
          <a:lstStyle/>
          <a:p>
            <a:r>
              <a:rPr lang="hu-HU"/>
              <a:t>Egy másik, egészen az eddigiektől eltérő módja az iteratív tanuló algoritmusok, mint pl. a gradiens ereszkedés regularizálására, hogy abbahagyjuk a tanítást akkor, amikor a tesztadatok hibája elér egy minimumot.</a:t>
            </a:r>
          </a:p>
          <a:p>
            <a:r>
              <a:rPr lang="hu-HU"/>
              <a:t>A tanítási iterációk előre haladtával </a:t>
            </a:r>
            <a:br>
              <a:rPr lang="hu-HU"/>
            </a:br>
            <a:r>
              <a:rPr lang="hu-HU"/>
              <a:t>a tesztadatokon mért hiba egy ideig </a:t>
            </a:r>
            <a:br>
              <a:rPr lang="hu-HU"/>
            </a:br>
            <a:r>
              <a:rPr lang="hu-HU"/>
              <a:t>csökken, majd amikor a modell </a:t>
            </a:r>
            <a:br>
              <a:rPr lang="hu-HU"/>
            </a:br>
            <a:r>
              <a:rPr lang="hu-HU"/>
              <a:t>túltanulttá válik, elkezd emelkedni. </a:t>
            </a:r>
          </a:p>
          <a:p>
            <a:r>
              <a:rPr lang="hu-HU"/>
              <a:t>Sztochasztikus és mini-batch </a:t>
            </a:r>
            <a:br>
              <a:rPr lang="hu-HU"/>
            </a:br>
            <a:r>
              <a:rPr lang="hu-HU"/>
              <a:t>gradiens ereszkedésnél a görbék </a:t>
            </a:r>
            <a:br>
              <a:rPr lang="hu-HU"/>
            </a:br>
            <a:r>
              <a:rPr lang="hu-HU"/>
              <a:t>nem ennyire simák, és akkor </a:t>
            </a:r>
            <a:br>
              <a:rPr lang="hu-HU"/>
            </a:br>
            <a:r>
              <a:rPr lang="hu-HU"/>
              <a:t>lehet kiszállni, amikor már egy </a:t>
            </a:r>
            <a:br>
              <a:rPr lang="hu-HU"/>
            </a:br>
            <a:r>
              <a:rPr lang="hu-HU"/>
              <a:t>ideje minimumon van a hiba. </a:t>
            </a:r>
            <a:br>
              <a:rPr lang="hu-HU"/>
            </a:br>
            <a:r>
              <a:rPr lang="hu-HU"/>
              <a:t>Pl. 5 iteráció óta.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D9EC011-4E7B-4FEA-8DBF-13E3EC8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33" y="2394689"/>
            <a:ext cx="6694967" cy="4463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1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BF9E2-DF64-41E6-8658-B0125174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95" y="412726"/>
            <a:ext cx="10515600" cy="937636"/>
          </a:xfrm>
        </p:spPr>
        <p:txBody>
          <a:bodyPr/>
          <a:lstStyle/>
          <a:p>
            <a:r>
              <a:rPr lang="hu-HU"/>
              <a:t>A machine learning kihívásai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2500D-7809-4A08-87A4-13EC528E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5" y="1350362"/>
            <a:ext cx="11161008" cy="2456094"/>
          </a:xfrm>
        </p:spPr>
        <p:txBody>
          <a:bodyPr/>
          <a:lstStyle/>
          <a:p>
            <a:r>
              <a:rPr lang="hu-HU"/>
              <a:t>Nem-reprezentatív vagy hiányos tanító adatok </a:t>
            </a:r>
            <a:br>
              <a:rPr lang="hu-HU"/>
            </a:br>
            <a:r>
              <a:rPr lang="hu-HU"/>
              <a:t>(Sampling Bias, Nonresponse Bias).</a:t>
            </a:r>
          </a:p>
          <a:p>
            <a:r>
              <a:rPr lang="hu-HU"/>
              <a:t>Vegyünk egy példát: ha az alábbi országokra szeretnénk modellt állítani, de a pirossal jelölt országok hiányoznak, mert nincs adatunk a gazdagabb országokból, lényeges különbség lesz a létrejövő modellek között.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BF7DAB-A7CE-4C22-93C6-30174A51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46" y="3526031"/>
            <a:ext cx="8841705" cy="3157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D7FEF22-6809-4A5A-8A5D-CEC60DB8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391" y="247102"/>
            <a:ext cx="1290817" cy="1829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8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9CA278-FEE7-435C-A537-6E04F1AF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76548"/>
            <a:ext cx="10515600" cy="873003"/>
          </a:xfrm>
        </p:spPr>
        <p:txBody>
          <a:bodyPr/>
          <a:lstStyle/>
          <a:p>
            <a:r>
              <a:rPr lang="hu-HU"/>
              <a:t>K-fold Keresztvalidáció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8EE7BA-862A-4CF8-A221-D00D21597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8" y="992082"/>
                <a:ext cx="11611707" cy="5993513"/>
              </a:xfrm>
            </p:spPr>
            <p:txBody>
              <a:bodyPr>
                <a:normAutofit/>
              </a:bodyPr>
              <a:lstStyle/>
              <a:p>
                <a:r>
                  <a:rPr lang="hu-HU"/>
                  <a:t>A tanító adathalmazt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/>
                  <a:t> darab, fold-nak nevezett részhalmazba különítjük el. </a:t>
                </a:r>
              </a:p>
              <a:p>
                <a:r>
                  <a:rPr lang="hu-HU"/>
                  <a:t>Ezután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/>
                  <a:t> különböző modellt tanítunk és értékelünk 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/>
                  <a:t> részhalmazon.</a:t>
                </a:r>
              </a:p>
              <a:p>
                <a:r>
                  <a:rPr lang="hu-HU"/>
                  <a:t>Mindezt úgy, hogy minden tanításra és </a:t>
                </a:r>
                <a:br>
                  <a:rPr lang="hu-HU"/>
                </a:br>
                <a:r>
                  <a:rPr lang="hu-HU"/>
                  <a:t>kiértékelésre a tanító halmaznak más </a:t>
                </a:r>
                <a:br>
                  <a:rPr lang="hu-HU"/>
                </a:br>
                <a:r>
                  <a:rPr lang="hu-HU"/>
                  <a:t>és más részét használjuk fel. </a:t>
                </a:r>
              </a:p>
              <a:p>
                <a:r>
                  <a:rPr lang="hu-HU"/>
                  <a:t>Az eredmény egy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/>
                  <a:t> elemből álló </a:t>
                </a:r>
                <a:br>
                  <a:rPr lang="hu-HU"/>
                </a:br>
                <a:r>
                  <a:rPr lang="hu-HU"/>
                  <a:t>értéksor, ami tartalmazza az </a:t>
                </a:r>
                <a:br>
                  <a:rPr lang="hu-HU"/>
                </a:br>
                <a:r>
                  <a:rPr lang="hu-HU"/>
                  <a:t>egyes modellek hibáit. </a:t>
                </a:r>
              </a:p>
              <a:p>
                <a:r>
                  <a:rPr lang="hu-HU"/>
                  <a:t>Ezzel megkapjuk nemcsak </a:t>
                </a:r>
                <a:br>
                  <a:rPr lang="hu-HU"/>
                </a:br>
                <a:r>
                  <a:rPr lang="hu-HU"/>
                  <a:t>az átlagos hibát, de a </a:t>
                </a:r>
                <a:br>
                  <a:rPr lang="hu-HU"/>
                </a:br>
                <a:r>
                  <a:rPr lang="hu-HU"/>
                  <a:t>hiba szórását is.</a:t>
                </a:r>
              </a:p>
              <a:p>
                <a:r>
                  <a:rPr lang="hu-HU"/>
                  <a:t>Mi lehet az eljárás hátulütője?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8EE7BA-862A-4CF8-A221-D00D21597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8" y="992082"/>
                <a:ext cx="11611707" cy="5993513"/>
              </a:xfrm>
              <a:blipFill>
                <a:blip r:embed="rId2"/>
                <a:stretch>
                  <a:fillRect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B440375-8BB8-4541-B4C6-41A55AD31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98" y="2392326"/>
            <a:ext cx="6324378" cy="43806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5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7B31D-E382-4182-B16D-AFD29568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No Free Lunch elmélet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E786A5-B041-4B87-AD55-21DA01EC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5010150"/>
          </a:xfrm>
        </p:spPr>
        <p:txBody>
          <a:bodyPr/>
          <a:lstStyle/>
          <a:p>
            <a:r>
              <a:rPr lang="hu-HU"/>
              <a:t>Egy híres, </a:t>
            </a:r>
            <a:r>
              <a:rPr lang="hu-HU">
                <a:hlinkClick r:id="rId2"/>
              </a:rPr>
              <a:t>1996-os tanulmányban</a:t>
            </a:r>
            <a:r>
              <a:rPr lang="hu-HU"/>
              <a:t> David Wolpert demonstrálta, hogy ha nincs valamilyen állításunk, vagy elvárásunk az adatok irányába, akkor nincs okunk valamelyik modellt preferálni a többi helyett. </a:t>
            </a:r>
          </a:p>
          <a:p>
            <a:r>
              <a:rPr lang="hu-HU"/>
              <a:t>Ez a No Free Lunch elmélet: valamelik adathalmaznál a lineáris regresszió, valamelyiknél pedig a neurális hálózat fog jobb predikciókhoz vezetni. </a:t>
            </a:r>
          </a:p>
          <a:p>
            <a:r>
              <a:rPr lang="hu-HU"/>
              <a:t>Nincs olyan modell, amelyik </a:t>
            </a:r>
            <a:br>
              <a:rPr lang="hu-HU"/>
            </a:br>
            <a:r>
              <a:rPr lang="hu-HU"/>
              <a:t>lényegéből fakadóan </a:t>
            </a:r>
            <a:r>
              <a:rPr lang="hu-HU" i="1"/>
              <a:t>jobb </a:t>
            </a:r>
            <a:br>
              <a:rPr lang="hu-HU" i="1"/>
            </a:br>
            <a:r>
              <a:rPr lang="hu-HU"/>
              <a:t>lenne mint a többi.</a:t>
            </a:r>
          </a:p>
          <a:p>
            <a:r>
              <a:rPr lang="hu-HU"/>
              <a:t>Nem lehet megúszni a modellek </a:t>
            </a:r>
            <a:br>
              <a:rPr lang="hu-HU"/>
            </a:br>
            <a:r>
              <a:rPr lang="hu-HU"/>
              <a:t>összehasonlítását</a:t>
            </a:r>
            <a:r>
              <a:rPr lang="en-US"/>
              <a:t>!</a:t>
            </a:r>
            <a:r>
              <a:rPr lang="hu-HU"/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AAE28FC-AE05-46B4-B482-9FF7F2B1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13" y="4261450"/>
            <a:ext cx="4486487" cy="2407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4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A94A6-ACDF-4D41-95F1-B0870020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hu-HU"/>
              <a:t>A túltanulás problémája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51754A-327F-477F-8DEB-2490B7E8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2079901"/>
          </a:xfrm>
        </p:spPr>
        <p:txBody>
          <a:bodyPr/>
          <a:lstStyle/>
          <a:p>
            <a:r>
              <a:rPr lang="hu-HU"/>
              <a:t>Egy túltanult modell nagyon pontosan illeszkedik a tanító pontokra, de az általa reprezentált relációk a valóság kapcsolatait eltorzítják. </a:t>
            </a:r>
          </a:p>
          <a:p>
            <a:r>
              <a:rPr lang="hu-HU"/>
              <a:t>A túltanulás onnan ered, hogy egy túlságosan nagy szabadságfokkal rendelkező függvényt illesztünk rá kevés tanító pontra.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46E685-A577-435B-80EF-E0210261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85" y="3431175"/>
            <a:ext cx="8831229" cy="3198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2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78EBF-3018-4F4B-8AC1-1B7F5D36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77" y="206864"/>
            <a:ext cx="11005038" cy="1325563"/>
          </a:xfrm>
        </p:spPr>
        <p:txBody>
          <a:bodyPr/>
          <a:lstStyle/>
          <a:p>
            <a:r>
              <a:rPr lang="hu-HU"/>
              <a:t>Miért van szükség költség- és jóság függvényre?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CE3EB3-E8E2-4B72-A29E-E3A9417A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7" y="1663211"/>
            <a:ext cx="7008832" cy="4895852"/>
          </a:xfrm>
        </p:spPr>
        <p:txBody>
          <a:bodyPr>
            <a:normAutofit/>
          </a:bodyPr>
          <a:lstStyle/>
          <a:p>
            <a:r>
              <a:rPr lang="hu-HU"/>
              <a:t>Gyakori a különböző költség- és jóság függvény használata a tanítási és teszt fázis során. A regularizáción kívüli oka az, hogy a jól használható tanító költségfüggvénynek optimalizáció-barát deriváltjainak kell lennie, míg a teszt fázis során használt jóságfüggvénynek olyan közel kell lennie a célhoz, amennyire csak lehetséges. </a:t>
            </a:r>
          </a:p>
          <a:p>
            <a:r>
              <a:rPr lang="hu-HU"/>
              <a:t>Például osztályozásnál: a </a:t>
            </a:r>
            <a:r>
              <a:rPr lang="hu-HU" b="1"/>
              <a:t>log loss-t </a:t>
            </a:r>
            <a:r>
              <a:rPr lang="hu-HU"/>
              <a:t>használjuk költségfüggvényként, a </a:t>
            </a:r>
            <a:r>
              <a:rPr lang="hu-HU" b="1"/>
              <a:t>precision-t </a:t>
            </a:r>
            <a:r>
              <a:rPr lang="hu-HU"/>
              <a:t>és </a:t>
            </a:r>
            <a:r>
              <a:rPr lang="hu-HU" b="1"/>
              <a:t>recall-t </a:t>
            </a:r>
            <a:r>
              <a:rPr lang="hu-HU"/>
              <a:t>jóságfüggvényként.</a:t>
            </a:r>
            <a:endParaRPr lang="hu-HU" b="1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923449-A8C1-49ED-A1A2-2F0DE629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90" y="1663211"/>
            <a:ext cx="4148112" cy="3591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>
                <a:extLst>
                  <a:ext uri="{FF2B5EF4-FFF2-40B4-BE49-F238E27FC236}">
                    <a16:creationId xmlns:a16="http://schemas.microsoft.com/office/drawing/2014/main" id="{D41BCF23-56A3-4C61-9E38-62C85E63BA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4790" y="5380373"/>
                <a:ext cx="4415033" cy="11786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400"/>
                  <a:t>: adott paraméter értéke, </a:t>
                </a:r>
                <a:br>
                  <a:rPr lang="hu-HU" sz="2400"/>
                </a:br>
                <a:r>
                  <a:rPr lang="hu-HU" sz="2400"/>
                  <a:t>pl. meredekség</a:t>
                </a:r>
              </a:p>
              <a:p>
                <a14:m>
                  <m:oMath xmlns:m="http://schemas.openxmlformats.org/officeDocument/2006/math">
                    <m:r>
                      <a:rPr lang="hu-HU" sz="240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: k</a:t>
                </a:r>
                <a:r>
                  <a:rPr lang="hu-HU" sz="2400"/>
                  <a:t>öltség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400"/>
                  <a:t> szerint</a:t>
                </a:r>
              </a:p>
            </p:txBody>
          </p:sp>
        </mc:Choice>
        <mc:Fallback xmlns="">
          <p:sp>
            <p:nvSpPr>
              <p:cNvPr id="6" name="Tartalom helye 2">
                <a:extLst>
                  <a:ext uri="{FF2B5EF4-FFF2-40B4-BE49-F238E27FC236}">
                    <a16:creationId xmlns:a16="http://schemas.microsoft.com/office/drawing/2014/main" id="{D41BCF23-56A3-4C61-9E38-62C85E63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790" y="5380373"/>
                <a:ext cx="4415033" cy="1178690"/>
              </a:xfrm>
              <a:prstGeom prst="rect">
                <a:avLst/>
              </a:prstGeom>
              <a:blipFill>
                <a:blip r:embed="rId4"/>
                <a:stretch>
                  <a:fillRect t="-7254" b="-1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B926B5-C34C-428F-AEC8-496C9D60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1876"/>
          </a:xfrm>
        </p:spPr>
        <p:txBody>
          <a:bodyPr/>
          <a:lstStyle/>
          <a:p>
            <a:r>
              <a:rPr lang="hu-HU"/>
              <a:t>Polinomikus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4DAD2-6E07-462D-A96B-A70FC022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76"/>
            <a:ext cx="10515600" cy="2160342"/>
          </a:xfrm>
        </p:spPr>
        <p:txBody>
          <a:bodyPr>
            <a:normAutofit/>
          </a:bodyPr>
          <a:lstStyle/>
          <a:p>
            <a:r>
              <a:rPr lang="hu-HU"/>
              <a:t>Mi van, ha az adatok komplexebbek egy egyenes vonalnál?</a:t>
            </a:r>
          </a:p>
          <a:p>
            <a:r>
              <a:rPr lang="hu-HU"/>
              <a:t>Egy lineáris modellt lehetséges nemlineáris adatokra illeszteni. </a:t>
            </a:r>
          </a:p>
          <a:p>
            <a:r>
              <a:rPr lang="hu-HU"/>
              <a:t>Az egyik módja, hogy a paramétereket hatványra emeljük, és egy </a:t>
            </a:r>
            <a:br>
              <a:rPr lang="hu-HU"/>
            </a:br>
            <a:r>
              <a:rPr lang="hu-HU"/>
              <a:t>kiterjesztett lineáris modellt tanítunk az új jellemzőkkel.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CC1621-36D7-4AC5-AFB2-50251775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6" y="3232298"/>
            <a:ext cx="5821033" cy="3467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23FFFBA-D36B-4EEB-B109-6EAD965B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45" y="3232298"/>
            <a:ext cx="5544898" cy="3467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5C5695B-F9A7-4BD0-B885-8B6B3C4487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096389" y="4966292"/>
            <a:ext cx="275356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E0E9D-3E59-48B8-A89E-A9F97E65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7" y="1"/>
            <a:ext cx="10515600" cy="1073888"/>
          </a:xfrm>
        </p:spPr>
        <p:txBody>
          <a:bodyPr/>
          <a:lstStyle/>
          <a:p>
            <a:r>
              <a:rPr lang="en-US"/>
              <a:t>Line</a:t>
            </a:r>
            <a:r>
              <a:rPr lang="hu-HU"/>
              <a:t>áris vs. Polinomikus regresszió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2D1A3F-50F6-4D57-A70C-B7A88AC8C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073889"/>
            <a:ext cx="11685181" cy="2713213"/>
          </a:xfrm>
        </p:spPr>
        <p:txBody>
          <a:bodyPr/>
          <a:lstStyle/>
          <a:p>
            <a:r>
              <a:rPr lang="hu-HU"/>
              <a:t>Polinomikus: az együtthatók magasabb rendűek is lehetnek.</a:t>
            </a:r>
          </a:p>
          <a:p>
            <a:r>
              <a:rPr lang="hu-HU"/>
              <a:t>A tanulási görbe azt mutatja meg, hogy az adott modellnek mekkora a hibája a tanító és teszt adatokon, a tanító adatok mennyiségének függvényében. </a:t>
            </a:r>
          </a:p>
          <a:p>
            <a:r>
              <a:rPr lang="hu-HU"/>
              <a:t>Lássunk két tanulási görbét lineáris és polinomikus regresszióra: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1C2197-9E2C-4AD2-83BC-8A22D1D9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7" y="3243177"/>
            <a:ext cx="5547850" cy="341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7471974-4859-4D14-8B08-2C0DCEF9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84" y="3242013"/>
            <a:ext cx="5429698" cy="341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E29A53-53A2-4928-B968-ED73B772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2" y="0"/>
            <a:ext cx="10515600" cy="983497"/>
          </a:xfrm>
        </p:spPr>
        <p:txBody>
          <a:bodyPr/>
          <a:lstStyle/>
          <a:p>
            <a:r>
              <a:rPr lang="hu-HU"/>
              <a:t>A regularizáció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86BA7B-E39A-445E-8126-6C3EDC0DE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262" y="983497"/>
                <a:ext cx="11883738" cy="4351338"/>
              </a:xfrm>
            </p:spPr>
            <p:txBody>
              <a:bodyPr/>
              <a:lstStyle/>
              <a:p>
                <a:r>
                  <a:rPr lang="hu-HU"/>
                  <a:t>Látjuk tehát, hogy minél kevesebb az illesztett függvény </a:t>
                </a:r>
                <a:r>
                  <a:rPr lang="hu-HU" b="1"/>
                  <a:t>szabadságfoka</a:t>
                </a:r>
                <a:r>
                  <a:rPr lang="hu-HU"/>
                  <a:t>, annál könnyebben elkerülhető a túltanulás.</a:t>
                </a:r>
              </a:p>
              <a:p>
                <a:r>
                  <a:rPr lang="hu-HU"/>
                  <a:t>Egy lineáris modell esetében a regularizáció tipikusan úgy érhető el, hogy a modell súlyai felé megkötésekkel élünk. </a:t>
                </a:r>
              </a:p>
              <a:p>
                <a:r>
                  <a:rPr lang="hu-HU"/>
                  <a:t>A lineáris modellnek két súlya van: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/>
                  <a:t>, a metszéspontot és a meredekséget szabályozzák. Ezek adják modell szabadságfokát.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86BA7B-E39A-445E-8126-6C3EDC0DE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262" y="983497"/>
                <a:ext cx="11883738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7F1B828B-D624-4E60-895A-E14940C4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93" y="3667966"/>
            <a:ext cx="8795214" cy="3115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02B7F-665C-46A8-AB0C-A0C431E6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70"/>
            <a:ext cx="10515600" cy="873003"/>
          </a:xfrm>
        </p:spPr>
        <p:txBody>
          <a:bodyPr/>
          <a:lstStyle/>
          <a:p>
            <a:r>
              <a:rPr lang="hu-HU"/>
              <a:t>Ridge regresszió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B299923-23E2-47CF-90E0-44DFF60AA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773"/>
                <a:ext cx="10515600" cy="4736489"/>
              </a:xfrm>
            </p:spPr>
            <p:txBody>
              <a:bodyPr>
                <a:normAutofit/>
              </a:bodyPr>
              <a:lstStyle/>
              <a:p>
                <a:r>
                  <a:rPr lang="hu-HU"/>
                  <a:t>A lineáris regresszió regularizált változata, más néven Tikhonov regularizáció. Az algoritmus a függvény pontos illesztése mellett segít a </a:t>
                </a:r>
                <a:r>
                  <a:rPr lang="hu-HU" b="1"/>
                  <a:t>súlyokat a lehető legalacsonyabban tartani</a:t>
                </a:r>
                <a:r>
                  <a:rPr lang="hu-HU"/>
                  <a:t>. Ez a regularizáció.</a:t>
                </a:r>
              </a:p>
              <a:p>
                <a:r>
                  <a:rPr lang="hu-HU"/>
                  <a:t>Ezt úgy éri el, hogy</a:t>
                </a:r>
                <a:r>
                  <a:rPr lang="en-US"/>
                  <a:t> a tan</a:t>
                </a:r>
                <a:r>
                  <a:rPr lang="hu-HU"/>
                  <a:t>ítási fázisban bevezet egy regularizációs kifejezést, és hozzáadja a már meglévő költségfüggvényhez. A regularizáció mértékét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/>
                  <a:t> hiperparaméter szabályozza.</a:t>
                </a:r>
              </a:p>
              <a:p>
                <a:r>
                  <a:rPr lang="hu-HU"/>
                  <a:t>Hiperparaméternek nevezzük azokat a változókat, amelyek a tanítást szabályozzák, és közben végig állandóak.</a:t>
                </a:r>
              </a:p>
              <a:p>
                <a:r>
                  <a:rPr lang="hu-HU"/>
                  <a:t>A ridge regresszió költségfüggvénye: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B299923-23E2-47CF-90E0-44DFF60AA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773"/>
                <a:ext cx="10515600" cy="4736489"/>
              </a:xfrm>
              <a:blipFill>
                <a:blip r:embed="rId2"/>
                <a:stretch>
                  <a:fillRect t="-205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E5628103-8B61-47CC-BE37-0958A8E02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1" b="15353"/>
          <a:stretch/>
        </p:blipFill>
        <p:spPr>
          <a:xfrm>
            <a:off x="4017848" y="5161084"/>
            <a:ext cx="4156301" cy="712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89E1A739-25C8-486D-B4B5-3711F3719539}"/>
              </a:ext>
            </a:extLst>
          </p:cNvPr>
          <p:cNvSpPr txBox="1">
            <a:spLocks/>
          </p:cNvSpPr>
          <p:nvPr/>
        </p:nvSpPr>
        <p:spPr>
          <a:xfrm>
            <a:off x="3074377" y="6130801"/>
            <a:ext cx="3021622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Átlagos eltérés-négyzet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1CC81021-6E9B-4353-BE74-7E87184449C8}"/>
              </a:ext>
            </a:extLst>
          </p:cNvPr>
          <p:cNvSpPr txBox="1">
            <a:spLocks/>
          </p:cNvSpPr>
          <p:nvPr/>
        </p:nvSpPr>
        <p:spPr>
          <a:xfrm>
            <a:off x="6884614" y="6145822"/>
            <a:ext cx="5127147" cy="7121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/>
              <a:t>Regularizációs büntetés minden paraméter után: ℓ2 norma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7B96804-797C-4B05-8B87-8C2CBCB90796}"/>
              </a:ext>
            </a:extLst>
          </p:cNvPr>
          <p:cNvCxnSpPr>
            <a:cxnSpLocks/>
          </p:cNvCxnSpPr>
          <p:nvPr/>
        </p:nvCxnSpPr>
        <p:spPr>
          <a:xfrm flipV="1">
            <a:off x="5222631" y="5707490"/>
            <a:ext cx="457200" cy="5965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CBFBD66-B5D2-4122-83F1-2EAA3CD4E49A}"/>
              </a:ext>
            </a:extLst>
          </p:cNvPr>
          <p:cNvCxnSpPr>
            <a:cxnSpLocks/>
          </p:cNvCxnSpPr>
          <p:nvPr/>
        </p:nvCxnSpPr>
        <p:spPr>
          <a:xfrm flipH="1" flipV="1">
            <a:off x="7831824" y="5624513"/>
            <a:ext cx="837391" cy="506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1276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Office-téma</vt:lpstr>
      <vt:lpstr>3. Előadás Lasso, Ridge, Elasztikus háló Early Stopping, Keresztvalidáció</vt:lpstr>
      <vt:lpstr>A machine learning kihívásai</vt:lpstr>
      <vt:lpstr>No Free Lunch elmélet</vt:lpstr>
      <vt:lpstr>A túltanulás problémája</vt:lpstr>
      <vt:lpstr>Miért van szükség költség- és jóság függvényre?</vt:lpstr>
      <vt:lpstr>Polinomikus regresszió</vt:lpstr>
      <vt:lpstr>Lineáris vs. Polinomikus regresszió</vt:lpstr>
      <vt:lpstr>A regularizáció</vt:lpstr>
      <vt:lpstr>Ridge regresszió</vt:lpstr>
      <vt:lpstr>Ridge működés közben</vt:lpstr>
      <vt:lpstr>Lasso regresszió</vt:lpstr>
      <vt:lpstr>A Lasso jellemzői</vt:lpstr>
      <vt:lpstr>Ridge vs. Lasso</vt:lpstr>
      <vt:lpstr>PowerPoint Presentation</vt:lpstr>
      <vt:lpstr>Elasztikus hálók</vt:lpstr>
      <vt:lpstr>Ridge, Lasso osztályozás</vt:lpstr>
      <vt:lpstr>Jellemzösszevonás vs. Jellemzőkiválasztás</vt:lpstr>
      <vt:lpstr>A jellemzőkiválasztás lehetséges módjai</vt:lpstr>
      <vt:lpstr>Early Stopping</vt:lpstr>
      <vt:lpstr>K-fold Keresztvalidáció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függvények  és ciklus tömörítések </dc:title>
  <dc:creator>Kuknyó Dániel</dc:creator>
  <cp:lastModifiedBy>Kuknyó Dániel</cp:lastModifiedBy>
  <cp:revision>101</cp:revision>
  <dcterms:created xsi:type="dcterms:W3CDTF">2020-09-19T11:23:46Z</dcterms:created>
  <dcterms:modified xsi:type="dcterms:W3CDTF">2022-02-19T12:15:37Z</dcterms:modified>
</cp:coreProperties>
</file>