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8C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0FD2-4C3F-40EA-A75D-FA304304033D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DE4A5-63E3-40DF-90FE-4CABA00E1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68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E4A5-63E3-40DF-90FE-4CABA00E182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67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77F4B1-47EB-4B09-80CB-13C6080A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64BAE1-3760-4014-AABE-95EE42A1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FB86D-6DFE-4090-868D-7C75A44E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65392-5538-4176-8CCB-D0B35C88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5021B6-A75D-46F4-8590-8F4C91DC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EC63E5-D218-4139-9E08-AA475651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BB0CAC-D728-4B31-A4D7-E7408291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F63C38-954A-45AD-B514-BC88F113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82E8EF-2D63-417A-B038-5A0A8F5E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B416C3-6CCA-4400-8D98-1326BC57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1C4817F-E317-408A-A51C-E730266B3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CDDA22-EB2D-43FE-80C6-14E3F8569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F2392-9C1B-48C6-A0EC-551ED254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795D86-A383-4289-9BC2-C0B6F038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DF501D-1228-4264-B739-A0954156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2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4A7AD7-F223-415E-BB52-C2FBA15C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A715E8-D3D2-4F0C-9C40-C7E4A586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7B8ADF-6712-4BC7-ADF3-A6E18C3E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52F1B3-56D7-4DFE-B211-2A679313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ADEF91-CDEE-460B-B213-567D6DF1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8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B6B07-AB85-44F7-A640-AD4419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A50F6C-1CD5-4CD4-862F-19EBC05B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3A6B21-6BD5-46DB-8BFD-693784D4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CF491C-6F85-4F52-8A4C-75FA5490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B477CE-1993-4EE1-AA58-84BE926A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1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E8182-A2BF-4612-B129-D9196A11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8466BC-5BAD-447C-AFDC-1D0527937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3BCEAD-8A59-47FD-8613-FADB7790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7B4C77-D102-47D2-9CF1-42CFCD2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1E4CFD-1719-44BD-B12A-DB4078A1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504EB61-C1EC-4D14-ABE0-F4BED2B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C6E644-915F-472C-BBF7-66C5F4E1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E9E863-87A2-4254-8D9A-FD9C2A63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38A08B-6AC0-4325-8411-12CA5FC5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8EFA7AB-B3EA-4CC1-994C-3F208AE5F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BD2D6B8-4896-4384-97BA-78732140F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1A67376-9C9E-4FC4-A384-27DEBAF3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FB6B045-06B2-4579-848E-162FD45F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7A85DF3-3E69-4485-BADD-92A467FF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3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92432-F5AA-46D7-A7DA-F2BD658C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F1A8379-9184-497D-85D4-1A23F81E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30056F2-6C9C-4D33-AF72-D3CE5A8E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9361DC-E88F-4536-AB23-EF6FC11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20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0D7916-761B-48D9-9A97-B8089FE5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7DC8BF3-688A-42C3-8492-5FC090A2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5058A6-0795-47D2-A738-FE41E09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9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3A25B7-65AD-46EF-9388-FCAC1C4A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6876C3-B8CA-497E-8A11-70371D8E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472450-03EF-4150-993B-692FA572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C1D064-4296-445E-AEC4-9C9B6870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AC1F5-2524-44A7-93A7-2AAF7ADB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8E3C2A-FD83-4DFF-A054-CD447C01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49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855B9-E4A0-4967-9EBF-1F5EA00A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D3E1EA-FA52-4A4E-916A-3AF541D67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6FD554-6579-4B04-92C6-B6E82A234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962A6C-57E8-429B-8422-92352CFB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49026-9179-4B72-9AF0-0DA41BDA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0C8C36-D392-4D8C-902F-C516F712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2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4">
                <a:lumMod val="60000"/>
                <a:lumOff val="40000"/>
              </a:schemeClr>
            </a:gs>
            <a:gs pos="75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5B31DA61-3067-4F64-AD51-4385825B503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B2578913-85FD-4F25-B54A-95BB7A8E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47A173-B7DB-41CC-BF03-AF77FA32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E69A03-4E80-476C-B7D4-E065CE33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FD8C-9F49-4CDB-94E9-AE2CDA935ECC}" type="datetimeFigureOut">
              <a:rPr lang="hu-HU" smtClean="0"/>
              <a:t>2022. 03. 03.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796E3D-F1D1-4652-A130-7D34B51F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F9758B-F33B-4566-9CDE-25D114EF1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56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18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70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B66416-E2D2-4C20-A6E0-F6AFA47C5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0688"/>
            <a:ext cx="12191999" cy="555662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hu-HU" b="1"/>
              <a:t>4. Előadás</a:t>
            </a:r>
            <a:br>
              <a:rPr lang="hu-HU" b="1"/>
            </a:br>
            <a:r>
              <a:rPr lang="hu-HU" b="1"/>
              <a:t>Döntési Fák</a:t>
            </a:r>
            <a:br>
              <a:rPr lang="hu-HU" b="1"/>
            </a:br>
            <a:r>
              <a:rPr lang="hu-HU" b="1"/>
              <a:t>A CART tanító algoritmus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743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2CFDDC-C9A4-47B9-90B4-E0EA1E91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97" y="66101"/>
            <a:ext cx="10515600" cy="1072641"/>
          </a:xfrm>
        </p:spPr>
        <p:txBody>
          <a:bodyPr/>
          <a:lstStyle/>
          <a:p>
            <a:r>
              <a:rPr lang="hu-HU"/>
              <a:t>Mikor érdemes szeparálni?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EC19A7-7FB2-4A5C-87AA-F62A75E2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198" y="1034668"/>
            <a:ext cx="10170271" cy="2296130"/>
          </a:xfrm>
        </p:spPr>
        <p:txBody>
          <a:bodyPr>
            <a:normAutofit/>
          </a:bodyPr>
          <a:lstStyle/>
          <a:p>
            <a:r>
              <a:rPr lang="hu-HU"/>
              <a:t>Amikor egy csomópontnak magasabb a tisztátalansága tovább bontáskor, felesleges a szeparáció, és levélcsomópont válik belőle. </a:t>
            </a:r>
          </a:p>
          <a:p>
            <a:r>
              <a:rPr lang="hu-HU"/>
              <a:t>Gyökércsomópont abból a változóból válik, amelynek a legalacsonyabb a tisztátalansága.</a:t>
            </a: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72F7A255-6A00-4FDC-B76F-0A1195038278}"/>
              </a:ext>
            </a:extLst>
          </p:cNvPr>
          <p:cNvGrpSpPr/>
          <p:nvPr/>
        </p:nvGrpSpPr>
        <p:grpSpPr>
          <a:xfrm>
            <a:off x="54622" y="3213017"/>
            <a:ext cx="5882611" cy="3616849"/>
            <a:chOff x="55253" y="3082516"/>
            <a:chExt cx="5882611" cy="3616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églalap: lekerekített 66">
                  <a:extLst>
                    <a:ext uri="{FF2B5EF4-FFF2-40B4-BE49-F238E27FC236}">
                      <a16:creationId xmlns:a16="http://schemas.microsoft.com/office/drawing/2014/main" id="{C00FB052-5B71-4AA6-9448-7CFCDA349353}"/>
                    </a:ext>
                  </a:extLst>
                </p:cNvPr>
                <p:cNvSpPr/>
                <p:nvPr/>
              </p:nvSpPr>
              <p:spPr>
                <a:xfrm>
                  <a:off x="1079363" y="4323362"/>
                  <a:ext cx="819724" cy="38153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églalap: lekerekített 66">
                  <a:extLst>
                    <a:ext uri="{FF2B5EF4-FFF2-40B4-BE49-F238E27FC236}">
                      <a16:creationId xmlns:a16="http://schemas.microsoft.com/office/drawing/2014/main" id="{C00FB052-5B71-4AA6-9448-7CFCDA349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363" y="4323362"/>
                  <a:ext cx="819724" cy="38153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églalap: lekerekített 44">
                  <a:extLst>
                    <a:ext uri="{FF2B5EF4-FFF2-40B4-BE49-F238E27FC236}">
                      <a16:creationId xmlns:a16="http://schemas.microsoft.com/office/drawing/2014/main" id="{DE16DAB5-23C6-4DD9-9F11-0E7677B24772}"/>
                    </a:ext>
                  </a:extLst>
                </p:cNvPr>
                <p:cNvSpPr/>
                <p:nvPr/>
              </p:nvSpPr>
              <p:spPr>
                <a:xfrm>
                  <a:off x="2095069" y="4324702"/>
                  <a:ext cx="819724" cy="38153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églalap: lekerekített 44">
                  <a:extLst>
                    <a:ext uri="{FF2B5EF4-FFF2-40B4-BE49-F238E27FC236}">
                      <a16:creationId xmlns:a16="http://schemas.microsoft.com/office/drawing/2014/main" id="{DE16DAB5-23C6-4DD9-9F11-0E7677B247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069" y="4324702"/>
                  <a:ext cx="819724" cy="38153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églalap: lekerekített 45">
                  <a:extLst>
                    <a:ext uri="{FF2B5EF4-FFF2-40B4-BE49-F238E27FC236}">
                      <a16:creationId xmlns:a16="http://schemas.microsoft.com/office/drawing/2014/main" id="{40D6378A-7703-4DFA-BD00-F1EFDF330B6D}"/>
                    </a:ext>
                  </a:extLst>
                </p:cNvPr>
                <p:cNvSpPr/>
                <p:nvPr/>
              </p:nvSpPr>
              <p:spPr>
                <a:xfrm>
                  <a:off x="2633995" y="3082516"/>
                  <a:ext cx="819724" cy="38153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églalap: lekerekített 45">
                  <a:extLst>
                    <a:ext uri="{FF2B5EF4-FFF2-40B4-BE49-F238E27FC236}">
                      <a16:creationId xmlns:a16="http://schemas.microsoft.com/office/drawing/2014/main" id="{40D6378A-7703-4DFA-BD00-F1EFDF330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995" y="3082516"/>
                  <a:ext cx="819724" cy="38153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églalap: lekerekített 46">
                  <a:extLst>
                    <a:ext uri="{FF2B5EF4-FFF2-40B4-BE49-F238E27FC236}">
                      <a16:creationId xmlns:a16="http://schemas.microsoft.com/office/drawing/2014/main" id="{49142BC2-459C-40C7-9C55-BDFF02E972B8}"/>
                    </a:ext>
                  </a:extLst>
                </p:cNvPr>
                <p:cNvSpPr/>
                <p:nvPr/>
              </p:nvSpPr>
              <p:spPr>
                <a:xfrm>
                  <a:off x="1639671" y="3711992"/>
                  <a:ext cx="819724" cy="38153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églalap: lekerekített 46">
                  <a:extLst>
                    <a:ext uri="{FF2B5EF4-FFF2-40B4-BE49-F238E27FC236}">
                      <a16:creationId xmlns:a16="http://schemas.microsoft.com/office/drawing/2014/main" id="{49142BC2-459C-40C7-9C55-BDFF02E97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671" y="3711992"/>
                  <a:ext cx="819724" cy="38153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églalap: lekerekített 47">
                  <a:extLst>
                    <a:ext uri="{FF2B5EF4-FFF2-40B4-BE49-F238E27FC236}">
                      <a16:creationId xmlns:a16="http://schemas.microsoft.com/office/drawing/2014/main" id="{C7FF9EA0-677E-4430-B795-7CECD89BCA7F}"/>
                    </a:ext>
                  </a:extLst>
                </p:cNvPr>
                <p:cNvSpPr/>
                <p:nvPr/>
              </p:nvSpPr>
              <p:spPr>
                <a:xfrm>
                  <a:off x="3749631" y="3732492"/>
                  <a:ext cx="819724" cy="38153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églalap: lekerekített 47">
                  <a:extLst>
                    <a:ext uri="{FF2B5EF4-FFF2-40B4-BE49-F238E27FC236}">
                      <a16:creationId xmlns:a16="http://schemas.microsoft.com/office/drawing/2014/main" id="{C7FF9EA0-677E-4430-B795-7CECD89BCA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631" y="3732492"/>
                  <a:ext cx="819724" cy="38153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églalap: lekerekített 48">
              <a:extLst>
                <a:ext uri="{FF2B5EF4-FFF2-40B4-BE49-F238E27FC236}">
                  <a16:creationId xmlns:a16="http://schemas.microsoft.com/office/drawing/2014/main" id="{6895C285-CB39-4647-B0F5-C6012FAD2991}"/>
                </a:ext>
              </a:extLst>
            </p:cNvPr>
            <p:cNvSpPr/>
            <p:nvPr/>
          </p:nvSpPr>
          <p:spPr>
            <a:xfrm>
              <a:off x="55253" y="5007052"/>
              <a:ext cx="819724" cy="381531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: lekerekített 49">
              <a:extLst>
                <a:ext uri="{FF2B5EF4-FFF2-40B4-BE49-F238E27FC236}">
                  <a16:creationId xmlns:a16="http://schemas.microsoft.com/office/drawing/2014/main" id="{5EF1BCE8-3E73-4FE5-A326-C7D16716DFDD}"/>
                </a:ext>
              </a:extLst>
            </p:cNvPr>
            <p:cNvSpPr/>
            <p:nvPr/>
          </p:nvSpPr>
          <p:spPr>
            <a:xfrm>
              <a:off x="1041389" y="5007052"/>
              <a:ext cx="819724" cy="381531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: lekerekített 50">
              <a:extLst>
                <a:ext uri="{FF2B5EF4-FFF2-40B4-BE49-F238E27FC236}">
                  <a16:creationId xmlns:a16="http://schemas.microsoft.com/office/drawing/2014/main" id="{8D3A9E4E-DC9A-43F7-BD53-7515735032D8}"/>
                </a:ext>
              </a:extLst>
            </p:cNvPr>
            <p:cNvSpPr/>
            <p:nvPr/>
          </p:nvSpPr>
          <p:spPr>
            <a:xfrm>
              <a:off x="4220416" y="4987885"/>
              <a:ext cx="819724" cy="381531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: lekerekített 51">
              <a:extLst>
                <a:ext uri="{FF2B5EF4-FFF2-40B4-BE49-F238E27FC236}">
                  <a16:creationId xmlns:a16="http://schemas.microsoft.com/office/drawing/2014/main" id="{39C05DE3-C562-4682-A87A-7F48C6CEF4F2}"/>
                </a:ext>
              </a:extLst>
            </p:cNvPr>
            <p:cNvSpPr/>
            <p:nvPr/>
          </p:nvSpPr>
          <p:spPr>
            <a:xfrm>
              <a:off x="5118140" y="4992814"/>
              <a:ext cx="819724" cy="381531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églalap: lekerekített 52">
                  <a:extLst>
                    <a:ext uri="{FF2B5EF4-FFF2-40B4-BE49-F238E27FC236}">
                      <a16:creationId xmlns:a16="http://schemas.microsoft.com/office/drawing/2014/main" id="{B9711401-D297-4450-B612-C4B7BF3DFC52}"/>
                    </a:ext>
                  </a:extLst>
                </p:cNvPr>
                <p:cNvSpPr/>
                <p:nvPr/>
              </p:nvSpPr>
              <p:spPr>
                <a:xfrm>
                  <a:off x="3149468" y="4333220"/>
                  <a:ext cx="819724" cy="38153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églalap: lekerekített 52">
                  <a:extLst>
                    <a:ext uri="{FF2B5EF4-FFF2-40B4-BE49-F238E27FC236}">
                      <a16:creationId xmlns:a16="http://schemas.microsoft.com/office/drawing/2014/main" id="{B9711401-D297-4450-B612-C4B7BF3DF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468" y="4333220"/>
                  <a:ext cx="819724" cy="38153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églalap: lekerekített 64">
                  <a:extLst>
                    <a:ext uri="{FF2B5EF4-FFF2-40B4-BE49-F238E27FC236}">
                      <a16:creationId xmlns:a16="http://schemas.microsoft.com/office/drawing/2014/main" id="{2EFD29D0-C80A-49C3-950C-2897048C662A}"/>
                    </a:ext>
                  </a:extLst>
                </p:cNvPr>
                <p:cNvSpPr/>
                <p:nvPr/>
              </p:nvSpPr>
              <p:spPr>
                <a:xfrm>
                  <a:off x="4276293" y="4333220"/>
                  <a:ext cx="819723" cy="38153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églalap: lekerekített 64">
                  <a:extLst>
                    <a:ext uri="{FF2B5EF4-FFF2-40B4-BE49-F238E27FC236}">
                      <a16:creationId xmlns:a16="http://schemas.microsoft.com/office/drawing/2014/main" id="{2EFD29D0-C80A-49C3-950C-2897048C6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93" y="4333220"/>
                  <a:ext cx="819723" cy="38153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Egyenes összekötő nyíllal 54">
              <a:extLst>
                <a:ext uri="{FF2B5EF4-FFF2-40B4-BE49-F238E27FC236}">
                  <a16:creationId xmlns:a16="http://schemas.microsoft.com/office/drawing/2014/main" id="{3D542D02-F184-4C07-881C-2E6D3B237FE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049532" y="3464047"/>
              <a:ext cx="994324" cy="23043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gyenes összekötő nyíllal 55">
              <a:extLst>
                <a:ext uri="{FF2B5EF4-FFF2-40B4-BE49-F238E27FC236}">
                  <a16:creationId xmlns:a16="http://schemas.microsoft.com/office/drawing/2014/main" id="{A4632A60-D962-474F-BB3A-7619DBDF80FA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3043856" y="3464047"/>
              <a:ext cx="1115636" cy="26844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9F406636-5F22-4BD2-828B-7D281E4CF7EB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87719" y="4093524"/>
              <a:ext cx="561814" cy="19529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nyíllal 57">
              <a:extLst>
                <a:ext uri="{FF2B5EF4-FFF2-40B4-BE49-F238E27FC236}">
                  <a16:creationId xmlns:a16="http://schemas.microsoft.com/office/drawing/2014/main" id="{6C08D225-A269-46E0-91C0-605AF38D18CE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2049532" y="4093524"/>
              <a:ext cx="453891" cy="21462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nyíllal 58">
              <a:extLst>
                <a:ext uri="{FF2B5EF4-FFF2-40B4-BE49-F238E27FC236}">
                  <a16:creationId xmlns:a16="http://schemas.microsoft.com/office/drawing/2014/main" id="{B1DA3DB1-79A4-4314-B368-E3FD15F4A8E9}"/>
                </a:ext>
              </a:extLst>
            </p:cNvPr>
            <p:cNvCxnSpPr>
              <a:cxnSpLocks/>
              <a:stCxn id="67" idx="2"/>
              <a:endCxn id="49" idx="0"/>
            </p:cNvCxnSpPr>
            <p:nvPr/>
          </p:nvCxnSpPr>
          <p:spPr>
            <a:xfrm flipH="1">
              <a:off x="465115" y="4704893"/>
              <a:ext cx="1024111" cy="30215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gyenes összekötő nyíllal 59">
              <a:extLst>
                <a:ext uri="{FF2B5EF4-FFF2-40B4-BE49-F238E27FC236}">
                  <a16:creationId xmlns:a16="http://schemas.microsoft.com/office/drawing/2014/main" id="{F0258508-3674-43AA-BB57-663F80B438D2}"/>
                </a:ext>
              </a:extLst>
            </p:cNvPr>
            <p:cNvCxnSpPr>
              <a:cxnSpLocks/>
              <a:stCxn id="67" idx="2"/>
              <a:endCxn id="50" idx="0"/>
            </p:cNvCxnSpPr>
            <p:nvPr/>
          </p:nvCxnSpPr>
          <p:spPr>
            <a:xfrm flipH="1">
              <a:off x="1451251" y="4704893"/>
              <a:ext cx="37974" cy="30215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gyenes összekötő nyíllal 60">
              <a:extLst>
                <a:ext uri="{FF2B5EF4-FFF2-40B4-BE49-F238E27FC236}">
                  <a16:creationId xmlns:a16="http://schemas.microsoft.com/office/drawing/2014/main" id="{CBD4FD29-981F-4557-8B87-24A572687EE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3559329" y="4114023"/>
              <a:ext cx="600164" cy="21341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gyenes összekötő nyíllal 61">
              <a:extLst>
                <a:ext uri="{FF2B5EF4-FFF2-40B4-BE49-F238E27FC236}">
                  <a16:creationId xmlns:a16="http://schemas.microsoft.com/office/drawing/2014/main" id="{E0DE9ABE-8542-48B1-9DE4-B65DAF6344A3}"/>
                </a:ext>
              </a:extLst>
            </p:cNvPr>
            <p:cNvCxnSpPr>
              <a:cxnSpLocks/>
              <a:stCxn id="48" idx="2"/>
              <a:endCxn id="65" idx="0"/>
            </p:cNvCxnSpPr>
            <p:nvPr/>
          </p:nvCxnSpPr>
          <p:spPr>
            <a:xfrm>
              <a:off x="4159494" y="4114023"/>
              <a:ext cx="526661" cy="21919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>
              <a:extLst>
                <a:ext uri="{FF2B5EF4-FFF2-40B4-BE49-F238E27FC236}">
                  <a16:creationId xmlns:a16="http://schemas.microsoft.com/office/drawing/2014/main" id="{55653C21-B0D6-402C-B0A3-BD32B32F62B8}"/>
                </a:ext>
              </a:extLst>
            </p:cNvPr>
            <p:cNvCxnSpPr>
              <a:cxnSpLocks/>
              <a:stCxn id="65" idx="2"/>
              <a:endCxn id="51" idx="0"/>
            </p:cNvCxnSpPr>
            <p:nvPr/>
          </p:nvCxnSpPr>
          <p:spPr>
            <a:xfrm flipH="1">
              <a:off x="4630277" y="4714752"/>
              <a:ext cx="55876" cy="27313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gyenes összekötő nyíllal 63">
              <a:extLst>
                <a:ext uri="{FF2B5EF4-FFF2-40B4-BE49-F238E27FC236}">
                  <a16:creationId xmlns:a16="http://schemas.microsoft.com/office/drawing/2014/main" id="{A9500544-A339-40FD-BEA5-6C1200358E14}"/>
                </a:ext>
              </a:extLst>
            </p:cNvPr>
            <p:cNvCxnSpPr>
              <a:cxnSpLocks/>
              <a:stCxn id="65" idx="2"/>
              <a:endCxn id="52" idx="0"/>
            </p:cNvCxnSpPr>
            <p:nvPr/>
          </p:nvCxnSpPr>
          <p:spPr>
            <a:xfrm>
              <a:off x="4686153" y="4714752"/>
              <a:ext cx="841849" cy="27806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églalap: lekerekített 39">
                  <a:extLst>
                    <a:ext uri="{FF2B5EF4-FFF2-40B4-BE49-F238E27FC236}">
                      <a16:creationId xmlns:a16="http://schemas.microsoft.com/office/drawing/2014/main" id="{1724E466-A2B7-4033-94AD-87D9982E5532}"/>
                    </a:ext>
                  </a:extLst>
                </p:cNvPr>
                <p:cNvSpPr/>
                <p:nvPr/>
              </p:nvSpPr>
              <p:spPr>
                <a:xfrm>
                  <a:off x="1246669" y="5740441"/>
                  <a:ext cx="819723" cy="381531"/>
                </a:xfrm>
                <a:prstGeom prst="roundRect">
                  <a:avLst/>
                </a:prstGeom>
                <a:solidFill>
                  <a:srgbClr val="FFCC00"/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/26</m:t>
                        </m:r>
                      </m:oMath>
                    </m:oMathPara>
                  </a14:m>
                  <a:endParaRPr lang="hu-HU"/>
                </a:p>
              </p:txBody>
            </p:sp>
          </mc:Choice>
          <mc:Fallback xmlns="">
            <p:sp>
              <p:nvSpPr>
                <p:cNvPr id="40" name="Téglalap: lekerekített 39">
                  <a:extLst>
                    <a:ext uri="{FF2B5EF4-FFF2-40B4-BE49-F238E27FC236}">
                      <a16:creationId xmlns:a16="http://schemas.microsoft.com/office/drawing/2014/main" id="{1724E466-A2B7-4033-94AD-87D9982E5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669" y="5740441"/>
                  <a:ext cx="819723" cy="381531"/>
                </a:xfrm>
                <a:prstGeom prst="round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églalap: lekerekített 40">
                  <a:extLst>
                    <a:ext uri="{FF2B5EF4-FFF2-40B4-BE49-F238E27FC236}">
                      <a16:creationId xmlns:a16="http://schemas.microsoft.com/office/drawing/2014/main" id="{1D7E77A7-CF74-4A94-A290-0FFC1C2EE52B}"/>
                    </a:ext>
                  </a:extLst>
                </p:cNvPr>
                <p:cNvSpPr/>
                <p:nvPr/>
              </p:nvSpPr>
              <p:spPr>
                <a:xfrm>
                  <a:off x="2188671" y="5740441"/>
                  <a:ext cx="819723" cy="381531"/>
                </a:xfrm>
                <a:prstGeom prst="roundRect">
                  <a:avLst/>
                </a:prstGeom>
                <a:solidFill>
                  <a:srgbClr val="FFCC00"/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6/76</m:t>
                        </m:r>
                      </m:oMath>
                    </m:oMathPara>
                  </a14:m>
                  <a:endParaRPr lang="hu-HU"/>
                </a:p>
              </p:txBody>
            </p:sp>
          </mc:Choice>
          <mc:Fallback xmlns="">
            <p:sp>
              <p:nvSpPr>
                <p:cNvPr id="41" name="Téglalap: lekerekített 40">
                  <a:extLst>
                    <a:ext uri="{FF2B5EF4-FFF2-40B4-BE49-F238E27FC236}">
                      <a16:creationId xmlns:a16="http://schemas.microsoft.com/office/drawing/2014/main" id="{1D7E77A7-CF74-4A94-A290-0FFC1C2EE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671" y="5740441"/>
                  <a:ext cx="819723" cy="381531"/>
                </a:xfrm>
                <a:prstGeom prst="round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Egyenes összekötő nyíllal 41">
              <a:extLst>
                <a:ext uri="{FF2B5EF4-FFF2-40B4-BE49-F238E27FC236}">
                  <a16:creationId xmlns:a16="http://schemas.microsoft.com/office/drawing/2014/main" id="{8FA1BF15-239D-4F23-8730-2E7A606D4F58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2504930" y="4706233"/>
              <a:ext cx="93602" cy="103420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gyenes összekötő nyíllal 42">
              <a:extLst>
                <a:ext uri="{FF2B5EF4-FFF2-40B4-BE49-F238E27FC236}">
                  <a16:creationId xmlns:a16="http://schemas.microsoft.com/office/drawing/2014/main" id="{449D8CEE-C652-4746-9E4D-31CB4139F764}"/>
                </a:ext>
              </a:extLst>
            </p:cNvPr>
            <p:cNvCxnSpPr>
              <a:cxnSpLocks/>
              <a:stCxn id="45" idx="2"/>
              <a:endCxn id="40" idx="0"/>
            </p:cNvCxnSpPr>
            <p:nvPr/>
          </p:nvCxnSpPr>
          <p:spPr>
            <a:xfrm flipH="1">
              <a:off x="1656531" y="4706233"/>
              <a:ext cx="848400" cy="103420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AA2208F6-1215-44A1-A631-55DCC3B0EAE8}"/>
                </a:ext>
              </a:extLst>
            </p:cNvPr>
            <p:cNvSpPr/>
            <p:nvPr/>
          </p:nvSpPr>
          <p:spPr>
            <a:xfrm>
              <a:off x="3111606" y="5743546"/>
              <a:ext cx="819723" cy="381531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78B018B3-5027-4CF4-B860-2E4B687A5E58}"/>
                </a:ext>
              </a:extLst>
            </p:cNvPr>
            <p:cNvSpPr/>
            <p:nvPr/>
          </p:nvSpPr>
          <p:spPr>
            <a:xfrm>
              <a:off x="4015484" y="5740440"/>
              <a:ext cx="819723" cy="381531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8" name="Egyenes összekötő nyíllal 37">
              <a:extLst>
                <a:ext uri="{FF2B5EF4-FFF2-40B4-BE49-F238E27FC236}">
                  <a16:creationId xmlns:a16="http://schemas.microsoft.com/office/drawing/2014/main" id="{A5BDD976-19CD-4826-B7E6-42E6AE99B31C}"/>
                </a:ext>
              </a:extLst>
            </p:cNvPr>
            <p:cNvCxnSpPr>
              <a:cxnSpLocks/>
              <a:stCxn id="53" idx="2"/>
              <a:endCxn id="37" idx="0"/>
            </p:cNvCxnSpPr>
            <p:nvPr/>
          </p:nvCxnSpPr>
          <p:spPr>
            <a:xfrm>
              <a:off x="3559329" y="4714751"/>
              <a:ext cx="866016" cy="10256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nyíllal 38">
              <a:extLst>
                <a:ext uri="{FF2B5EF4-FFF2-40B4-BE49-F238E27FC236}">
                  <a16:creationId xmlns:a16="http://schemas.microsoft.com/office/drawing/2014/main" id="{DD98BC27-976B-4FD9-87C2-401E491D2B94}"/>
                </a:ext>
              </a:extLst>
            </p:cNvPr>
            <p:cNvCxnSpPr>
              <a:cxnSpLocks/>
              <a:stCxn id="53" idx="2"/>
              <a:endCxn id="36" idx="0"/>
            </p:cNvCxnSpPr>
            <p:nvPr/>
          </p:nvCxnSpPr>
          <p:spPr>
            <a:xfrm flipH="1">
              <a:off x="3521468" y="4714751"/>
              <a:ext cx="37862" cy="102879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Csoportba foglalás 68">
              <a:extLst>
                <a:ext uri="{FF2B5EF4-FFF2-40B4-BE49-F238E27FC236}">
                  <a16:creationId xmlns:a16="http://schemas.microsoft.com/office/drawing/2014/main" id="{1B852DD0-4FA2-4B99-8C79-ABC099BECD17}"/>
                </a:ext>
              </a:extLst>
            </p:cNvPr>
            <p:cNvGrpSpPr/>
            <p:nvPr/>
          </p:nvGrpSpPr>
          <p:grpSpPr>
            <a:xfrm>
              <a:off x="1155333" y="6211876"/>
              <a:ext cx="1879471" cy="487489"/>
              <a:chOff x="4268500" y="3083998"/>
              <a:chExt cx="1879471" cy="487489"/>
            </a:xfrm>
          </p:grpSpPr>
          <p:sp>
            <p:nvSpPr>
              <p:cNvPr id="70" name="Bal oldali kapcsos zárójel 69">
                <a:extLst>
                  <a:ext uri="{FF2B5EF4-FFF2-40B4-BE49-F238E27FC236}">
                    <a16:creationId xmlns:a16="http://schemas.microsoft.com/office/drawing/2014/main" id="{607F2B8C-0A0E-4728-8939-9D23F058A1D0}"/>
                  </a:ext>
                </a:extLst>
              </p:cNvPr>
              <p:cNvSpPr/>
              <p:nvPr/>
            </p:nvSpPr>
            <p:spPr>
              <a:xfrm rot="16200000">
                <a:off x="5100026" y="2252472"/>
                <a:ext cx="216420" cy="1879471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Szövegdoboz 70">
                    <a:extLst>
                      <a:ext uri="{FF2B5EF4-FFF2-40B4-BE49-F238E27FC236}">
                        <a16:creationId xmlns:a16="http://schemas.microsoft.com/office/drawing/2014/main" id="{3A37F2E8-D27B-449B-A494-1F16196802D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400" y="3294488"/>
                    <a:ext cx="94307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=0,29</m:t>
                          </m:r>
                        </m:oMath>
                      </m:oMathPara>
                    </a14:m>
                    <a:endParaRPr lang="hu-HU"/>
                  </a:p>
                </p:txBody>
              </p:sp>
            </mc:Choice>
            <mc:Fallback xmlns="">
              <p:sp>
                <p:nvSpPr>
                  <p:cNvPr id="212" name="Szövegdoboz 211">
                    <a:extLst>
                      <a:ext uri="{FF2B5EF4-FFF2-40B4-BE49-F238E27FC236}">
                        <a16:creationId xmlns:a16="http://schemas.microsoft.com/office/drawing/2014/main" id="{53572EF0-1C2C-41E9-A51C-7F6F876449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400" y="3294488"/>
                    <a:ext cx="94307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844" r="-58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58474C21-7322-43AD-828D-2408EA25C0A7}"/>
              </a:ext>
            </a:extLst>
          </p:cNvPr>
          <p:cNvGrpSpPr/>
          <p:nvPr/>
        </p:nvGrpSpPr>
        <p:grpSpPr>
          <a:xfrm>
            <a:off x="6196076" y="3308037"/>
            <a:ext cx="5869371" cy="3074429"/>
            <a:chOff x="5930855" y="3567775"/>
            <a:chExt cx="5869371" cy="3074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églalap: lekerekített 29">
                  <a:extLst>
                    <a:ext uri="{FF2B5EF4-FFF2-40B4-BE49-F238E27FC236}">
                      <a16:creationId xmlns:a16="http://schemas.microsoft.com/office/drawing/2014/main" id="{8B04D224-A44D-45BE-8D5F-592399BB03E0}"/>
                    </a:ext>
                  </a:extLst>
                </p:cNvPr>
                <p:cNvSpPr/>
                <p:nvPr/>
              </p:nvSpPr>
              <p:spPr>
                <a:xfrm>
                  <a:off x="6437805" y="4987992"/>
                  <a:ext cx="952599" cy="43668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églalap: lekerekített 29">
                  <a:extLst>
                    <a:ext uri="{FF2B5EF4-FFF2-40B4-BE49-F238E27FC236}">
                      <a16:creationId xmlns:a16="http://schemas.microsoft.com/office/drawing/2014/main" id="{8B04D224-A44D-45BE-8D5F-592399BB03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805" y="4987992"/>
                  <a:ext cx="952599" cy="436684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églalap: lekerekített 5">
                  <a:extLst>
                    <a:ext uri="{FF2B5EF4-FFF2-40B4-BE49-F238E27FC236}">
                      <a16:creationId xmlns:a16="http://schemas.microsoft.com/office/drawing/2014/main" id="{2DCECF78-6454-49A6-B91B-F42D37D35A0F}"/>
                    </a:ext>
                  </a:extLst>
                </p:cNvPr>
                <p:cNvSpPr/>
                <p:nvPr/>
              </p:nvSpPr>
              <p:spPr>
                <a:xfrm>
                  <a:off x="7618154" y="4989525"/>
                  <a:ext cx="1036649" cy="436684"/>
                </a:xfrm>
                <a:prstGeom prst="roundRect">
                  <a:avLst/>
                </a:prstGeom>
                <a:solidFill>
                  <a:srgbClr val="FFCC00"/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latin typeface="Cambria Math" panose="02040503050406030204" pitchFamily="18" charset="0"/>
                          </a:rPr>
                          <m:t>13/102</m:t>
                        </m:r>
                      </m:oMath>
                    </m:oMathPara>
                  </a14:m>
                  <a:endParaRPr lang="hu-HU"/>
                </a:p>
              </p:txBody>
            </p:sp>
          </mc:Choice>
          <mc:Fallback xmlns="">
            <p:sp>
              <p:nvSpPr>
                <p:cNvPr id="6" name="Téglalap: lekerekített 5">
                  <a:extLst>
                    <a:ext uri="{FF2B5EF4-FFF2-40B4-BE49-F238E27FC236}">
                      <a16:creationId xmlns:a16="http://schemas.microsoft.com/office/drawing/2014/main" id="{2DCECF78-6454-49A6-B91B-F42D37D35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154" y="4989525"/>
                  <a:ext cx="1036649" cy="436684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églalap: lekerekített 6">
                  <a:extLst>
                    <a:ext uri="{FF2B5EF4-FFF2-40B4-BE49-F238E27FC236}">
                      <a16:creationId xmlns:a16="http://schemas.microsoft.com/office/drawing/2014/main" id="{C11A3E53-B0CF-4F7A-A9F8-18BD499FA6C0}"/>
                    </a:ext>
                  </a:extLst>
                </p:cNvPr>
                <p:cNvSpPr/>
                <p:nvPr/>
              </p:nvSpPr>
              <p:spPr>
                <a:xfrm>
                  <a:off x="8244438" y="3567775"/>
                  <a:ext cx="952599" cy="43668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églalap: lekerekített 6">
                  <a:extLst>
                    <a:ext uri="{FF2B5EF4-FFF2-40B4-BE49-F238E27FC236}">
                      <a16:creationId xmlns:a16="http://schemas.microsoft.com/office/drawing/2014/main" id="{C11A3E53-B0CF-4F7A-A9F8-18BD499FA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38" y="3567775"/>
                  <a:ext cx="952599" cy="436684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églalap: lekerekített 7">
                  <a:extLst>
                    <a:ext uri="{FF2B5EF4-FFF2-40B4-BE49-F238E27FC236}">
                      <a16:creationId xmlns:a16="http://schemas.microsoft.com/office/drawing/2014/main" id="{8F193448-7CAD-4904-9EAB-802509CFC7BD}"/>
                    </a:ext>
                  </a:extLst>
                </p:cNvPr>
                <p:cNvSpPr/>
                <p:nvPr/>
              </p:nvSpPr>
              <p:spPr>
                <a:xfrm>
                  <a:off x="7088937" y="4288245"/>
                  <a:ext cx="952599" cy="43668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églalap: lekerekített 7">
                  <a:extLst>
                    <a:ext uri="{FF2B5EF4-FFF2-40B4-BE49-F238E27FC236}">
                      <a16:creationId xmlns:a16="http://schemas.microsoft.com/office/drawing/2014/main" id="{8F193448-7CAD-4904-9EAB-802509CFC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937" y="4288245"/>
                  <a:ext cx="952599" cy="436684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églalap: lekerekített 8">
                  <a:extLst>
                    <a:ext uri="{FF2B5EF4-FFF2-40B4-BE49-F238E27FC236}">
                      <a16:creationId xmlns:a16="http://schemas.microsoft.com/office/drawing/2014/main" id="{9F0BD488-DC13-40B6-925A-8CADFF3183C1}"/>
                    </a:ext>
                  </a:extLst>
                </p:cNvPr>
                <p:cNvSpPr/>
                <p:nvPr/>
              </p:nvSpPr>
              <p:spPr>
                <a:xfrm>
                  <a:off x="9540916" y="4311708"/>
                  <a:ext cx="952600" cy="43668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églalap: lekerekített 8">
                  <a:extLst>
                    <a:ext uri="{FF2B5EF4-FFF2-40B4-BE49-F238E27FC236}">
                      <a16:creationId xmlns:a16="http://schemas.microsoft.com/office/drawing/2014/main" id="{9F0BD488-DC13-40B6-925A-8CADFF318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916" y="4311708"/>
                  <a:ext cx="952600" cy="436684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18A785F6-E6A9-4DB3-A621-B7344BD6C9FD}"/>
                </a:ext>
              </a:extLst>
            </p:cNvPr>
            <p:cNvSpPr/>
            <p:nvPr/>
          </p:nvSpPr>
          <p:spPr>
            <a:xfrm>
              <a:off x="5930855" y="5757205"/>
              <a:ext cx="952599" cy="436684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4B15580E-FBF2-46B3-99EA-7D9370A57FC6}"/>
                </a:ext>
              </a:extLst>
            </p:cNvPr>
            <p:cNvSpPr/>
            <p:nvPr/>
          </p:nvSpPr>
          <p:spPr>
            <a:xfrm>
              <a:off x="7101832" y="5754216"/>
              <a:ext cx="952599" cy="436684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724A2942-44F9-442F-8FF4-D1E38CBCF162}"/>
                </a:ext>
              </a:extLst>
            </p:cNvPr>
            <p:cNvSpPr/>
            <p:nvPr/>
          </p:nvSpPr>
          <p:spPr>
            <a:xfrm>
              <a:off x="9508433" y="5775191"/>
              <a:ext cx="952599" cy="436684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A1F9134F-561C-41D2-A4F4-D3B10F2BBA9C}"/>
                </a:ext>
              </a:extLst>
            </p:cNvPr>
            <p:cNvSpPr/>
            <p:nvPr/>
          </p:nvSpPr>
          <p:spPr>
            <a:xfrm>
              <a:off x="10847627" y="5754216"/>
              <a:ext cx="952599" cy="436684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: lekerekített 27">
              <a:extLst>
                <a:ext uri="{FF2B5EF4-FFF2-40B4-BE49-F238E27FC236}">
                  <a16:creationId xmlns:a16="http://schemas.microsoft.com/office/drawing/2014/main" id="{CB540F2E-4C90-4FCD-9D31-149D7961F66E}"/>
                </a:ext>
              </a:extLst>
            </p:cNvPr>
            <p:cNvSpPr/>
            <p:nvPr/>
          </p:nvSpPr>
          <p:spPr>
            <a:xfrm>
              <a:off x="8843468" y="4999276"/>
              <a:ext cx="952599" cy="436683"/>
            </a:xfrm>
            <a:prstGeom prst="roundRect">
              <a:avLst/>
            </a:prstGeom>
            <a:solidFill>
              <a:srgbClr val="FFCC00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églalap: lekerekített 25">
                  <a:extLst>
                    <a:ext uri="{FF2B5EF4-FFF2-40B4-BE49-F238E27FC236}">
                      <a16:creationId xmlns:a16="http://schemas.microsoft.com/office/drawing/2014/main" id="{B892FEFD-5D46-4C30-B65C-C625E81AF82E}"/>
                    </a:ext>
                  </a:extLst>
                </p:cNvPr>
                <p:cNvSpPr/>
                <p:nvPr/>
              </p:nvSpPr>
              <p:spPr>
                <a:xfrm>
                  <a:off x="10152949" y="4999275"/>
                  <a:ext cx="952599" cy="43668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u-HU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églalap: lekerekített 25">
                  <a:extLst>
                    <a:ext uri="{FF2B5EF4-FFF2-40B4-BE49-F238E27FC236}">
                      <a16:creationId xmlns:a16="http://schemas.microsoft.com/office/drawing/2014/main" id="{B892FEFD-5D46-4C30-B65C-C625E81AF8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949" y="4999275"/>
                  <a:ext cx="952599" cy="436684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7CEA9ACB-068F-4811-86FD-D666173691BC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7565236" y="4004459"/>
              <a:ext cx="1155502" cy="26375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83E31115-9EB2-41EF-8610-05CAC779695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8720738" y="4004459"/>
              <a:ext cx="1296478" cy="30724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41B5BA42-CC26-4B76-B9EA-10F044366B7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912354" y="4724929"/>
              <a:ext cx="652883" cy="22352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B40E3617-74A9-4805-AA91-D806DD4CC46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565236" y="4724929"/>
              <a:ext cx="527465" cy="24564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D14CF7E9-7C1B-4698-8DFC-0AE1C85553D0}"/>
                </a:ext>
              </a:extLst>
            </p:cNvPr>
            <p:cNvCxnSpPr>
              <a:cxnSpLocks/>
              <a:stCxn id="30" idx="2"/>
              <a:endCxn id="10" idx="0"/>
            </p:cNvCxnSpPr>
            <p:nvPr/>
          </p:nvCxnSpPr>
          <p:spPr>
            <a:xfrm flipH="1">
              <a:off x="6407155" y="5424676"/>
              <a:ext cx="506950" cy="33252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72E2A44B-49E5-4171-AA00-B933CFAEACC2}"/>
                </a:ext>
              </a:extLst>
            </p:cNvPr>
            <p:cNvCxnSpPr>
              <a:cxnSpLocks/>
              <a:stCxn id="30" idx="2"/>
              <a:endCxn id="11" idx="0"/>
            </p:cNvCxnSpPr>
            <p:nvPr/>
          </p:nvCxnSpPr>
          <p:spPr>
            <a:xfrm>
              <a:off x="6914105" y="5424676"/>
              <a:ext cx="664027" cy="32954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A8CFAC1C-CCF8-4E5C-B5E0-E2C77623FE3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9319768" y="4748392"/>
              <a:ext cx="697450" cy="2442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8786A06E-BC9C-4C11-A428-D1C9FD0AB530}"/>
                </a:ext>
              </a:extLst>
            </p:cNvPr>
            <p:cNvCxnSpPr>
              <a:cxnSpLocks/>
              <a:stCxn id="9" idx="2"/>
              <a:endCxn id="26" idx="0"/>
            </p:cNvCxnSpPr>
            <p:nvPr/>
          </p:nvCxnSpPr>
          <p:spPr>
            <a:xfrm>
              <a:off x="10017217" y="4748392"/>
              <a:ext cx="612031" cy="25088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D7045D80-DB7A-4C59-B8C7-740B3C6C80CA}"/>
                </a:ext>
              </a:extLst>
            </p:cNvPr>
            <p:cNvCxnSpPr>
              <a:cxnSpLocks/>
              <a:stCxn id="26" idx="2"/>
              <a:endCxn id="12" idx="0"/>
            </p:cNvCxnSpPr>
            <p:nvPr/>
          </p:nvCxnSpPr>
          <p:spPr>
            <a:xfrm flipH="1">
              <a:off x="9984732" y="5435959"/>
              <a:ext cx="644517" cy="33923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nyíllal 24">
              <a:extLst>
                <a:ext uri="{FF2B5EF4-FFF2-40B4-BE49-F238E27FC236}">
                  <a16:creationId xmlns:a16="http://schemas.microsoft.com/office/drawing/2014/main" id="{F8944CD8-3E47-4EB1-B0BB-7E82A4111C5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10629249" y="5435959"/>
              <a:ext cx="694677" cy="31825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Csoportba foglalás 71">
              <a:extLst>
                <a:ext uri="{FF2B5EF4-FFF2-40B4-BE49-F238E27FC236}">
                  <a16:creationId xmlns:a16="http://schemas.microsoft.com/office/drawing/2014/main" id="{F8850BF2-580E-46E4-9147-69285E60971D}"/>
                </a:ext>
              </a:extLst>
            </p:cNvPr>
            <p:cNvGrpSpPr/>
            <p:nvPr/>
          </p:nvGrpSpPr>
          <p:grpSpPr>
            <a:xfrm>
              <a:off x="8293064" y="5558777"/>
              <a:ext cx="943079" cy="1083427"/>
              <a:chOff x="5664509" y="5681709"/>
              <a:chExt cx="943079" cy="1083427"/>
            </a:xfrm>
          </p:grpSpPr>
          <p:cxnSp>
            <p:nvCxnSpPr>
              <p:cNvPr id="73" name="Egyenes összekötő nyíllal 72">
                <a:extLst>
                  <a:ext uri="{FF2B5EF4-FFF2-40B4-BE49-F238E27FC236}">
                    <a16:creationId xmlns:a16="http://schemas.microsoft.com/office/drawing/2014/main" id="{EB1CDCD9-7481-44E2-AE35-70AE9F0EE42B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>
                <a:off x="5743409" y="5681709"/>
                <a:ext cx="392640" cy="8064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Szövegdoboz 73">
                    <a:extLst>
                      <a:ext uri="{FF2B5EF4-FFF2-40B4-BE49-F238E27FC236}">
                        <a16:creationId xmlns:a16="http://schemas.microsoft.com/office/drawing/2014/main" id="{E6EAFA98-7CDF-4724-BF4A-0EA5384095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64509" y="6488137"/>
                    <a:ext cx="94307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=0,20</m:t>
                          </m:r>
                        </m:oMath>
                      </m:oMathPara>
                    </a14:m>
                    <a:endParaRPr lang="hu-HU"/>
                  </a:p>
                </p:txBody>
              </p:sp>
            </mc:Choice>
            <mc:Fallback xmlns="">
              <p:sp>
                <p:nvSpPr>
                  <p:cNvPr id="221" name="Szövegdoboz 220">
                    <a:extLst>
                      <a:ext uri="{FF2B5EF4-FFF2-40B4-BE49-F238E27FC236}">
                        <a16:creationId xmlns:a16="http://schemas.microsoft.com/office/drawing/2014/main" id="{C1CA7AF7-AD3C-443E-B961-CAED8FF4BF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509" y="6488137"/>
                    <a:ext cx="943079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161" r="-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70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C58070-E19E-4355-B305-531744A6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40"/>
            <a:ext cx="10515600" cy="1031876"/>
          </a:xfrm>
        </p:spPr>
        <p:txBody>
          <a:bodyPr/>
          <a:lstStyle/>
          <a:p>
            <a:r>
              <a:rPr lang="hu-HU"/>
              <a:t>A </a:t>
            </a:r>
            <a:r>
              <a:rPr lang="hu-HU" b="1"/>
              <a:t>CART</a:t>
            </a:r>
            <a:r>
              <a:rPr lang="hu-HU"/>
              <a:t> tanító algoritmus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F79EDBE-299B-429F-86FB-7DB63F3F0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5264"/>
                <a:ext cx="10515600" cy="52875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/>
                  <a:t>A scikit-learn a Classification And Regression Trees algoritmust használja a növekvő fák tanításához. </a:t>
                </a:r>
              </a:p>
              <a:p>
                <a:r>
                  <a:rPr lang="hu-HU"/>
                  <a:t>Az ötlet meglehetősen egyszerű: először az algoritmus a tanító pontokat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/>
                  <a:t> jellemző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/>
                  <a:t> küszöbérték szerint kettéválasztja. </a:t>
                </a:r>
              </a:p>
              <a:p>
                <a:r>
                  <a:rPr lang="hu-HU"/>
                  <a:t>Az algoritmus olyan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/>
                  <a:t> párokat keres, amelyekkel a létrejövő részhalmazoknak a lehető legalacsonyabb a tisztátlansága.</a:t>
                </a:r>
              </a:p>
              <a:p>
                <a:r>
                  <a:rPr lang="hu-HU"/>
                  <a:t>Ezt addig ismétli rekurzívan, ameddig a szintek száma el nem éri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hu-HU"/>
                  <a:t> hiperparamétert.</a:t>
                </a:r>
              </a:p>
              <a:p>
                <a:r>
                  <a:rPr lang="hu-HU"/>
                  <a:t>A CART osztályozó költségfüggvénye:</a:t>
                </a:r>
              </a:p>
              <a:p>
                <a:r>
                  <a:rPr lang="hu-HU"/>
                  <a:t>Ahol: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lang="hu-HU"/>
                  <a:t>: a bal/jobb adathalmaz tisztátalansága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lang="hu-HU"/>
                  <a:t>: az egyedek száma a bal/jobb halmazban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: Gini-index</a:t>
                </a:r>
                <a:endParaRPr lang="hu-HU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F79EDBE-299B-429F-86FB-7DB63F3F0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5264"/>
                <a:ext cx="10515600" cy="5287596"/>
              </a:xfrm>
              <a:blipFill>
                <a:blip r:embed="rId3"/>
                <a:stretch>
                  <a:fillRect t="-2653" b="-23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979A62FA-D170-4BA3-BD27-E95506F9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707" y="4442925"/>
            <a:ext cx="4286848" cy="876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28327420-A196-471B-820B-821D7FFE0255}"/>
              </a:ext>
            </a:extLst>
          </p:cNvPr>
          <p:cNvSpPr txBox="1">
            <a:spLocks/>
          </p:cNvSpPr>
          <p:nvPr/>
        </p:nvSpPr>
        <p:spPr>
          <a:xfrm>
            <a:off x="838200" y="5319347"/>
            <a:ext cx="7764042" cy="189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0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4B314-A249-4965-85A1-01241FE4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73879"/>
            <a:ext cx="10515600" cy="954821"/>
          </a:xfrm>
        </p:spPr>
        <p:txBody>
          <a:bodyPr/>
          <a:lstStyle/>
          <a:p>
            <a:r>
              <a:rPr lang="hu-HU"/>
              <a:t>Regularizációs hiperparaméterek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4CAF6-EE97-4C53-994F-CF56C9F7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9" y="975946"/>
            <a:ext cx="12004431" cy="6207369"/>
          </a:xfrm>
        </p:spPr>
        <p:txBody>
          <a:bodyPr>
            <a:normAutofit/>
          </a:bodyPr>
          <a:lstStyle/>
          <a:p>
            <a:r>
              <a:rPr lang="hu-HU"/>
              <a:t>A döntési fák meglehetősen kevés előfeltételezéssel élnek az adatok irányába. Ha me</a:t>
            </a:r>
            <a:r>
              <a:rPr lang="en-US"/>
              <a:t>g</a:t>
            </a:r>
            <a:r>
              <a:rPr lang="hu-HU"/>
              <a:t>kötések nélkül tanítjuk, akkor a fa struktúrája nagyon szorosan fog alkalmazkodni a tanító pontokhoz. </a:t>
            </a:r>
          </a:p>
          <a:p>
            <a:r>
              <a:rPr lang="hu-HU"/>
              <a:t>Ahhoz, hogy a túltanulást elkerüljük, bizonyos megszorításokat kell tennünk a döntési fa illesztési szabadsága felé (</a:t>
            </a:r>
            <a:r>
              <a:rPr lang="hu-HU" b="1"/>
              <a:t>regularizáció</a:t>
            </a:r>
            <a:r>
              <a:rPr lang="hu-HU"/>
              <a:t>).</a:t>
            </a:r>
          </a:p>
          <a:p>
            <a:r>
              <a:rPr lang="hu-HU"/>
              <a:t>Néhány hiperparaméter</a:t>
            </a:r>
            <a:r>
              <a:rPr lang="en-US"/>
              <a:t>: h</a:t>
            </a:r>
            <a:r>
              <a:rPr lang="hu-HU"/>
              <a:t>ogyan kell állítani a max és min értékeket?</a:t>
            </a:r>
          </a:p>
          <a:p>
            <a:pPr lvl="1"/>
            <a:r>
              <a:rPr lang="hu-HU" sz="2000" i="1"/>
              <a:t>Max_depth</a:t>
            </a:r>
            <a:r>
              <a:rPr lang="hu-HU" sz="2000"/>
              <a:t>: a döntési fa maximális </a:t>
            </a:r>
            <a:br>
              <a:rPr lang="hu-HU" sz="2000"/>
            </a:br>
            <a:r>
              <a:rPr lang="hu-HU" sz="2000"/>
              <a:t>mélysége (0-ról indul a gyökérrel!)</a:t>
            </a:r>
          </a:p>
          <a:p>
            <a:pPr lvl="1"/>
            <a:r>
              <a:rPr lang="hu-HU" sz="2000" i="1"/>
              <a:t>Min_samples_split</a:t>
            </a:r>
            <a:r>
              <a:rPr lang="hu-HU" sz="2000"/>
              <a:t>: a minimum </a:t>
            </a:r>
            <a:br>
              <a:rPr lang="hu-HU" sz="2000"/>
            </a:br>
            <a:r>
              <a:rPr lang="hu-HU" sz="2000"/>
              <a:t>mintaegyedszám, ami ahhoz kell, </a:t>
            </a:r>
            <a:br>
              <a:rPr lang="hu-HU" sz="2000"/>
            </a:br>
            <a:r>
              <a:rPr lang="hu-HU" sz="2000"/>
              <a:t>hogy szeparáljon a csomópont</a:t>
            </a:r>
          </a:p>
          <a:p>
            <a:pPr lvl="1"/>
            <a:r>
              <a:rPr lang="hu-HU" sz="2000" i="1"/>
              <a:t>Min_samples_leaf</a:t>
            </a:r>
            <a:r>
              <a:rPr lang="hu-HU" sz="2000"/>
              <a:t>: egy levélbe </a:t>
            </a:r>
            <a:br>
              <a:rPr lang="hu-HU" sz="2000"/>
            </a:br>
            <a:r>
              <a:rPr lang="hu-HU" sz="2000"/>
              <a:t>bekerülő minimális mintaegyedszám</a:t>
            </a:r>
          </a:p>
          <a:p>
            <a:pPr lvl="1"/>
            <a:r>
              <a:rPr lang="hu-HU" sz="2000" i="1"/>
              <a:t>Max_leaf_nodes</a:t>
            </a:r>
            <a:r>
              <a:rPr lang="hu-HU" sz="2000"/>
              <a:t>: a levelek max. száma</a:t>
            </a:r>
          </a:p>
          <a:p>
            <a:pPr lvl="1"/>
            <a:r>
              <a:rPr lang="hu-HU" sz="2000" i="1"/>
              <a:t>Max_features</a:t>
            </a:r>
            <a:r>
              <a:rPr lang="hu-HU" sz="2000"/>
              <a:t>: maximum változó amit </a:t>
            </a:r>
            <a:br>
              <a:rPr lang="en-US" sz="2000"/>
            </a:br>
            <a:r>
              <a:rPr lang="hu-HU" sz="2000"/>
              <a:t>ki kell értékelni szeparálás előtt</a:t>
            </a:r>
          </a:p>
          <a:p>
            <a:pPr lvl="2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D5DE21-B711-4F5A-8E05-C29365A0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04" y="4224672"/>
            <a:ext cx="6814327" cy="2399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15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59FDF-3D67-47FE-8CB6-280918BC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" y="73187"/>
            <a:ext cx="12178004" cy="873112"/>
          </a:xfrm>
        </p:spPr>
        <p:txBody>
          <a:bodyPr/>
          <a:lstStyle/>
          <a:p>
            <a:r>
              <a:rPr lang="hu-HU"/>
              <a:t>Félreosztályozási ráta: subtree assessment plot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DEE55-2DEE-430F-8528-016DF173B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946299"/>
            <a:ext cx="12083142" cy="5664836"/>
          </a:xfrm>
        </p:spPr>
        <p:txBody>
          <a:bodyPr>
            <a:normAutofit/>
          </a:bodyPr>
          <a:lstStyle/>
          <a:p>
            <a:r>
              <a:rPr lang="hu-HU"/>
              <a:t>Hány változó szükséges a predikcióhoz?</a:t>
            </a:r>
          </a:p>
          <a:p>
            <a:r>
              <a:rPr lang="hu-HU"/>
              <a:t>Csakúgy mint a többi modellnél, a döntési fáknál is megfigyelhető a túltanulás. </a:t>
            </a:r>
          </a:p>
          <a:p>
            <a:r>
              <a:rPr lang="hu-HU"/>
              <a:t>Ebben az esetben a tanító </a:t>
            </a:r>
            <a:br>
              <a:rPr lang="hu-HU"/>
            </a:br>
            <a:r>
              <a:rPr lang="hu-HU"/>
              <a:t>hiba csökken, de a </a:t>
            </a:r>
            <a:br>
              <a:rPr lang="hu-HU"/>
            </a:br>
            <a:r>
              <a:rPr lang="hu-HU"/>
              <a:t>validációs hiba emelkedik. </a:t>
            </a:r>
          </a:p>
          <a:p>
            <a:r>
              <a:rPr lang="hu-HU"/>
              <a:t>Annyi változót érdemes </a:t>
            </a:r>
            <a:br>
              <a:rPr lang="hu-HU"/>
            </a:br>
            <a:r>
              <a:rPr lang="hu-HU"/>
              <a:t>meghagyni, amennyinél </a:t>
            </a:r>
            <a:br>
              <a:rPr lang="hu-HU"/>
            </a:br>
            <a:r>
              <a:rPr lang="hu-HU"/>
              <a:t>a lehető legalacsonyabb </a:t>
            </a:r>
            <a:br>
              <a:rPr lang="hu-HU"/>
            </a:br>
            <a:r>
              <a:rPr lang="hu-HU"/>
              <a:t>a validációs hiba</a:t>
            </a:r>
            <a:r>
              <a:rPr lang="en-US"/>
              <a:t>.</a:t>
            </a:r>
          </a:p>
          <a:p>
            <a:r>
              <a:rPr lang="en-US"/>
              <a:t>Ezt </a:t>
            </a:r>
            <a:r>
              <a:rPr lang="hu-HU"/>
              <a:t>ábrázolja a subtree </a:t>
            </a:r>
            <a:br>
              <a:rPr lang="hu-HU"/>
            </a:br>
            <a:r>
              <a:rPr lang="hu-HU"/>
              <a:t>assessment plot: hány levél</a:t>
            </a:r>
            <a:br>
              <a:rPr lang="hu-HU"/>
            </a:br>
            <a:r>
              <a:rPr lang="hu-HU"/>
              <a:t>kell a minimális validációs </a:t>
            </a:r>
            <a:br>
              <a:rPr lang="hu-HU"/>
            </a:br>
            <a:r>
              <a:rPr lang="hu-HU"/>
              <a:t>hiba eléréséhez?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90B5060-E671-4C05-81A8-2AF85238744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871" b="3775"/>
          <a:stretch/>
        </p:blipFill>
        <p:spPr>
          <a:xfrm>
            <a:off x="4518837" y="2328528"/>
            <a:ext cx="7530095" cy="424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8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3D1C6866-BFC6-429B-A59E-BBDAF9782F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5251" y="183177"/>
                <a:ext cx="10515600" cy="1911437"/>
              </a:xfrm>
            </p:spPr>
            <p:txBody>
              <a:bodyPr>
                <a:normAutofit/>
              </a:bodyPr>
              <a:lstStyle/>
              <a:p>
                <a:r>
                  <a:rPr lang="hu-HU"/>
                  <a:t>Feladat: hányféleképpen tudja egy</a:t>
                </a:r>
                <a:r>
                  <a:rPr lang="hu-HU" b="1"/>
                  <a:t> </a:t>
                </a:r>
                <a:r>
                  <a:rPr lang="hu-HU" b="1" u="sng"/>
                  <a:t>tönk</a:t>
                </a:r>
                <a:r>
                  <a:rPr lang="hu-HU" b="1"/>
                  <a:t> </a:t>
                </a:r>
                <a:r>
                  <a:rPr lang="hu-HU"/>
                  <a:t>beosztályozni az alábbi pontokat, </a:t>
                </a:r>
                <a:br>
                  <a:rPr lang="hu-HU"/>
                </a:b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u-HU"/>
                  <a:t> és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u-HU"/>
                  <a:t> változó szerint?</a:t>
                </a:r>
              </a:p>
            </p:txBody>
          </p:sp>
        </mc:Choice>
        <mc:Fallback xmlns="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3D1C6866-BFC6-429B-A59E-BBDAF9782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5251" y="183177"/>
                <a:ext cx="10515600" cy="1911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C2DFA87-E8D5-4572-B447-60773C22E137}"/>
              </a:ext>
            </a:extLst>
          </p:cNvPr>
          <p:cNvGrpSpPr/>
          <p:nvPr/>
        </p:nvGrpSpPr>
        <p:grpSpPr>
          <a:xfrm>
            <a:off x="3563695" y="2094614"/>
            <a:ext cx="5064609" cy="4465909"/>
            <a:chOff x="3919903" y="2665532"/>
            <a:chExt cx="4352193" cy="3894991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65DB0DE4-FB99-45D5-BD06-220453E07047}"/>
                </a:ext>
              </a:extLst>
            </p:cNvPr>
            <p:cNvSpPr/>
            <p:nvPr/>
          </p:nvSpPr>
          <p:spPr>
            <a:xfrm>
              <a:off x="3919903" y="2665532"/>
              <a:ext cx="4352193" cy="389499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" name="Egyenes összekötő nyíllal 4">
              <a:extLst>
                <a:ext uri="{FF2B5EF4-FFF2-40B4-BE49-F238E27FC236}">
                  <a16:creationId xmlns:a16="http://schemas.microsoft.com/office/drawing/2014/main" id="{C111D69F-141B-4550-86CF-BF29F7B9654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295" y="5865118"/>
              <a:ext cx="32654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Szövegdoboz 5">
                  <a:extLst>
                    <a:ext uri="{FF2B5EF4-FFF2-40B4-BE49-F238E27FC236}">
                      <a16:creationId xmlns:a16="http://schemas.microsoft.com/office/drawing/2014/main" id="{3002704B-99BA-4B71-B1CD-28EEBD8CF85A}"/>
                    </a:ext>
                  </a:extLst>
                </p:cNvPr>
                <p:cNvSpPr txBox="1"/>
                <p:nvPr/>
              </p:nvSpPr>
              <p:spPr>
                <a:xfrm>
                  <a:off x="4141757" y="2951314"/>
                  <a:ext cx="474795" cy="211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u-HU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Szövegdoboz 5">
                  <a:extLst>
                    <a:ext uri="{FF2B5EF4-FFF2-40B4-BE49-F238E27FC236}">
                      <a16:creationId xmlns:a16="http://schemas.microsoft.com/office/drawing/2014/main" id="{3002704B-99BA-4B71-B1CD-28EEBD8CF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757" y="2951314"/>
                  <a:ext cx="474795" cy="211549"/>
                </a:xfrm>
                <a:prstGeom prst="rect">
                  <a:avLst/>
                </a:prstGeom>
                <a:blipFill>
                  <a:blip r:embed="rId3"/>
                  <a:stretch>
                    <a:fillRect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zövegdoboz 6">
                  <a:extLst>
                    <a:ext uri="{FF2B5EF4-FFF2-40B4-BE49-F238E27FC236}">
                      <a16:creationId xmlns:a16="http://schemas.microsoft.com/office/drawing/2014/main" id="{A4AD305A-2374-46BF-8C4B-1F255B8CF5F3}"/>
                    </a:ext>
                  </a:extLst>
                </p:cNvPr>
                <p:cNvSpPr txBox="1"/>
                <p:nvPr/>
              </p:nvSpPr>
              <p:spPr>
                <a:xfrm>
                  <a:off x="7743736" y="5921157"/>
                  <a:ext cx="328678" cy="211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u-HU" b="0"/>
                </a:p>
              </p:txBody>
            </p:sp>
          </mc:Choice>
          <mc:Fallback xmlns="">
            <p:sp>
              <p:nvSpPr>
                <p:cNvPr id="7" name="Szövegdoboz 6">
                  <a:extLst>
                    <a:ext uri="{FF2B5EF4-FFF2-40B4-BE49-F238E27FC236}">
                      <a16:creationId xmlns:a16="http://schemas.microsoft.com/office/drawing/2014/main" id="{A4AD305A-2374-46BF-8C4B-1F255B8CF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736" y="5921157"/>
                  <a:ext cx="328678" cy="211549"/>
                </a:xfrm>
                <a:prstGeom prst="rect">
                  <a:avLst/>
                </a:prstGeom>
                <a:blipFill>
                  <a:blip r:embed="rId4"/>
                  <a:stretch>
                    <a:fillRect l="-4839" r="-483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E4A336A4-5FC0-4FC2-97A9-3D5CB5954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295" y="3057090"/>
              <a:ext cx="0" cy="2808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zorzás jele 8">
              <a:extLst>
                <a:ext uri="{FF2B5EF4-FFF2-40B4-BE49-F238E27FC236}">
                  <a16:creationId xmlns:a16="http://schemas.microsoft.com/office/drawing/2014/main" id="{8D8B4306-AC16-4986-91F5-CBFD48C03FBB}"/>
                </a:ext>
              </a:extLst>
            </p:cNvPr>
            <p:cNvSpPr/>
            <p:nvPr/>
          </p:nvSpPr>
          <p:spPr>
            <a:xfrm>
              <a:off x="5130700" y="5040678"/>
              <a:ext cx="241709" cy="39137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Szorzás jele 9">
              <a:extLst>
                <a:ext uri="{FF2B5EF4-FFF2-40B4-BE49-F238E27FC236}">
                  <a16:creationId xmlns:a16="http://schemas.microsoft.com/office/drawing/2014/main" id="{983CFC93-E509-4D34-9388-CA856BCF54EE}"/>
                </a:ext>
              </a:extLst>
            </p:cNvPr>
            <p:cNvSpPr/>
            <p:nvPr/>
          </p:nvSpPr>
          <p:spPr>
            <a:xfrm>
              <a:off x="5812197" y="4245096"/>
              <a:ext cx="241709" cy="39137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Szorzás jele 10">
              <a:extLst>
                <a:ext uri="{FF2B5EF4-FFF2-40B4-BE49-F238E27FC236}">
                  <a16:creationId xmlns:a16="http://schemas.microsoft.com/office/drawing/2014/main" id="{ED95BB3A-CAD6-4834-8BC6-429C470350B6}"/>
                </a:ext>
              </a:extLst>
            </p:cNvPr>
            <p:cNvSpPr/>
            <p:nvPr/>
          </p:nvSpPr>
          <p:spPr>
            <a:xfrm>
              <a:off x="6583835" y="3587157"/>
              <a:ext cx="241709" cy="39137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031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CD4F4D-FA56-4580-BB0A-6891E693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9" y="334991"/>
            <a:ext cx="10515600" cy="1325563"/>
          </a:xfrm>
        </p:spPr>
        <p:txBody>
          <a:bodyPr/>
          <a:lstStyle/>
          <a:p>
            <a:r>
              <a:rPr lang="hu-HU"/>
              <a:t>Megoldás: 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698F6-5051-4D87-BB19-E169A6430288}"/>
              </a:ext>
            </a:extLst>
          </p:cNvPr>
          <p:cNvGrpSpPr/>
          <p:nvPr/>
        </p:nvGrpSpPr>
        <p:grpSpPr>
          <a:xfrm>
            <a:off x="5968410" y="1080991"/>
            <a:ext cx="5886893" cy="5328600"/>
            <a:chOff x="6618436" y="1869338"/>
            <a:chExt cx="4352193" cy="3894991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42E4114B-E608-470C-8439-4918B5FA0D43}"/>
                </a:ext>
              </a:extLst>
            </p:cNvPr>
            <p:cNvSpPr/>
            <p:nvPr/>
          </p:nvSpPr>
          <p:spPr>
            <a:xfrm>
              <a:off x="6618436" y="1869338"/>
              <a:ext cx="4352193" cy="389499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" name="Egyenes összekötő nyíllal 4">
              <a:extLst>
                <a:ext uri="{FF2B5EF4-FFF2-40B4-BE49-F238E27FC236}">
                  <a16:creationId xmlns:a16="http://schemas.microsoft.com/office/drawing/2014/main" id="{22E7C72A-8780-487A-A204-67787866BFC9}"/>
                </a:ext>
              </a:extLst>
            </p:cNvPr>
            <p:cNvCxnSpPr>
              <a:cxnSpLocks/>
            </p:cNvCxnSpPr>
            <p:nvPr/>
          </p:nvCxnSpPr>
          <p:spPr>
            <a:xfrm>
              <a:off x="7270828" y="5068924"/>
              <a:ext cx="32654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Szövegdoboz 5">
                  <a:extLst>
                    <a:ext uri="{FF2B5EF4-FFF2-40B4-BE49-F238E27FC236}">
                      <a16:creationId xmlns:a16="http://schemas.microsoft.com/office/drawing/2014/main" id="{CEE3DE04-2E40-486D-9749-28F0FCA07EAF}"/>
                    </a:ext>
                  </a:extLst>
                </p:cNvPr>
                <p:cNvSpPr txBox="1"/>
                <p:nvPr/>
              </p:nvSpPr>
              <p:spPr>
                <a:xfrm>
                  <a:off x="6840290" y="2155120"/>
                  <a:ext cx="474795" cy="211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hu-HU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Szövegdoboz 5">
                  <a:extLst>
                    <a:ext uri="{FF2B5EF4-FFF2-40B4-BE49-F238E27FC236}">
                      <a16:creationId xmlns:a16="http://schemas.microsoft.com/office/drawing/2014/main" id="{CEE3DE04-2E40-486D-9749-28F0FCA07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90" y="2155120"/>
                  <a:ext cx="474795" cy="211549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zövegdoboz 6">
                  <a:extLst>
                    <a:ext uri="{FF2B5EF4-FFF2-40B4-BE49-F238E27FC236}">
                      <a16:creationId xmlns:a16="http://schemas.microsoft.com/office/drawing/2014/main" id="{AE081B51-7AD9-4489-926A-28CA8E156AE8}"/>
                    </a:ext>
                  </a:extLst>
                </p:cNvPr>
                <p:cNvSpPr txBox="1"/>
                <p:nvPr/>
              </p:nvSpPr>
              <p:spPr>
                <a:xfrm>
                  <a:off x="10442269" y="5124963"/>
                  <a:ext cx="328678" cy="211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u-HU" b="0"/>
                </a:p>
              </p:txBody>
            </p:sp>
          </mc:Choice>
          <mc:Fallback xmlns="">
            <p:sp>
              <p:nvSpPr>
                <p:cNvPr id="7" name="Szövegdoboz 6">
                  <a:extLst>
                    <a:ext uri="{FF2B5EF4-FFF2-40B4-BE49-F238E27FC236}">
                      <a16:creationId xmlns:a16="http://schemas.microsoft.com/office/drawing/2014/main" id="{AE081B51-7AD9-4489-926A-28CA8E156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269" y="5124963"/>
                  <a:ext cx="328678" cy="211549"/>
                </a:xfrm>
                <a:prstGeom prst="rect">
                  <a:avLst/>
                </a:prstGeom>
                <a:blipFill>
                  <a:blip r:embed="rId3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C360A0AC-41FF-45E6-8103-1816F9BC8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828" y="2260896"/>
              <a:ext cx="0" cy="2808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zorzás jele 8">
              <a:extLst>
                <a:ext uri="{FF2B5EF4-FFF2-40B4-BE49-F238E27FC236}">
                  <a16:creationId xmlns:a16="http://schemas.microsoft.com/office/drawing/2014/main" id="{5A8C3236-D370-46A2-B9DF-8D6E174847C0}"/>
                </a:ext>
              </a:extLst>
            </p:cNvPr>
            <p:cNvSpPr/>
            <p:nvPr/>
          </p:nvSpPr>
          <p:spPr>
            <a:xfrm>
              <a:off x="7829233" y="4244484"/>
              <a:ext cx="241709" cy="39137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Szorzás jele 9">
              <a:extLst>
                <a:ext uri="{FF2B5EF4-FFF2-40B4-BE49-F238E27FC236}">
                  <a16:creationId xmlns:a16="http://schemas.microsoft.com/office/drawing/2014/main" id="{CCDAD5BB-638A-435E-BB87-E626678ADB45}"/>
                </a:ext>
              </a:extLst>
            </p:cNvPr>
            <p:cNvSpPr/>
            <p:nvPr/>
          </p:nvSpPr>
          <p:spPr>
            <a:xfrm>
              <a:off x="8510730" y="3448902"/>
              <a:ext cx="241709" cy="39137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Szorzás jele 10">
              <a:extLst>
                <a:ext uri="{FF2B5EF4-FFF2-40B4-BE49-F238E27FC236}">
                  <a16:creationId xmlns:a16="http://schemas.microsoft.com/office/drawing/2014/main" id="{2C3D1B06-1AED-4DD9-82F0-D0A168005B2F}"/>
                </a:ext>
              </a:extLst>
            </p:cNvPr>
            <p:cNvSpPr/>
            <p:nvPr/>
          </p:nvSpPr>
          <p:spPr>
            <a:xfrm>
              <a:off x="9282368" y="2790963"/>
              <a:ext cx="241709" cy="39137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09737B8C-A589-42AA-A95C-AD58264C2B6E}"/>
                </a:ext>
              </a:extLst>
            </p:cNvPr>
            <p:cNvCxnSpPr/>
            <p:nvPr/>
          </p:nvCxnSpPr>
          <p:spPr>
            <a:xfrm>
              <a:off x="7033141" y="3274644"/>
              <a:ext cx="340912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>
              <a:extLst>
                <a:ext uri="{FF2B5EF4-FFF2-40B4-BE49-F238E27FC236}">
                  <a16:creationId xmlns:a16="http://schemas.microsoft.com/office/drawing/2014/main" id="{5D602CC2-0272-421F-B35D-FADB1D267FE9}"/>
                </a:ext>
              </a:extLst>
            </p:cNvPr>
            <p:cNvCxnSpPr/>
            <p:nvPr/>
          </p:nvCxnSpPr>
          <p:spPr>
            <a:xfrm>
              <a:off x="7033141" y="4016129"/>
              <a:ext cx="340912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FEDA375D-EC4E-40B1-98EC-6769AD00BB24}"/>
                </a:ext>
              </a:extLst>
            </p:cNvPr>
            <p:cNvCxnSpPr/>
            <p:nvPr/>
          </p:nvCxnSpPr>
          <p:spPr>
            <a:xfrm>
              <a:off x="7033141" y="4748821"/>
              <a:ext cx="340912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>
              <a:extLst>
                <a:ext uri="{FF2B5EF4-FFF2-40B4-BE49-F238E27FC236}">
                  <a16:creationId xmlns:a16="http://schemas.microsoft.com/office/drawing/2014/main" id="{2BC6A79F-402D-4B20-84AB-879605C82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3195" y="2531820"/>
              <a:ext cx="0" cy="29686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D221D4EF-300B-4872-876F-18582B8AC87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3" y="2612290"/>
              <a:ext cx="0" cy="28881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58F59CB6-6B13-42D7-AFBA-140B9B88551C}"/>
                </a:ext>
              </a:extLst>
            </p:cNvPr>
            <p:cNvCxnSpPr>
              <a:cxnSpLocks/>
            </p:cNvCxnSpPr>
            <p:nvPr/>
          </p:nvCxnSpPr>
          <p:spPr>
            <a:xfrm>
              <a:off x="9723587" y="2612290"/>
              <a:ext cx="0" cy="28881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artalom helye 2">
                <a:extLst>
                  <a:ext uri="{FF2B5EF4-FFF2-40B4-BE49-F238E27FC236}">
                    <a16:creationId xmlns:a16="http://schemas.microsoft.com/office/drawing/2014/main" id="{A459E2A3-1942-4DBA-991E-BB851BE5C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029" y="1869338"/>
                <a:ext cx="5330767" cy="4540253"/>
              </a:xfrm>
            </p:spPr>
            <p:txBody>
              <a:bodyPr/>
              <a:lstStyle/>
              <a:p>
                <a:r>
                  <a:rPr lang="hu-HU"/>
                  <a:t>Hát de ez csak 6!</a:t>
                </a:r>
              </a:p>
              <a:p>
                <a:r>
                  <a:rPr lang="hu-HU"/>
                  <a:t>Minden változó bármely két mintaegyed közé állíthat egy döntési fát úgy, hogy az egyik levél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/>
                  <a:t> osztály, a másik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/>
                  <a:t>.</a:t>
                </a:r>
              </a:p>
              <a:p>
                <a:r>
                  <a:rPr lang="hu-HU"/>
                  <a:t>De ennek a fordítottja is igaz, tehát minden döntési ponthoz két lehetséges osztály konfiguráció tartozik: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]; [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u-HU"/>
                  <a:t>.</a:t>
                </a:r>
              </a:p>
            </p:txBody>
          </p:sp>
        </mc:Choice>
        <mc:Fallback xmlns="">
          <p:sp>
            <p:nvSpPr>
              <p:cNvPr id="25" name="Tartalom helye 2">
                <a:extLst>
                  <a:ext uri="{FF2B5EF4-FFF2-40B4-BE49-F238E27FC236}">
                    <a16:creationId xmlns:a16="http://schemas.microsoft.com/office/drawing/2014/main" id="{A459E2A3-1942-4DBA-991E-BB851BE5C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029" y="1869338"/>
                <a:ext cx="5330767" cy="4540253"/>
              </a:xfrm>
              <a:blipFill>
                <a:blip r:embed="rId4"/>
                <a:stretch>
                  <a:fillRect t="-2285" r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0AF54-4392-4A7D-8778-F4F9E88D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1" y="140340"/>
            <a:ext cx="10515600" cy="925757"/>
          </a:xfrm>
        </p:spPr>
        <p:txBody>
          <a:bodyPr/>
          <a:lstStyle/>
          <a:p>
            <a:r>
              <a:rPr lang="en-US"/>
              <a:t>Regresszi</a:t>
            </a:r>
            <a:r>
              <a:rPr lang="hu-HU"/>
              <a:t>ó döntési fákkal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1E1BB7-301B-44DA-8168-DCD4B2FC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1000467"/>
            <a:ext cx="11588262" cy="3407748"/>
          </a:xfrm>
        </p:spPr>
        <p:txBody>
          <a:bodyPr>
            <a:normAutofit/>
          </a:bodyPr>
          <a:lstStyle/>
          <a:p>
            <a:r>
              <a:rPr lang="hu-HU"/>
              <a:t>Tanítsunk zajos adatokon egy DecisionTreeRegressor-t. A létrejövő modell nagyon hasonlít az osztályozóhoz. Mi a levél jóságának mértéke?</a:t>
            </a:r>
          </a:p>
          <a:p>
            <a:r>
              <a:rPr lang="hu-HU"/>
              <a:t>Az egyetlen különbség az, hogy a levelek értékeket reprezentálnak.</a:t>
            </a:r>
          </a:p>
          <a:p>
            <a:r>
              <a:rPr lang="hu-HU"/>
              <a:t>Ebben az esetben a  predikció egyszerűen az átlaga a terminális régióba bekerült mintaegyedek célváltozóikban felvett értékének.</a:t>
            </a:r>
          </a:p>
          <a:p>
            <a:r>
              <a:rPr lang="hu-HU"/>
              <a:t>A modell mélysége 2, de látható, hogy nézne ki, ha 3 lenne.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AA9769-E228-444E-BCB1-338DC4F7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1" y="3909249"/>
            <a:ext cx="4872664" cy="2764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C6786B0-F589-459C-8689-80D64B6B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66" y="4170316"/>
            <a:ext cx="6391133" cy="2242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5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D0B34-DEFD-4756-A389-F79B999B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23" y="0"/>
            <a:ext cx="10515600" cy="892175"/>
          </a:xfrm>
        </p:spPr>
        <p:txBody>
          <a:bodyPr/>
          <a:lstStyle/>
          <a:p>
            <a:r>
              <a:rPr lang="hu-HU"/>
              <a:t>Tanítás regresszió esetén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EE08F01-37E8-4934-B875-5B66EFBA6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222" y="892175"/>
                <a:ext cx="11787554" cy="6258658"/>
              </a:xfrm>
            </p:spPr>
            <p:txBody>
              <a:bodyPr>
                <a:normAutofit/>
              </a:bodyPr>
              <a:lstStyle/>
              <a:p>
                <a:r>
                  <a:rPr lang="hu-HU"/>
                  <a:t>A regresszor fák a tisztátalanság minimalizálása helyett az MSE-t minimalizálják, így a CART regresszor költségfüggvény a következő:</a:t>
                </a:r>
              </a:p>
              <a:p>
                <a:pPr marL="0" indent="0">
                  <a:buNone/>
                </a:pPr>
                <a:endParaRPr lang="hu-HU"/>
              </a:p>
              <a:p>
                <a:r>
                  <a:rPr lang="hu-HU"/>
                  <a:t>Ahol: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𝑛𝑜𝑑𝑒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y-GB" i="1" smtClean="0">
                                    <a:latin typeface="Cambria Math" panose="02040503050406030204" pitchFamily="18" charset="0"/>
                                  </a:rPr>
                                  <m:t>ŷ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𝑛𝑜𝑑𝑒</m:t>
                                </m:r>
                              </m:sub>
                            </m:s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hu-HU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y-GB" i="1" smtClean="0">
                            <a:latin typeface="Cambria Math" panose="02040503050406030204" pitchFamily="18" charset="0"/>
                          </a:rPr>
                          <m:t>ŷ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𝑛𝑜𝑑𝑒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hu-HU"/>
              </a:p>
              <a:p>
                <a:r>
                  <a:rPr lang="hu-HU"/>
                  <a:t>A regressziós fák is </a:t>
                </a:r>
                <a:br>
                  <a:rPr lang="hu-HU"/>
                </a:br>
                <a:r>
                  <a:rPr lang="hu-HU"/>
                  <a:t>nagyon hajlamosak </a:t>
                </a:r>
                <a:br>
                  <a:rPr lang="hu-HU"/>
                </a:br>
                <a:r>
                  <a:rPr lang="hu-HU"/>
                  <a:t>túltanulásra. </a:t>
                </a:r>
              </a:p>
              <a:p>
                <a:r>
                  <a:rPr lang="hu-HU"/>
                  <a:t>Regularizáció nélkül </a:t>
                </a:r>
                <a:br>
                  <a:rPr lang="hu-HU"/>
                </a:br>
                <a:r>
                  <a:rPr lang="hu-HU"/>
                  <a:t>a bal, vele pedig a </a:t>
                </a:r>
                <a:br>
                  <a:rPr lang="hu-HU"/>
                </a:br>
                <a:r>
                  <a:rPr lang="hu-HU"/>
                  <a:t>jobb oldali modellt </a:t>
                </a:r>
                <a:br>
                  <a:rPr lang="hu-HU"/>
                </a:br>
                <a:r>
                  <a:rPr lang="hu-HU"/>
                  <a:t>kapjuk.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EE08F01-37E8-4934-B875-5B66EFBA6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22" y="892175"/>
                <a:ext cx="11787554" cy="6258658"/>
              </a:xfrm>
              <a:blipFill>
                <a:blip r:embed="rId2"/>
                <a:stretch>
                  <a:fillRect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2E4FD081-B152-4655-8950-363C360E4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67" b="12399"/>
          <a:stretch/>
        </p:blipFill>
        <p:spPr>
          <a:xfrm>
            <a:off x="6096000" y="1784350"/>
            <a:ext cx="5272400" cy="969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8ABBA6-6A8F-4363-8315-7C4ECCE8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49" y="3830117"/>
            <a:ext cx="8103979" cy="2825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8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562699-0FCF-4D0B-AC36-57A598CD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166050"/>
            <a:ext cx="10515600" cy="899380"/>
          </a:xfrm>
        </p:spPr>
        <p:txBody>
          <a:bodyPr/>
          <a:lstStyle/>
          <a:p>
            <a:r>
              <a:rPr lang="hu-HU"/>
              <a:t>Instabilitás: adathalmaz rotációja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134268-08AC-41E2-84E1-EC21BABE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30" y="1065430"/>
            <a:ext cx="11717216" cy="5626520"/>
          </a:xfrm>
        </p:spPr>
        <p:txBody>
          <a:bodyPr>
            <a:normAutofit/>
          </a:bodyPr>
          <a:lstStyle/>
          <a:p>
            <a:r>
              <a:rPr lang="hu-HU"/>
              <a:t>Ahogy már biztosan észrevettük, a döntési fák ortogonális döntési határokkal dolgoznak (minden szeparáció a tengelyekre párhuzamosan történik).</a:t>
            </a:r>
          </a:p>
          <a:p>
            <a:r>
              <a:rPr lang="hu-HU"/>
              <a:t>Ez a tulajdonságuk az adathalmaz rotációval szemben érzékennyé teszi őket. </a:t>
            </a:r>
          </a:p>
          <a:p>
            <a:r>
              <a:rPr lang="hu-HU"/>
              <a:t>Az ábrán egy egyszerű, lineárisan szeparálható adathalmazt látunk. </a:t>
            </a:r>
          </a:p>
          <a:p>
            <a:r>
              <a:rPr lang="hu-HU"/>
              <a:t>A bal oldalon egy döntési fa egyszerűen elvégzi a szeparációt, de a 45°-os rotáció esetében </a:t>
            </a:r>
            <a:br>
              <a:rPr lang="hu-HU"/>
            </a:br>
            <a:r>
              <a:rPr lang="hu-HU"/>
              <a:t>a döntési határ </a:t>
            </a:r>
            <a:br>
              <a:rPr lang="hu-HU"/>
            </a:br>
            <a:r>
              <a:rPr lang="hu-HU"/>
              <a:t>szükségtelenül </a:t>
            </a:r>
            <a:br>
              <a:rPr lang="hu-HU"/>
            </a:br>
            <a:r>
              <a:rPr lang="hu-HU"/>
              <a:t>összetett, nem </a:t>
            </a:r>
            <a:br>
              <a:rPr lang="hu-HU"/>
            </a:br>
            <a:r>
              <a:rPr lang="hu-HU"/>
              <a:t>rendelkezik jó </a:t>
            </a:r>
            <a:br>
              <a:rPr lang="hu-HU"/>
            </a:br>
            <a:r>
              <a:rPr lang="hu-HU"/>
              <a:t>generalizációs </a:t>
            </a:r>
            <a:br>
              <a:rPr lang="hu-HU"/>
            </a:br>
            <a:r>
              <a:rPr lang="hu-HU"/>
              <a:t>tulajdonságokkal.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7335A4B-86A4-4929-933E-B171A2A8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51" y="3554956"/>
            <a:ext cx="8748706" cy="303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2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5AAE24-53DB-47A4-91D6-ED02F318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162902"/>
            <a:ext cx="10515600" cy="1325563"/>
          </a:xfrm>
        </p:spPr>
        <p:txBody>
          <a:bodyPr/>
          <a:lstStyle/>
          <a:p>
            <a:r>
              <a:rPr lang="hu-HU"/>
              <a:t>Instabilitás: variációk az adathalmazban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2A5749-F640-4E98-B35E-802C61EB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1566497"/>
            <a:ext cx="10515600" cy="1475641"/>
          </a:xfrm>
        </p:spPr>
        <p:txBody>
          <a:bodyPr/>
          <a:lstStyle/>
          <a:p>
            <a:r>
              <a:rPr lang="hu-HU"/>
              <a:t>Vegyük ki a legszélesebb Versicolor-t (kék) a korábbi modellünkből, és tanítsunk egy fát ugyanazzal az eljárással. Hasonlítsuk össze a modelleket. </a:t>
            </a:r>
          </a:p>
        </p:txBody>
      </p:sp>
      <p:pic>
        <p:nvPicPr>
          <p:cNvPr id="4" name="Tartalom helye 5">
            <a:extLst>
              <a:ext uri="{FF2B5EF4-FFF2-40B4-BE49-F238E27FC236}">
                <a16:creationId xmlns:a16="http://schemas.microsoft.com/office/drawing/2014/main" id="{248B8759-F63B-4277-A5F3-240A2EEF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8" y="3429000"/>
            <a:ext cx="5388112" cy="2540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EA449D7-84BF-45D2-A9DB-D6BFC1C6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15" y="3423480"/>
            <a:ext cx="5228544" cy="2543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57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D71-255E-42D9-A36D-7C26F420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10" y="256841"/>
            <a:ext cx="10515600" cy="1325563"/>
          </a:xfrm>
        </p:spPr>
        <p:txBody>
          <a:bodyPr/>
          <a:lstStyle/>
          <a:p>
            <a:r>
              <a:rPr lang="hu-HU"/>
              <a:t>A döntési fa helye az ML-ben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D09D-1C48-420C-827A-EBCDB1DE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0" y="1549467"/>
            <a:ext cx="7838435" cy="4943408"/>
          </a:xfrm>
        </p:spPr>
        <p:txBody>
          <a:bodyPr/>
          <a:lstStyle/>
          <a:p>
            <a:r>
              <a:rPr lang="hu-HU"/>
              <a:t>Olyan, mint egy svájci bicska! </a:t>
            </a:r>
          </a:p>
          <a:p>
            <a:r>
              <a:rPr lang="hu-HU"/>
              <a:t>Mindig kéznél van, mindenre jó, de </a:t>
            </a:r>
            <a:br>
              <a:rPr lang="hu-HU"/>
            </a:br>
            <a:r>
              <a:rPr lang="hu-HU"/>
              <a:t>szinte semmire sem a legalkalmasabb.</a:t>
            </a:r>
          </a:p>
          <a:p>
            <a:pPr lvl="1"/>
            <a:r>
              <a:rPr lang="hu-HU"/>
              <a:t>Ahogy a kézifűrész jobb, mint a bicskás fűrész.</a:t>
            </a:r>
          </a:p>
          <a:p>
            <a:pPr lvl="1"/>
            <a:r>
              <a:rPr lang="hu-HU"/>
              <a:t>Ahogy a séfkés jobb, mint a bicskás kés.</a:t>
            </a:r>
          </a:p>
          <a:p>
            <a:pPr lvl="1"/>
            <a:r>
              <a:rPr lang="hu-HU"/>
              <a:t>Ahogy a harapófogó jobb, mint a bicskás fogó. </a:t>
            </a:r>
          </a:p>
          <a:p>
            <a:pPr lvl="1"/>
            <a:r>
              <a:rPr lang="hu-HU"/>
              <a:t>De lehet-e egy séfkéssel anyacsavart meglazítani? </a:t>
            </a:r>
          </a:p>
          <a:p>
            <a:r>
              <a:rPr lang="hu-HU"/>
              <a:t>A döntési fák különösen hasznosak </a:t>
            </a:r>
            <a:r>
              <a:rPr lang="hu-HU" b="1"/>
              <a:t>gyorsaság</a:t>
            </a:r>
            <a:r>
              <a:rPr lang="hu-HU"/>
              <a:t>uk </a:t>
            </a:r>
            <a:br>
              <a:rPr lang="hu-HU"/>
            </a:br>
            <a:r>
              <a:rPr lang="hu-HU"/>
              <a:t>és </a:t>
            </a:r>
            <a:r>
              <a:rPr lang="hu-HU" b="1"/>
              <a:t>egyszerűség</a:t>
            </a:r>
            <a:r>
              <a:rPr lang="hu-HU"/>
              <a:t>ük miatt adatfeltérképezésre, </a:t>
            </a:r>
            <a:br>
              <a:rPr lang="hu-HU"/>
            </a:br>
            <a:r>
              <a:rPr lang="hu-HU"/>
              <a:t>gyors eredmények megmutatására, </a:t>
            </a:r>
            <a:br>
              <a:rPr lang="hu-HU"/>
            </a:br>
            <a:r>
              <a:rPr lang="hu-HU"/>
              <a:t>változók közötti kapcsolatok megmutatására. </a:t>
            </a:r>
          </a:p>
        </p:txBody>
      </p:sp>
      <p:pic>
        <p:nvPicPr>
          <p:cNvPr id="5" name="Picture 4" descr="A picture containing opener, tool, knife&#10;&#10;Description automatically generated">
            <a:extLst>
              <a:ext uri="{FF2B5EF4-FFF2-40B4-BE49-F238E27FC236}">
                <a16:creationId xmlns:a16="http://schemas.microsoft.com/office/drawing/2014/main" id="{B4FE6E53-D1C9-4A15-BF42-76C96491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89" y="1833612"/>
            <a:ext cx="3633623" cy="3190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6B3649-CC9F-4D11-A986-81B25C19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303"/>
            <a:ext cx="10515600" cy="1325563"/>
          </a:xfrm>
        </p:spPr>
        <p:txBody>
          <a:bodyPr/>
          <a:lstStyle/>
          <a:p>
            <a:r>
              <a:rPr lang="hu-HU"/>
              <a:t>Az alap elképzelés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F2A443-D022-498C-85A9-429EDB63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5009481"/>
          </a:xfrm>
        </p:spPr>
        <p:txBody>
          <a:bodyPr>
            <a:normAutofit/>
          </a:bodyPr>
          <a:lstStyle/>
          <a:p>
            <a:r>
              <a:rPr lang="hu-HU"/>
              <a:t>A döntési fák sokoldalú gépi tanulási algoritmusok, amelyek mind bináris és multioutput osztályozást, illetve regressziót is képesek végrehajtani. Könnyen illeszthetők komplex adathalmazokra. </a:t>
            </a:r>
            <a:br>
              <a:rPr lang="hu-HU"/>
            </a:br>
            <a:r>
              <a:rPr lang="hu-HU"/>
              <a:t>Ez az erősségük és gyengeségük is egyben.</a:t>
            </a:r>
          </a:p>
          <a:p>
            <a:r>
              <a:rPr lang="hu-HU"/>
              <a:t>Az algoritmus alapja, hogy </a:t>
            </a:r>
            <a:br>
              <a:rPr lang="hu-HU"/>
            </a:br>
            <a:r>
              <a:rPr lang="hu-HU"/>
              <a:t>mintaegyedeket </a:t>
            </a:r>
            <a:r>
              <a:rPr lang="hu-HU" b="1"/>
              <a:t>osztályoz</a:t>
            </a:r>
            <a:r>
              <a:rPr lang="hu-HU"/>
              <a:t> </a:t>
            </a:r>
            <a:br>
              <a:rPr lang="hu-HU"/>
            </a:br>
            <a:r>
              <a:rPr lang="hu-HU"/>
              <a:t>változóikban felvett értékeik </a:t>
            </a:r>
            <a:br>
              <a:rPr lang="hu-HU"/>
            </a:br>
            <a:r>
              <a:rPr lang="hu-HU"/>
              <a:t>alapján.</a:t>
            </a:r>
          </a:p>
          <a:p>
            <a:r>
              <a:rPr lang="hu-HU"/>
              <a:t>A balra látható döntési</a:t>
            </a:r>
            <a:br>
              <a:rPr lang="hu-HU"/>
            </a:br>
            <a:r>
              <a:rPr lang="hu-HU"/>
              <a:t>fa egy </a:t>
            </a:r>
            <a:r>
              <a:rPr lang="hu-HU" b="1"/>
              <a:t>tönk</a:t>
            </a:r>
            <a:r>
              <a:rPr lang="hu-HU"/>
              <a:t>: nincs </a:t>
            </a:r>
            <a:br>
              <a:rPr lang="hu-HU"/>
            </a:br>
            <a:r>
              <a:rPr lang="hu-HU"/>
              <a:t>internális csomópontja.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7BFD739-0D79-4BB6-A107-2F0BA119B99F}"/>
              </a:ext>
            </a:extLst>
          </p:cNvPr>
          <p:cNvSpPr/>
          <p:nvPr/>
        </p:nvSpPr>
        <p:spPr>
          <a:xfrm>
            <a:off x="7278401" y="3603015"/>
            <a:ext cx="2302933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227F229-15CE-46CC-8711-460E690AC8BF}"/>
              </a:ext>
            </a:extLst>
          </p:cNvPr>
          <p:cNvSpPr/>
          <p:nvPr/>
        </p:nvSpPr>
        <p:spPr>
          <a:xfrm>
            <a:off x="5127869" y="5408111"/>
            <a:ext cx="2302933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5C090673-1FCD-43B4-8D1F-5304EE1B247F}"/>
              </a:ext>
            </a:extLst>
          </p:cNvPr>
          <p:cNvSpPr/>
          <p:nvPr/>
        </p:nvSpPr>
        <p:spPr>
          <a:xfrm>
            <a:off x="9428936" y="5408111"/>
            <a:ext cx="2302933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E9251EC3-BE85-4D33-A8CA-639EB87171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279336" y="4424281"/>
            <a:ext cx="2150532" cy="98383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087F10E6-5BD5-4B05-98AE-1EDB3E8599B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429868" y="4424281"/>
            <a:ext cx="2150535" cy="98383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2859F719-F8A7-4370-990E-97CD7D2ADDAE}"/>
              </a:ext>
            </a:extLst>
          </p:cNvPr>
          <p:cNvSpPr txBox="1"/>
          <p:nvPr/>
        </p:nvSpPr>
        <p:spPr>
          <a:xfrm>
            <a:off x="6389402" y="4622406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E61BD61-E7C5-47D4-A167-27B2C248B286}"/>
              </a:ext>
            </a:extLst>
          </p:cNvPr>
          <p:cNvSpPr txBox="1"/>
          <p:nvPr/>
        </p:nvSpPr>
        <p:spPr>
          <a:xfrm>
            <a:off x="9716800" y="4648585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0792FB4-D533-498F-9524-8923B44C4656}"/>
              </a:ext>
            </a:extLst>
          </p:cNvPr>
          <p:cNvSpPr txBox="1"/>
          <p:nvPr/>
        </p:nvSpPr>
        <p:spPr>
          <a:xfrm>
            <a:off x="7354602" y="3567372"/>
            <a:ext cx="21251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/>
              <a:t>Szereti a csülkös pacalt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9BF1628-B812-4A3E-B0F5-D868625991AF}"/>
              </a:ext>
            </a:extLst>
          </p:cNvPr>
          <p:cNvSpPr txBox="1"/>
          <p:nvPr/>
        </p:nvSpPr>
        <p:spPr>
          <a:xfrm>
            <a:off x="5297201" y="5559445"/>
            <a:ext cx="1981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/>
              <a:t>Igazi ínyenc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60FA267-59B8-4077-86AD-BFE3B9C9E795}"/>
              </a:ext>
            </a:extLst>
          </p:cNvPr>
          <p:cNvSpPr txBox="1"/>
          <p:nvPr/>
        </p:nvSpPr>
        <p:spPr>
          <a:xfrm>
            <a:off x="9716800" y="5359390"/>
            <a:ext cx="17864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/>
              <a:t>Majd megszereti</a:t>
            </a:r>
          </a:p>
        </p:txBody>
      </p:sp>
    </p:spTree>
    <p:extLst>
      <p:ext uri="{BB962C8B-B14F-4D97-AF65-F5344CB8AC3E}">
        <p14:creationId xmlns:p14="http://schemas.microsoft.com/office/powerpoint/2010/main" val="13683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88B64A-0638-4DB9-834C-5CD67707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07" y="153843"/>
            <a:ext cx="5320576" cy="1586883"/>
          </a:xfrm>
        </p:spPr>
        <p:txBody>
          <a:bodyPr/>
          <a:lstStyle/>
          <a:p>
            <a:r>
              <a:rPr lang="hu-HU"/>
              <a:t>Egy hasznos döntési</a:t>
            </a:r>
            <a:br>
              <a:rPr lang="hu-HU"/>
            </a:br>
            <a:r>
              <a:rPr lang="hu-HU"/>
              <a:t>fa példának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4BA390-892B-4E65-BEBB-DF81FEF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07" y="1709380"/>
            <a:ext cx="2795802" cy="5014268"/>
          </a:xfrm>
        </p:spPr>
        <p:txBody>
          <a:bodyPr>
            <a:normAutofit/>
          </a:bodyPr>
          <a:lstStyle/>
          <a:p>
            <a:r>
              <a:rPr lang="hu-HU"/>
              <a:t>A végső osztályok típusa</a:t>
            </a:r>
            <a:br>
              <a:rPr lang="hu-HU"/>
            </a:br>
            <a:r>
              <a:rPr lang="hu-HU"/>
              <a:t>lehet diszjunkt osztály</a:t>
            </a:r>
            <a:br>
              <a:rPr lang="hu-HU"/>
            </a:br>
            <a:r>
              <a:rPr lang="hu-HU"/>
              <a:t>és folytonos változó is!</a:t>
            </a:r>
          </a:p>
          <a:p>
            <a:r>
              <a:rPr lang="hu-HU"/>
              <a:t>A mintaegyedek a csomópontok kérdéseire válaszolnak, változóik alapján.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47DEE73-B91C-4A3A-8AC6-CD63788825F6}"/>
              </a:ext>
            </a:extLst>
          </p:cNvPr>
          <p:cNvSpPr/>
          <p:nvPr/>
        </p:nvSpPr>
        <p:spPr>
          <a:xfrm>
            <a:off x="3363278" y="3735092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72D904-0BC6-4FCB-B731-6C4D449F4EC1}"/>
              </a:ext>
            </a:extLst>
          </p:cNvPr>
          <p:cNvSpPr txBox="1"/>
          <p:nvPr/>
        </p:nvSpPr>
        <p:spPr>
          <a:xfrm>
            <a:off x="3423026" y="3815148"/>
            <a:ext cx="163602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Így is működik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EAAF8B3-BED2-40E6-8880-7D0B54CB89ED}"/>
              </a:ext>
            </a:extLst>
          </p:cNvPr>
          <p:cNvSpPr/>
          <p:nvPr/>
        </p:nvSpPr>
        <p:spPr>
          <a:xfrm>
            <a:off x="5625501" y="3726889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51F0630-04F0-4F71-BD0D-FA18ABA677A0}"/>
              </a:ext>
            </a:extLst>
          </p:cNvPr>
          <p:cNvSpPr txBox="1"/>
          <p:nvPr/>
        </p:nvSpPr>
        <p:spPr>
          <a:xfrm>
            <a:off x="5693249" y="3860404"/>
            <a:ext cx="1525218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Minden rendben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1E5A751-3130-4946-A54A-4B8F9BF544AC}"/>
              </a:ext>
            </a:extLst>
          </p:cNvPr>
          <p:cNvSpPr/>
          <p:nvPr/>
        </p:nvSpPr>
        <p:spPr>
          <a:xfrm>
            <a:off x="6709005" y="599086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6611C76-82B3-4F79-9A56-43E0FFF8F222}"/>
              </a:ext>
            </a:extLst>
          </p:cNvPr>
          <p:cNvSpPr txBox="1"/>
          <p:nvPr/>
        </p:nvSpPr>
        <p:spPr>
          <a:xfrm>
            <a:off x="6777444" y="672704"/>
            <a:ext cx="1636026" cy="67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Bugos a program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6AE66BF-351F-4222-A0B2-8C38B44A17A3}"/>
              </a:ext>
            </a:extLst>
          </p:cNvPr>
          <p:cNvSpPr/>
          <p:nvPr/>
        </p:nvSpPr>
        <p:spPr>
          <a:xfrm>
            <a:off x="4558474" y="1954066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E3D55CE-35A7-44A2-A042-C74D34B4EC1C}"/>
              </a:ext>
            </a:extLst>
          </p:cNvPr>
          <p:cNvSpPr txBox="1"/>
          <p:nvPr/>
        </p:nvSpPr>
        <p:spPr>
          <a:xfrm>
            <a:off x="4626913" y="2047454"/>
            <a:ext cx="163602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Miattad bugos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3B8AFBA-2EDB-4801-8B1E-BA4112F90337}"/>
              </a:ext>
            </a:extLst>
          </p:cNvPr>
          <p:cNvSpPr/>
          <p:nvPr/>
        </p:nvSpPr>
        <p:spPr>
          <a:xfrm>
            <a:off x="8941873" y="1950984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B92A46D-DDD2-4EFB-A29F-8240041B4947}"/>
              </a:ext>
            </a:extLst>
          </p:cNvPr>
          <p:cNvSpPr txBox="1"/>
          <p:nvPr/>
        </p:nvSpPr>
        <p:spPr>
          <a:xfrm>
            <a:off x="9006099" y="2044205"/>
            <a:ext cx="163602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Hozzá akarsz írni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6829B5AF-5FB9-4C91-B9F5-9DD964F674F4}"/>
              </a:ext>
            </a:extLst>
          </p:cNvPr>
          <p:cNvSpPr/>
          <p:nvPr/>
        </p:nvSpPr>
        <p:spPr>
          <a:xfrm>
            <a:off x="3037842" y="5429315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645FE5B5-E986-4E60-8DC3-423FCC9FD7E9}"/>
              </a:ext>
            </a:extLst>
          </p:cNvPr>
          <p:cNvSpPr txBox="1"/>
          <p:nvPr/>
        </p:nvSpPr>
        <p:spPr>
          <a:xfrm>
            <a:off x="3168202" y="5523469"/>
            <a:ext cx="1525218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Hagyd békén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DC4DE60A-1F90-4EE6-8297-25451459941B}"/>
              </a:ext>
            </a:extLst>
          </p:cNvPr>
          <p:cNvSpPr/>
          <p:nvPr/>
        </p:nvSpPr>
        <p:spPr>
          <a:xfrm>
            <a:off x="5013029" y="5438668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09F91DB2-E79F-4CEA-AED7-CF6E44C62CF0}"/>
              </a:ext>
            </a:extLst>
          </p:cNvPr>
          <p:cNvSpPr txBox="1"/>
          <p:nvPr/>
        </p:nvSpPr>
        <p:spPr>
          <a:xfrm>
            <a:off x="5130355" y="5599941"/>
            <a:ext cx="1525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/>
              <a:t>Kezdj neki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AA042821-1709-4AD9-861C-03C87B54E4DD}"/>
              </a:ext>
            </a:extLst>
          </p:cNvPr>
          <p:cNvSpPr/>
          <p:nvPr/>
        </p:nvSpPr>
        <p:spPr>
          <a:xfrm>
            <a:off x="7186615" y="5435530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F566977D-D714-4EEB-9F0C-5279106C9355}"/>
              </a:ext>
            </a:extLst>
          </p:cNvPr>
          <p:cNvSpPr txBox="1"/>
          <p:nvPr/>
        </p:nvSpPr>
        <p:spPr>
          <a:xfrm>
            <a:off x="7308112" y="5517986"/>
            <a:ext cx="1529909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Hagyd békén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B415415B-EC5D-4F81-BC40-4EB7F49211ED}"/>
              </a:ext>
            </a:extLst>
          </p:cNvPr>
          <p:cNvSpPr/>
          <p:nvPr/>
        </p:nvSpPr>
        <p:spPr>
          <a:xfrm>
            <a:off x="9230363" y="5438668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9561459-3B6A-4E9F-A95C-0413A4918974}"/>
              </a:ext>
            </a:extLst>
          </p:cNvPr>
          <p:cNvSpPr txBox="1"/>
          <p:nvPr/>
        </p:nvSpPr>
        <p:spPr>
          <a:xfrm>
            <a:off x="9360723" y="5590002"/>
            <a:ext cx="1525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/>
              <a:t>Kezdj neki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A46D683B-D070-4CDC-8A46-83192079FB6D}"/>
              </a:ext>
            </a:extLst>
          </p:cNvPr>
          <p:cNvSpPr/>
          <p:nvPr/>
        </p:nvSpPr>
        <p:spPr>
          <a:xfrm>
            <a:off x="10019027" y="3679909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EB5CC152-429D-4468-9774-09A576585525}"/>
              </a:ext>
            </a:extLst>
          </p:cNvPr>
          <p:cNvSpPr txBox="1"/>
          <p:nvPr/>
        </p:nvSpPr>
        <p:spPr>
          <a:xfrm>
            <a:off x="10142870" y="3790237"/>
            <a:ext cx="1525218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hu-HU" sz="2600"/>
              <a:t>Minden rendben</a:t>
            </a: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D6A3F299-6A61-4E87-956D-352F606B3E60}"/>
              </a:ext>
            </a:extLst>
          </p:cNvPr>
          <p:cNvSpPr/>
          <p:nvPr/>
        </p:nvSpPr>
        <p:spPr>
          <a:xfrm>
            <a:off x="7760753" y="3772276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4B4D03AB-4CE0-4545-B3D6-DC7085382C93}"/>
              </a:ext>
            </a:extLst>
          </p:cNvPr>
          <p:cNvSpPr txBox="1"/>
          <p:nvPr/>
        </p:nvSpPr>
        <p:spPr>
          <a:xfrm>
            <a:off x="7828713" y="3873327"/>
            <a:ext cx="163602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lnSpc>
                <a:spcPts val="2200"/>
              </a:lnSpc>
              <a:defRPr sz="2600"/>
            </a:lvl1pPr>
          </a:lstStyle>
          <a:p>
            <a:r>
              <a:rPr lang="hu-HU"/>
              <a:t>&lt;1 órád van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91636B26-FFDF-44C8-A09B-C40B2BE2CD4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5444926" y="1420352"/>
            <a:ext cx="2150531" cy="5337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2F5AACBD-DC99-421D-8CA5-48D45675FD1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595457" y="1420352"/>
            <a:ext cx="2232868" cy="53063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4EC43FDB-A916-437B-9194-65485C8E79A5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4249730" y="2775332"/>
            <a:ext cx="1195196" cy="959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6F742F1A-B72D-4FA9-8F98-1F49473DB604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5444926" y="2775332"/>
            <a:ext cx="1067027" cy="9515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920381AA-37D1-4734-8454-260D1E9BA48C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3924294" y="4556358"/>
            <a:ext cx="325436" cy="8729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7D935BAB-CA81-416F-8AEA-A4A62D729020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249730" y="4556358"/>
            <a:ext cx="1649751" cy="88231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3449CC6F-2D1B-471F-AB2C-E9C4CCD049EC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9828325" y="2772250"/>
            <a:ext cx="1077154" cy="90765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662F905E-12FB-4D51-ADF9-51978D1620AE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8647205" y="2772250"/>
            <a:ext cx="1181120" cy="10000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51125F4-2451-46E0-8367-0802509DD9A8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 flipH="1">
            <a:off x="8073067" y="4593542"/>
            <a:ext cx="574138" cy="8419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47F8E44D-3F32-476C-A2DA-884FB9AA72B7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8647205" y="4593542"/>
            <a:ext cx="1469610" cy="8451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FD640053-01E0-482C-89FA-B695D0C22573}"/>
              </a:ext>
            </a:extLst>
          </p:cNvPr>
          <p:cNvSpPr txBox="1"/>
          <p:nvPr/>
        </p:nvSpPr>
        <p:spPr>
          <a:xfrm>
            <a:off x="3930811" y="2950456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492A2E2F-BCFD-4CEC-B958-A59898C5CFA1}"/>
              </a:ext>
            </a:extLst>
          </p:cNvPr>
          <p:cNvSpPr txBox="1"/>
          <p:nvPr/>
        </p:nvSpPr>
        <p:spPr>
          <a:xfrm>
            <a:off x="8827243" y="1246776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9F468762-2EAD-4CF2-907B-B09A526A3BDD}"/>
              </a:ext>
            </a:extLst>
          </p:cNvPr>
          <p:cNvSpPr txBox="1"/>
          <p:nvPr/>
        </p:nvSpPr>
        <p:spPr>
          <a:xfrm>
            <a:off x="5629822" y="1250931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4AC22207-F778-4644-B0B7-9DAB215CA2AB}"/>
              </a:ext>
            </a:extLst>
          </p:cNvPr>
          <p:cNvSpPr txBox="1"/>
          <p:nvPr/>
        </p:nvSpPr>
        <p:spPr>
          <a:xfrm>
            <a:off x="5191522" y="4702416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21664A01-DF08-4E41-AF49-0CA2D1969CF7}"/>
                  </a:ext>
                </a:extLst>
              </p:cNvPr>
              <p:cNvSpPr txBox="1"/>
              <p:nvPr/>
            </p:nvSpPr>
            <p:spPr>
              <a:xfrm>
                <a:off x="7356054" y="4772607"/>
                <a:ext cx="1227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21664A01-DF08-4E41-AF49-0CA2D1969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54" y="4772607"/>
                <a:ext cx="122766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2E11F70A-1BD9-4FC8-9255-1D4A6CD5F119}"/>
                  </a:ext>
                </a:extLst>
              </p:cNvPr>
              <p:cNvSpPr txBox="1"/>
              <p:nvPr/>
            </p:nvSpPr>
            <p:spPr>
              <a:xfrm>
                <a:off x="9329159" y="4779141"/>
                <a:ext cx="1227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2E11F70A-1BD9-4FC8-9255-1D4A6CD5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59" y="4779141"/>
                <a:ext cx="12276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zövegdoboz 52">
            <a:extLst>
              <a:ext uri="{FF2B5EF4-FFF2-40B4-BE49-F238E27FC236}">
                <a16:creationId xmlns:a16="http://schemas.microsoft.com/office/drawing/2014/main" id="{A5210F75-68C3-4A34-B9AA-610D73A99013}"/>
              </a:ext>
            </a:extLst>
          </p:cNvPr>
          <p:cNvSpPr txBox="1"/>
          <p:nvPr/>
        </p:nvSpPr>
        <p:spPr>
          <a:xfrm>
            <a:off x="3304896" y="4704610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2F30E2F8-8B19-4888-9C13-E34D6DADC0D0}"/>
              </a:ext>
            </a:extLst>
          </p:cNvPr>
          <p:cNvSpPr txBox="1"/>
          <p:nvPr/>
        </p:nvSpPr>
        <p:spPr>
          <a:xfrm>
            <a:off x="8455343" y="2944104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0142FEDC-FB8D-4BA1-B6C9-F7146481C830}"/>
              </a:ext>
            </a:extLst>
          </p:cNvPr>
          <p:cNvSpPr txBox="1"/>
          <p:nvPr/>
        </p:nvSpPr>
        <p:spPr>
          <a:xfrm>
            <a:off x="6003879" y="2950455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17296476-5210-446A-B396-96B5A07E44DD}"/>
              </a:ext>
            </a:extLst>
          </p:cNvPr>
          <p:cNvSpPr txBox="1"/>
          <p:nvPr/>
        </p:nvSpPr>
        <p:spPr>
          <a:xfrm>
            <a:off x="10429950" y="2944103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</p:spTree>
    <p:extLst>
      <p:ext uri="{BB962C8B-B14F-4D97-AF65-F5344CB8AC3E}">
        <p14:creationId xmlns:p14="http://schemas.microsoft.com/office/powerpoint/2010/main" val="39072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DB9D58-123D-41F8-8C35-7A6B73C7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4" y="332737"/>
            <a:ext cx="3566287" cy="1216081"/>
          </a:xfrm>
        </p:spPr>
        <p:txBody>
          <a:bodyPr/>
          <a:lstStyle/>
          <a:p>
            <a:r>
              <a:rPr lang="hu-HU"/>
              <a:t>A fa részei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2780049-4D8C-453B-B289-1A0E6BFEA1C4}"/>
              </a:ext>
            </a:extLst>
          </p:cNvPr>
          <p:cNvSpPr/>
          <p:nvPr/>
        </p:nvSpPr>
        <p:spPr>
          <a:xfrm>
            <a:off x="2123563" y="3752677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A4546F91-4877-49C1-B1A4-5C4AF24AA73F}"/>
              </a:ext>
            </a:extLst>
          </p:cNvPr>
          <p:cNvSpPr/>
          <p:nvPr/>
        </p:nvSpPr>
        <p:spPr>
          <a:xfrm>
            <a:off x="4385786" y="3744474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2D01488-9F04-4764-9F32-1FEBA2ADF07D}"/>
              </a:ext>
            </a:extLst>
          </p:cNvPr>
          <p:cNvSpPr/>
          <p:nvPr/>
        </p:nvSpPr>
        <p:spPr>
          <a:xfrm>
            <a:off x="5469290" y="616671"/>
            <a:ext cx="1772904" cy="82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7A0E1A2C-05C9-4CC7-B5C5-BD2A49910DC0}"/>
              </a:ext>
            </a:extLst>
          </p:cNvPr>
          <p:cNvSpPr/>
          <p:nvPr/>
        </p:nvSpPr>
        <p:spPr>
          <a:xfrm>
            <a:off x="3318759" y="1971651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C431A49-DA41-46E5-9DDC-C25B1CC14781}"/>
              </a:ext>
            </a:extLst>
          </p:cNvPr>
          <p:cNvSpPr/>
          <p:nvPr/>
        </p:nvSpPr>
        <p:spPr>
          <a:xfrm>
            <a:off x="7702158" y="1968569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1E3922E0-7350-43C4-B4AF-07CB7CABEB06}"/>
              </a:ext>
            </a:extLst>
          </p:cNvPr>
          <p:cNvSpPr/>
          <p:nvPr/>
        </p:nvSpPr>
        <p:spPr>
          <a:xfrm>
            <a:off x="1798127" y="5446900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7B116267-5551-4CCE-AB87-95A7E4A19DC7}"/>
              </a:ext>
            </a:extLst>
          </p:cNvPr>
          <p:cNvSpPr/>
          <p:nvPr/>
        </p:nvSpPr>
        <p:spPr>
          <a:xfrm>
            <a:off x="3773314" y="5456253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2F92F9B2-002A-4458-BBD3-2FE0466F6DF0}"/>
              </a:ext>
            </a:extLst>
          </p:cNvPr>
          <p:cNvSpPr/>
          <p:nvPr/>
        </p:nvSpPr>
        <p:spPr>
          <a:xfrm>
            <a:off x="5946900" y="5453115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124A875B-3F18-4A49-B431-D770145AB773}"/>
              </a:ext>
            </a:extLst>
          </p:cNvPr>
          <p:cNvSpPr/>
          <p:nvPr/>
        </p:nvSpPr>
        <p:spPr>
          <a:xfrm>
            <a:off x="7990648" y="5456253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138F471D-127D-4400-8CD5-B4823C7D53A9}"/>
              </a:ext>
            </a:extLst>
          </p:cNvPr>
          <p:cNvSpPr/>
          <p:nvPr/>
        </p:nvSpPr>
        <p:spPr>
          <a:xfrm>
            <a:off x="8779312" y="3697494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2B1E41F-E734-43C5-9A8C-0366EB91F352}"/>
              </a:ext>
            </a:extLst>
          </p:cNvPr>
          <p:cNvSpPr/>
          <p:nvPr/>
        </p:nvSpPr>
        <p:spPr>
          <a:xfrm>
            <a:off x="6521038" y="3789861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261542DA-8BEA-44F5-9174-C04015A2D17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05211" y="1437937"/>
            <a:ext cx="2150531" cy="5337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611073FD-2296-483E-ABF9-F7D11AFF9A5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355742" y="1437937"/>
            <a:ext cx="2232868" cy="53063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2394EDC-FFEB-4CF6-8FC7-30B343F40AF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3010015" y="2792917"/>
            <a:ext cx="1195196" cy="959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E3E0E0AB-CED9-4DE8-A4B6-C650296DC75B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4205211" y="2792917"/>
            <a:ext cx="1067027" cy="9515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59AE525D-D2C3-45E3-8725-F2288B381F8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2684579" y="4573943"/>
            <a:ext cx="325436" cy="8729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AC2B63CF-1B82-4D98-A96B-101E6FC8B6A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3010015" y="4573943"/>
            <a:ext cx="1649751" cy="88231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27715B9A-6018-4914-9CF0-6C64B6DE3C42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588610" y="2789835"/>
            <a:ext cx="1077154" cy="90765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4C9CE357-7ED4-4CCC-96B8-7B95EE04607F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7407490" y="2789835"/>
            <a:ext cx="1181120" cy="10000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D5A29058-F879-4D45-88C2-DB74A6214B91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6833352" y="4611127"/>
            <a:ext cx="574138" cy="8419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CC39708B-592A-4195-B844-E95898008ED3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7407490" y="4611127"/>
            <a:ext cx="1469610" cy="8451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075E89E4-37C7-4D0E-B1A2-7E0DC40924E4}"/>
              </a:ext>
            </a:extLst>
          </p:cNvPr>
          <p:cNvSpPr txBox="1"/>
          <p:nvPr/>
        </p:nvSpPr>
        <p:spPr>
          <a:xfrm>
            <a:off x="8899989" y="679168"/>
            <a:ext cx="207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/>
              <a:t>Gyökér node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CB7D6B0-1301-42B0-A0D5-E584297EE796}"/>
              </a:ext>
            </a:extLst>
          </p:cNvPr>
          <p:cNvSpPr txBox="1"/>
          <p:nvPr/>
        </p:nvSpPr>
        <p:spPr>
          <a:xfrm>
            <a:off x="130778" y="2019472"/>
            <a:ext cx="263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/>
              <a:t>Internális node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8FC4932D-2F5A-4049-A1DA-6A44FD7D25DB}"/>
              </a:ext>
            </a:extLst>
          </p:cNvPr>
          <p:cNvSpPr txBox="1"/>
          <p:nvPr/>
        </p:nvSpPr>
        <p:spPr>
          <a:xfrm>
            <a:off x="10973331" y="5324753"/>
            <a:ext cx="165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/>
              <a:t>Levél node</a:t>
            </a: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E15AD70E-19F2-4760-A887-5E8C9C0DAAC8}"/>
              </a:ext>
            </a:extLst>
          </p:cNvPr>
          <p:cNvCxnSpPr>
            <a:cxnSpLocks/>
          </p:cNvCxnSpPr>
          <p:nvPr/>
        </p:nvCxnSpPr>
        <p:spPr>
          <a:xfrm flipH="1">
            <a:off x="7482254" y="934149"/>
            <a:ext cx="1394846" cy="66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08B58B78-6992-46B9-BD05-26D12DA1972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0034396" y="4611127"/>
            <a:ext cx="938935" cy="1190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0A2CB71C-5F4B-4C85-B335-DDCFA0687101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9851921" y="5801807"/>
            <a:ext cx="1121410" cy="934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070A6E06-3634-4922-A02E-FB4AC990A933}"/>
              </a:ext>
            </a:extLst>
          </p:cNvPr>
          <p:cNvCxnSpPr>
            <a:cxnSpLocks/>
          </p:cNvCxnSpPr>
          <p:nvPr/>
        </p:nvCxnSpPr>
        <p:spPr>
          <a:xfrm>
            <a:off x="2534670" y="2294180"/>
            <a:ext cx="43345" cy="14033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FE082F3F-6E48-4821-B44A-211D2B75A33F}"/>
              </a:ext>
            </a:extLst>
          </p:cNvPr>
          <p:cNvCxnSpPr>
            <a:cxnSpLocks/>
          </p:cNvCxnSpPr>
          <p:nvPr/>
        </p:nvCxnSpPr>
        <p:spPr>
          <a:xfrm flipV="1">
            <a:off x="2534670" y="2273838"/>
            <a:ext cx="587626" cy="20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C02870-A3F7-4D8D-B10E-3F63177B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2"/>
            <a:ext cx="10515600" cy="1325563"/>
          </a:xfrm>
        </p:spPr>
        <p:txBody>
          <a:bodyPr/>
          <a:lstStyle/>
          <a:p>
            <a:r>
              <a:rPr lang="hu-HU"/>
              <a:t>Egy kezdeti döntési fa az Írisz adathalmazon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7455756-36DF-46BC-B85C-E53945C3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9" y="1208173"/>
            <a:ext cx="6070258" cy="2220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4E8525D-E025-4DEE-B0E6-DB1262C9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58" y="1208173"/>
            <a:ext cx="4766091" cy="406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artalom helye 2">
                <a:extLst>
                  <a:ext uri="{FF2B5EF4-FFF2-40B4-BE49-F238E27FC236}">
                    <a16:creationId xmlns:a16="http://schemas.microsoft.com/office/drawing/2014/main" id="{253F50D2-14F6-4E1C-8038-FF93A6BE2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999" y="3635864"/>
                <a:ext cx="6258605" cy="3055086"/>
              </a:xfrm>
            </p:spPr>
            <p:txBody>
              <a:bodyPr/>
              <a:lstStyle/>
              <a:p>
                <a:r>
                  <a:rPr lang="hu-HU"/>
                  <a:t>Hogyan osztályoznánk be egy új virágot?</a:t>
                </a:r>
              </a:p>
              <a:p>
                <a:r>
                  <a:rPr lang="hu-HU"/>
                  <a:t>A gyökércsomóponttól indulva (0.</a:t>
                </a:r>
                <a:r>
                  <a:rPr lang="en-US"/>
                  <a:t> </a:t>
                </a:r>
                <a:r>
                  <a:rPr lang="hu-HU"/>
                  <a:t>szint), mindig a node által feltett kérésre válaszolva, ameddig a mintaegyed el nem éri valamelyik </a:t>
                </a:r>
                <a:r>
                  <a:rPr lang="hu-HU" b="1"/>
                  <a:t>terminális régiót</a:t>
                </a:r>
                <a:r>
                  <a:rPr lang="hu-HU"/>
                  <a:t>.</a:t>
                </a:r>
              </a:p>
              <a:p>
                <a:r>
                  <a:rPr lang="hu-HU"/>
                  <a:t>A gyökér kérdése pl. hogy a szirom hossz nagyobb-e mint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2.45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/>
                  <a:t>.</a:t>
                </a:r>
                <a:r>
                  <a:rPr lang="hu-HU"/>
                  <a:t> </a:t>
                </a:r>
              </a:p>
            </p:txBody>
          </p:sp>
        </mc:Choice>
        <mc:Fallback xmlns="">
          <p:sp>
            <p:nvSpPr>
              <p:cNvPr id="12" name="Tartalom helye 2">
                <a:extLst>
                  <a:ext uri="{FF2B5EF4-FFF2-40B4-BE49-F238E27FC236}">
                    <a16:creationId xmlns:a16="http://schemas.microsoft.com/office/drawing/2014/main" id="{253F50D2-14F6-4E1C-8038-FF93A6BE2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999" y="3635864"/>
                <a:ext cx="6258605" cy="3055086"/>
              </a:xfrm>
              <a:blipFill>
                <a:blip r:embed="rId4"/>
                <a:stretch>
                  <a:fillRect t="-3187" r="-2532" b="-4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artalom helye 2">
                <a:extLst>
                  <a:ext uri="{FF2B5EF4-FFF2-40B4-BE49-F238E27FC236}">
                    <a16:creationId xmlns:a16="http://schemas.microsoft.com/office/drawing/2014/main" id="{9AFB41CB-2ADB-440B-A823-139667F85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2604" y="5382107"/>
                <a:ext cx="5070038" cy="2551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Blip>
                    <a:blip r:embed="rId5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5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5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5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/>
                  <a:t>Melyik lépés maradt ki a regresszor tanításából?</a:t>
                </a:r>
              </a:p>
              <a:p>
                <a:r>
                  <a:rPr lang="hu-HU"/>
                  <a:t>Mi lehet 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𝑔𝑖𝑛𝑖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=0.043</m:t>
                    </m:r>
                  </m:oMath>
                </a14:m>
                <a:r>
                  <a:rPr lang="hu-HU"/>
                  <a:t>?</a:t>
                </a:r>
              </a:p>
            </p:txBody>
          </p:sp>
        </mc:Choice>
        <mc:Fallback xmlns="">
          <p:sp>
            <p:nvSpPr>
              <p:cNvPr id="14" name="Tartalom helye 2">
                <a:extLst>
                  <a:ext uri="{FF2B5EF4-FFF2-40B4-BE49-F238E27FC236}">
                    <a16:creationId xmlns:a16="http://schemas.microsoft.com/office/drawing/2014/main" id="{9AFB41CB-2ADB-440B-A823-139667F8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04" y="5382107"/>
                <a:ext cx="5070038" cy="2551700"/>
              </a:xfrm>
              <a:prstGeom prst="rect">
                <a:avLst/>
              </a:prstGeom>
              <a:blipFill>
                <a:blip r:embed="rId6"/>
                <a:stretch>
                  <a:fillRect t="-40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1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D6B93-56EA-49B0-8564-ED8240D2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95"/>
            <a:ext cx="10515600" cy="1325563"/>
          </a:xfrm>
        </p:spPr>
        <p:txBody>
          <a:bodyPr/>
          <a:lstStyle/>
          <a:p>
            <a:r>
              <a:rPr lang="hu-HU"/>
              <a:t>A modell ábrázolása (</a:t>
            </a:r>
            <a:r>
              <a:rPr lang="hu-HU" b="1"/>
              <a:t>white box modell</a:t>
            </a:r>
            <a:r>
              <a:rPr lang="hu-HU"/>
              <a:t>)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27D4B67-C6F7-4F92-BEF0-A6B22E75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973" y="1359220"/>
            <a:ext cx="5388112" cy="2540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239B642-4D33-4831-AB08-91688C3D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220"/>
            <a:ext cx="2979934" cy="2540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93D1846-42B0-486B-908E-8A67E5D149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18134" y="2629588"/>
            <a:ext cx="205083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2">
                <a:extLst>
                  <a:ext uri="{FF2B5EF4-FFF2-40B4-BE49-F238E27FC236}">
                    <a16:creationId xmlns:a16="http://schemas.microsoft.com/office/drawing/2014/main" id="{18FE8E31-4228-4922-9A6D-4E22800535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19" y="4222930"/>
                <a:ext cx="11778762" cy="2551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4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/>
                  <a:t>Az ábra ennek a döntési fának a határvonalait mutatja. A vastag vonal a gyökérből származó határ. Mivel a bal oldali halmaz teljesen tiszta, nem lehet tovább bontani. De a jobb oldali részhalmaz továbbra is kevert, ezért a jobb oldali 1. szintű belső node tovább bontja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𝑝𝑒𝑡𝑎𝑙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=1.75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u-HU"/>
                  <a:t>-nél.</a:t>
                </a:r>
              </a:p>
              <a:p>
                <a:r>
                  <a:rPr lang="hu-HU"/>
                  <a:t>Mivel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hu-HU"/>
                  <a:t>, a modell itt megáll, de ha ez az érték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u-HU"/>
                  <a:t> lenne, a függőleges pöttyözött vonal mentén történne a szétválasztás</a:t>
                </a:r>
                <a:r>
                  <a:rPr lang="en-US"/>
                  <a:t>.</a:t>
                </a:r>
                <a:endParaRPr lang="hu-HU"/>
              </a:p>
            </p:txBody>
          </p:sp>
        </mc:Choice>
        <mc:Fallback xmlns="">
          <p:sp>
            <p:nvSpPr>
              <p:cNvPr id="10" name="Tartalom helye 2">
                <a:extLst>
                  <a:ext uri="{FF2B5EF4-FFF2-40B4-BE49-F238E27FC236}">
                    <a16:creationId xmlns:a16="http://schemas.microsoft.com/office/drawing/2014/main" id="{18FE8E31-4228-4922-9A6D-4E228005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9" y="4222930"/>
                <a:ext cx="11778762" cy="2551700"/>
              </a:xfrm>
              <a:prstGeom prst="rect">
                <a:avLst/>
              </a:prstGeom>
              <a:blipFill>
                <a:blip r:embed="rId5"/>
                <a:stretch>
                  <a:fillRect t="-4067" b="-5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9243C-0F85-4927-9F09-DBBF214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83" y="192267"/>
            <a:ext cx="5432781" cy="1424777"/>
          </a:xfrm>
        </p:spPr>
        <p:txBody>
          <a:bodyPr>
            <a:normAutofit/>
          </a:bodyPr>
          <a:lstStyle/>
          <a:p>
            <a:r>
              <a:rPr lang="hu-HU"/>
              <a:t>A levelek jóságának mérése (tisztaság)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9CBE285-3F1B-4127-9877-BD8093DB2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150" y="1981913"/>
                <a:ext cx="4234962" cy="4716737"/>
              </a:xfrm>
            </p:spPr>
            <p:txBody>
              <a:bodyPr/>
              <a:lstStyle/>
              <a:p>
                <a:r>
                  <a:rPr lang="hu-HU"/>
                  <a:t>Azok a változók, amelyek nem </a:t>
                </a:r>
                <a:r>
                  <a:rPr lang="en-US"/>
                  <a:t>tudj</a:t>
                </a:r>
                <a:r>
                  <a:rPr lang="hu-HU"/>
                  <a:t>ák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1:0</m:t>
                    </m:r>
                  </m:oMath>
                </a14:m>
                <a:r>
                  <a:rPr lang="hu-HU"/>
                  <a:t> arányban szeparálni az egyedeket, tisztátalannak számítanak. Ennek egyik mérőszáma a </a:t>
                </a:r>
                <a:r>
                  <a:rPr lang="hu-HU" b="1"/>
                  <a:t>Gini</a:t>
                </a:r>
                <a:r>
                  <a:rPr lang="hu-HU"/>
                  <a:t>-index</a:t>
                </a:r>
                <a:r>
                  <a:rPr lang="en-US"/>
                  <a:t>.</a:t>
                </a:r>
                <a:endParaRPr lang="hu-HU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Egy v</a:t>
                </a:r>
                <a:r>
                  <a:rPr lang="hu-HU"/>
                  <a:t>áltozó Gini-indexe levelei Gini-indexének súlyozott átlaga.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9CBE285-3F1B-4127-9877-BD8093DB2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150" y="1981913"/>
                <a:ext cx="4234962" cy="4716737"/>
              </a:xfrm>
              <a:blipFill>
                <a:blip r:embed="rId2"/>
                <a:stretch>
                  <a:fillRect t="-2067" r="-3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750A6FA0-004B-457A-A417-B4A086368A77}"/>
                  </a:ext>
                </a:extLst>
              </p:cNvPr>
              <p:cNvSpPr txBox="1"/>
              <p:nvPr/>
            </p:nvSpPr>
            <p:spPr>
              <a:xfrm>
                <a:off x="0" y="4396451"/>
                <a:ext cx="5089610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𝑖𝑛𝑖</m:t>
                      </m:r>
                      <m:r>
                        <a:rPr lang="hu-HU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hu-HU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hu-HU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u-HU"/>
              </a:p>
              <a:p>
                <a:endParaRPr lang="hu-HU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750A6FA0-004B-457A-A417-B4A086368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96451"/>
                <a:ext cx="5089610" cy="74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3F450C9F-F372-4E42-86BB-0507E20E097A}"/>
                  </a:ext>
                </a:extLst>
              </p:cNvPr>
              <p:cNvSpPr txBox="1"/>
              <p:nvPr/>
            </p:nvSpPr>
            <p:spPr>
              <a:xfrm>
                <a:off x="5720469" y="4719220"/>
                <a:ext cx="5089611" cy="10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98+30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98+30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=0.3588</m:t>
                      </m:r>
                    </m:oMath>
                  </m:oMathPara>
                </a14:m>
                <a:endParaRPr lang="hu-HU"/>
              </a:p>
              <a:p>
                <a:endParaRPr lang="hu-HU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3F450C9F-F372-4E42-86BB-0507E20E0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69" y="4719220"/>
                <a:ext cx="5089611" cy="1046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EE156458-0A14-436D-BF89-CC783DD3E70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176833" y="3703663"/>
            <a:ext cx="888066" cy="11968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882B22E1-7540-437C-8EFB-542C6E9D3527}"/>
                  </a:ext>
                </a:extLst>
              </p:cNvPr>
              <p:cNvSpPr/>
              <p:nvPr/>
            </p:nvSpPr>
            <p:spPr>
              <a:xfrm>
                <a:off x="8904624" y="4213825"/>
                <a:ext cx="1416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=0.2574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882B22E1-7540-437C-8EFB-542C6E9D3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24" y="4213825"/>
                <a:ext cx="14162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8B59AAE-D157-49FE-9EDA-F171AB6684D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175989" y="3686884"/>
            <a:ext cx="409867" cy="5531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01F4ACF9-73A4-4389-B2D6-1252FC573F67}"/>
                  </a:ext>
                </a:extLst>
              </p:cNvPr>
              <p:cNvSpPr txBox="1"/>
              <p:nvPr/>
            </p:nvSpPr>
            <p:spPr>
              <a:xfrm>
                <a:off x="8987003" y="2058321"/>
                <a:ext cx="1335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/>
                  <a:t> hamis</a:t>
                </a:r>
                <a:endParaRPr lang="hu-HU" sz="2400"/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01F4ACF9-73A4-4389-B2D6-1252FC57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03" y="2058321"/>
                <a:ext cx="1335810" cy="461665"/>
              </a:xfrm>
              <a:prstGeom prst="rect">
                <a:avLst/>
              </a:prstGeom>
              <a:blipFill>
                <a:blip r:embed="rId9"/>
                <a:stretch>
                  <a:fillRect l="-913" t="-10667" r="-593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844F5531-1F07-41DE-A2B0-15AFEFE36E3F}"/>
                  </a:ext>
                </a:extLst>
              </p:cNvPr>
              <p:cNvSpPr txBox="1"/>
              <p:nvPr/>
            </p:nvSpPr>
            <p:spPr>
              <a:xfrm>
                <a:off x="6567058" y="2058321"/>
                <a:ext cx="1335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/>
                  <a:t> igaz</a:t>
                </a:r>
                <a:endParaRPr lang="hu-HU" sz="2400"/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844F5531-1F07-41DE-A2B0-15AFEFE36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8" y="2058321"/>
                <a:ext cx="1335810" cy="461665"/>
              </a:xfrm>
              <a:prstGeom prst="rect">
                <a:avLst/>
              </a:prstGeom>
              <a:blipFill>
                <a:blip r:embed="rId10"/>
                <a:stretch>
                  <a:fillRect l="-9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117A875C-5A38-4A1D-B07C-38E16A2155F6}"/>
                  </a:ext>
                </a:extLst>
              </p:cNvPr>
              <p:cNvSpPr/>
              <p:nvPr/>
            </p:nvSpPr>
            <p:spPr>
              <a:xfrm>
                <a:off x="5137870" y="5846215"/>
                <a:ext cx="6631145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u-HU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num>
                            <m:den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128+145</m:t>
                              </m:r>
                            </m:den>
                          </m:f>
                        </m:e>
                      </m:d>
                      <m:r>
                        <a:rPr lang="hu-HU" sz="1600" i="0">
                          <a:latin typeface="Cambria Math" panose="02040503050406030204" pitchFamily="18" charset="0"/>
                        </a:rPr>
                        <m:t>0.3588+</m:t>
                      </m:r>
                      <m:d>
                        <m:d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145</m:t>
                              </m:r>
                            </m:num>
                            <m:den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128+145</m:t>
                              </m:r>
                            </m:den>
                          </m:f>
                        </m:e>
                      </m:d>
                      <m:r>
                        <a:rPr lang="hu-HU" sz="1600" i="0">
                          <a:latin typeface="Cambria Math" panose="02040503050406030204" pitchFamily="18" charset="0"/>
                        </a:rPr>
                        <m:t>0.2574=0.3049</m:t>
                      </m:r>
                    </m:oMath>
                  </m:oMathPara>
                </a14:m>
                <a:endParaRPr lang="hu-HU" sz="1600"/>
              </a:p>
            </p:txBody>
          </p:sp>
        </mc:Choice>
        <mc:Fallback xmlns=""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117A875C-5A38-4A1D-B07C-38E16A215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0" y="5846215"/>
                <a:ext cx="6631145" cy="6455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616A0169-2543-47C1-AC8F-B662284437FF}"/>
              </a:ext>
            </a:extLst>
          </p:cNvPr>
          <p:cNvCxnSpPr>
            <a:cxnSpLocks/>
          </p:cNvCxnSpPr>
          <p:nvPr/>
        </p:nvCxnSpPr>
        <p:spPr>
          <a:xfrm>
            <a:off x="3264373" y="5967663"/>
            <a:ext cx="2336327" cy="151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C36D0-47DA-4207-89A1-FF46B1E52775}"/>
              </a:ext>
            </a:extLst>
          </p:cNvPr>
          <p:cNvGrpSpPr/>
          <p:nvPr/>
        </p:nvGrpSpPr>
        <p:grpSpPr>
          <a:xfrm>
            <a:off x="5980764" y="1116101"/>
            <a:ext cx="4689227" cy="2587562"/>
            <a:chOff x="543309" y="1690688"/>
            <a:chExt cx="4689227" cy="2587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églalap: lekerekített 3">
                  <a:extLst>
                    <a:ext uri="{FF2B5EF4-FFF2-40B4-BE49-F238E27FC236}">
                      <a16:creationId xmlns:a16="http://schemas.microsoft.com/office/drawing/2014/main" id="{A28E19E4-1F2F-4A33-B68D-D02208F4CD85}"/>
                    </a:ext>
                  </a:extLst>
                </p:cNvPr>
                <p:cNvSpPr/>
                <p:nvPr/>
              </p:nvSpPr>
              <p:spPr>
                <a:xfrm>
                  <a:off x="1948125" y="1690688"/>
                  <a:ext cx="1772904" cy="82126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hu-H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200">
                      <a:solidFill>
                        <a:schemeClr val="tx1"/>
                      </a:solidFill>
                    </a:rPr>
                    <a:t> v</a:t>
                  </a:r>
                  <a:r>
                    <a:rPr lang="hu-HU" sz="2200">
                      <a:solidFill>
                        <a:schemeClr val="tx1"/>
                      </a:solidFill>
                    </a:rPr>
                    <a:t>áltozó</a:t>
                  </a:r>
                </a:p>
              </p:txBody>
            </p:sp>
          </mc:Choice>
          <mc:Fallback xmlns="">
            <p:sp>
              <p:nvSpPr>
                <p:cNvPr id="37" name="Téglalap: lekerekített 3">
                  <a:extLst>
                    <a:ext uri="{FF2B5EF4-FFF2-40B4-BE49-F238E27FC236}">
                      <a16:creationId xmlns:a16="http://schemas.microsoft.com/office/drawing/2014/main" id="{A28E19E4-1F2F-4A33-B68D-D02208F4C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125" y="1690688"/>
                  <a:ext cx="1772904" cy="82126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églalap: lekerekített 5">
                  <a:extLst>
                    <a:ext uri="{FF2B5EF4-FFF2-40B4-BE49-F238E27FC236}">
                      <a16:creationId xmlns:a16="http://schemas.microsoft.com/office/drawing/2014/main" id="{B1FDDAD4-D9D7-43F3-8F23-3FCE50A27853}"/>
                    </a:ext>
                  </a:extLst>
                </p:cNvPr>
                <p:cNvSpPr/>
                <p:nvPr/>
              </p:nvSpPr>
              <p:spPr>
                <a:xfrm>
                  <a:off x="543309" y="3456984"/>
                  <a:ext cx="2168270" cy="821266"/>
                </a:xfrm>
                <a:prstGeom prst="roundRect">
                  <a:avLst/>
                </a:prstGeom>
                <a:solidFill>
                  <a:srgbClr val="FFCC00"/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hu-HU" sz="22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hu-HU" sz="2200"/>
                    <a:t> helyes: </a:t>
                  </a:r>
                  <a14:m>
                    <m:oMath xmlns:m="http://schemas.openxmlformats.org/officeDocument/2006/math">
                      <m:r>
                        <a:rPr lang="hu-HU" sz="2200" i="1" smtClean="0">
                          <a:latin typeface="Cambria Math" panose="02040503050406030204" pitchFamily="18" charset="0"/>
                        </a:rPr>
                        <m:t>98</m:t>
                      </m:r>
                    </m:oMath>
                  </a14:m>
                  <a:endParaRPr lang="hu-HU" sz="2200"/>
                </a:p>
                <a:p>
                  <a:pPr algn="ctr"/>
                  <a14:m>
                    <m:oMath xmlns:m="http://schemas.openxmlformats.org/officeDocument/2006/math">
                      <m:r>
                        <a:rPr lang="hu-HU" sz="22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hu-HU" sz="2200"/>
                    <a:t> helytelen: </a:t>
                  </a:r>
                  <a14:m>
                    <m:oMath xmlns:m="http://schemas.openxmlformats.org/officeDocument/2006/math">
                      <m:r>
                        <a:rPr lang="hu-HU" sz="2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hu-HU" sz="2200"/>
                </a:p>
              </p:txBody>
            </p:sp>
          </mc:Choice>
          <mc:Fallback xmlns="">
            <p:sp>
              <p:nvSpPr>
                <p:cNvPr id="38" name="Téglalap: lekerekített 5">
                  <a:extLst>
                    <a:ext uri="{FF2B5EF4-FFF2-40B4-BE49-F238E27FC236}">
                      <a16:creationId xmlns:a16="http://schemas.microsoft.com/office/drawing/2014/main" id="{B1FDDAD4-D9D7-43F3-8F23-3FCE50A278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9" y="3456984"/>
                  <a:ext cx="2168270" cy="821266"/>
                </a:xfrm>
                <a:prstGeom prst="roundRect">
                  <a:avLst/>
                </a:prstGeom>
                <a:blipFill>
                  <a:blip r:embed="rId13"/>
                  <a:stretch>
                    <a:fillRect b="-8571"/>
                  </a:stretch>
                </a:blip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églalap: lekerekített 7">
                  <a:extLst>
                    <a:ext uri="{FF2B5EF4-FFF2-40B4-BE49-F238E27FC236}">
                      <a16:creationId xmlns:a16="http://schemas.microsoft.com/office/drawing/2014/main" id="{EB74B759-A56D-4184-922B-F75C15481CE7}"/>
                    </a:ext>
                  </a:extLst>
                </p:cNvPr>
                <p:cNvSpPr/>
                <p:nvPr/>
              </p:nvSpPr>
              <p:spPr>
                <a:xfrm>
                  <a:off x="3064266" y="3440205"/>
                  <a:ext cx="2168270" cy="821266"/>
                </a:xfrm>
                <a:prstGeom prst="roundRect">
                  <a:avLst/>
                </a:prstGeom>
                <a:solidFill>
                  <a:srgbClr val="FFCC00"/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hu-HU" sz="22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hu-HU" sz="2200"/>
                    <a:t> helyes: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a14:m>
                  <a:endParaRPr lang="hu-HU" sz="2200"/>
                </a:p>
                <a:p>
                  <a:pPr algn="ctr"/>
                  <a14:m>
                    <m:oMath xmlns:m="http://schemas.openxmlformats.org/officeDocument/2006/math">
                      <m:r>
                        <a:rPr lang="hu-HU" sz="22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hu-HU" sz="2200"/>
                    <a:t> helytelen: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123</m:t>
                      </m:r>
                    </m:oMath>
                  </a14:m>
                  <a:endParaRPr lang="hu-HU" sz="2200"/>
                </a:p>
              </p:txBody>
            </p:sp>
          </mc:Choice>
          <mc:Fallback xmlns="">
            <p:sp>
              <p:nvSpPr>
                <p:cNvPr id="39" name="Téglalap: lekerekített 7">
                  <a:extLst>
                    <a:ext uri="{FF2B5EF4-FFF2-40B4-BE49-F238E27FC236}">
                      <a16:creationId xmlns:a16="http://schemas.microsoft.com/office/drawing/2014/main" id="{EB74B759-A56D-4184-922B-F75C15481C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266" y="3440205"/>
                  <a:ext cx="2168270" cy="821266"/>
                </a:xfrm>
                <a:prstGeom prst="roundRect">
                  <a:avLst/>
                </a:prstGeom>
                <a:blipFill>
                  <a:blip r:embed="rId14"/>
                  <a:stretch>
                    <a:fillRect b="-8571"/>
                  </a:stretch>
                </a:blip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gyenes összekötő nyíllal 9">
              <a:extLst>
                <a:ext uri="{FF2B5EF4-FFF2-40B4-BE49-F238E27FC236}">
                  <a16:creationId xmlns:a16="http://schemas.microsoft.com/office/drawing/2014/main" id="{419D6D03-9CCD-4E51-9D61-6786852EBB85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1627444" y="2511954"/>
              <a:ext cx="1207133" cy="9450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10">
              <a:extLst>
                <a:ext uri="{FF2B5EF4-FFF2-40B4-BE49-F238E27FC236}">
                  <a16:creationId xmlns:a16="http://schemas.microsoft.com/office/drawing/2014/main" id="{F367A422-7D4A-4F06-AC7F-8869C7EF85B9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2834577" y="2511954"/>
              <a:ext cx="1313824" cy="92825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34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8">
            <a:extLst>
              <a:ext uri="{FF2B5EF4-FFF2-40B4-BE49-F238E27FC236}">
                <a16:creationId xmlns:a16="http://schemas.microsoft.com/office/drawing/2014/main" id="{759445FB-8FDF-45AA-8121-6B6A573BE24D}"/>
              </a:ext>
            </a:extLst>
          </p:cNvPr>
          <p:cNvSpPr/>
          <p:nvPr/>
        </p:nvSpPr>
        <p:spPr>
          <a:xfrm>
            <a:off x="5888212" y="1611446"/>
            <a:ext cx="5330771" cy="490977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0A49AE1-6A42-4FE1-A808-3A5919A5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89" y="159476"/>
            <a:ext cx="10515600" cy="994090"/>
          </a:xfrm>
        </p:spPr>
        <p:txBody>
          <a:bodyPr/>
          <a:lstStyle/>
          <a:p>
            <a:r>
              <a:rPr lang="hu-HU"/>
              <a:t>Szeparáció folytonos változó esetén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F1CC171-4568-4559-9873-1C1064204DD4}"/>
              </a:ext>
            </a:extLst>
          </p:cNvPr>
          <p:cNvSpPr/>
          <p:nvPr/>
        </p:nvSpPr>
        <p:spPr>
          <a:xfrm>
            <a:off x="1948125" y="1690688"/>
            <a:ext cx="1772904" cy="82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2A2FD517-2A9E-4462-9AB9-71F6FCE3CFF8}"/>
                  </a:ext>
                </a:extLst>
              </p:cNvPr>
              <p:cNvSpPr txBox="1"/>
              <p:nvPr/>
            </p:nvSpPr>
            <p:spPr>
              <a:xfrm>
                <a:off x="2016564" y="1855992"/>
                <a:ext cx="16360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hu-HU" sz="2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6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u-HU" sz="2600"/>
                  <a:t> változó </a:t>
                </a: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2A2FD517-2A9E-4462-9AB9-71F6FCE3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564" y="1855992"/>
                <a:ext cx="1636026" cy="492443"/>
              </a:xfrm>
              <a:prstGeom prst="rect">
                <a:avLst/>
              </a:prstGeom>
              <a:blipFill>
                <a:blip r:embed="rId2"/>
                <a:stretch>
                  <a:fillRect t="-9877" r="-10075" b="-320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A35A4D48-EDC9-4813-AD8B-D3B01AC3737F}"/>
              </a:ext>
            </a:extLst>
          </p:cNvPr>
          <p:cNvSpPr/>
          <p:nvPr/>
        </p:nvSpPr>
        <p:spPr>
          <a:xfrm>
            <a:off x="739378" y="3397342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52DA835-63DF-4188-A131-33F099DA605F}"/>
                  </a:ext>
                </a:extLst>
              </p:cNvPr>
              <p:cNvSpPr txBox="1"/>
              <p:nvPr/>
            </p:nvSpPr>
            <p:spPr>
              <a:xfrm>
                <a:off x="810127" y="3515990"/>
                <a:ext cx="1631405" cy="62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hu-HU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sz="2400"/>
                  <a:t> </a:t>
                </a:r>
                <a:r>
                  <a:rPr lang="en-US" sz="2400"/>
                  <a:t>helyes</a:t>
                </a:r>
                <a:br>
                  <a:rPr lang="hu-HU" sz="2400"/>
                </a:br>
                <a14:m>
                  <m:oMath xmlns:m="http://schemas.openxmlformats.org/officeDocument/2006/math">
                    <m:r>
                      <a:rPr lang="hu-HU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sz="2400"/>
                  <a:t> </a:t>
                </a:r>
                <a:r>
                  <a:rPr lang="en-US" sz="2400"/>
                  <a:t>helytelen</a:t>
                </a:r>
                <a:endParaRPr lang="hu-HU" sz="240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952DA835-63DF-4188-A131-33F099DA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7" y="3515990"/>
                <a:ext cx="1631405" cy="622414"/>
              </a:xfrm>
              <a:prstGeom prst="rect">
                <a:avLst/>
              </a:prstGeom>
              <a:blipFill>
                <a:blip r:embed="rId3"/>
                <a:stretch>
                  <a:fillRect t="-23529" r="-373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520D9478-F5C8-492F-B339-CA48A95042D4}"/>
              </a:ext>
            </a:extLst>
          </p:cNvPr>
          <p:cNvSpPr/>
          <p:nvPr/>
        </p:nvSpPr>
        <p:spPr>
          <a:xfrm>
            <a:off x="3260335" y="3380563"/>
            <a:ext cx="1772904" cy="821266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C3DFEA7A-2FB7-4BB6-BE06-93702A558F8D}"/>
                  </a:ext>
                </a:extLst>
              </p:cNvPr>
              <p:cNvSpPr txBox="1"/>
              <p:nvPr/>
            </p:nvSpPr>
            <p:spPr>
              <a:xfrm>
                <a:off x="3236735" y="3479989"/>
                <a:ext cx="1820104" cy="62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hu-HU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sz="2400"/>
                  <a:t> </a:t>
                </a:r>
                <a:r>
                  <a:rPr lang="en-US" sz="2400"/>
                  <a:t>helyes</a:t>
                </a:r>
                <a:br>
                  <a:rPr lang="hu-HU" sz="2400"/>
                </a:br>
                <a14:m>
                  <m:oMath xmlns:m="http://schemas.openxmlformats.org/officeDocument/2006/math">
                    <m:r>
                      <a:rPr lang="hu-HU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sz="2400"/>
                  <a:t> </a:t>
                </a:r>
                <a:r>
                  <a:rPr lang="en-US" sz="2400"/>
                  <a:t>helytelen</a:t>
                </a:r>
                <a:endParaRPr lang="hu-HU" sz="240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C3DFEA7A-2FB7-4BB6-BE06-93702A55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35" y="3479989"/>
                <a:ext cx="1820104" cy="622414"/>
              </a:xfrm>
              <a:prstGeom prst="rect">
                <a:avLst/>
              </a:prstGeom>
              <a:blipFill>
                <a:blip r:embed="rId4"/>
                <a:stretch>
                  <a:fillRect t="-23529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C67FCF3-4C2D-426E-81AE-206451E6073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25830" y="2511954"/>
            <a:ext cx="1208747" cy="8853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4DE3556-AB5A-4D7A-AE2A-6D238105254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34577" y="2511954"/>
            <a:ext cx="1312210" cy="86860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089D3456-EBD6-4CCF-A047-7CD9DDDA62CC}"/>
                  </a:ext>
                </a:extLst>
              </p:cNvPr>
              <p:cNvSpPr txBox="1"/>
              <p:nvPr/>
            </p:nvSpPr>
            <p:spPr>
              <a:xfrm>
                <a:off x="3407711" y="2697219"/>
                <a:ext cx="1610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1≥</m:t>
                      </m:r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089D3456-EBD6-4CCF-A047-7CD9DDDA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711" y="2697219"/>
                <a:ext cx="16109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ADC8C8C3-3003-43B6-9F62-BF6EC732AC9B}"/>
                  </a:ext>
                </a:extLst>
              </p:cNvPr>
              <p:cNvSpPr txBox="1"/>
              <p:nvPr/>
            </p:nvSpPr>
            <p:spPr>
              <a:xfrm>
                <a:off x="911196" y="2691754"/>
                <a:ext cx="1335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ADC8C8C3-3003-43B6-9F62-BF6EC732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6" y="2691754"/>
                <a:ext cx="13358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4822772A-8C95-4F4E-A5C3-698F9DA86F0B}"/>
              </a:ext>
            </a:extLst>
          </p:cNvPr>
          <p:cNvCxnSpPr>
            <a:cxnSpLocks/>
          </p:cNvCxnSpPr>
          <p:nvPr/>
        </p:nvCxnSpPr>
        <p:spPr>
          <a:xfrm>
            <a:off x="6558301" y="5964029"/>
            <a:ext cx="4276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7A429F27-7FD6-4E23-917C-EEC1A49E28CC}"/>
              </a:ext>
            </a:extLst>
          </p:cNvPr>
          <p:cNvSpPr txBox="1"/>
          <p:nvPr/>
        </p:nvSpPr>
        <p:spPr>
          <a:xfrm rot="16200000">
            <a:off x="5719682" y="2840786"/>
            <a:ext cx="132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Gini-index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ED53DD5-DF9C-4DE3-804D-C6DC00E6CD0D}"/>
              </a:ext>
            </a:extLst>
          </p:cNvPr>
          <p:cNvSpPr txBox="1"/>
          <p:nvPr/>
        </p:nvSpPr>
        <p:spPr>
          <a:xfrm>
            <a:off x="7088846" y="5964029"/>
            <a:ext cx="403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Változó értékei minimumtól maximumig</a:t>
            </a:r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5257B9A5-8150-4959-A83E-8A2F7FFBD99E}"/>
              </a:ext>
            </a:extLst>
          </p:cNvPr>
          <p:cNvSpPr/>
          <p:nvPr/>
        </p:nvSpPr>
        <p:spPr>
          <a:xfrm>
            <a:off x="6575207" y="3355706"/>
            <a:ext cx="4259198" cy="1558973"/>
          </a:xfrm>
          <a:custGeom>
            <a:avLst/>
            <a:gdLst>
              <a:gd name="connsiteX0" fmla="*/ 0 w 4563122"/>
              <a:gd name="connsiteY0" fmla="*/ 0 h 1874554"/>
              <a:gd name="connsiteX1" fmla="*/ 488272 w 4563122"/>
              <a:gd name="connsiteY1" fmla="*/ 958789 h 1874554"/>
              <a:gd name="connsiteX2" fmla="*/ 1127464 w 4563122"/>
              <a:gd name="connsiteY2" fmla="*/ 319596 h 1874554"/>
              <a:gd name="connsiteX3" fmla="*/ 1464816 w 4563122"/>
              <a:gd name="connsiteY3" fmla="*/ 1358284 h 1874554"/>
              <a:gd name="connsiteX4" fmla="*/ 1997476 w 4563122"/>
              <a:gd name="connsiteY4" fmla="*/ 1811045 h 1874554"/>
              <a:gd name="connsiteX5" fmla="*/ 2521258 w 4563122"/>
              <a:gd name="connsiteY5" fmla="*/ 1819923 h 1874554"/>
              <a:gd name="connsiteX6" fmla="*/ 3036163 w 4563122"/>
              <a:gd name="connsiteY6" fmla="*/ 1331651 h 1874554"/>
              <a:gd name="connsiteX7" fmla="*/ 3346882 w 4563122"/>
              <a:gd name="connsiteY7" fmla="*/ 1047565 h 1874554"/>
              <a:gd name="connsiteX8" fmla="*/ 4163627 w 4563122"/>
              <a:gd name="connsiteY8" fmla="*/ 1207363 h 1874554"/>
              <a:gd name="connsiteX9" fmla="*/ 4314548 w 4563122"/>
              <a:gd name="connsiteY9" fmla="*/ 976544 h 1874554"/>
              <a:gd name="connsiteX10" fmla="*/ 4563122 w 4563122"/>
              <a:gd name="connsiteY10" fmla="*/ 612559 h 187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63122" h="1874554">
                <a:moveTo>
                  <a:pt x="0" y="0"/>
                </a:moveTo>
                <a:cubicBezTo>
                  <a:pt x="150180" y="452761"/>
                  <a:pt x="300361" y="905523"/>
                  <a:pt x="488272" y="958789"/>
                </a:cubicBezTo>
                <a:cubicBezTo>
                  <a:pt x="676183" y="1012055"/>
                  <a:pt x="964707" y="253014"/>
                  <a:pt x="1127464" y="319596"/>
                </a:cubicBezTo>
                <a:cubicBezTo>
                  <a:pt x="1290221" y="386178"/>
                  <a:pt x="1319814" y="1109709"/>
                  <a:pt x="1464816" y="1358284"/>
                </a:cubicBezTo>
                <a:cubicBezTo>
                  <a:pt x="1609818" y="1606859"/>
                  <a:pt x="1821402" y="1734105"/>
                  <a:pt x="1997476" y="1811045"/>
                </a:cubicBezTo>
                <a:cubicBezTo>
                  <a:pt x="2173550" y="1887985"/>
                  <a:pt x="2348144" y="1899822"/>
                  <a:pt x="2521258" y="1819923"/>
                </a:cubicBezTo>
                <a:cubicBezTo>
                  <a:pt x="2694372" y="1740024"/>
                  <a:pt x="2898559" y="1460377"/>
                  <a:pt x="3036163" y="1331651"/>
                </a:cubicBezTo>
                <a:cubicBezTo>
                  <a:pt x="3173767" y="1202925"/>
                  <a:pt x="3158971" y="1068280"/>
                  <a:pt x="3346882" y="1047565"/>
                </a:cubicBezTo>
                <a:cubicBezTo>
                  <a:pt x="3534793" y="1026850"/>
                  <a:pt x="4002349" y="1219200"/>
                  <a:pt x="4163627" y="1207363"/>
                </a:cubicBezTo>
                <a:cubicBezTo>
                  <a:pt x="4324905" y="1195526"/>
                  <a:pt x="4247966" y="1075678"/>
                  <a:pt x="4314548" y="976544"/>
                </a:cubicBezTo>
                <a:cubicBezTo>
                  <a:pt x="4381131" y="877410"/>
                  <a:pt x="4517254" y="679141"/>
                  <a:pt x="4563122" y="612559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9BBBC42-5673-4BCE-8D9C-D2C0BEF52744}"/>
              </a:ext>
            </a:extLst>
          </p:cNvPr>
          <p:cNvSpPr txBox="1"/>
          <p:nvPr/>
        </p:nvSpPr>
        <p:spPr>
          <a:xfrm>
            <a:off x="8686245" y="3456072"/>
            <a:ext cx="203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Legkisebb tisztátalanság 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92437BB0-53EC-41EF-B173-64CC614EFF73}"/>
              </a:ext>
            </a:extLst>
          </p:cNvPr>
          <p:cNvCxnSpPr>
            <a:cxnSpLocks/>
          </p:cNvCxnSpPr>
          <p:nvPr/>
        </p:nvCxnSpPr>
        <p:spPr>
          <a:xfrm flipH="1">
            <a:off x="8704805" y="4049552"/>
            <a:ext cx="40441" cy="7827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87A4C73A-AD02-4B90-81C5-E208CEB3597F}"/>
                  </a:ext>
                </a:extLst>
              </p:cNvPr>
              <p:cNvSpPr txBox="1"/>
              <p:nvPr/>
            </p:nvSpPr>
            <p:spPr>
              <a:xfrm>
                <a:off x="6615466" y="2123782"/>
                <a:ext cx="6217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hu-HU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87A4C73A-AD02-4B90-81C5-E208CEB3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66" y="2123782"/>
                <a:ext cx="621746" cy="276999"/>
              </a:xfrm>
              <a:prstGeom prst="rect">
                <a:avLst/>
              </a:prstGeom>
              <a:blipFill>
                <a:blip r:embed="rId7"/>
                <a:stretch>
                  <a:fillRect l="-10784" t="-2174" r="-16667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55ED6058-4BB6-440E-8B79-7A8CF2EDA36A}"/>
                  </a:ext>
                </a:extLst>
              </p:cNvPr>
              <p:cNvSpPr txBox="1"/>
              <p:nvPr/>
            </p:nvSpPr>
            <p:spPr>
              <a:xfrm>
                <a:off x="10454141" y="5637674"/>
                <a:ext cx="430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u-HU" b="0"/>
              </a:p>
            </p:txBody>
          </p:sp>
        </mc:Choice>
        <mc:Fallback xmlns="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55ED6058-4BB6-440E-8B79-7A8CF2EDA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41" y="5637674"/>
                <a:ext cx="430405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zis 23">
            <a:extLst>
              <a:ext uri="{FF2B5EF4-FFF2-40B4-BE49-F238E27FC236}">
                <a16:creationId xmlns:a16="http://schemas.microsoft.com/office/drawing/2014/main" id="{E0D8685A-87A4-4BB2-9D23-B02065F95217}"/>
              </a:ext>
            </a:extLst>
          </p:cNvPr>
          <p:cNvSpPr/>
          <p:nvPr/>
        </p:nvSpPr>
        <p:spPr>
          <a:xfrm>
            <a:off x="8664364" y="4874414"/>
            <a:ext cx="80882" cy="706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AB22BCE-5628-4F9F-BA3B-B1B05BBDD17F}"/>
              </a:ext>
            </a:extLst>
          </p:cNvPr>
          <p:cNvCxnSpPr>
            <a:cxnSpLocks/>
          </p:cNvCxnSpPr>
          <p:nvPr/>
        </p:nvCxnSpPr>
        <p:spPr>
          <a:xfrm flipV="1">
            <a:off x="6558301" y="2287238"/>
            <a:ext cx="0" cy="3676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artalom helye 2">
            <a:extLst>
              <a:ext uri="{FF2B5EF4-FFF2-40B4-BE49-F238E27FC236}">
                <a16:creationId xmlns:a16="http://schemas.microsoft.com/office/drawing/2014/main" id="{3C301987-2263-4381-A62A-D9D37BFD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89" y="4670029"/>
            <a:ext cx="5330767" cy="1935290"/>
          </a:xfrm>
        </p:spPr>
        <p:txBody>
          <a:bodyPr/>
          <a:lstStyle/>
          <a:p>
            <a:r>
              <a:rPr lang="hu-HU"/>
              <a:t>A folytonos változónak minden értékéhez tartozik egy Gini</a:t>
            </a:r>
            <a:r>
              <a:rPr lang="en-US"/>
              <a:t> </a:t>
            </a:r>
            <a:r>
              <a:rPr lang="hu-HU"/>
              <a:t>érték.</a:t>
            </a:r>
          </a:p>
          <a:p>
            <a:r>
              <a:rPr lang="hu-HU"/>
              <a:t>Ezt felírva kapjuk a Gini-függvényt adott változóra kiszámolva.</a:t>
            </a: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E41E9A02-6459-4337-9DD0-B69C1F50D6C4}"/>
              </a:ext>
            </a:extLst>
          </p:cNvPr>
          <p:cNvCxnSpPr>
            <a:cxnSpLocks/>
          </p:cNvCxnSpPr>
          <p:nvPr/>
        </p:nvCxnSpPr>
        <p:spPr>
          <a:xfrm flipH="1">
            <a:off x="8686245" y="4994410"/>
            <a:ext cx="18560" cy="9202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2E5F371D-DA67-4D82-81AB-53558A2862BC}"/>
              </a:ext>
            </a:extLst>
          </p:cNvPr>
          <p:cNvSpPr txBox="1"/>
          <p:nvPr/>
        </p:nvSpPr>
        <p:spPr>
          <a:xfrm>
            <a:off x="8745246" y="4994410"/>
            <a:ext cx="1356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Optimális szeparálási pont</a:t>
            </a:r>
          </a:p>
        </p:txBody>
      </p:sp>
    </p:spTree>
    <p:extLst>
      <p:ext uri="{BB962C8B-B14F-4D97-AF65-F5344CB8AC3E}">
        <p14:creationId xmlns:p14="http://schemas.microsoft.com/office/powerpoint/2010/main" val="35987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1292</Words>
  <Application>Microsoft Office PowerPoint</Application>
  <PresentationFormat>Widescreen</PresentationFormat>
  <Paragraphs>159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Office-téma</vt:lpstr>
      <vt:lpstr>4. Előadás Döntési Fák A CART tanító algoritmus</vt:lpstr>
      <vt:lpstr>A döntési fa helye az ML-ben</vt:lpstr>
      <vt:lpstr>Az alap elképzelés</vt:lpstr>
      <vt:lpstr>Egy hasznos döntési fa példának</vt:lpstr>
      <vt:lpstr>A fa részei</vt:lpstr>
      <vt:lpstr>Egy kezdeti döntési fa az Írisz adathalmazon</vt:lpstr>
      <vt:lpstr>A modell ábrázolása (white box modell)</vt:lpstr>
      <vt:lpstr>A levelek jóságának mérése (tisztaság)</vt:lpstr>
      <vt:lpstr>Szeparáció folytonos változó esetén</vt:lpstr>
      <vt:lpstr>Mikor érdemes szeparálni?</vt:lpstr>
      <vt:lpstr>A CART tanító algoritmus</vt:lpstr>
      <vt:lpstr>Regularizációs hiperparaméterek</vt:lpstr>
      <vt:lpstr>Félreosztályozási ráta: subtree assessment plot</vt:lpstr>
      <vt:lpstr>Feladat: hányféleképpen tudja egy tönk beosztályozni az alábbi pontokat,  x1 és x2 változó szerint?</vt:lpstr>
      <vt:lpstr>Megoldás: 12</vt:lpstr>
      <vt:lpstr>Regresszió döntési fákkal</vt:lpstr>
      <vt:lpstr>Tanítás regresszió esetén</vt:lpstr>
      <vt:lpstr>Instabilitás: adathalmaz rotációja</vt:lpstr>
      <vt:lpstr>Instabilitás: variációk az adathalmazban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függvények  és ciklus tömörítések </dc:title>
  <dc:creator>Kuknyó Dániel</dc:creator>
  <cp:lastModifiedBy>Kuknyó Dániel</cp:lastModifiedBy>
  <cp:revision>126</cp:revision>
  <cp:lastPrinted>2022-03-02T19:43:10Z</cp:lastPrinted>
  <dcterms:created xsi:type="dcterms:W3CDTF">2020-09-19T11:23:46Z</dcterms:created>
  <dcterms:modified xsi:type="dcterms:W3CDTF">2022-03-03T09:56:37Z</dcterms:modified>
</cp:coreProperties>
</file>