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70" r:id="rId10"/>
    <p:sldId id="271" r:id="rId11"/>
    <p:sldId id="263" r:id="rId12"/>
    <p:sldId id="265" r:id="rId13"/>
    <p:sldId id="266" r:id="rId14"/>
    <p:sldId id="267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5948" autoAdjust="0"/>
  </p:normalViewPr>
  <p:slideViewPr>
    <p:cSldViewPr snapToGrid="0">
      <p:cViewPr varScale="1">
        <p:scale>
          <a:sx n="89" d="100"/>
          <a:sy n="89" d="100"/>
        </p:scale>
        <p:origin x="2292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0954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02367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673294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020054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444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67015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602409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412338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231350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662215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263216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C2806-3D1C-40C1-9531-BAEDC8751501}" type="datetimeFigureOut">
              <a:rPr lang="hu-HU" smtClean="0"/>
              <a:t>2021. 03. 09.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20D5D-0646-47C4-908B-F9A1ECFBE56A}" type="slidenum">
              <a:rPr lang="hu-HU" smtClean="0"/>
              <a:t>‹#›</a:t>
            </a:fld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89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sh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ensemble.html#gradient-boosting" TargetMode="External"/><Relationship Id="rId3" Type="http://schemas.openxmlformats.org/officeDocument/2006/relationships/hyperlink" Target="https://www.youtube.com/redirect?event=video_description&amp;v=LsK-xG1cLYA&amp;q=https%3A%2F%2Fmitpress.mit.edu%2Fbooks%2Fboosting&amp;redir_token=1tSv9c-45UEUX60YSqGuQSMETAB8MTU3NDk3MDMzMUAxNTc0ODgzOTMx" TargetMode="External"/><Relationship Id="rId7" Type="http://schemas.openxmlformats.org/officeDocument/2006/relationships/hyperlink" Target="https://en.wikipedia.org/wiki/Gradient_boosting" TargetMode="External"/><Relationship Id="rId2" Type="http://schemas.openxmlformats.org/officeDocument/2006/relationships/hyperlink" Target="https://www.sciencedirect.com/science/article/pii/S002200009791504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web.stanford.edu/~jhf/ftp/stobst.pdf" TargetMode="External"/><Relationship Id="rId5" Type="http://schemas.openxmlformats.org/officeDocument/2006/relationships/hyperlink" Target="http://mccormickml.com/2013/12/13/adaboost-tutorial/" TargetMode="External"/><Relationship Id="rId10" Type="http://schemas.openxmlformats.org/officeDocument/2006/relationships/hyperlink" Target="https://sites.google.com/view/lauraepp/parameters" TargetMode="External"/><Relationship Id="rId4" Type="http://schemas.openxmlformats.org/officeDocument/2006/relationships/hyperlink" Target="http://www.rob.schapire.net/papers/explaining-adaboost.pdf" TargetMode="External"/><Relationship Id="rId9" Type="http://schemas.openxmlformats.org/officeDocument/2006/relationships/hyperlink" Target="https://lightgbm.readthedocs.io/en/latest/Parameter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A2FD9F-C93C-438E-B16E-00CD3E0D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378" y="758952"/>
            <a:ext cx="5489381" cy="3566160"/>
          </a:xfrm>
        </p:spPr>
        <p:txBody>
          <a:bodyPr>
            <a:normAutofit/>
          </a:bodyPr>
          <a:lstStyle/>
          <a:p>
            <a:r>
              <a:rPr lang="hu-HU" dirty="0"/>
              <a:t>Machine Learning algoritmusok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90B78E-2F06-4AE0-8313-3FE20EA8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78" y="4455620"/>
            <a:ext cx="5491459" cy="1143000"/>
          </a:xfrm>
        </p:spPr>
        <p:txBody>
          <a:bodyPr>
            <a:normAutofit/>
          </a:bodyPr>
          <a:lstStyle/>
          <a:p>
            <a:r>
              <a:rPr lang="hu-HU" dirty="0"/>
              <a:t>Döntési fák</a:t>
            </a:r>
            <a:br>
              <a:rPr lang="hu-HU" dirty="0"/>
            </a:br>
            <a:r>
              <a:rPr lang="hu-HU" dirty="0"/>
              <a:t>AdaBoost</a:t>
            </a:r>
            <a:br>
              <a:rPr lang="hu-HU" dirty="0"/>
            </a:br>
            <a:r>
              <a:rPr lang="hu-HU" dirty="0"/>
              <a:t>Gradiens turbózás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4F7CD5-6149-4A67-BB37-9392DA26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363" y="2251093"/>
            <a:ext cx="1837115" cy="18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2115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E6FEC8-170C-492C-84E0-54394629D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40A1-B9E0-4C5D-A55E-B19742379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8E47B-A563-4B44-A9B0-9316605C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32BE4E0-3985-4EAA-BF8C-622984689AE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8871" b="3775"/>
          <a:stretch/>
        </p:blipFill>
        <p:spPr>
          <a:xfrm>
            <a:off x="-2393" y="0"/>
            <a:ext cx="9144023" cy="49505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BFABF9-7D43-458F-B85F-04FF279A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042A8D-B029-44A0-B4B1-A47E2B06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44" y="5007248"/>
            <a:ext cx="6513548" cy="17965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Hány változót vegyünk be a buliba?</a:t>
            </a:r>
            <a:br>
              <a:rPr lang="hu-HU" sz="3600">
                <a:solidFill>
                  <a:srgbClr val="FFFFFF"/>
                </a:solidFill>
              </a:rPr>
            </a:br>
            <a:r>
              <a:rPr lang="hu-HU" sz="3600">
                <a:solidFill>
                  <a:srgbClr val="FFFFFF"/>
                </a:solidFill>
              </a:rPr>
              <a:t>	→ </a:t>
            </a:r>
            <a:r>
              <a:rPr lang="hu-HU" sz="3100">
                <a:solidFill>
                  <a:srgbClr val="FFFFFF"/>
                </a:solidFill>
              </a:rPr>
              <a:t>Félreosztályozási ráta </a:t>
            </a:r>
            <a:br>
              <a:rPr lang="hu-HU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64342-BCC2-4FB3-B9DC-14B19B5D7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151329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16025-9032-49FF-A3BB-55262C10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AdaBoost technol</a:t>
            </a:r>
            <a:r>
              <a:rPr lang="hu-HU"/>
              <a:t>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FFA797-2DD8-4148-A671-18C43017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0818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Sok, gyenge fa</a:t>
            </a:r>
            <a:r>
              <a:rPr lang="hu-HU"/>
              <a:t> kombinációjából áll elő a modell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/>
              <a:t>Megkülönböztetett súllyal járulnak hozzá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/>
              <a:t>Az új fa tanul elődei hibájából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25A394E3-AF76-4DCD-88CE-0EA25F18D7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0820"/>
                  </p:ext>
                </p:extLst>
              </p:nvPr>
            </p:nvGraphicFramePr>
            <p:xfrm>
              <a:off x="2394012" y="3804083"/>
              <a:ext cx="6096000" cy="22250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8352267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5112143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18413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54746001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702441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x3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Súly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9996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3045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5892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2779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68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1728875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4">
                <a:extLst>
                  <a:ext uri="{FF2B5EF4-FFF2-40B4-BE49-F238E27FC236}">
                    <a16:creationId xmlns:a16="http://schemas.microsoft.com/office/drawing/2014/main" id="{25A394E3-AF76-4DCD-88CE-0EA25F18D7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0820"/>
                  </p:ext>
                </p:extLst>
              </p:nvPr>
            </p:nvGraphicFramePr>
            <p:xfrm>
              <a:off x="2394012" y="3804083"/>
              <a:ext cx="6096000" cy="222504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8352267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5112143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30184136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54746001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702441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x1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x2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x3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Súly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9996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8197" r="-2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045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208197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5892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308197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779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408197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68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…</a:t>
                          </a:r>
                        </a:p>
                      </a:txBody>
                      <a:tcPr vert="vert" anchor="ctr"/>
                    </a:tc>
                    <a:extLst>
                      <a:ext uri="{0D108BD9-81ED-4DB2-BD59-A6C34878D82A}">
                        <a16:rowId xmlns:a16="http://schemas.microsoft.com/office/drawing/2014/main" val="1728875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529BB221-589D-42C8-987A-7183A97A6EEF}"/>
              </a:ext>
            </a:extLst>
          </p:cNvPr>
          <p:cNvSpPr txBox="1"/>
          <p:nvPr/>
        </p:nvSpPr>
        <p:spPr>
          <a:xfrm>
            <a:off x="71019" y="4165392"/>
            <a:ext cx="221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Mintaegyed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95215FC-767E-4B13-87DF-60E573BE671E}"/>
              </a:ext>
            </a:extLst>
          </p:cNvPr>
          <p:cNvSpPr txBox="1"/>
          <p:nvPr/>
        </p:nvSpPr>
        <p:spPr>
          <a:xfrm>
            <a:off x="71020" y="3069366"/>
            <a:ext cx="221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Magyarázó változó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CA44408-34E4-415C-8FDC-CE86B459B466}"/>
              </a:ext>
            </a:extLst>
          </p:cNvPr>
          <p:cNvSpPr txBox="1"/>
          <p:nvPr/>
        </p:nvSpPr>
        <p:spPr>
          <a:xfrm>
            <a:off x="6511327" y="2640435"/>
            <a:ext cx="221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Célváltozó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91F1392-9C5B-4F17-81E5-7DB677926D0F}"/>
              </a:ext>
            </a:extLst>
          </p:cNvPr>
          <p:cNvCxnSpPr/>
          <p:nvPr/>
        </p:nvCxnSpPr>
        <p:spPr>
          <a:xfrm>
            <a:off x="1473693" y="4350058"/>
            <a:ext cx="816744" cy="0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250BBA50-9638-41A4-A2B6-020C28836ABB}"/>
              </a:ext>
            </a:extLst>
          </p:cNvPr>
          <p:cNvCxnSpPr>
            <a:cxnSpLocks/>
          </p:cNvCxnSpPr>
          <p:nvPr/>
        </p:nvCxnSpPr>
        <p:spPr>
          <a:xfrm>
            <a:off x="1473693" y="4350058"/>
            <a:ext cx="816743" cy="365386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A338214D-88AD-4810-A966-AE83267FE3BC}"/>
              </a:ext>
            </a:extLst>
          </p:cNvPr>
          <p:cNvCxnSpPr>
            <a:cxnSpLocks/>
          </p:cNvCxnSpPr>
          <p:nvPr/>
        </p:nvCxnSpPr>
        <p:spPr>
          <a:xfrm>
            <a:off x="1473693" y="4350057"/>
            <a:ext cx="816743" cy="736848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8BC1DB1A-6FDF-43C2-9CAF-F266BDE33F6C}"/>
              </a:ext>
            </a:extLst>
          </p:cNvPr>
          <p:cNvCxnSpPr>
            <a:cxnSpLocks/>
          </p:cNvCxnSpPr>
          <p:nvPr/>
        </p:nvCxnSpPr>
        <p:spPr>
          <a:xfrm>
            <a:off x="1473693" y="4350057"/>
            <a:ext cx="816743" cy="1155363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B68EDBA9-C6B3-45ED-B006-DC9625CF0F3C}"/>
              </a:ext>
            </a:extLst>
          </p:cNvPr>
          <p:cNvCxnSpPr>
            <a:cxnSpLocks/>
          </p:cNvCxnSpPr>
          <p:nvPr/>
        </p:nvCxnSpPr>
        <p:spPr>
          <a:xfrm>
            <a:off x="1985640" y="3254032"/>
            <a:ext cx="917358" cy="474589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483023C9-F74A-4AD0-BD91-5AD00DCF946B}"/>
              </a:ext>
            </a:extLst>
          </p:cNvPr>
          <p:cNvCxnSpPr>
            <a:cxnSpLocks/>
          </p:cNvCxnSpPr>
          <p:nvPr/>
        </p:nvCxnSpPr>
        <p:spPr>
          <a:xfrm>
            <a:off x="1985640" y="3255511"/>
            <a:ext cx="2071455" cy="473110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02861450-F360-4346-9018-BAE17EC36B97}"/>
              </a:ext>
            </a:extLst>
          </p:cNvPr>
          <p:cNvCxnSpPr>
            <a:cxnSpLocks/>
          </p:cNvCxnSpPr>
          <p:nvPr/>
        </p:nvCxnSpPr>
        <p:spPr>
          <a:xfrm>
            <a:off x="2035947" y="3282144"/>
            <a:ext cx="3290655" cy="446477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FB5641B7-7D2F-4E65-818B-166D96A6D2BE}"/>
              </a:ext>
            </a:extLst>
          </p:cNvPr>
          <p:cNvCxnSpPr>
            <a:cxnSpLocks/>
          </p:cNvCxnSpPr>
          <p:nvPr/>
        </p:nvCxnSpPr>
        <p:spPr>
          <a:xfrm flipH="1">
            <a:off x="6649376" y="2991424"/>
            <a:ext cx="239696" cy="696739"/>
          </a:xfrm>
          <a:prstGeom prst="straightConnector1">
            <a:avLst/>
          </a:prstGeom>
          <a:ln w="2857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2727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B487F6-0D59-4DC3-971B-0FEF0B09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4" y="102084"/>
            <a:ext cx="2313633" cy="1711176"/>
          </a:xfrm>
        </p:spPr>
        <p:txBody>
          <a:bodyPr anchor="ctr"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Döntési fa állítása a mintára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6A5E78A-2C82-4799-B6B8-648AB3C5A8A3}"/>
              </a:ext>
            </a:extLst>
          </p:cNvPr>
          <p:cNvSpPr txBox="1"/>
          <p:nvPr/>
        </p:nvSpPr>
        <p:spPr>
          <a:xfrm>
            <a:off x="72790" y="2106723"/>
            <a:ext cx="28998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Azt a változót tartjuk meg, amelyik a legtöbb mintaegyedet osztályozta be helyesen.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Attól függően kapja meg egy döntési fa a súlyát, hogy mennyire jól osztályozta be a mintaegyedeket.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/>
          </a:p>
        </p:txBody>
      </p:sp>
      <p:grpSp>
        <p:nvGrpSpPr>
          <p:cNvPr id="106" name="Csoportba foglalás 105">
            <a:extLst>
              <a:ext uri="{FF2B5EF4-FFF2-40B4-BE49-F238E27FC236}">
                <a16:creationId xmlns:a16="http://schemas.microsoft.com/office/drawing/2014/main" id="{4C521256-AE73-49DF-A152-56E76A739EB0}"/>
              </a:ext>
            </a:extLst>
          </p:cNvPr>
          <p:cNvGrpSpPr/>
          <p:nvPr/>
        </p:nvGrpSpPr>
        <p:grpSpPr>
          <a:xfrm>
            <a:off x="3440458" y="256264"/>
            <a:ext cx="5342630" cy="1833344"/>
            <a:chOff x="3440458" y="256264"/>
            <a:chExt cx="5342630" cy="1833344"/>
          </a:xfrm>
        </p:grpSpPr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9A4382A9-1ED5-416B-BEB7-A0E5370E3C52}"/>
                </a:ext>
              </a:extLst>
            </p:cNvPr>
            <p:cNvGrpSpPr/>
            <p:nvPr/>
          </p:nvGrpSpPr>
          <p:grpSpPr>
            <a:xfrm>
              <a:off x="5153209" y="256264"/>
              <a:ext cx="1772904" cy="701408"/>
              <a:chOff x="162428" y="3500884"/>
              <a:chExt cx="2302933" cy="821266"/>
            </a:xfrm>
          </p:grpSpPr>
          <p:sp>
            <p:nvSpPr>
              <p:cNvPr id="11" name="Téglalap: lekerekített 10">
                <a:extLst>
                  <a:ext uri="{FF2B5EF4-FFF2-40B4-BE49-F238E27FC236}">
                    <a16:creationId xmlns:a16="http://schemas.microsoft.com/office/drawing/2014/main" id="{1A8738F0-289D-470D-9D24-C2E43310FEAF}"/>
                  </a:ext>
                </a:extLst>
              </p:cNvPr>
              <p:cNvSpPr/>
              <p:nvPr/>
            </p:nvSpPr>
            <p:spPr>
              <a:xfrm>
                <a:off x="162428" y="3500884"/>
                <a:ext cx="2302933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6E6CD84-E798-4E9A-A599-59D34C7D8918}"/>
                  </a:ext>
                </a:extLst>
              </p:cNvPr>
              <p:cNvSpPr txBox="1"/>
              <p:nvPr/>
            </p:nvSpPr>
            <p:spPr>
              <a:xfrm>
                <a:off x="251328" y="3589184"/>
                <a:ext cx="212513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600"/>
                  <a:t>x1 változó </a:t>
                </a:r>
              </a:p>
            </p:txBody>
          </p:sp>
        </p:grpSp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CFFC133B-05E1-4980-9B07-CFD0AFF54034}"/>
                </a:ext>
              </a:extLst>
            </p:cNvPr>
            <p:cNvGrpSpPr/>
            <p:nvPr/>
          </p:nvGrpSpPr>
          <p:grpSpPr>
            <a:xfrm>
              <a:off x="3440458" y="1268342"/>
              <a:ext cx="1772904" cy="821266"/>
              <a:chOff x="5731605" y="5224694"/>
              <a:chExt cx="2302933" cy="821266"/>
            </a:xfrm>
          </p:grpSpPr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6990A472-00D8-4157-8DD9-4C187A7EBAA7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2302933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313606FF-4713-4A45-9401-A0A3527CFC58}"/>
                  </a:ext>
                </a:extLst>
              </p:cNvPr>
              <p:cNvSpPr txBox="1"/>
              <p:nvPr/>
            </p:nvSpPr>
            <p:spPr>
              <a:xfrm>
                <a:off x="5956146" y="5250606"/>
                <a:ext cx="20393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</a:t>
                </a:r>
                <a:b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</a:t>
                </a:r>
              </a:p>
            </p:txBody>
          </p:sp>
        </p:grpSp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8EE3114C-02BB-4C1C-92D8-D1281D3D25DE}"/>
                </a:ext>
              </a:extLst>
            </p:cNvPr>
            <p:cNvGrpSpPr/>
            <p:nvPr/>
          </p:nvGrpSpPr>
          <p:grpSpPr>
            <a:xfrm>
              <a:off x="6820941" y="1266037"/>
              <a:ext cx="1962147" cy="821266"/>
              <a:chOff x="5731605" y="5224694"/>
              <a:chExt cx="2548752" cy="821266"/>
            </a:xfrm>
          </p:grpSpPr>
          <p:sp>
            <p:nvSpPr>
              <p:cNvPr id="18" name="Téglalap: lekerekített 17">
                <a:extLst>
                  <a:ext uri="{FF2B5EF4-FFF2-40B4-BE49-F238E27FC236}">
                    <a16:creationId xmlns:a16="http://schemas.microsoft.com/office/drawing/2014/main" id="{7A6C654B-662E-4C0A-B2DD-ABF84BF516DA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2302933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85519B8F-4BA4-4132-81B2-B8E777840071}"/>
                  </a:ext>
                </a:extLst>
              </p:cNvPr>
              <p:cNvSpPr txBox="1"/>
              <p:nvPr/>
            </p:nvSpPr>
            <p:spPr>
              <a:xfrm>
                <a:off x="5916113" y="5240084"/>
                <a:ext cx="236424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</a:t>
                </a:r>
                <a:b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</a:t>
                </a:r>
              </a:p>
            </p:txBody>
          </p:sp>
        </p:grp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E2E45834-C8D8-44AE-A023-47769B20A4DC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4326910" y="957672"/>
              <a:ext cx="1712751" cy="3106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B54E40A3-313D-44CD-ADE8-8760915B9EE1}"/>
                </a:ext>
              </a:extLst>
            </p:cNvPr>
            <p:cNvCxnSpPr>
              <a:cxnSpLocks/>
              <a:stCxn id="11" idx="2"/>
              <a:endCxn id="18" idx="0"/>
            </p:cNvCxnSpPr>
            <p:nvPr/>
          </p:nvCxnSpPr>
          <p:spPr>
            <a:xfrm>
              <a:off x="6039661" y="957672"/>
              <a:ext cx="1667732" cy="3083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Csoportba foglalás 104">
            <a:extLst>
              <a:ext uri="{FF2B5EF4-FFF2-40B4-BE49-F238E27FC236}">
                <a16:creationId xmlns:a16="http://schemas.microsoft.com/office/drawing/2014/main" id="{CBB8349B-A3D4-43A6-BDF7-A25B7B887E7A}"/>
              </a:ext>
            </a:extLst>
          </p:cNvPr>
          <p:cNvGrpSpPr/>
          <p:nvPr/>
        </p:nvGrpSpPr>
        <p:grpSpPr>
          <a:xfrm>
            <a:off x="3440458" y="2401572"/>
            <a:ext cx="5342630" cy="1833344"/>
            <a:chOff x="3440458" y="2401572"/>
            <a:chExt cx="5342630" cy="1833344"/>
          </a:xfrm>
        </p:grpSpPr>
        <p:grpSp>
          <p:nvGrpSpPr>
            <p:cNvPr id="83" name="Csoportba foglalás 82">
              <a:extLst>
                <a:ext uri="{FF2B5EF4-FFF2-40B4-BE49-F238E27FC236}">
                  <a16:creationId xmlns:a16="http://schemas.microsoft.com/office/drawing/2014/main" id="{BDD89975-7935-4A86-AA9F-1C557A4075F9}"/>
                </a:ext>
              </a:extLst>
            </p:cNvPr>
            <p:cNvGrpSpPr/>
            <p:nvPr/>
          </p:nvGrpSpPr>
          <p:grpSpPr>
            <a:xfrm>
              <a:off x="5153209" y="2401572"/>
              <a:ext cx="1772904" cy="701408"/>
              <a:chOff x="162428" y="3500884"/>
              <a:chExt cx="2302933" cy="821266"/>
            </a:xfrm>
          </p:grpSpPr>
          <p:sp>
            <p:nvSpPr>
              <p:cNvPr id="84" name="Téglalap: lekerekített 83">
                <a:extLst>
                  <a:ext uri="{FF2B5EF4-FFF2-40B4-BE49-F238E27FC236}">
                    <a16:creationId xmlns:a16="http://schemas.microsoft.com/office/drawing/2014/main" id="{7D2BEEC8-DC5A-4E57-B8CE-3FE37FC5DC10}"/>
                  </a:ext>
                </a:extLst>
              </p:cNvPr>
              <p:cNvSpPr/>
              <p:nvPr/>
            </p:nvSpPr>
            <p:spPr>
              <a:xfrm>
                <a:off x="162428" y="3500884"/>
                <a:ext cx="2302933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729C463E-E1A7-42D9-AA40-7F1ED5DA2861}"/>
                  </a:ext>
                </a:extLst>
              </p:cNvPr>
              <p:cNvSpPr txBox="1"/>
              <p:nvPr/>
            </p:nvSpPr>
            <p:spPr>
              <a:xfrm>
                <a:off x="251328" y="3589184"/>
                <a:ext cx="2125134" cy="57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600"/>
                  <a:t>x2 változó </a:t>
                </a:r>
              </a:p>
            </p:txBody>
          </p:sp>
        </p:grpSp>
        <p:grpSp>
          <p:nvGrpSpPr>
            <p:cNvPr id="86" name="Csoportba foglalás 85">
              <a:extLst>
                <a:ext uri="{FF2B5EF4-FFF2-40B4-BE49-F238E27FC236}">
                  <a16:creationId xmlns:a16="http://schemas.microsoft.com/office/drawing/2014/main" id="{99A18385-AEA7-4393-8E26-C7D63A87D020}"/>
                </a:ext>
              </a:extLst>
            </p:cNvPr>
            <p:cNvGrpSpPr/>
            <p:nvPr/>
          </p:nvGrpSpPr>
          <p:grpSpPr>
            <a:xfrm>
              <a:off x="3440458" y="3413650"/>
              <a:ext cx="1772904" cy="821266"/>
              <a:chOff x="5731605" y="5224694"/>
              <a:chExt cx="2302933" cy="821266"/>
            </a:xfrm>
          </p:grpSpPr>
          <p:sp>
            <p:nvSpPr>
              <p:cNvPr id="87" name="Téglalap: lekerekített 86">
                <a:extLst>
                  <a:ext uri="{FF2B5EF4-FFF2-40B4-BE49-F238E27FC236}">
                    <a16:creationId xmlns:a16="http://schemas.microsoft.com/office/drawing/2014/main" id="{10540D45-10AB-46E9-958A-477C60BAC7BB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2302933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15E338B3-9C31-4BEE-A544-745CDA9A3B20}"/>
                  </a:ext>
                </a:extLst>
              </p:cNvPr>
              <p:cNvSpPr txBox="1"/>
              <p:nvPr/>
            </p:nvSpPr>
            <p:spPr>
              <a:xfrm>
                <a:off x="5956146" y="5250606"/>
                <a:ext cx="20393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</a:t>
                </a:r>
                <a:b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</a:t>
                </a:r>
              </a:p>
            </p:txBody>
          </p:sp>
        </p:grpSp>
        <p:grpSp>
          <p:nvGrpSpPr>
            <p:cNvPr id="89" name="Csoportba foglalás 88">
              <a:extLst>
                <a:ext uri="{FF2B5EF4-FFF2-40B4-BE49-F238E27FC236}">
                  <a16:creationId xmlns:a16="http://schemas.microsoft.com/office/drawing/2014/main" id="{C94F6B6B-93F6-4678-88FD-BD79C0203BA2}"/>
                </a:ext>
              </a:extLst>
            </p:cNvPr>
            <p:cNvGrpSpPr/>
            <p:nvPr/>
          </p:nvGrpSpPr>
          <p:grpSpPr>
            <a:xfrm>
              <a:off x="6820941" y="3411345"/>
              <a:ext cx="1962147" cy="821266"/>
              <a:chOff x="5731605" y="5224694"/>
              <a:chExt cx="2548752" cy="821266"/>
            </a:xfrm>
          </p:grpSpPr>
          <p:sp>
            <p:nvSpPr>
              <p:cNvPr id="90" name="Téglalap: lekerekített 89">
                <a:extLst>
                  <a:ext uri="{FF2B5EF4-FFF2-40B4-BE49-F238E27FC236}">
                    <a16:creationId xmlns:a16="http://schemas.microsoft.com/office/drawing/2014/main" id="{A7C338BB-CFAC-4558-8019-970615588040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2302933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Szövegdoboz 90">
                <a:extLst>
                  <a:ext uri="{FF2B5EF4-FFF2-40B4-BE49-F238E27FC236}">
                    <a16:creationId xmlns:a16="http://schemas.microsoft.com/office/drawing/2014/main" id="{096DFFCB-013A-483B-972B-17E24206D7B7}"/>
                  </a:ext>
                </a:extLst>
              </p:cNvPr>
              <p:cNvSpPr txBox="1"/>
              <p:nvPr/>
            </p:nvSpPr>
            <p:spPr>
              <a:xfrm>
                <a:off x="5916113" y="5240084"/>
                <a:ext cx="236424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</a:t>
                </a:r>
                <a:b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</a:t>
                </a:r>
              </a:p>
            </p:txBody>
          </p:sp>
        </p:grpSp>
        <p:cxnSp>
          <p:nvCxnSpPr>
            <p:cNvPr id="92" name="Egyenes összekötő nyíllal 91">
              <a:extLst>
                <a:ext uri="{FF2B5EF4-FFF2-40B4-BE49-F238E27FC236}">
                  <a16:creationId xmlns:a16="http://schemas.microsoft.com/office/drawing/2014/main" id="{63CCBD59-E5C9-4A09-B9B4-1D16EDD19373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 flipH="1">
              <a:off x="4326910" y="3102980"/>
              <a:ext cx="1712751" cy="3106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gyenes összekötő nyíllal 92">
              <a:extLst>
                <a:ext uri="{FF2B5EF4-FFF2-40B4-BE49-F238E27FC236}">
                  <a16:creationId xmlns:a16="http://schemas.microsoft.com/office/drawing/2014/main" id="{C3760802-8F73-4FE3-962D-EEA6E1A971D9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>
              <a:off x="6039661" y="3102980"/>
              <a:ext cx="1667732" cy="3083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0D2A443A-A2BE-4674-8EC5-BECD9939437D}"/>
              </a:ext>
            </a:extLst>
          </p:cNvPr>
          <p:cNvGrpSpPr/>
          <p:nvPr/>
        </p:nvGrpSpPr>
        <p:grpSpPr>
          <a:xfrm>
            <a:off x="3452226" y="4678188"/>
            <a:ext cx="5342630" cy="1833344"/>
            <a:chOff x="3508897" y="4811056"/>
            <a:chExt cx="5342630" cy="1833344"/>
          </a:xfrm>
        </p:grpSpPr>
        <p:grpSp>
          <p:nvGrpSpPr>
            <p:cNvPr id="94" name="Csoportba foglalás 93">
              <a:extLst>
                <a:ext uri="{FF2B5EF4-FFF2-40B4-BE49-F238E27FC236}">
                  <a16:creationId xmlns:a16="http://schemas.microsoft.com/office/drawing/2014/main" id="{88FA856A-4BB6-425E-8D6F-8FDC543C3AF9}"/>
                </a:ext>
              </a:extLst>
            </p:cNvPr>
            <p:cNvGrpSpPr/>
            <p:nvPr/>
          </p:nvGrpSpPr>
          <p:grpSpPr>
            <a:xfrm>
              <a:off x="5221648" y="4811056"/>
              <a:ext cx="1772904" cy="701408"/>
              <a:chOff x="162428" y="3500884"/>
              <a:chExt cx="2302933" cy="821266"/>
            </a:xfrm>
          </p:grpSpPr>
          <p:sp>
            <p:nvSpPr>
              <p:cNvPr id="95" name="Téglalap: lekerekített 94">
                <a:extLst>
                  <a:ext uri="{FF2B5EF4-FFF2-40B4-BE49-F238E27FC236}">
                    <a16:creationId xmlns:a16="http://schemas.microsoft.com/office/drawing/2014/main" id="{72A6B2C9-0AFC-4730-839E-E845A8AEE7ED}"/>
                  </a:ext>
                </a:extLst>
              </p:cNvPr>
              <p:cNvSpPr/>
              <p:nvPr/>
            </p:nvSpPr>
            <p:spPr>
              <a:xfrm>
                <a:off x="162428" y="3500884"/>
                <a:ext cx="2302933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6" name="Szövegdoboz 95">
                <a:extLst>
                  <a:ext uri="{FF2B5EF4-FFF2-40B4-BE49-F238E27FC236}">
                    <a16:creationId xmlns:a16="http://schemas.microsoft.com/office/drawing/2014/main" id="{A81D570A-2576-4B0A-BBE0-E2EA0B938CF8}"/>
                  </a:ext>
                </a:extLst>
              </p:cNvPr>
              <p:cNvSpPr txBox="1"/>
              <p:nvPr/>
            </p:nvSpPr>
            <p:spPr>
              <a:xfrm>
                <a:off x="251328" y="3589184"/>
                <a:ext cx="2125134" cy="57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600"/>
                  <a:t>x3 változó </a:t>
                </a:r>
              </a:p>
            </p:txBody>
          </p:sp>
        </p:grpSp>
        <p:grpSp>
          <p:nvGrpSpPr>
            <p:cNvPr id="97" name="Csoportba foglalás 96">
              <a:extLst>
                <a:ext uri="{FF2B5EF4-FFF2-40B4-BE49-F238E27FC236}">
                  <a16:creationId xmlns:a16="http://schemas.microsoft.com/office/drawing/2014/main" id="{0F6C498B-1071-4E38-B8B2-3393563FD2BE}"/>
                </a:ext>
              </a:extLst>
            </p:cNvPr>
            <p:cNvGrpSpPr/>
            <p:nvPr/>
          </p:nvGrpSpPr>
          <p:grpSpPr>
            <a:xfrm>
              <a:off x="3508897" y="5823134"/>
              <a:ext cx="1772904" cy="821266"/>
              <a:chOff x="5731605" y="5224694"/>
              <a:chExt cx="2302933" cy="821266"/>
            </a:xfrm>
          </p:grpSpPr>
          <p:sp>
            <p:nvSpPr>
              <p:cNvPr id="98" name="Téglalap: lekerekített 97">
                <a:extLst>
                  <a:ext uri="{FF2B5EF4-FFF2-40B4-BE49-F238E27FC236}">
                    <a16:creationId xmlns:a16="http://schemas.microsoft.com/office/drawing/2014/main" id="{125220D2-1B11-4A49-8E33-11960C44A0C5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2302933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9" name="Szövegdoboz 98">
                <a:extLst>
                  <a:ext uri="{FF2B5EF4-FFF2-40B4-BE49-F238E27FC236}">
                    <a16:creationId xmlns:a16="http://schemas.microsoft.com/office/drawing/2014/main" id="{797D8AF8-322E-4A90-B34A-8FF9BD202B4C}"/>
                  </a:ext>
                </a:extLst>
              </p:cNvPr>
              <p:cNvSpPr txBox="1"/>
              <p:nvPr/>
            </p:nvSpPr>
            <p:spPr>
              <a:xfrm>
                <a:off x="5956146" y="5250606"/>
                <a:ext cx="203932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</a:t>
                </a:r>
                <a:b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</a:t>
                </a:r>
              </a:p>
            </p:txBody>
          </p:sp>
        </p:grpSp>
        <p:grpSp>
          <p:nvGrpSpPr>
            <p:cNvPr id="100" name="Csoportba foglalás 99">
              <a:extLst>
                <a:ext uri="{FF2B5EF4-FFF2-40B4-BE49-F238E27FC236}">
                  <a16:creationId xmlns:a16="http://schemas.microsoft.com/office/drawing/2014/main" id="{1E25875C-E199-4C5C-A4EC-9494C2241BC4}"/>
                </a:ext>
              </a:extLst>
            </p:cNvPr>
            <p:cNvGrpSpPr/>
            <p:nvPr/>
          </p:nvGrpSpPr>
          <p:grpSpPr>
            <a:xfrm>
              <a:off x="6889380" y="5820829"/>
              <a:ext cx="1962147" cy="821266"/>
              <a:chOff x="5731605" y="5224694"/>
              <a:chExt cx="2548752" cy="821266"/>
            </a:xfrm>
          </p:grpSpPr>
          <p:sp>
            <p:nvSpPr>
              <p:cNvPr id="101" name="Téglalap: lekerekített 100">
                <a:extLst>
                  <a:ext uri="{FF2B5EF4-FFF2-40B4-BE49-F238E27FC236}">
                    <a16:creationId xmlns:a16="http://schemas.microsoft.com/office/drawing/2014/main" id="{C4FCC779-F65F-49C5-B4A2-1656CA2D933F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2302933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" name="Szövegdoboz 101">
                <a:extLst>
                  <a:ext uri="{FF2B5EF4-FFF2-40B4-BE49-F238E27FC236}">
                    <a16:creationId xmlns:a16="http://schemas.microsoft.com/office/drawing/2014/main" id="{10DACCDA-1D19-4015-830D-07DF96357292}"/>
                  </a:ext>
                </a:extLst>
              </p:cNvPr>
              <p:cNvSpPr txBox="1"/>
              <p:nvPr/>
            </p:nvSpPr>
            <p:spPr>
              <a:xfrm>
                <a:off x="5916113" y="5240084"/>
                <a:ext cx="236424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</a:t>
                </a:r>
                <a:b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</a:t>
                </a:r>
              </a:p>
            </p:txBody>
          </p:sp>
        </p:grpSp>
        <p:cxnSp>
          <p:nvCxnSpPr>
            <p:cNvPr id="103" name="Egyenes összekötő nyíllal 102">
              <a:extLst>
                <a:ext uri="{FF2B5EF4-FFF2-40B4-BE49-F238E27FC236}">
                  <a16:creationId xmlns:a16="http://schemas.microsoft.com/office/drawing/2014/main" id="{DD243E55-A1B1-4F37-B36C-A55EB2D637D4}"/>
                </a:ext>
              </a:extLst>
            </p:cNvPr>
            <p:cNvCxnSpPr>
              <a:cxnSpLocks/>
              <a:stCxn id="95" idx="2"/>
              <a:endCxn id="98" idx="0"/>
            </p:cNvCxnSpPr>
            <p:nvPr/>
          </p:nvCxnSpPr>
          <p:spPr>
            <a:xfrm flipH="1">
              <a:off x="4395349" y="5512464"/>
              <a:ext cx="1712751" cy="3106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gyenes összekötő nyíllal 103">
              <a:extLst>
                <a:ext uri="{FF2B5EF4-FFF2-40B4-BE49-F238E27FC236}">
                  <a16:creationId xmlns:a16="http://schemas.microsoft.com/office/drawing/2014/main" id="{94E28AD8-2254-44DD-87AE-C980EEC616AF}"/>
                </a:ext>
              </a:extLst>
            </p:cNvPr>
            <p:cNvCxnSpPr>
              <a:cxnSpLocks/>
              <a:stCxn id="95" idx="2"/>
              <a:endCxn id="101" idx="0"/>
            </p:cNvCxnSpPr>
            <p:nvPr/>
          </p:nvCxnSpPr>
          <p:spPr>
            <a:xfrm>
              <a:off x="6108100" y="5512464"/>
              <a:ext cx="1667732" cy="3083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26E91AB7-2F1B-4C9D-97B0-79089B85FA49}"/>
                  </a:ext>
                </a:extLst>
              </p:cNvPr>
              <p:cNvSpPr txBox="1"/>
              <p:nvPr/>
            </p:nvSpPr>
            <p:spPr>
              <a:xfrm>
                <a:off x="7247715" y="467618"/>
                <a:ext cx="164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1)=0,3059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26E91AB7-2F1B-4C9D-97B0-79089B85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15" y="467618"/>
                <a:ext cx="1643591" cy="276999"/>
              </a:xfrm>
              <a:prstGeom prst="rect">
                <a:avLst/>
              </a:prstGeom>
              <a:blipFill>
                <a:blip r:embed="rId2"/>
                <a:stretch>
                  <a:fillRect l="-2963" t="-4444" r="-3333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D1F58C23-0BB6-4465-B9B4-9DD81901A1D5}"/>
                  </a:ext>
                </a:extLst>
              </p:cNvPr>
              <p:cNvSpPr txBox="1"/>
              <p:nvPr/>
            </p:nvSpPr>
            <p:spPr>
              <a:xfrm>
                <a:off x="7211129" y="2582225"/>
                <a:ext cx="164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2)=0,2148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D1F58C23-0BB6-4465-B9B4-9DD81901A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29" y="2582225"/>
                <a:ext cx="1643591" cy="276999"/>
              </a:xfrm>
              <a:prstGeom prst="rect">
                <a:avLst/>
              </a:prstGeom>
              <a:blipFill>
                <a:blip r:embed="rId3"/>
                <a:stretch>
                  <a:fillRect l="-2963" t="-4444" r="-2963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Szövegdoboz 109">
                <a:extLst>
                  <a:ext uri="{FF2B5EF4-FFF2-40B4-BE49-F238E27FC236}">
                    <a16:creationId xmlns:a16="http://schemas.microsoft.com/office/drawing/2014/main" id="{A6C32C45-C5B2-4851-A3C6-9CD3A2485FA4}"/>
                  </a:ext>
                </a:extLst>
              </p:cNvPr>
              <p:cNvSpPr txBox="1"/>
              <p:nvPr/>
            </p:nvSpPr>
            <p:spPr>
              <a:xfrm>
                <a:off x="7211129" y="4892530"/>
                <a:ext cx="1643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3)=0,4207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10" name="Szövegdoboz 109">
                <a:extLst>
                  <a:ext uri="{FF2B5EF4-FFF2-40B4-BE49-F238E27FC236}">
                    <a16:creationId xmlns:a16="http://schemas.microsoft.com/office/drawing/2014/main" id="{A6C32C45-C5B2-4851-A3C6-9CD3A2485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29" y="4892530"/>
                <a:ext cx="1643591" cy="276999"/>
              </a:xfrm>
              <a:prstGeom prst="rect">
                <a:avLst/>
              </a:prstGeom>
              <a:blipFill>
                <a:blip r:embed="rId4"/>
                <a:stretch>
                  <a:fillRect l="-2963" t="-4444" r="-2963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35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allAtOnce"/>
      <p:bldP spid="109" grpId="0" build="allAtOnce"/>
      <p:bldP spid="1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379A5F-3513-4EA8-B66B-ABFA2237E2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85774" y="408373"/>
            <a:ext cx="5972452" cy="751304"/>
          </a:xfrm>
        </p:spPr>
        <p:txBody>
          <a:bodyPr/>
          <a:lstStyle/>
          <a:p>
            <a:r>
              <a:rPr lang="hu-HU"/>
              <a:t>Súly a végső modellben</a:t>
            </a:r>
          </a:p>
        </p:txBody>
      </p:sp>
      <p:pic>
        <p:nvPicPr>
          <p:cNvPr id="6" name="Kép 5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AA7589AB-09AE-4DFF-A42A-9560C446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58" y="1512558"/>
            <a:ext cx="2662736" cy="457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C98F7A6-080B-4BBC-96F6-788B9B919DB6}"/>
                  </a:ext>
                </a:extLst>
              </p:cNvPr>
              <p:cNvSpPr/>
              <p:nvPr/>
            </p:nvSpPr>
            <p:spPr>
              <a:xfrm>
                <a:off x="-146164" y="5170458"/>
                <a:ext cx="61211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𝑙𝑦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𝑔𝑠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𝑚𝑜𝑑𝑒𝑙𝑙𝑏𝑒𝑛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hu-HU" i="0">
                          <a:latin typeface="Cambria Math" panose="02040503050406030204" pitchFamily="18" charset="0"/>
                        </a:rPr>
                        <m:t>lo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𝑡𝑒𝑙𝑗𝑒𝑠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h𝑖𝑏𝑎</m:t>
                              </m:r>
                            </m:num>
                            <m:den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𝑡𝑒𝑙𝑗𝑒𝑠</m:t>
                              </m:r>
                              <m:r>
                                <a:rPr lang="hu-HU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h𝑖𝑏𝑎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C98F7A6-080B-4BBC-96F6-788B9B919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164" y="5170458"/>
                <a:ext cx="6121153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églalap 8">
            <a:extLst>
              <a:ext uri="{FF2B5EF4-FFF2-40B4-BE49-F238E27FC236}">
                <a16:creationId xmlns:a16="http://schemas.microsoft.com/office/drawing/2014/main" id="{8C8DC878-BB16-4C67-B28B-25EE075F69AE}"/>
              </a:ext>
            </a:extLst>
          </p:cNvPr>
          <p:cNvSpPr/>
          <p:nvPr/>
        </p:nvSpPr>
        <p:spPr>
          <a:xfrm>
            <a:off x="473149" y="1512558"/>
            <a:ext cx="5174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létrehozott tönk teljes hibája azoknak a mintaegyedeknek a súlya, amiket helytelenül osztályozott. 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215F2F3A-CB7A-4619-A123-B23E3D872780}"/>
              </a:ext>
            </a:extLst>
          </p:cNvPr>
          <p:cNvGrpSpPr/>
          <p:nvPr/>
        </p:nvGrpSpPr>
        <p:grpSpPr>
          <a:xfrm>
            <a:off x="679502" y="2576742"/>
            <a:ext cx="4406705" cy="1595763"/>
            <a:chOff x="3440458" y="2401572"/>
            <a:chExt cx="5124999" cy="1833344"/>
          </a:xfrm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4F0991ED-1C92-4B09-9C22-FC1462848CF6}"/>
                </a:ext>
              </a:extLst>
            </p:cNvPr>
            <p:cNvGrpSpPr/>
            <p:nvPr/>
          </p:nvGrpSpPr>
          <p:grpSpPr>
            <a:xfrm>
              <a:off x="5153209" y="2401572"/>
              <a:ext cx="1772904" cy="701408"/>
              <a:chOff x="162428" y="3500884"/>
              <a:chExt cx="2302933" cy="821266"/>
            </a:xfrm>
          </p:grpSpPr>
          <p:sp>
            <p:nvSpPr>
              <p:cNvPr id="20" name="Téglalap: lekerekített 19">
                <a:extLst>
                  <a:ext uri="{FF2B5EF4-FFF2-40B4-BE49-F238E27FC236}">
                    <a16:creationId xmlns:a16="http://schemas.microsoft.com/office/drawing/2014/main" id="{DDB6D004-89AE-4A8D-BC08-6AD487527411}"/>
                  </a:ext>
                </a:extLst>
              </p:cNvPr>
              <p:cNvSpPr/>
              <p:nvPr/>
            </p:nvSpPr>
            <p:spPr>
              <a:xfrm>
                <a:off x="162428" y="3500884"/>
                <a:ext cx="2302933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D4A7054D-FA6C-492F-9E01-C4DC94D16512}"/>
                  </a:ext>
                </a:extLst>
              </p:cNvPr>
              <p:cNvSpPr txBox="1"/>
              <p:nvPr/>
            </p:nvSpPr>
            <p:spPr>
              <a:xfrm>
                <a:off x="240566" y="3642971"/>
                <a:ext cx="2125134" cy="538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000"/>
                  <a:t>x2 változó </a:t>
                </a:r>
              </a:p>
            </p:txBody>
          </p:sp>
        </p:grpSp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22E96D6D-3D74-4B46-AD34-455C46A29C26}"/>
                </a:ext>
              </a:extLst>
            </p:cNvPr>
            <p:cNvGrpSpPr/>
            <p:nvPr/>
          </p:nvGrpSpPr>
          <p:grpSpPr>
            <a:xfrm>
              <a:off x="3440458" y="3386278"/>
              <a:ext cx="2317483" cy="848638"/>
              <a:chOff x="5731605" y="5197322"/>
              <a:chExt cx="3010320" cy="848638"/>
            </a:xfrm>
          </p:grpSpPr>
          <p:sp>
            <p:nvSpPr>
              <p:cNvPr id="18" name="Téglalap: lekerekített 17">
                <a:extLst>
                  <a:ext uri="{FF2B5EF4-FFF2-40B4-BE49-F238E27FC236}">
                    <a16:creationId xmlns:a16="http://schemas.microsoft.com/office/drawing/2014/main" id="{BF276345-627F-4865-B0D8-C9786F956D90}"/>
                  </a:ext>
                </a:extLst>
              </p:cNvPr>
              <p:cNvSpPr/>
              <p:nvPr/>
            </p:nvSpPr>
            <p:spPr>
              <a:xfrm>
                <a:off x="5731605" y="5224694"/>
                <a:ext cx="3010320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A6707C95-F43D-44E4-BB2E-F54C99DD729B}"/>
                  </a:ext>
                </a:extLst>
              </p:cNvPr>
              <p:cNvSpPr txBox="1"/>
              <p:nvPr/>
            </p:nvSpPr>
            <p:spPr>
              <a:xfrm>
                <a:off x="5771638" y="5197322"/>
                <a:ext cx="2848649" cy="84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 = 12</a:t>
                </a:r>
                <a:br>
                  <a:rPr lang="hu-HU" sz="20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0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</a:t>
                </a:r>
                <a:r>
                  <a:rPr lang="hu-HU" sz="22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helytelen = 3</a:t>
                </a:r>
              </a:p>
            </p:txBody>
          </p:sp>
        </p:grpSp>
        <p:grpSp>
          <p:nvGrpSpPr>
            <p:cNvPr id="13" name="Csoportba foglalás 12">
              <a:extLst>
                <a:ext uri="{FF2B5EF4-FFF2-40B4-BE49-F238E27FC236}">
                  <a16:creationId xmlns:a16="http://schemas.microsoft.com/office/drawing/2014/main" id="{B80CEE50-C056-43A3-AFBE-B2E87A02E494}"/>
                </a:ext>
              </a:extLst>
            </p:cNvPr>
            <p:cNvGrpSpPr/>
            <p:nvPr/>
          </p:nvGrpSpPr>
          <p:grpSpPr>
            <a:xfrm>
              <a:off x="6209647" y="3413650"/>
              <a:ext cx="2355810" cy="821266"/>
              <a:chOff x="4937560" y="5226999"/>
              <a:chExt cx="3060106" cy="821266"/>
            </a:xfrm>
          </p:grpSpPr>
          <p:sp>
            <p:nvSpPr>
              <p:cNvPr id="16" name="Téglalap: lekerekített 15">
                <a:extLst>
                  <a:ext uri="{FF2B5EF4-FFF2-40B4-BE49-F238E27FC236}">
                    <a16:creationId xmlns:a16="http://schemas.microsoft.com/office/drawing/2014/main" id="{4B8E93B3-957E-400C-8592-5A8A0AC9DF85}"/>
                  </a:ext>
                </a:extLst>
              </p:cNvPr>
              <p:cNvSpPr/>
              <p:nvPr/>
            </p:nvSpPr>
            <p:spPr>
              <a:xfrm>
                <a:off x="4937560" y="5226999"/>
                <a:ext cx="3060106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EE008929-82D9-4C00-AC47-A50F894D544E}"/>
                  </a:ext>
                </a:extLst>
              </p:cNvPr>
              <p:cNvSpPr txBox="1"/>
              <p:nvPr/>
            </p:nvSpPr>
            <p:spPr>
              <a:xfrm>
                <a:off x="5163458" y="5226999"/>
                <a:ext cx="2553621" cy="81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helyes = 10</a:t>
                </a:r>
                <a:br>
                  <a:rPr lang="hu-HU" sz="20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hu-HU" sz="200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y helytelen = 0</a:t>
                </a:r>
              </a:p>
            </p:txBody>
          </p:sp>
        </p:grp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595858A8-A10C-4837-80EA-74FE26693A62}"/>
                </a:ext>
              </a:extLst>
            </p:cNvPr>
            <p:cNvCxnSpPr>
              <a:cxnSpLocks/>
              <a:stCxn id="20" idx="2"/>
              <a:endCxn id="18" idx="0"/>
            </p:cNvCxnSpPr>
            <p:nvPr/>
          </p:nvCxnSpPr>
          <p:spPr>
            <a:xfrm flipH="1">
              <a:off x="4599199" y="3102980"/>
              <a:ext cx="1440462" cy="3106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9BBD77E7-E9F5-4FA5-AE96-58A376BD24C6}"/>
                </a:ext>
              </a:extLst>
            </p:cNvPr>
            <p:cNvCxnSpPr>
              <a:cxnSpLocks/>
              <a:stCxn id="20" idx="2"/>
              <a:endCxn id="16" idx="0"/>
            </p:cNvCxnSpPr>
            <p:nvPr/>
          </p:nvCxnSpPr>
          <p:spPr>
            <a:xfrm>
              <a:off x="6039661" y="3102980"/>
              <a:ext cx="1347891" cy="3106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EBABED1-0E14-4FDC-8EF0-3F4E3227B5D8}"/>
                  </a:ext>
                </a:extLst>
              </p:cNvPr>
              <p:cNvSpPr txBox="1"/>
              <p:nvPr/>
            </p:nvSpPr>
            <p:spPr>
              <a:xfrm>
                <a:off x="1795805" y="4412156"/>
                <a:ext cx="25295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𝑡𝑒𝑙𝑗𝑒𝑠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h𝑖𝑏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=3∗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EBABED1-0E14-4FDC-8EF0-3F4E3227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05" y="4412156"/>
                <a:ext cx="252953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83776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186715-535E-419B-925C-BCD0FFCCED57}"/>
              </a:ext>
            </a:extLst>
          </p:cNvPr>
          <p:cNvSpPr txBox="1">
            <a:spLocks/>
          </p:cNvSpPr>
          <p:nvPr/>
        </p:nvSpPr>
        <p:spPr>
          <a:xfrm>
            <a:off x="2582569" y="404843"/>
            <a:ext cx="3978861" cy="751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Súlyok frissítése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B61D5A52-1BD5-4CFF-8B77-5EF8D9B48AF6}"/>
                  </a:ext>
                </a:extLst>
              </p:cNvPr>
              <p:cNvSpPr txBox="1"/>
              <p:nvPr/>
            </p:nvSpPr>
            <p:spPr>
              <a:xfrm>
                <a:off x="568170" y="1340528"/>
                <a:ext cx="6977849" cy="131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sz="2000"/>
                  <a:t>Minden helytelenül beosztályozott mintaegyedre növelni:</a:t>
                </a:r>
                <a:br>
                  <a:rPr lang="hu-HU" sz="2000"/>
                </a:br>
                <a:r>
                  <a:rPr lang="hu-HU" sz="2000"/>
                  <a:t> </a:t>
                </a:r>
                <a14:m>
                  <m:oMath xmlns:m="http://schemas.openxmlformats.org/officeDocument/2006/math">
                    <m:r>
                      <a:rPr lang="hu-HU" sz="2000">
                        <a:latin typeface="Cambria Math" panose="02040503050406030204" pitchFamily="18" charset="0"/>
                      </a:rPr>
                      <m:t>Ú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𝑒𝑔𝑦𝑒𝑑𝑠</m:t>
                    </m:r>
                    <m:r>
                      <a:rPr lang="hu-HU" sz="2000">
                        <a:latin typeface="Cambria Math" panose="02040503050406030204" pitchFamily="18" charset="0"/>
                      </a:rPr>
                      <m:t>ú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𝑙𝑦</m:t>
                    </m:r>
                    <m:r>
                      <a:rPr lang="hu-HU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𝑗𝑒𝑙𝑒𝑛𝑙𝑒𝑔𝑖</m:t>
                    </m:r>
                    <m:r>
                      <a:rPr lang="hu-H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>
                        <a:latin typeface="Cambria Math" panose="02040503050406030204" pitchFamily="18" charset="0"/>
                      </a:rPr>
                      <m:t>ú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𝑙𝑦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𝑙𝑦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𝑚𝑜𝑑𝑒𝑙𝑙𝑏𝑒𝑛</m:t>
                        </m:r>
                      </m:sup>
                    </m:sSup>
                  </m:oMath>
                </a14:m>
                <a:endParaRPr lang="hu-HU" sz="2000"/>
              </a:p>
              <a:p>
                <a:endParaRPr lang="hu-HU"/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B61D5A52-1BD5-4CFF-8B77-5EF8D9B4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0" y="1340528"/>
                <a:ext cx="6977849" cy="1311513"/>
              </a:xfrm>
              <a:prstGeom prst="rect">
                <a:avLst/>
              </a:prstGeom>
              <a:blipFill>
                <a:blip r:embed="rId2"/>
                <a:stretch>
                  <a:fillRect l="-7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993CEFE-6DF0-471D-80C6-7171C3331C48}"/>
                  </a:ext>
                </a:extLst>
              </p:cNvPr>
              <p:cNvSpPr txBox="1"/>
              <p:nvPr/>
            </p:nvSpPr>
            <p:spPr>
              <a:xfrm>
                <a:off x="568170" y="2460594"/>
                <a:ext cx="8194090" cy="140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sz="2000"/>
                  <a:t>Minden helyesen beosztályozott mintaegyedre csökkenteni:</a:t>
                </a:r>
                <a:br>
                  <a:rPr lang="hu-HU" sz="2000"/>
                </a:br>
                <a:r>
                  <a:rPr lang="hu-HU" sz="2000"/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Ú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𝑒𝑔𝑦𝑒𝑑𝑠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ú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𝑙𝑦</m:t>
                    </m:r>
                    <m:r>
                      <a:rPr lang="hu-HU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𝑒𝑔𝑦𝑒𝑑𝑠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ú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𝑙𝑦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𝑙𝑦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𝑚𝑜𝑑𝑒𝑙𝑙𝑏𝑒𝑛</m:t>
                        </m:r>
                      </m:sup>
                    </m:sSup>
                  </m:oMath>
                </a14:m>
                <a:endParaRPr lang="hu-HU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hu-HU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993CEFE-6DF0-471D-80C6-7171C333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0" y="2460594"/>
                <a:ext cx="8194090" cy="1407052"/>
              </a:xfrm>
              <a:prstGeom prst="rect">
                <a:avLst/>
              </a:prstGeom>
              <a:blipFill>
                <a:blip r:embed="rId3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B3A9AF97-41B2-48C4-B0F8-B929E4BE29C9}"/>
                  </a:ext>
                </a:extLst>
              </p:cNvPr>
              <p:cNvSpPr txBox="1"/>
              <p:nvPr/>
            </p:nvSpPr>
            <p:spPr>
              <a:xfrm>
                <a:off x="568170" y="3606554"/>
                <a:ext cx="8194090" cy="2542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/>
                  <a:t>Miután ez el van végezve minden egyedre, az új súlyokat normalizálni kell, hogy az összegük 1 legyen, mint a kezdőállapotban, mikor minden súly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/>
                  <a:t> volt.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/>
                  <a:t>Ezeket a normalizált súlyokat felhasználva fogja a rákövetkező fa megkapni az ő saját tanuló mintáját, amiben az előző súlyok eloszlásként szerepelnek, és egyedszáma megegyezik az előzőével.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hu-HU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B3A9AF97-41B2-48C4-B0F8-B929E4BE2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70" y="3606554"/>
                <a:ext cx="8194090" cy="2542363"/>
              </a:xfrm>
              <a:prstGeom prst="rect">
                <a:avLst/>
              </a:prstGeom>
              <a:blipFill>
                <a:blip r:embed="rId4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415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82B2CC-6E41-47C7-A4BD-B7FAB937392A}"/>
              </a:ext>
            </a:extLst>
          </p:cNvPr>
          <p:cNvSpPr txBox="1">
            <a:spLocks/>
          </p:cNvSpPr>
          <p:nvPr/>
        </p:nvSpPr>
        <p:spPr>
          <a:xfrm>
            <a:off x="0" y="83740"/>
            <a:ext cx="9144000" cy="751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/>
              <a:t>Osztályozás a végső modellben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8B0E24F0-4D64-4F6C-B300-C9A8028E26EC}"/>
              </a:ext>
            </a:extLst>
          </p:cNvPr>
          <p:cNvGrpSpPr/>
          <p:nvPr/>
        </p:nvGrpSpPr>
        <p:grpSpPr>
          <a:xfrm>
            <a:off x="1279280" y="1712998"/>
            <a:ext cx="1613628" cy="854362"/>
            <a:chOff x="3853447" y="2411771"/>
            <a:chExt cx="3850335" cy="1815480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6A79F2FC-E937-4B17-9493-439C8AA69059}"/>
                </a:ext>
              </a:extLst>
            </p:cNvPr>
            <p:cNvSpPr/>
            <p:nvPr/>
          </p:nvSpPr>
          <p:spPr>
            <a:xfrm>
              <a:off x="4926064" y="2411771"/>
              <a:ext cx="1772904" cy="701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F1DADF64-15EF-4C44-A9C0-CB2D03214D72}"/>
                </a:ext>
              </a:extLst>
            </p:cNvPr>
            <p:cNvSpPr/>
            <p:nvPr/>
          </p:nvSpPr>
          <p:spPr>
            <a:xfrm>
              <a:off x="3853447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2F9B58FC-DD4D-4369-BF49-438CBD662914}"/>
                </a:ext>
              </a:extLst>
            </p:cNvPr>
            <p:cNvSpPr/>
            <p:nvPr/>
          </p:nvSpPr>
          <p:spPr>
            <a:xfrm>
              <a:off x="5930878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" name="Egyenes összekötő nyíllal 6">
              <a:extLst>
                <a:ext uri="{FF2B5EF4-FFF2-40B4-BE49-F238E27FC236}">
                  <a16:creationId xmlns:a16="http://schemas.microsoft.com/office/drawing/2014/main" id="{179DF9A2-BD9B-4366-82FD-101B861129FD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4739900" y="3113179"/>
              <a:ext cx="1072618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ABD8E679-BFED-4F6C-84C7-0A2680C027D5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>
              <a:off x="5812517" y="3113179"/>
              <a:ext cx="1004814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3652D2AF-F445-4490-8DC9-BBD8B5AE5AAC}"/>
              </a:ext>
            </a:extLst>
          </p:cNvPr>
          <p:cNvGrpSpPr/>
          <p:nvPr/>
        </p:nvGrpSpPr>
        <p:grpSpPr>
          <a:xfrm>
            <a:off x="104563" y="2886396"/>
            <a:ext cx="2615861" cy="1382776"/>
            <a:chOff x="3853447" y="2411771"/>
            <a:chExt cx="3850335" cy="1815480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B197FF8F-1473-46BE-B1CD-93B1318AA638}"/>
                </a:ext>
              </a:extLst>
            </p:cNvPr>
            <p:cNvSpPr/>
            <p:nvPr/>
          </p:nvSpPr>
          <p:spPr>
            <a:xfrm>
              <a:off x="4926064" y="2411771"/>
              <a:ext cx="1772904" cy="701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041777C8-A812-46D0-A719-1069F9E03632}"/>
                </a:ext>
              </a:extLst>
            </p:cNvPr>
            <p:cNvSpPr/>
            <p:nvPr/>
          </p:nvSpPr>
          <p:spPr>
            <a:xfrm>
              <a:off x="3853447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: lekerekített 27">
              <a:extLst>
                <a:ext uri="{FF2B5EF4-FFF2-40B4-BE49-F238E27FC236}">
                  <a16:creationId xmlns:a16="http://schemas.microsoft.com/office/drawing/2014/main" id="{9D198651-D93C-46C8-AC97-3BC5129F856C}"/>
                </a:ext>
              </a:extLst>
            </p:cNvPr>
            <p:cNvSpPr/>
            <p:nvPr/>
          </p:nvSpPr>
          <p:spPr>
            <a:xfrm>
              <a:off x="5930878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9" name="Egyenes összekötő nyíllal 28">
              <a:extLst>
                <a:ext uri="{FF2B5EF4-FFF2-40B4-BE49-F238E27FC236}">
                  <a16:creationId xmlns:a16="http://schemas.microsoft.com/office/drawing/2014/main" id="{E52BC341-8EB7-4216-B61C-23F3F339AA7C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4739900" y="3113179"/>
              <a:ext cx="1072618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7E89C8CA-53E5-45F0-911E-0009685FFBE2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5812517" y="3113179"/>
              <a:ext cx="1004814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F61EAAB6-8112-4346-AE3B-17E671B3B4BC}"/>
              </a:ext>
            </a:extLst>
          </p:cNvPr>
          <p:cNvGrpSpPr/>
          <p:nvPr/>
        </p:nvGrpSpPr>
        <p:grpSpPr>
          <a:xfrm>
            <a:off x="466944" y="4525250"/>
            <a:ext cx="2654535" cy="1112091"/>
            <a:chOff x="3853447" y="2411771"/>
            <a:chExt cx="3850335" cy="1815480"/>
          </a:xfrm>
        </p:grpSpPr>
        <p:sp>
          <p:nvSpPr>
            <p:cNvPr id="32" name="Téglalap: lekerekített 31">
              <a:extLst>
                <a:ext uri="{FF2B5EF4-FFF2-40B4-BE49-F238E27FC236}">
                  <a16:creationId xmlns:a16="http://schemas.microsoft.com/office/drawing/2014/main" id="{683D06AC-5030-4E51-921C-5E77D93244FD}"/>
                </a:ext>
              </a:extLst>
            </p:cNvPr>
            <p:cNvSpPr/>
            <p:nvPr/>
          </p:nvSpPr>
          <p:spPr>
            <a:xfrm>
              <a:off x="4926064" y="2411771"/>
              <a:ext cx="1772904" cy="701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2037B835-3733-4246-84F9-A9F1E8F35437}"/>
                </a:ext>
              </a:extLst>
            </p:cNvPr>
            <p:cNvSpPr/>
            <p:nvPr/>
          </p:nvSpPr>
          <p:spPr>
            <a:xfrm>
              <a:off x="3853447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909BF722-06F7-4436-9F33-C3F8755AFE90}"/>
                </a:ext>
              </a:extLst>
            </p:cNvPr>
            <p:cNvSpPr/>
            <p:nvPr/>
          </p:nvSpPr>
          <p:spPr>
            <a:xfrm>
              <a:off x="5930878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02BAFF73-EF74-421F-A4AB-995A0B5B24FB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4739900" y="3113179"/>
              <a:ext cx="1072618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>
              <a:extLst>
                <a:ext uri="{FF2B5EF4-FFF2-40B4-BE49-F238E27FC236}">
                  <a16:creationId xmlns:a16="http://schemas.microsoft.com/office/drawing/2014/main" id="{1A71814D-2C56-426E-8F10-95CBBC278E93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812517" y="3113179"/>
              <a:ext cx="1004814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églalap 36">
            <a:extLst>
              <a:ext uri="{FF2B5EF4-FFF2-40B4-BE49-F238E27FC236}">
                <a16:creationId xmlns:a16="http://schemas.microsoft.com/office/drawing/2014/main" id="{15C2AC88-51CE-4F6D-B951-9EBCD594F3AD}"/>
              </a:ext>
            </a:extLst>
          </p:cNvPr>
          <p:cNvSpPr/>
          <p:nvPr/>
        </p:nvSpPr>
        <p:spPr>
          <a:xfrm>
            <a:off x="374695" y="871896"/>
            <a:ext cx="8032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klasszifikáláskor az egyed abba az osztályba lesz besorolva, amelyikhez tartozó tönkök súlyának összege nagyobb.</a:t>
            </a:r>
            <a:endParaRPr lang="hu-HU"/>
          </a:p>
        </p:txBody>
      </p: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A427423B-C178-41E8-9A8A-1AEB0656DD4F}"/>
              </a:ext>
            </a:extLst>
          </p:cNvPr>
          <p:cNvGrpSpPr/>
          <p:nvPr/>
        </p:nvGrpSpPr>
        <p:grpSpPr>
          <a:xfrm>
            <a:off x="6423577" y="1747951"/>
            <a:ext cx="2365025" cy="1316322"/>
            <a:chOff x="3853447" y="2411771"/>
            <a:chExt cx="3850335" cy="1815480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554A8683-996E-48EA-8029-53FE7BD13CB5}"/>
                </a:ext>
              </a:extLst>
            </p:cNvPr>
            <p:cNvSpPr/>
            <p:nvPr/>
          </p:nvSpPr>
          <p:spPr>
            <a:xfrm>
              <a:off x="4926064" y="2411771"/>
              <a:ext cx="1772904" cy="701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: lekerekített 40">
              <a:extLst>
                <a:ext uri="{FF2B5EF4-FFF2-40B4-BE49-F238E27FC236}">
                  <a16:creationId xmlns:a16="http://schemas.microsoft.com/office/drawing/2014/main" id="{B969C9FA-9A3C-420E-92E4-78C6F6D9222D}"/>
                </a:ext>
              </a:extLst>
            </p:cNvPr>
            <p:cNvSpPr/>
            <p:nvPr/>
          </p:nvSpPr>
          <p:spPr>
            <a:xfrm>
              <a:off x="3853447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: lekerekített 41">
              <a:extLst>
                <a:ext uri="{FF2B5EF4-FFF2-40B4-BE49-F238E27FC236}">
                  <a16:creationId xmlns:a16="http://schemas.microsoft.com/office/drawing/2014/main" id="{9A9707EF-983B-4A75-A77B-331B5EA48647}"/>
                </a:ext>
              </a:extLst>
            </p:cNvPr>
            <p:cNvSpPr/>
            <p:nvPr/>
          </p:nvSpPr>
          <p:spPr>
            <a:xfrm>
              <a:off x="5930878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3" name="Egyenes összekötő nyíllal 42">
              <a:extLst>
                <a:ext uri="{FF2B5EF4-FFF2-40B4-BE49-F238E27FC236}">
                  <a16:creationId xmlns:a16="http://schemas.microsoft.com/office/drawing/2014/main" id="{64E642BB-6DFA-4D10-AFB5-C8BBFFC4D9C5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4739900" y="3113179"/>
              <a:ext cx="1072618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gyenes összekötő nyíllal 43">
              <a:extLst>
                <a:ext uri="{FF2B5EF4-FFF2-40B4-BE49-F238E27FC236}">
                  <a16:creationId xmlns:a16="http://schemas.microsoft.com/office/drawing/2014/main" id="{E725CA27-EF19-47F5-99E5-A5AF13096182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5812517" y="3113179"/>
              <a:ext cx="1004814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F69A5C73-86D9-48C7-9329-B42D0C3F0BBF}"/>
              </a:ext>
            </a:extLst>
          </p:cNvPr>
          <p:cNvGrpSpPr/>
          <p:nvPr/>
        </p:nvGrpSpPr>
        <p:grpSpPr>
          <a:xfrm>
            <a:off x="7096628" y="3417621"/>
            <a:ext cx="1088986" cy="524056"/>
            <a:chOff x="3853447" y="2411771"/>
            <a:chExt cx="3850335" cy="1815480"/>
          </a:xfrm>
        </p:grpSpPr>
        <p:sp>
          <p:nvSpPr>
            <p:cNvPr id="46" name="Téglalap: lekerekített 45">
              <a:extLst>
                <a:ext uri="{FF2B5EF4-FFF2-40B4-BE49-F238E27FC236}">
                  <a16:creationId xmlns:a16="http://schemas.microsoft.com/office/drawing/2014/main" id="{DF51E563-6ACC-4C33-90DB-5057D3EB643B}"/>
                </a:ext>
              </a:extLst>
            </p:cNvPr>
            <p:cNvSpPr/>
            <p:nvPr/>
          </p:nvSpPr>
          <p:spPr>
            <a:xfrm>
              <a:off x="4926064" y="2411771"/>
              <a:ext cx="1772904" cy="701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677E691F-1404-4D91-BE18-75638CC97C2A}"/>
                </a:ext>
              </a:extLst>
            </p:cNvPr>
            <p:cNvSpPr/>
            <p:nvPr/>
          </p:nvSpPr>
          <p:spPr>
            <a:xfrm>
              <a:off x="3853447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: lekerekített 47">
              <a:extLst>
                <a:ext uri="{FF2B5EF4-FFF2-40B4-BE49-F238E27FC236}">
                  <a16:creationId xmlns:a16="http://schemas.microsoft.com/office/drawing/2014/main" id="{E1FC09D2-7DF3-4D00-B6EC-9256996CE1B7}"/>
                </a:ext>
              </a:extLst>
            </p:cNvPr>
            <p:cNvSpPr/>
            <p:nvPr/>
          </p:nvSpPr>
          <p:spPr>
            <a:xfrm>
              <a:off x="5930878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9" name="Egyenes összekötő nyíllal 48">
              <a:extLst>
                <a:ext uri="{FF2B5EF4-FFF2-40B4-BE49-F238E27FC236}">
                  <a16:creationId xmlns:a16="http://schemas.microsoft.com/office/drawing/2014/main" id="{716E48E5-66FD-475A-8BEC-E3716A264644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 flipH="1">
              <a:off x="4739900" y="3113179"/>
              <a:ext cx="1072618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gyenes összekötő nyíllal 49">
              <a:extLst>
                <a:ext uri="{FF2B5EF4-FFF2-40B4-BE49-F238E27FC236}">
                  <a16:creationId xmlns:a16="http://schemas.microsoft.com/office/drawing/2014/main" id="{557EB981-F159-400A-AF28-4F4D6165D06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5812517" y="3113179"/>
              <a:ext cx="1004814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9EAB210D-17FE-4740-AB96-E50ED6A0332E}"/>
              </a:ext>
            </a:extLst>
          </p:cNvPr>
          <p:cNvGrpSpPr/>
          <p:nvPr/>
        </p:nvGrpSpPr>
        <p:grpSpPr>
          <a:xfrm>
            <a:off x="6820099" y="4368745"/>
            <a:ext cx="1613628" cy="854362"/>
            <a:chOff x="3853447" y="2411771"/>
            <a:chExt cx="3850335" cy="1815480"/>
          </a:xfrm>
        </p:grpSpPr>
        <p:sp>
          <p:nvSpPr>
            <p:cNvPr id="52" name="Téglalap: lekerekített 51">
              <a:extLst>
                <a:ext uri="{FF2B5EF4-FFF2-40B4-BE49-F238E27FC236}">
                  <a16:creationId xmlns:a16="http://schemas.microsoft.com/office/drawing/2014/main" id="{0037B914-6D8F-494E-9532-A532AC1046F5}"/>
                </a:ext>
              </a:extLst>
            </p:cNvPr>
            <p:cNvSpPr/>
            <p:nvPr/>
          </p:nvSpPr>
          <p:spPr>
            <a:xfrm>
              <a:off x="4926064" y="2411771"/>
              <a:ext cx="1772904" cy="701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: lekerekített 52">
              <a:extLst>
                <a:ext uri="{FF2B5EF4-FFF2-40B4-BE49-F238E27FC236}">
                  <a16:creationId xmlns:a16="http://schemas.microsoft.com/office/drawing/2014/main" id="{2082E9BA-35A6-445B-99D4-642C0E069CB1}"/>
                </a:ext>
              </a:extLst>
            </p:cNvPr>
            <p:cNvSpPr/>
            <p:nvPr/>
          </p:nvSpPr>
          <p:spPr>
            <a:xfrm>
              <a:off x="3853447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: lekerekített 53">
              <a:extLst>
                <a:ext uri="{FF2B5EF4-FFF2-40B4-BE49-F238E27FC236}">
                  <a16:creationId xmlns:a16="http://schemas.microsoft.com/office/drawing/2014/main" id="{99C1E6E2-BC1E-48A8-B94D-4D60A8F705CA}"/>
                </a:ext>
              </a:extLst>
            </p:cNvPr>
            <p:cNvSpPr/>
            <p:nvPr/>
          </p:nvSpPr>
          <p:spPr>
            <a:xfrm>
              <a:off x="5930878" y="3525843"/>
              <a:ext cx="1772904" cy="70140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5" name="Egyenes összekötő nyíllal 54">
              <a:extLst>
                <a:ext uri="{FF2B5EF4-FFF2-40B4-BE49-F238E27FC236}">
                  <a16:creationId xmlns:a16="http://schemas.microsoft.com/office/drawing/2014/main" id="{82A54E6B-16F7-421E-A0A5-FFB146EB2E75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 flipH="1">
              <a:off x="4739900" y="3113179"/>
              <a:ext cx="1072618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gyenes összekötő nyíllal 55">
              <a:extLst>
                <a:ext uri="{FF2B5EF4-FFF2-40B4-BE49-F238E27FC236}">
                  <a16:creationId xmlns:a16="http://schemas.microsoft.com/office/drawing/2014/main" id="{C9B5ED1B-5300-4199-88E0-2CE7A4D872CD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>
              <a:off x="5812517" y="3113179"/>
              <a:ext cx="1004814" cy="4126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Csoportba foglalás 108">
            <a:extLst>
              <a:ext uri="{FF2B5EF4-FFF2-40B4-BE49-F238E27FC236}">
                <a16:creationId xmlns:a16="http://schemas.microsoft.com/office/drawing/2014/main" id="{68D9815D-C8A4-44A6-ABD0-08F641A4DB3A}"/>
              </a:ext>
            </a:extLst>
          </p:cNvPr>
          <p:cNvGrpSpPr/>
          <p:nvPr/>
        </p:nvGrpSpPr>
        <p:grpSpPr>
          <a:xfrm>
            <a:off x="2310575" y="1941050"/>
            <a:ext cx="5002647" cy="2667708"/>
            <a:chOff x="2310575" y="1941050"/>
            <a:chExt cx="5002647" cy="2667708"/>
          </a:xfrm>
        </p:grpSpPr>
        <p:grpSp>
          <p:nvGrpSpPr>
            <p:cNvPr id="108" name="Csoportba foglalás 107">
              <a:extLst>
                <a:ext uri="{FF2B5EF4-FFF2-40B4-BE49-F238E27FC236}">
                  <a16:creationId xmlns:a16="http://schemas.microsoft.com/office/drawing/2014/main" id="{CC338FF7-222E-4915-A6D9-741D0D7A8A2B}"/>
                </a:ext>
              </a:extLst>
            </p:cNvPr>
            <p:cNvGrpSpPr/>
            <p:nvPr/>
          </p:nvGrpSpPr>
          <p:grpSpPr>
            <a:xfrm>
              <a:off x="2310575" y="1941050"/>
              <a:ext cx="5002647" cy="2667708"/>
              <a:chOff x="2310575" y="1941050"/>
              <a:chExt cx="5002647" cy="26677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Szövegdoboz 56">
                    <a:extLst>
                      <a:ext uri="{FF2B5EF4-FFF2-40B4-BE49-F238E27FC236}">
                        <a16:creationId xmlns:a16="http://schemas.microsoft.com/office/drawing/2014/main" id="{BF49DD0A-BA28-4FD4-9FF3-E55616EE7CE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2708" y="4133225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0,32</m:t>
                          </m:r>
                        </m:oMath>
                      </m:oMathPara>
                    </a14:m>
                    <a:endParaRPr lang="hu-HU" b="0"/>
                  </a:p>
                </p:txBody>
              </p:sp>
            </mc:Choice>
            <mc:Fallback xmlns="">
              <p:sp>
                <p:nvSpPr>
                  <p:cNvPr id="57" name="Szövegdoboz 56">
                    <a:extLst>
                      <a:ext uri="{FF2B5EF4-FFF2-40B4-BE49-F238E27FC236}">
                        <a16:creationId xmlns:a16="http://schemas.microsoft.com/office/drawing/2014/main" id="{BF49DD0A-BA28-4FD4-9FF3-E55616EE7C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2708" y="4133225"/>
                    <a:ext cx="48571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000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Szövegdoboz 57">
                    <a:extLst>
                      <a:ext uri="{FF2B5EF4-FFF2-40B4-BE49-F238E27FC236}">
                        <a16:creationId xmlns:a16="http://schemas.microsoft.com/office/drawing/2014/main" id="{84AC5B70-45CF-48BD-9932-A540B8E8D26D}"/>
                      </a:ext>
                    </a:extLst>
                  </p:cNvPr>
                  <p:cNvSpPr txBox="1"/>
                  <p:nvPr/>
                </p:nvSpPr>
                <p:spPr>
                  <a:xfrm>
                    <a:off x="3737220" y="3503592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0,78</m:t>
                          </m:r>
                        </m:oMath>
                      </m:oMathPara>
                    </a14:m>
                    <a:endParaRPr lang="hu-HU" b="0"/>
                  </a:p>
                </p:txBody>
              </p:sp>
            </mc:Choice>
            <mc:Fallback xmlns="">
              <p:sp>
                <p:nvSpPr>
                  <p:cNvPr id="58" name="Szövegdoboz 57">
                    <a:extLst>
                      <a:ext uri="{FF2B5EF4-FFF2-40B4-BE49-F238E27FC236}">
                        <a16:creationId xmlns:a16="http://schemas.microsoft.com/office/drawing/2014/main" id="{84AC5B70-45CF-48BD-9932-A540B8E8D2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7220" y="3503592"/>
                    <a:ext cx="4857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Szövegdoboz 58">
                    <a:extLst>
                      <a:ext uri="{FF2B5EF4-FFF2-40B4-BE49-F238E27FC236}">
                        <a16:creationId xmlns:a16="http://schemas.microsoft.com/office/drawing/2014/main" id="{35D3BB23-C15D-4FC0-9DC8-8D5575731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737220" y="4130672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0,63</m:t>
                          </m:r>
                        </m:oMath>
                      </m:oMathPara>
                    </a14:m>
                    <a:endParaRPr lang="hu-HU" b="0"/>
                  </a:p>
                </p:txBody>
              </p:sp>
            </mc:Choice>
            <mc:Fallback xmlns="">
              <p:sp>
                <p:nvSpPr>
                  <p:cNvPr id="59" name="Szövegdoboz 58">
                    <a:extLst>
                      <a:ext uri="{FF2B5EF4-FFF2-40B4-BE49-F238E27FC236}">
                        <a16:creationId xmlns:a16="http://schemas.microsoft.com/office/drawing/2014/main" id="{35D3BB23-C15D-4FC0-9DC8-8D5575731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7220" y="4130672"/>
                    <a:ext cx="48571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Szövegdoboz 59">
                    <a:extLst>
                      <a:ext uri="{FF2B5EF4-FFF2-40B4-BE49-F238E27FC236}">
                        <a16:creationId xmlns:a16="http://schemas.microsoft.com/office/drawing/2014/main" id="{8D7EF164-F467-4B62-90DE-D409AEC27518}"/>
                      </a:ext>
                    </a:extLst>
                  </p:cNvPr>
                  <p:cNvSpPr txBox="1"/>
                  <p:nvPr/>
                </p:nvSpPr>
                <p:spPr>
                  <a:xfrm>
                    <a:off x="3737220" y="2876513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0,42</m:t>
                          </m:r>
                        </m:oMath>
                      </m:oMathPara>
                    </a14:m>
                    <a:endParaRPr lang="hu-HU" b="0"/>
                  </a:p>
                </p:txBody>
              </p:sp>
            </mc:Choice>
            <mc:Fallback xmlns="">
              <p:sp>
                <p:nvSpPr>
                  <p:cNvPr id="60" name="Szövegdoboz 59">
                    <a:extLst>
                      <a:ext uri="{FF2B5EF4-FFF2-40B4-BE49-F238E27FC236}">
                        <a16:creationId xmlns:a16="http://schemas.microsoft.com/office/drawing/2014/main" id="{8D7EF164-F467-4B62-90DE-D409AEC27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7220" y="2876513"/>
                    <a:ext cx="48571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000" r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Szövegdoboz 60">
                    <a:extLst>
                      <a:ext uri="{FF2B5EF4-FFF2-40B4-BE49-F238E27FC236}">
                        <a16:creationId xmlns:a16="http://schemas.microsoft.com/office/drawing/2014/main" id="{204296ED-F524-4008-AE69-D2CCC1EFCD8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2708" y="3503591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0,21</m:t>
                          </m:r>
                        </m:oMath>
                      </m:oMathPara>
                    </a14:m>
                    <a:endParaRPr lang="hu-HU" b="0"/>
                  </a:p>
                </p:txBody>
              </p:sp>
            </mc:Choice>
            <mc:Fallback xmlns="">
              <p:sp>
                <p:nvSpPr>
                  <p:cNvPr id="61" name="Szövegdoboz 60">
                    <a:extLst>
                      <a:ext uri="{FF2B5EF4-FFF2-40B4-BE49-F238E27FC236}">
                        <a16:creationId xmlns:a16="http://schemas.microsoft.com/office/drawing/2014/main" id="{204296ED-F524-4008-AE69-D2CCC1EFC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2708" y="3503591"/>
                    <a:ext cx="48571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Szövegdoboz 61">
                    <a:extLst>
                      <a:ext uri="{FF2B5EF4-FFF2-40B4-BE49-F238E27FC236}">
                        <a16:creationId xmlns:a16="http://schemas.microsoft.com/office/drawing/2014/main" id="{3B12B668-EAF1-41F4-9139-71839EBB0752}"/>
                      </a:ext>
                    </a:extLst>
                  </p:cNvPr>
                  <p:cNvSpPr txBox="1"/>
                  <p:nvPr/>
                </p:nvSpPr>
                <p:spPr>
                  <a:xfrm>
                    <a:off x="5232708" y="2876512"/>
                    <a:ext cx="4857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0,61</m:t>
                          </m:r>
                        </m:oMath>
                      </m:oMathPara>
                    </a14:m>
                    <a:endParaRPr lang="hu-HU" b="0"/>
                  </a:p>
                </p:txBody>
              </p:sp>
            </mc:Choice>
            <mc:Fallback xmlns="">
              <p:sp>
                <p:nvSpPr>
                  <p:cNvPr id="62" name="Szövegdoboz 61">
                    <a:extLst>
                      <a:ext uri="{FF2B5EF4-FFF2-40B4-BE49-F238E27FC236}">
                        <a16:creationId xmlns:a16="http://schemas.microsoft.com/office/drawing/2014/main" id="{3B12B668-EAF1-41F4-9139-71839EBB0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2708" y="2876512"/>
                    <a:ext cx="48571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000" r="-1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Egyenes összekötő nyíllal 62">
                <a:extLst>
                  <a:ext uri="{FF2B5EF4-FFF2-40B4-BE49-F238E27FC236}">
                    <a16:creationId xmlns:a16="http://schemas.microsoft.com/office/drawing/2014/main" id="{F569E070-F9A8-4FBE-9BC7-43DA2D4C2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0283" y="1941050"/>
                <a:ext cx="1015815" cy="885604"/>
              </a:xfrm>
              <a:prstGeom prst="straightConnector1">
                <a:avLst/>
              </a:prstGeom>
              <a:ln w="19050" cap="flat" cmpd="sng" algn="ctr">
                <a:solidFill>
                  <a:schemeClr val="tx1">
                    <a:lumMod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7" name="Egyenes összekötő nyíllal 66">
                <a:extLst>
                  <a:ext uri="{FF2B5EF4-FFF2-40B4-BE49-F238E27FC236}">
                    <a16:creationId xmlns:a16="http://schemas.microsoft.com/office/drawing/2014/main" id="{5282D2E4-5B85-433F-A552-F62B84DBB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575" y="3380158"/>
                <a:ext cx="1293208" cy="249780"/>
              </a:xfrm>
              <a:prstGeom prst="straightConnector1">
                <a:avLst/>
              </a:prstGeom>
              <a:ln w="19050" cap="flat" cmpd="sng" algn="ctr">
                <a:solidFill>
                  <a:schemeClr val="tx1">
                    <a:lumMod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Egyenes összekötő nyíllal 68">
                <a:extLst>
                  <a:ext uri="{FF2B5EF4-FFF2-40B4-BE49-F238E27FC236}">
                    <a16:creationId xmlns:a16="http://schemas.microsoft.com/office/drawing/2014/main" id="{261FB801-C20B-4DEF-84A4-EB06B2EF4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2043" y="4271724"/>
                <a:ext cx="1031740" cy="337034"/>
              </a:xfrm>
              <a:prstGeom prst="straightConnector1">
                <a:avLst/>
              </a:prstGeom>
              <a:ln w="19050" cap="flat" cmpd="sng" algn="ctr">
                <a:solidFill>
                  <a:schemeClr val="tx1">
                    <a:lumMod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7" name="Egyenes összekötő nyíllal 76">
                <a:extLst>
                  <a:ext uri="{FF2B5EF4-FFF2-40B4-BE49-F238E27FC236}">
                    <a16:creationId xmlns:a16="http://schemas.microsoft.com/office/drawing/2014/main" id="{72D30361-267C-4840-B429-B2B394169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8418" y="2084775"/>
                <a:ext cx="1191991" cy="758670"/>
              </a:xfrm>
              <a:prstGeom prst="straightConnector1">
                <a:avLst/>
              </a:prstGeom>
              <a:ln w="19050" cap="flat" cmpd="sng" algn="ctr">
                <a:solidFill>
                  <a:schemeClr val="tx1">
                    <a:lumMod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0" name="Egyenes összekötő nyíllal 79">
                <a:extLst>
                  <a:ext uri="{FF2B5EF4-FFF2-40B4-BE49-F238E27FC236}">
                    <a16:creationId xmlns:a16="http://schemas.microsoft.com/office/drawing/2014/main" id="{55BB26F4-9AD3-494F-BFF9-1B9D1A98C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04430" y="3538522"/>
                <a:ext cx="1508792" cy="103568"/>
              </a:xfrm>
              <a:prstGeom prst="straightConnector1">
                <a:avLst/>
              </a:prstGeom>
              <a:ln w="19050" cap="flat" cmpd="sng" algn="ctr">
                <a:solidFill>
                  <a:schemeClr val="tx1">
                    <a:lumMod val="9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4" name="Egyenes összekötő nyíllal 83">
              <a:extLst>
                <a:ext uri="{FF2B5EF4-FFF2-40B4-BE49-F238E27FC236}">
                  <a16:creationId xmlns:a16="http://schemas.microsoft.com/office/drawing/2014/main" id="{0E7E5936-204C-4732-9DCC-0E8D61D495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4430" y="4269171"/>
              <a:ext cx="1394439" cy="299281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0774879C-E0EF-4D39-BA10-6A32285B5562}"/>
              </a:ext>
            </a:extLst>
          </p:cNvPr>
          <p:cNvGrpSpPr/>
          <p:nvPr/>
        </p:nvGrpSpPr>
        <p:grpSpPr>
          <a:xfrm>
            <a:off x="3316116" y="4264681"/>
            <a:ext cx="2737135" cy="1861069"/>
            <a:chOff x="3316116" y="4264681"/>
            <a:chExt cx="2737135" cy="1861069"/>
          </a:xfrm>
        </p:grpSpPr>
        <p:grpSp>
          <p:nvGrpSpPr>
            <p:cNvPr id="97" name="Csoportba foglalás 96">
              <a:extLst>
                <a:ext uri="{FF2B5EF4-FFF2-40B4-BE49-F238E27FC236}">
                  <a16:creationId xmlns:a16="http://schemas.microsoft.com/office/drawing/2014/main" id="{5BFD41C4-EC60-4A1B-B32B-24BD28E2200F}"/>
                </a:ext>
              </a:extLst>
            </p:cNvPr>
            <p:cNvGrpSpPr/>
            <p:nvPr/>
          </p:nvGrpSpPr>
          <p:grpSpPr>
            <a:xfrm>
              <a:off x="3316116" y="4339075"/>
              <a:ext cx="1005908" cy="401002"/>
              <a:chOff x="3316116" y="4339075"/>
              <a:chExt cx="1005908" cy="4010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Szövegdoboz 88">
                    <a:extLst>
                      <a:ext uri="{FF2B5EF4-FFF2-40B4-BE49-F238E27FC236}">
                        <a16:creationId xmlns:a16="http://schemas.microsoft.com/office/drawing/2014/main" id="{0339F006-2F04-42E2-A424-63D8BEF24B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16116" y="4339075"/>
                    <a:ext cx="2981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hu-HU" sz="2400"/>
                  </a:p>
                </p:txBody>
              </p:sp>
            </mc:Choice>
            <mc:Fallback xmlns="">
              <p:sp>
                <p:nvSpPr>
                  <p:cNvPr id="89" name="Szövegdoboz 88">
                    <a:extLst>
                      <a:ext uri="{FF2B5EF4-FFF2-40B4-BE49-F238E27FC236}">
                        <a16:creationId xmlns:a16="http://schemas.microsoft.com/office/drawing/2014/main" id="{0339F006-2F04-42E2-A424-63D8BEF24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6116" y="4339075"/>
                    <a:ext cx="29815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408" r="-2040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Egyenes összekötő 90">
                <a:extLst>
                  <a:ext uri="{FF2B5EF4-FFF2-40B4-BE49-F238E27FC236}">
                    <a16:creationId xmlns:a16="http://schemas.microsoft.com/office/drawing/2014/main" id="{3E230368-6D1B-4351-B0BB-F1C0B198F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6817" y="4740077"/>
                <a:ext cx="9652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Csoportba foglalás 97">
              <a:extLst>
                <a:ext uri="{FF2B5EF4-FFF2-40B4-BE49-F238E27FC236}">
                  <a16:creationId xmlns:a16="http://schemas.microsoft.com/office/drawing/2014/main" id="{55D80645-C6DA-4DF3-A5AD-470F13534A9B}"/>
                </a:ext>
              </a:extLst>
            </p:cNvPr>
            <p:cNvGrpSpPr/>
            <p:nvPr/>
          </p:nvGrpSpPr>
          <p:grpSpPr>
            <a:xfrm>
              <a:off x="4848347" y="4264681"/>
              <a:ext cx="1204904" cy="369332"/>
              <a:chOff x="4848347" y="4264681"/>
              <a:chExt cx="120490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Szövegdoboz 92">
                    <a:extLst>
                      <a:ext uri="{FF2B5EF4-FFF2-40B4-BE49-F238E27FC236}">
                        <a16:creationId xmlns:a16="http://schemas.microsoft.com/office/drawing/2014/main" id="{55E602E7-1EB8-48C7-85F6-A6D3287370D0}"/>
                      </a:ext>
                    </a:extLst>
                  </p:cNvPr>
                  <p:cNvSpPr txBox="1"/>
                  <p:nvPr/>
                </p:nvSpPr>
                <p:spPr>
                  <a:xfrm>
                    <a:off x="4848347" y="4264681"/>
                    <a:ext cx="2981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hu-HU" sz="2400"/>
                  </a:p>
                </p:txBody>
              </p:sp>
            </mc:Choice>
            <mc:Fallback xmlns="">
              <p:sp>
                <p:nvSpPr>
                  <p:cNvPr id="93" name="Szövegdoboz 92">
                    <a:extLst>
                      <a:ext uri="{FF2B5EF4-FFF2-40B4-BE49-F238E27FC236}">
                        <a16:creationId xmlns:a16="http://schemas.microsoft.com/office/drawing/2014/main" id="{55E602E7-1EB8-48C7-85F6-A6D3287370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8347" y="4264681"/>
                    <a:ext cx="29815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408" r="-20408" b="-6667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Egyenes összekötő 93">
                <a:extLst>
                  <a:ext uri="{FF2B5EF4-FFF2-40B4-BE49-F238E27FC236}">
                    <a16:creationId xmlns:a16="http://schemas.microsoft.com/office/drawing/2014/main" id="{D291370A-BE59-4D83-9744-52ED781BC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8347" y="4615866"/>
                <a:ext cx="12049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Szövegdoboz 98">
                  <a:extLst>
                    <a:ext uri="{FF2B5EF4-FFF2-40B4-BE49-F238E27FC236}">
                      <a16:creationId xmlns:a16="http://schemas.microsoft.com/office/drawing/2014/main" id="{97859F4D-45AF-431B-864D-EB7E357D5157}"/>
                    </a:ext>
                  </a:extLst>
                </p:cNvPr>
                <p:cNvSpPr txBox="1"/>
                <p:nvPr/>
              </p:nvSpPr>
              <p:spPr>
                <a:xfrm>
                  <a:off x="3740099" y="4804297"/>
                  <a:ext cx="485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1,83</m:t>
                        </m:r>
                      </m:oMath>
                    </m:oMathPara>
                  </a14:m>
                  <a:endParaRPr lang="hu-HU" b="0"/>
                </a:p>
              </p:txBody>
            </p:sp>
          </mc:Choice>
          <mc:Fallback xmlns="">
            <p:sp>
              <p:nvSpPr>
                <p:cNvPr id="99" name="Szövegdoboz 98">
                  <a:extLst>
                    <a:ext uri="{FF2B5EF4-FFF2-40B4-BE49-F238E27FC236}">
                      <a16:creationId xmlns:a16="http://schemas.microsoft.com/office/drawing/2014/main" id="{97859F4D-45AF-431B-864D-EB7E357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099" y="4804297"/>
                  <a:ext cx="48571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92" r="-12658" b="-6522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Szövegdoboz 99">
                  <a:extLst>
                    <a:ext uri="{FF2B5EF4-FFF2-40B4-BE49-F238E27FC236}">
                      <a16:creationId xmlns:a16="http://schemas.microsoft.com/office/drawing/2014/main" id="{23A12C41-4059-4A8B-AB69-1E7FA1C49664}"/>
                    </a:ext>
                  </a:extLst>
                </p:cNvPr>
                <p:cNvSpPr txBox="1"/>
                <p:nvPr/>
              </p:nvSpPr>
              <p:spPr>
                <a:xfrm>
                  <a:off x="5234864" y="4690053"/>
                  <a:ext cx="485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1,14</m:t>
                        </m:r>
                      </m:oMath>
                    </m:oMathPara>
                  </a14:m>
                  <a:endParaRPr lang="hu-HU" b="0"/>
                </a:p>
              </p:txBody>
            </p:sp>
          </mc:Choice>
          <mc:Fallback xmlns="">
            <p:sp>
              <p:nvSpPr>
                <p:cNvPr id="100" name="Szövegdoboz 99">
                  <a:extLst>
                    <a:ext uri="{FF2B5EF4-FFF2-40B4-BE49-F238E27FC236}">
                      <a16:creationId xmlns:a16="http://schemas.microsoft.com/office/drawing/2014/main" id="{23A12C41-4059-4A8B-AB69-1E7FA1C49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64" y="4690053"/>
                  <a:ext cx="48571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392" r="-12658" b="-6522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Egyenes összekötő nyíllal 100">
              <a:extLst>
                <a:ext uri="{FF2B5EF4-FFF2-40B4-BE49-F238E27FC236}">
                  <a16:creationId xmlns:a16="http://schemas.microsoft.com/office/drawing/2014/main" id="{51F332F5-EC11-469D-86D8-ED374FF69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725" y="5145515"/>
              <a:ext cx="347152" cy="633849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473873DF-D80A-40B0-9A4A-B4FAE4FC129A}"/>
                </a:ext>
              </a:extLst>
            </p:cNvPr>
            <p:cNvSpPr/>
            <p:nvPr/>
          </p:nvSpPr>
          <p:spPr>
            <a:xfrm>
              <a:off x="4344437" y="5756418"/>
              <a:ext cx="1447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/>
                <a:t>Végső osztály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81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C2AB1319-2DC8-4DA9-83EF-5BE591ECDE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0089"/>
            <a:ext cx="9144000" cy="7134874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C3997C3-7D5B-40C4-BB4C-30E1E488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38" y="2278905"/>
            <a:ext cx="4325112" cy="2176716"/>
          </a:xfrm>
        </p:spPr>
        <p:txBody>
          <a:bodyPr/>
          <a:lstStyle/>
          <a:p>
            <a:r>
              <a:rPr lang="hu-HU"/>
              <a:t>Gradiens</a:t>
            </a:r>
            <a:br>
              <a:rPr lang="hu-HU"/>
            </a:br>
            <a:r>
              <a:rPr lang="hu-HU"/>
              <a:t>Turbózás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8885B45-6A19-4E1E-8CF5-5E7A98FF0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Machine learning technológia </a:t>
            </a:r>
          </a:p>
          <a:p>
            <a:r>
              <a:rPr lang="hu-HU"/>
              <a:t>Regresszió és osztályozás</a:t>
            </a:r>
          </a:p>
        </p:txBody>
      </p:sp>
    </p:spTree>
    <p:extLst>
      <p:ext uri="{BB962C8B-B14F-4D97-AF65-F5344CB8AC3E}">
        <p14:creationId xmlns:p14="http://schemas.microsoft.com/office/powerpoint/2010/main" val="298444300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C22889E-1CD7-424F-8255-0C9BBFD0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alap elképzelés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43C40E52-3B90-42CB-BD18-E262E483963F}"/>
                  </a:ext>
                </a:extLst>
              </p:cNvPr>
              <p:cNvSpPr/>
              <p:nvPr/>
            </p:nvSpPr>
            <p:spPr>
              <a:xfrm>
                <a:off x="0" y="1892258"/>
                <a:ext cx="9144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</a:rPr>
                        <m:t>𝑏𝑒𝑐𝑠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𝑙𝑡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ő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ő 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𝑝𝑟𝑒𝑑𝑖𝑘𝑐𝑖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ó+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𝑡𝑎𝑛𝑢𝑙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𝑠𝑒𝑏𝑒𝑠𝑠</m:t>
                      </m:r>
                      <m:r>
                        <a:rPr lang="hu-HU" sz="2000" i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𝑟𝑒𝑧𝑖𝑑𝑢𝑚</m:t>
                      </m:r>
                    </m:oMath>
                  </m:oMathPara>
                </a14:m>
                <a:endParaRPr lang="hu-HU" sz="2000"/>
              </a:p>
            </p:txBody>
          </p:sp>
        </mc:Choice>
        <mc:Fallback xmlns=""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43C40E52-3B90-42CB-BD18-E262E4839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2258"/>
                <a:ext cx="9144000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3FE1D9C8-8F5A-404F-B9B0-852FD56EA337}"/>
              </a:ext>
            </a:extLst>
          </p:cNvPr>
          <p:cNvGrpSpPr/>
          <p:nvPr/>
        </p:nvGrpSpPr>
        <p:grpSpPr>
          <a:xfrm>
            <a:off x="1953353" y="2735414"/>
            <a:ext cx="2949477" cy="1658462"/>
            <a:chOff x="-454358" y="168263"/>
            <a:chExt cx="10807820" cy="4972728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12E53FD1-9ADE-4622-9F4D-51680FDA755C}"/>
                </a:ext>
              </a:extLst>
            </p:cNvPr>
            <p:cNvSpPr/>
            <p:nvPr/>
          </p:nvSpPr>
          <p:spPr>
            <a:xfrm>
              <a:off x="489137" y="2839248"/>
              <a:ext cx="1772905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682E6889-D136-476D-A138-482830A2E695}"/>
                </a:ext>
              </a:extLst>
            </p:cNvPr>
            <p:cNvSpPr/>
            <p:nvPr/>
          </p:nvSpPr>
          <p:spPr>
            <a:xfrm>
              <a:off x="2685913" y="2842132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sz="1600"/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E7BF5629-85B9-4B78-BCEB-61EBF9E8B5D7}"/>
                </a:ext>
              </a:extLst>
            </p:cNvPr>
            <p:cNvSpPr/>
            <p:nvPr/>
          </p:nvSpPr>
          <p:spPr>
            <a:xfrm>
              <a:off x="3851506" y="168263"/>
              <a:ext cx="1772904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045BA71D-3422-467D-86CF-73900B3EC179}"/>
                </a:ext>
              </a:extLst>
            </p:cNvPr>
            <p:cNvSpPr/>
            <p:nvPr/>
          </p:nvSpPr>
          <p:spPr>
            <a:xfrm>
              <a:off x="1700975" y="1523242"/>
              <a:ext cx="1772904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D2D4FC90-924E-46FD-929B-E76294583D49}"/>
                </a:ext>
              </a:extLst>
            </p:cNvPr>
            <p:cNvSpPr/>
            <p:nvPr/>
          </p:nvSpPr>
          <p:spPr>
            <a:xfrm>
              <a:off x="6264412" y="1567369"/>
              <a:ext cx="1772906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FCF6923B-08F1-4571-B0D1-9F0DA4879A92}"/>
                </a:ext>
              </a:extLst>
            </p:cNvPr>
            <p:cNvSpPr/>
            <p:nvPr/>
          </p:nvSpPr>
          <p:spPr>
            <a:xfrm>
              <a:off x="-454358" y="4285898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: lekerekített 16">
              <a:extLst>
                <a:ext uri="{FF2B5EF4-FFF2-40B4-BE49-F238E27FC236}">
                  <a16:creationId xmlns:a16="http://schemas.microsoft.com/office/drawing/2014/main" id="{990EB1EB-3ECB-4AED-A453-56DD7C3259D1}"/>
                </a:ext>
              </a:extLst>
            </p:cNvPr>
            <p:cNvSpPr/>
            <p:nvPr/>
          </p:nvSpPr>
          <p:spPr>
            <a:xfrm>
              <a:off x="2337428" y="4316876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: lekerekített 17">
              <a:extLst>
                <a:ext uri="{FF2B5EF4-FFF2-40B4-BE49-F238E27FC236}">
                  <a16:creationId xmlns:a16="http://schemas.microsoft.com/office/drawing/2014/main" id="{9C77B4C6-905F-4952-A6AF-0C6A07445DED}"/>
                </a:ext>
              </a:extLst>
            </p:cNvPr>
            <p:cNvSpPr/>
            <p:nvPr/>
          </p:nvSpPr>
          <p:spPr>
            <a:xfrm>
              <a:off x="6203956" y="4319725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50909E0D-2E7E-4E48-A362-CD9819D3BC05}"/>
                </a:ext>
              </a:extLst>
            </p:cNvPr>
            <p:cNvSpPr/>
            <p:nvPr/>
          </p:nvSpPr>
          <p:spPr>
            <a:xfrm>
              <a:off x="8580559" y="4311283"/>
              <a:ext cx="1772903" cy="8212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: lekerekített 33">
              <a:extLst>
                <a:ext uri="{FF2B5EF4-FFF2-40B4-BE49-F238E27FC236}">
                  <a16:creationId xmlns:a16="http://schemas.microsoft.com/office/drawing/2014/main" id="{BAE301C1-B5FC-4229-8F31-177951D9ED0D}"/>
                </a:ext>
              </a:extLst>
            </p:cNvPr>
            <p:cNvSpPr/>
            <p:nvPr/>
          </p:nvSpPr>
          <p:spPr>
            <a:xfrm>
              <a:off x="4966375" y="2860470"/>
              <a:ext cx="1772905" cy="8212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: lekerekített 31">
              <a:extLst>
                <a:ext uri="{FF2B5EF4-FFF2-40B4-BE49-F238E27FC236}">
                  <a16:creationId xmlns:a16="http://schemas.microsoft.com/office/drawing/2014/main" id="{850B7BE8-C3C7-407C-A326-E7404805013D}"/>
                </a:ext>
              </a:extLst>
            </p:cNvPr>
            <p:cNvSpPr/>
            <p:nvPr/>
          </p:nvSpPr>
          <p:spPr>
            <a:xfrm>
              <a:off x="7403480" y="2860467"/>
              <a:ext cx="1772904" cy="821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31AEC79A-5FB2-4E26-BF7B-F77DFD4156C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587427" y="989529"/>
              <a:ext cx="2150531" cy="4960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3323B237-DB8C-4189-BAB7-1B2B431C04A9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4737958" y="989529"/>
              <a:ext cx="2412905" cy="577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6DF02EC0-BBE6-4AA8-BC65-99D328BC2B3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372332" y="2344509"/>
              <a:ext cx="1215095" cy="420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>
              <a:extLst>
                <a:ext uri="{FF2B5EF4-FFF2-40B4-BE49-F238E27FC236}">
                  <a16:creationId xmlns:a16="http://schemas.microsoft.com/office/drawing/2014/main" id="{8E5B3526-8417-4BA4-9D7A-8E68FEC6BF3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587427" y="2344509"/>
              <a:ext cx="981678" cy="461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26A1BDBA-47E3-4983-8593-66A928181E68}"/>
                </a:ext>
              </a:extLst>
            </p:cNvPr>
            <p:cNvCxnSpPr>
              <a:cxnSpLocks/>
              <a:stCxn id="36" idx="2"/>
              <a:endCxn id="16" idx="0"/>
            </p:cNvCxnSpPr>
            <p:nvPr/>
          </p:nvCxnSpPr>
          <p:spPr>
            <a:xfrm flipH="1">
              <a:off x="432095" y="3660514"/>
              <a:ext cx="943495" cy="6253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26D5887B-5CF5-4BC4-B3B7-ADB9532E5E3F}"/>
                </a:ext>
              </a:extLst>
            </p:cNvPr>
            <p:cNvCxnSpPr>
              <a:cxnSpLocks/>
              <a:stCxn id="36" idx="2"/>
              <a:endCxn id="17" idx="0"/>
            </p:cNvCxnSpPr>
            <p:nvPr/>
          </p:nvCxnSpPr>
          <p:spPr>
            <a:xfrm>
              <a:off x="1375590" y="3660514"/>
              <a:ext cx="1848289" cy="656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69E70639-71AA-4591-9B88-551DBC957F6C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852827" y="2388635"/>
              <a:ext cx="1298040" cy="459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nyíllal 28">
              <a:extLst>
                <a:ext uri="{FF2B5EF4-FFF2-40B4-BE49-F238E27FC236}">
                  <a16:creationId xmlns:a16="http://schemas.microsoft.com/office/drawing/2014/main" id="{5576AEB2-2CE7-4A07-AA58-646924887C2E}"/>
                </a:ext>
              </a:extLst>
            </p:cNvPr>
            <p:cNvCxnSpPr>
              <a:cxnSpLocks/>
              <a:stCxn id="15" idx="2"/>
              <a:endCxn id="32" idx="0"/>
            </p:cNvCxnSpPr>
            <p:nvPr/>
          </p:nvCxnSpPr>
          <p:spPr>
            <a:xfrm>
              <a:off x="7150867" y="2388635"/>
              <a:ext cx="1139066" cy="4718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4D6BCC09-4C2F-4898-834F-A414FC807C50}"/>
                </a:ext>
              </a:extLst>
            </p:cNvPr>
            <p:cNvCxnSpPr>
              <a:cxnSpLocks/>
              <a:stCxn id="32" idx="2"/>
              <a:endCxn id="18" idx="0"/>
            </p:cNvCxnSpPr>
            <p:nvPr/>
          </p:nvCxnSpPr>
          <p:spPr>
            <a:xfrm flipH="1">
              <a:off x="7090408" y="3681734"/>
              <a:ext cx="1199526" cy="6379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98837CBC-EA2A-4942-9B95-7CDE23A77A93}"/>
                </a:ext>
              </a:extLst>
            </p:cNvPr>
            <p:cNvCxnSpPr>
              <a:cxnSpLocks/>
              <a:stCxn id="32" idx="2"/>
              <a:endCxn id="19" idx="0"/>
            </p:cNvCxnSpPr>
            <p:nvPr/>
          </p:nvCxnSpPr>
          <p:spPr>
            <a:xfrm>
              <a:off x="8289935" y="3681731"/>
              <a:ext cx="1177078" cy="629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BE26F6FA-80E3-40F9-B8F8-A294FF2FC7A6}"/>
              </a:ext>
            </a:extLst>
          </p:cNvPr>
          <p:cNvSpPr/>
          <p:nvPr/>
        </p:nvSpPr>
        <p:spPr>
          <a:xfrm>
            <a:off x="284980" y="3047337"/>
            <a:ext cx="982895" cy="447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1" name="Csoportba foglalás 200">
            <a:extLst>
              <a:ext uri="{FF2B5EF4-FFF2-40B4-BE49-F238E27FC236}">
                <a16:creationId xmlns:a16="http://schemas.microsoft.com/office/drawing/2014/main" id="{9B6ADAC3-3718-4E04-B00A-025A2E3A0F79}"/>
              </a:ext>
            </a:extLst>
          </p:cNvPr>
          <p:cNvGrpSpPr/>
          <p:nvPr/>
        </p:nvGrpSpPr>
        <p:grpSpPr>
          <a:xfrm>
            <a:off x="5627248" y="2818936"/>
            <a:ext cx="2546784" cy="1572125"/>
            <a:chOff x="0" y="150874"/>
            <a:chExt cx="8754089" cy="5660848"/>
          </a:xfrm>
        </p:grpSpPr>
        <p:cxnSp>
          <p:nvCxnSpPr>
            <p:cNvPr id="177" name="Egyenes összekötő nyíllal 176">
              <a:extLst>
                <a:ext uri="{FF2B5EF4-FFF2-40B4-BE49-F238E27FC236}">
                  <a16:creationId xmlns:a16="http://schemas.microsoft.com/office/drawing/2014/main" id="{0DD1E1E7-4292-4EC5-8342-4CD00496C5EA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>
              <a:off x="2407084" y="2327120"/>
              <a:ext cx="1063768" cy="915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gyenes összekötő nyíllal 178">
              <a:extLst>
                <a:ext uri="{FF2B5EF4-FFF2-40B4-BE49-F238E27FC236}">
                  <a16:creationId xmlns:a16="http://schemas.microsoft.com/office/drawing/2014/main" id="{32E67B58-D8F0-471D-87D1-FD1C2F96E881}"/>
                </a:ext>
              </a:extLst>
            </p:cNvPr>
            <p:cNvCxnSpPr>
              <a:cxnSpLocks/>
              <a:endCxn id="160" idx="0"/>
            </p:cNvCxnSpPr>
            <p:nvPr/>
          </p:nvCxnSpPr>
          <p:spPr>
            <a:xfrm>
              <a:off x="1203908" y="4135621"/>
              <a:ext cx="1657731" cy="8548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Csoportba foglalás 197">
              <a:extLst>
                <a:ext uri="{FF2B5EF4-FFF2-40B4-BE49-F238E27FC236}">
                  <a16:creationId xmlns:a16="http://schemas.microsoft.com/office/drawing/2014/main" id="{58F9BBF6-2F9F-4417-88BE-EDFAF7C3BB2C}"/>
                </a:ext>
              </a:extLst>
            </p:cNvPr>
            <p:cNvGrpSpPr/>
            <p:nvPr/>
          </p:nvGrpSpPr>
          <p:grpSpPr>
            <a:xfrm>
              <a:off x="0" y="150874"/>
              <a:ext cx="8754089" cy="5660848"/>
              <a:chOff x="180343" y="168263"/>
              <a:chExt cx="8754089" cy="5660848"/>
            </a:xfrm>
          </p:grpSpPr>
          <p:sp>
            <p:nvSpPr>
              <p:cNvPr id="142" name="Téglalap: lekerekített 141">
                <a:extLst>
                  <a:ext uri="{FF2B5EF4-FFF2-40B4-BE49-F238E27FC236}">
                    <a16:creationId xmlns:a16="http://schemas.microsoft.com/office/drawing/2014/main" id="{CA1A5714-4458-4A36-8F8D-17A7B44F10F0}"/>
                  </a:ext>
                </a:extLst>
              </p:cNvPr>
              <p:cNvSpPr/>
              <p:nvPr/>
            </p:nvSpPr>
            <p:spPr>
              <a:xfrm>
                <a:off x="505779" y="3304269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5" name="Téglalap: lekerekített 144">
                <a:extLst>
                  <a:ext uri="{FF2B5EF4-FFF2-40B4-BE49-F238E27FC236}">
                    <a16:creationId xmlns:a16="http://schemas.microsoft.com/office/drawing/2014/main" id="{222339D5-81E9-43B1-BD83-F52FE6844E92}"/>
                  </a:ext>
                </a:extLst>
              </p:cNvPr>
              <p:cNvSpPr/>
              <p:nvPr/>
            </p:nvSpPr>
            <p:spPr>
              <a:xfrm>
                <a:off x="2768002" y="3296066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8" name="Téglalap: lekerekített 147">
                <a:extLst>
                  <a:ext uri="{FF2B5EF4-FFF2-40B4-BE49-F238E27FC236}">
                    <a16:creationId xmlns:a16="http://schemas.microsoft.com/office/drawing/2014/main" id="{4B523235-A4A7-480C-8C17-E6008C6E8DEA}"/>
                  </a:ext>
                </a:extLst>
              </p:cNvPr>
              <p:cNvSpPr/>
              <p:nvPr/>
            </p:nvSpPr>
            <p:spPr>
              <a:xfrm>
                <a:off x="3851506" y="168263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1" name="Téglalap: lekerekített 150">
                <a:extLst>
                  <a:ext uri="{FF2B5EF4-FFF2-40B4-BE49-F238E27FC236}">
                    <a16:creationId xmlns:a16="http://schemas.microsoft.com/office/drawing/2014/main" id="{440E63DB-5F40-4808-97C3-C92348E0D0B2}"/>
                  </a:ext>
                </a:extLst>
              </p:cNvPr>
              <p:cNvSpPr/>
              <p:nvPr/>
            </p:nvSpPr>
            <p:spPr>
              <a:xfrm>
                <a:off x="1700975" y="1523243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4" name="Téglalap: lekerekített 153">
                <a:extLst>
                  <a:ext uri="{FF2B5EF4-FFF2-40B4-BE49-F238E27FC236}">
                    <a16:creationId xmlns:a16="http://schemas.microsoft.com/office/drawing/2014/main" id="{DA46B940-DCE7-43F1-903A-DFEF45886962}"/>
                  </a:ext>
                </a:extLst>
              </p:cNvPr>
              <p:cNvSpPr/>
              <p:nvPr/>
            </p:nvSpPr>
            <p:spPr>
              <a:xfrm>
                <a:off x="6084374" y="1520161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7" name="Téglalap: lekerekített 156">
                <a:extLst>
                  <a:ext uri="{FF2B5EF4-FFF2-40B4-BE49-F238E27FC236}">
                    <a16:creationId xmlns:a16="http://schemas.microsoft.com/office/drawing/2014/main" id="{AAA9F9A3-E938-4B59-AA58-A306F9AE51DB}"/>
                  </a:ext>
                </a:extLst>
              </p:cNvPr>
              <p:cNvSpPr/>
              <p:nvPr/>
            </p:nvSpPr>
            <p:spPr>
              <a:xfrm>
                <a:off x="180343" y="4998492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0" name="Téglalap: lekerekített 159">
                <a:extLst>
                  <a:ext uri="{FF2B5EF4-FFF2-40B4-BE49-F238E27FC236}">
                    <a16:creationId xmlns:a16="http://schemas.microsoft.com/office/drawing/2014/main" id="{BAE818FD-0C74-42AD-92AD-696D0383E58E}"/>
                  </a:ext>
                </a:extLst>
              </p:cNvPr>
              <p:cNvSpPr/>
              <p:nvPr/>
            </p:nvSpPr>
            <p:spPr>
              <a:xfrm>
                <a:off x="2155530" y="5007845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3" name="Téglalap: lekerekített 162">
                <a:extLst>
                  <a:ext uri="{FF2B5EF4-FFF2-40B4-BE49-F238E27FC236}">
                    <a16:creationId xmlns:a16="http://schemas.microsoft.com/office/drawing/2014/main" id="{01ECE9F5-4E37-42CE-A089-781A389F810E}"/>
                  </a:ext>
                </a:extLst>
              </p:cNvPr>
              <p:cNvSpPr/>
              <p:nvPr/>
            </p:nvSpPr>
            <p:spPr>
              <a:xfrm>
                <a:off x="4329116" y="5004707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6" name="Téglalap: lekerekített 165">
                <a:extLst>
                  <a:ext uri="{FF2B5EF4-FFF2-40B4-BE49-F238E27FC236}">
                    <a16:creationId xmlns:a16="http://schemas.microsoft.com/office/drawing/2014/main" id="{80357DC8-96E7-4E41-AD59-87E928C799BF}"/>
                  </a:ext>
                </a:extLst>
              </p:cNvPr>
              <p:cNvSpPr/>
              <p:nvPr/>
            </p:nvSpPr>
            <p:spPr>
              <a:xfrm>
                <a:off x="6372864" y="5007845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9" name="Téglalap: lekerekített 168">
                <a:extLst>
                  <a:ext uri="{FF2B5EF4-FFF2-40B4-BE49-F238E27FC236}">
                    <a16:creationId xmlns:a16="http://schemas.microsoft.com/office/drawing/2014/main" id="{3D72EF45-FBDC-46C6-8F6E-FCDD7B8C6B18}"/>
                  </a:ext>
                </a:extLst>
              </p:cNvPr>
              <p:cNvSpPr/>
              <p:nvPr/>
            </p:nvSpPr>
            <p:spPr>
              <a:xfrm>
                <a:off x="7161528" y="3249086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2" name="Téglalap: lekerekített 171">
                <a:extLst>
                  <a:ext uri="{FF2B5EF4-FFF2-40B4-BE49-F238E27FC236}">
                    <a16:creationId xmlns:a16="http://schemas.microsoft.com/office/drawing/2014/main" id="{B4CF1255-A556-435B-AE04-2E7269E37821}"/>
                  </a:ext>
                </a:extLst>
              </p:cNvPr>
              <p:cNvSpPr/>
              <p:nvPr/>
            </p:nvSpPr>
            <p:spPr>
              <a:xfrm>
                <a:off x="4903254" y="3341453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74" name="Egyenes összekötő nyíllal 173">
                <a:extLst>
                  <a:ext uri="{FF2B5EF4-FFF2-40B4-BE49-F238E27FC236}">
                    <a16:creationId xmlns:a16="http://schemas.microsoft.com/office/drawing/2014/main" id="{E6D374AD-7F5E-4F00-99D9-37297D52F20F}"/>
                  </a:ext>
                </a:extLst>
              </p:cNvPr>
              <p:cNvCxnSpPr>
                <a:cxnSpLocks/>
                <a:stCxn id="148" idx="2"/>
              </p:cNvCxnSpPr>
              <p:nvPr/>
            </p:nvCxnSpPr>
            <p:spPr>
              <a:xfrm flipH="1">
                <a:off x="2587427" y="989529"/>
                <a:ext cx="2150531" cy="4960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Egyenes összekötő nyíllal 174">
                <a:extLst>
                  <a:ext uri="{FF2B5EF4-FFF2-40B4-BE49-F238E27FC236}">
                    <a16:creationId xmlns:a16="http://schemas.microsoft.com/office/drawing/2014/main" id="{24B43154-FF8E-46E0-B6B0-6C6EB9F3A8EE}"/>
                  </a:ext>
                </a:extLst>
              </p:cNvPr>
              <p:cNvCxnSpPr>
                <a:cxnSpLocks/>
                <a:stCxn id="148" idx="2"/>
              </p:cNvCxnSpPr>
              <p:nvPr/>
            </p:nvCxnSpPr>
            <p:spPr>
              <a:xfrm>
                <a:off x="4737958" y="989529"/>
                <a:ext cx="2229610" cy="45626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Egyenes összekötő nyíllal 175">
                <a:extLst>
                  <a:ext uri="{FF2B5EF4-FFF2-40B4-BE49-F238E27FC236}">
                    <a16:creationId xmlns:a16="http://schemas.microsoft.com/office/drawing/2014/main" id="{22783B06-9BED-479F-BFBB-32AB7837A988}"/>
                  </a:ext>
                </a:extLst>
              </p:cNvPr>
              <p:cNvCxnSpPr>
                <a:cxnSpLocks/>
                <a:stCxn id="151" idx="2"/>
              </p:cNvCxnSpPr>
              <p:nvPr/>
            </p:nvCxnSpPr>
            <p:spPr>
              <a:xfrm flipH="1">
                <a:off x="1384251" y="2344509"/>
                <a:ext cx="1203176" cy="9159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Egyenes összekötő nyíllal 177">
                <a:extLst>
                  <a:ext uri="{FF2B5EF4-FFF2-40B4-BE49-F238E27FC236}">
                    <a16:creationId xmlns:a16="http://schemas.microsoft.com/office/drawing/2014/main" id="{7697EE43-8260-4F18-8062-55D228AABDDA}"/>
                  </a:ext>
                </a:extLst>
              </p:cNvPr>
              <p:cNvCxnSpPr>
                <a:cxnSpLocks/>
                <a:endCxn id="157" idx="0"/>
              </p:cNvCxnSpPr>
              <p:nvPr/>
            </p:nvCxnSpPr>
            <p:spPr>
              <a:xfrm flipH="1">
                <a:off x="1066795" y="4153010"/>
                <a:ext cx="317456" cy="8454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Egyenes összekötő nyíllal 179">
                <a:extLst>
                  <a:ext uri="{FF2B5EF4-FFF2-40B4-BE49-F238E27FC236}">
                    <a16:creationId xmlns:a16="http://schemas.microsoft.com/office/drawing/2014/main" id="{124D748A-2E14-4A06-94E1-CDE2D35A6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7568" y="2338345"/>
                <a:ext cx="1080412" cy="89829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Egyenes összekötő nyíllal 180">
                <a:extLst>
                  <a:ext uri="{FF2B5EF4-FFF2-40B4-BE49-F238E27FC236}">
                    <a16:creationId xmlns:a16="http://schemas.microsoft.com/office/drawing/2014/main" id="{FF06E0AF-D998-4EC1-8B4E-ACF49C06AB19}"/>
                  </a:ext>
                </a:extLst>
              </p:cNvPr>
              <p:cNvCxnSpPr>
                <a:cxnSpLocks/>
                <a:stCxn id="154" idx="2"/>
              </p:cNvCxnSpPr>
              <p:nvPr/>
            </p:nvCxnSpPr>
            <p:spPr>
              <a:xfrm flipH="1">
                <a:off x="5786448" y="2341427"/>
                <a:ext cx="1184378" cy="9256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Egyenes összekötő nyíllal 181">
                <a:extLst>
                  <a:ext uri="{FF2B5EF4-FFF2-40B4-BE49-F238E27FC236}">
                    <a16:creationId xmlns:a16="http://schemas.microsoft.com/office/drawing/2014/main" id="{074749C5-FA3F-4944-81F3-5A08DEBC48D8}"/>
                  </a:ext>
                </a:extLst>
              </p:cNvPr>
              <p:cNvCxnSpPr>
                <a:cxnSpLocks/>
                <a:stCxn id="172" idx="2"/>
                <a:endCxn id="163" idx="0"/>
              </p:cNvCxnSpPr>
              <p:nvPr/>
            </p:nvCxnSpPr>
            <p:spPr>
              <a:xfrm flipH="1">
                <a:off x="5215568" y="4162719"/>
                <a:ext cx="574138" cy="8419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gyenes összekötő nyíllal 182">
                <a:extLst>
                  <a:ext uri="{FF2B5EF4-FFF2-40B4-BE49-F238E27FC236}">
                    <a16:creationId xmlns:a16="http://schemas.microsoft.com/office/drawing/2014/main" id="{F1504029-0C96-4559-877E-9CE654BBA195}"/>
                  </a:ext>
                </a:extLst>
              </p:cNvPr>
              <p:cNvCxnSpPr>
                <a:cxnSpLocks/>
                <a:stCxn id="172" idx="2"/>
                <a:endCxn id="166" idx="0"/>
              </p:cNvCxnSpPr>
              <p:nvPr/>
            </p:nvCxnSpPr>
            <p:spPr>
              <a:xfrm>
                <a:off x="5789706" y="4162719"/>
                <a:ext cx="1469610" cy="84512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Egyenes összekötő nyíllal 202">
            <a:extLst>
              <a:ext uri="{FF2B5EF4-FFF2-40B4-BE49-F238E27FC236}">
                <a16:creationId xmlns:a16="http://schemas.microsoft.com/office/drawing/2014/main" id="{26F73D30-A106-4771-A179-4DD09D08B402}"/>
              </a:ext>
            </a:extLst>
          </p:cNvPr>
          <p:cNvCxnSpPr>
            <a:cxnSpLocks/>
          </p:cNvCxnSpPr>
          <p:nvPr/>
        </p:nvCxnSpPr>
        <p:spPr>
          <a:xfrm>
            <a:off x="1357562" y="3264752"/>
            <a:ext cx="966447" cy="5951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gyenes összekötő nyíllal 203">
            <a:extLst>
              <a:ext uri="{FF2B5EF4-FFF2-40B4-BE49-F238E27FC236}">
                <a16:creationId xmlns:a16="http://schemas.microsoft.com/office/drawing/2014/main" id="{23318B44-D7E3-45C0-B3C3-CA4A1C19850A}"/>
              </a:ext>
            </a:extLst>
          </p:cNvPr>
          <p:cNvCxnSpPr>
            <a:cxnSpLocks/>
          </p:cNvCxnSpPr>
          <p:nvPr/>
        </p:nvCxnSpPr>
        <p:spPr>
          <a:xfrm>
            <a:off x="4624987" y="3429000"/>
            <a:ext cx="120423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Szövegdoboz 219">
            <a:extLst>
              <a:ext uri="{FF2B5EF4-FFF2-40B4-BE49-F238E27FC236}">
                <a16:creationId xmlns:a16="http://schemas.microsoft.com/office/drawing/2014/main" id="{DD53DA91-4A83-42C9-89BD-D3D69755084C}"/>
              </a:ext>
            </a:extLst>
          </p:cNvPr>
          <p:cNvSpPr txBox="1"/>
          <p:nvPr/>
        </p:nvSpPr>
        <p:spPr>
          <a:xfrm>
            <a:off x="8113838" y="3072479"/>
            <a:ext cx="147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stb</a:t>
            </a:r>
            <a:r>
              <a:rPr lang="hu-HU" sz="3600"/>
              <a:t>…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F98CB4BB-AF95-42A5-884C-A9AD65E165F0}"/>
                  </a:ext>
                </a:extLst>
              </p:cNvPr>
              <p:cNvSpPr txBox="1"/>
              <p:nvPr/>
            </p:nvSpPr>
            <p:spPr>
              <a:xfrm>
                <a:off x="822960" y="4935266"/>
                <a:ext cx="5873845" cy="102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/>
                  <a:t>Az input adathalmaz:</a:t>
                </a:r>
                <a:r>
                  <a:rPr lang="hu-HU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hu-HU" sz="200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sz="2000"/>
                  <a:t>Deriválható veszteségfüggvény: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hu-HU" sz="200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F98CB4BB-AF95-42A5-884C-A9AD65E1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935266"/>
                <a:ext cx="5873845" cy="1026499"/>
              </a:xfrm>
              <a:prstGeom prst="rect">
                <a:avLst/>
              </a:prstGeom>
              <a:blipFill>
                <a:blip r:embed="rId3"/>
                <a:stretch>
                  <a:fillRect l="-934" b="-8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520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951762-0D6C-4062-962C-3467AE61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kezdeti modell: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82EB23-82BA-497B-A6A5-2CF5D0B85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3532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u-HU" sz="2000"/>
              <a:t>A célváltozóra vonatkozó legelső predikciója a célváltozó várható értéke, mert így lesz minimális a veszteségfüggvény.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CFED2867-02F8-4A61-A6E7-FB609D88A988}"/>
                  </a:ext>
                </a:extLst>
              </p:cNvPr>
              <p:cNvSpPr/>
              <p:nvPr/>
            </p:nvSpPr>
            <p:spPr>
              <a:xfrm>
                <a:off x="2044982" y="5362583"/>
                <a:ext cx="30913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/>
              </a:p>
            </p:txBody>
          </p:sp>
        </mc:Choice>
        <mc:Fallback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CFED2867-02F8-4A61-A6E7-FB609D88A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82" y="5362583"/>
                <a:ext cx="3091359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59F91A31-9017-4FAE-A134-C4152A5AA96D}"/>
              </a:ext>
            </a:extLst>
          </p:cNvPr>
          <p:cNvGrpSpPr/>
          <p:nvPr/>
        </p:nvGrpSpPr>
        <p:grpSpPr>
          <a:xfrm>
            <a:off x="1302209" y="2681056"/>
            <a:ext cx="168544" cy="2805344"/>
            <a:chOff x="1302209" y="2681056"/>
            <a:chExt cx="168544" cy="2805344"/>
          </a:xfrm>
        </p:grpSpPr>
        <p:cxnSp>
          <p:nvCxnSpPr>
            <p:cNvPr id="6" name="Egyenes összekötő 5">
              <a:extLst>
                <a:ext uri="{FF2B5EF4-FFF2-40B4-BE49-F238E27FC236}">
                  <a16:creationId xmlns:a16="http://schemas.microsoft.com/office/drawing/2014/main" id="{8D871BB7-6842-42C7-934C-B751C9F9395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916" y="2681056"/>
              <a:ext cx="0" cy="2805344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F898549E-62DB-4D81-9A8F-4C7EDC736726}"/>
                </a:ext>
              </a:extLst>
            </p:cNvPr>
            <p:cNvSpPr/>
            <p:nvPr/>
          </p:nvSpPr>
          <p:spPr>
            <a:xfrm>
              <a:off x="1302209" y="3057326"/>
              <a:ext cx="165414" cy="165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EC23EE72-164D-44F4-86A1-A6E552F7F86C}"/>
                </a:ext>
              </a:extLst>
            </p:cNvPr>
            <p:cNvSpPr/>
            <p:nvPr/>
          </p:nvSpPr>
          <p:spPr>
            <a:xfrm>
              <a:off x="1305212" y="3583798"/>
              <a:ext cx="165414" cy="165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7FA49877-DF09-418A-93CB-A3BEC9C849FC}"/>
                </a:ext>
              </a:extLst>
            </p:cNvPr>
            <p:cNvSpPr/>
            <p:nvPr/>
          </p:nvSpPr>
          <p:spPr>
            <a:xfrm>
              <a:off x="1302209" y="4893384"/>
              <a:ext cx="165414" cy="165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5A5386-0F28-4FBA-A74B-ABD838DF1260}"/>
                </a:ext>
              </a:extLst>
            </p:cNvPr>
            <p:cNvSpPr/>
            <p:nvPr/>
          </p:nvSpPr>
          <p:spPr>
            <a:xfrm>
              <a:off x="1302209" y="4058062"/>
              <a:ext cx="165414" cy="165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9EB4CF06-F638-4EBB-B816-5C83B4395FD1}"/>
                </a:ext>
              </a:extLst>
            </p:cNvPr>
            <p:cNvSpPr/>
            <p:nvPr/>
          </p:nvSpPr>
          <p:spPr>
            <a:xfrm>
              <a:off x="1305339" y="4343622"/>
              <a:ext cx="165414" cy="165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89A1FF04-D7B0-480B-A724-F06A38CE1312}"/>
              </a:ext>
            </a:extLst>
          </p:cNvPr>
          <p:cNvSpPr/>
          <p:nvPr/>
        </p:nvSpPr>
        <p:spPr>
          <a:xfrm>
            <a:off x="3364431" y="3834361"/>
            <a:ext cx="982895" cy="447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y átlag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1E7B2C6-04C5-40F2-8043-E0C45A263A79}"/>
              </a:ext>
            </a:extLst>
          </p:cNvPr>
          <p:cNvCxnSpPr>
            <a:cxnSpLocks/>
          </p:cNvCxnSpPr>
          <p:nvPr/>
        </p:nvCxnSpPr>
        <p:spPr>
          <a:xfrm>
            <a:off x="1547200" y="4058061"/>
            <a:ext cx="1746416" cy="0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5A58DBF-FF60-49BC-8E08-BC8AA3D311E4}"/>
              </a:ext>
            </a:extLst>
          </p:cNvPr>
          <p:cNvGrpSpPr/>
          <p:nvPr/>
        </p:nvGrpSpPr>
        <p:grpSpPr>
          <a:xfrm>
            <a:off x="5343944" y="2787321"/>
            <a:ext cx="3221669" cy="3112602"/>
            <a:chOff x="2689939" y="286604"/>
            <a:chExt cx="6124662" cy="5899582"/>
          </a:xfrm>
        </p:grpSpPr>
        <p:grpSp>
          <p:nvGrpSpPr>
            <p:cNvPr id="26" name="Csoportba foglalás 25">
              <a:extLst>
                <a:ext uri="{FF2B5EF4-FFF2-40B4-BE49-F238E27FC236}">
                  <a16:creationId xmlns:a16="http://schemas.microsoft.com/office/drawing/2014/main" id="{F5E2E63F-A406-43C8-A74C-0F5B0865115C}"/>
                </a:ext>
              </a:extLst>
            </p:cNvPr>
            <p:cNvGrpSpPr/>
            <p:nvPr/>
          </p:nvGrpSpPr>
          <p:grpSpPr>
            <a:xfrm>
              <a:off x="2689939" y="286604"/>
              <a:ext cx="6124662" cy="5899582"/>
              <a:chOff x="3309004" y="477175"/>
              <a:chExt cx="5598192" cy="5938292"/>
            </a:xfrm>
          </p:grpSpPr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DDA2D2BD-9FC8-4756-8B96-A43C5F512447}"/>
                  </a:ext>
                </a:extLst>
              </p:cNvPr>
              <p:cNvSpPr/>
              <p:nvPr/>
            </p:nvSpPr>
            <p:spPr>
              <a:xfrm>
                <a:off x="3309004" y="477175"/>
                <a:ext cx="5598192" cy="5903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2" name="Egyenes összekötő nyíllal 21">
                <a:extLst>
                  <a:ext uri="{FF2B5EF4-FFF2-40B4-BE49-F238E27FC236}">
                    <a16:creationId xmlns:a16="http://schemas.microsoft.com/office/drawing/2014/main" id="{9F5E301A-41BC-462C-AAA5-62DF9B68BB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2708" y="1289767"/>
                <a:ext cx="0" cy="442108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gyenes összekötő nyíllal 22">
                <a:extLst>
                  <a:ext uri="{FF2B5EF4-FFF2-40B4-BE49-F238E27FC236}">
                    <a16:creationId xmlns:a16="http://schemas.microsoft.com/office/drawing/2014/main" id="{12CB8469-B938-4BE6-9AB1-904F34ABD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2708" y="5710847"/>
                <a:ext cx="449062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FD99BBFC-6CB0-4536-9721-8ADCDA5F043C}"/>
                  </a:ext>
                </a:extLst>
              </p:cNvPr>
              <p:cNvSpPr txBox="1"/>
              <p:nvPr/>
            </p:nvSpPr>
            <p:spPr>
              <a:xfrm rot="16200000">
                <a:off x="2577091" y="2203300"/>
                <a:ext cx="2132369" cy="64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Veszteség</a:t>
                </a:r>
              </a:p>
            </p:txBody>
          </p:sp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FE932888-9233-4B7C-884F-22E840C6E254}"/>
                  </a:ext>
                </a:extLst>
              </p:cNvPr>
              <p:cNvSpPr txBox="1"/>
              <p:nvPr/>
            </p:nvSpPr>
            <p:spPr>
              <a:xfrm>
                <a:off x="5562174" y="5710847"/>
                <a:ext cx="2745386" cy="70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Változó értékei</a:t>
                </a:r>
              </a:p>
            </p:txBody>
          </p:sp>
        </p:grp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B16D97D8-E715-4943-927A-E564FDF2B358}"/>
                </a:ext>
              </a:extLst>
            </p:cNvPr>
            <p:cNvSpPr/>
            <p:nvPr/>
          </p:nvSpPr>
          <p:spPr>
            <a:xfrm>
              <a:off x="3912548" y="1223225"/>
              <a:ext cx="3737499" cy="4048249"/>
            </a:xfrm>
            <a:custGeom>
              <a:avLst/>
              <a:gdLst>
                <a:gd name="connsiteX0" fmla="*/ 0 w 3737499"/>
                <a:gd name="connsiteY0" fmla="*/ 0 h 4048249"/>
                <a:gd name="connsiteX1" fmla="*/ 1944210 w 3737499"/>
                <a:gd name="connsiteY1" fmla="*/ 4048218 h 4048249"/>
                <a:gd name="connsiteX2" fmla="*/ 3737499 w 3737499"/>
                <a:gd name="connsiteY2" fmla="*/ 71022 h 404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7499" h="4048249">
                  <a:moveTo>
                    <a:pt x="0" y="0"/>
                  </a:moveTo>
                  <a:cubicBezTo>
                    <a:pt x="660647" y="2018190"/>
                    <a:pt x="1321294" y="4036381"/>
                    <a:pt x="1944210" y="4048218"/>
                  </a:cubicBezTo>
                  <a:cubicBezTo>
                    <a:pt x="2567126" y="4060055"/>
                    <a:pt x="3426781" y="766439"/>
                    <a:pt x="3737499" y="71022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50F962C0-1008-413B-A70C-00BAE99EF279}"/>
              </a:ext>
            </a:extLst>
          </p:cNvPr>
          <p:cNvCxnSpPr/>
          <p:nvPr/>
        </p:nvCxnSpPr>
        <p:spPr>
          <a:xfrm>
            <a:off x="6910459" y="3818990"/>
            <a:ext cx="87063" cy="1492241"/>
          </a:xfrm>
          <a:prstGeom prst="straightConnector1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B69EB6DC-6FB3-4515-BAD0-C8332DDEA42D}"/>
              </a:ext>
            </a:extLst>
          </p:cNvPr>
          <p:cNvSpPr txBox="1"/>
          <p:nvPr/>
        </p:nvSpPr>
        <p:spPr>
          <a:xfrm>
            <a:off x="6567634" y="3481839"/>
            <a:ext cx="128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>
                    <a:lumMod val="85000"/>
                    <a:lumOff val="15000"/>
                  </a:schemeClr>
                </a:solidFill>
              </a:rPr>
              <a:t>átlag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512B075-0351-494E-8552-C4B9170CB03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590662" y="4371919"/>
            <a:ext cx="209395" cy="990664"/>
          </a:xfrm>
          <a:prstGeom prst="straightConnector1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6288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E3938C-CB1B-4530-B6BF-6960C26DCE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7834" y="262468"/>
            <a:ext cx="7543800" cy="835322"/>
          </a:xfrm>
        </p:spPr>
        <p:txBody>
          <a:bodyPr/>
          <a:lstStyle/>
          <a:p>
            <a:r>
              <a:rPr lang="hu-HU"/>
              <a:t>Rezidumok egy adathalmazon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00E2984-F7BD-47D2-A16B-2B8483E03E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3025620"/>
              </p:ext>
            </p:extLst>
          </p:nvPr>
        </p:nvGraphicFramePr>
        <p:xfrm>
          <a:off x="104627" y="2461801"/>
          <a:ext cx="40706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89">
                  <a:extLst>
                    <a:ext uri="{9D8B030D-6E8A-4147-A177-3AD203B41FA5}">
                      <a16:colId xmlns:a16="http://schemas.microsoft.com/office/drawing/2014/main" val="1390469175"/>
                    </a:ext>
                  </a:extLst>
                </a:gridCol>
                <a:gridCol w="1356889">
                  <a:extLst>
                    <a:ext uri="{9D8B030D-6E8A-4147-A177-3AD203B41FA5}">
                      <a16:colId xmlns:a16="http://schemas.microsoft.com/office/drawing/2014/main" val="870996051"/>
                    </a:ext>
                  </a:extLst>
                </a:gridCol>
                <a:gridCol w="1356889">
                  <a:extLst>
                    <a:ext uri="{9D8B030D-6E8A-4147-A177-3AD203B41FA5}">
                      <a16:colId xmlns:a16="http://schemas.microsoft.com/office/drawing/2014/main" val="20163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Magasság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Szemszín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9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4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Zöld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22629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A07EB97-A78A-4BD1-978D-8432101B1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48820"/>
              </p:ext>
            </p:extLst>
          </p:nvPr>
        </p:nvGraphicFramePr>
        <p:xfrm>
          <a:off x="4175294" y="2461801"/>
          <a:ext cx="135688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6889">
                  <a:extLst>
                    <a:ext uri="{9D8B030D-6E8A-4147-A177-3AD203B41FA5}">
                      <a16:colId xmlns:a16="http://schemas.microsoft.com/office/drawing/2014/main" val="8534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Súly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8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0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51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57E6C9F-9753-40C8-AD86-041A401F91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297452"/>
                  </p:ext>
                </p:extLst>
              </p:nvPr>
            </p:nvGraphicFramePr>
            <p:xfrm>
              <a:off x="5529350" y="2461801"/>
              <a:ext cx="1356889" cy="259689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6889">
                      <a:extLst>
                        <a:ext uri="{9D8B030D-6E8A-4147-A177-3AD203B41FA5}">
                          <a16:colId xmlns:a16="http://schemas.microsoft.com/office/drawing/2014/main" val="85346181"/>
                        </a:ext>
                      </a:extLst>
                    </a:gridCol>
                  </a:tblGrid>
                  <a:tr h="376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/>
                            <a:t>Rezidum</a:t>
                          </a:r>
                          <a:r>
                            <a:rPr lang="hu-HU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48105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16,8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400003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4,8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73936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-15,2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27053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25678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5,8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91175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-14,2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51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57E6C9F-9753-40C8-AD86-041A401F91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297452"/>
                  </p:ext>
                </p:extLst>
              </p:nvPr>
            </p:nvGraphicFramePr>
            <p:xfrm>
              <a:off x="5529350" y="2461801"/>
              <a:ext cx="1356889" cy="259689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6889">
                      <a:extLst>
                        <a:ext uri="{9D8B030D-6E8A-4147-A177-3AD203B41FA5}">
                          <a16:colId xmlns:a16="http://schemas.microsoft.com/office/drawing/2014/main" val="85346181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48" t="-6452" r="-1794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481050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16,8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400003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4,8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73936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-15,2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27053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25678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5,8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911752"/>
                      </a:ext>
                    </a:extLst>
                  </a:tr>
                  <a:tr h="369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-14,2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51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artalom helye 2">
                <a:extLst>
                  <a:ext uri="{FF2B5EF4-FFF2-40B4-BE49-F238E27FC236}">
                    <a16:creationId xmlns:a16="http://schemas.microsoft.com/office/drawing/2014/main" id="{878AC47F-4146-4871-88C5-C10E428F86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834" y="1180782"/>
                <a:ext cx="7543801" cy="83532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3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2000"/>
                  <a:t>A következő lépésben kiszámoljuk, mennyiben tér el a predikció a valós értékektől. Ez a rezidum: a veszteségfüggvénybe behelyettesített valós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/>
                  <a:t> és becsült </a:t>
                </a:r>
                <a14:m>
                  <m:oMath xmlns:m="http://schemas.openxmlformats.org/officeDocument/2006/math">
                    <m:r>
                      <a:rPr lang="hu-HU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/>
                  <a:t> érték.</a:t>
                </a:r>
              </a:p>
            </p:txBody>
          </p:sp>
        </mc:Choice>
        <mc:Fallback xmlns="">
          <p:sp>
            <p:nvSpPr>
              <p:cNvPr id="9" name="Tartalom helye 2">
                <a:extLst>
                  <a:ext uri="{FF2B5EF4-FFF2-40B4-BE49-F238E27FC236}">
                    <a16:creationId xmlns:a16="http://schemas.microsoft.com/office/drawing/2014/main" id="{878AC47F-4146-4871-88C5-C10E428F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4" y="1180782"/>
                <a:ext cx="7543801" cy="835322"/>
              </a:xfrm>
              <a:prstGeom prst="rect">
                <a:avLst/>
              </a:prstGeom>
              <a:blipFill>
                <a:blip r:embed="rId3"/>
                <a:stretch>
                  <a:fillRect t="-9489" b="-80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>
            <a:extLst>
              <a:ext uri="{FF2B5EF4-FFF2-40B4-BE49-F238E27FC236}">
                <a16:creationId xmlns:a16="http://schemas.microsoft.com/office/drawing/2014/main" id="{CE8845DD-BCB5-4376-BC31-128DB2000465}"/>
              </a:ext>
            </a:extLst>
          </p:cNvPr>
          <p:cNvSpPr txBox="1"/>
          <p:nvPr/>
        </p:nvSpPr>
        <p:spPr>
          <a:xfrm>
            <a:off x="4279734" y="5134046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Átlag: 71,2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A2E7DD78-F230-47B7-91E9-E8E5C2DE0F70}"/>
                  </a:ext>
                </a:extLst>
              </p:cNvPr>
              <p:cNvSpPr txBox="1"/>
              <p:nvPr/>
            </p:nvSpPr>
            <p:spPr>
              <a:xfrm>
                <a:off x="6963509" y="2810890"/>
                <a:ext cx="18448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88−71,2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A2E7DD78-F230-47B7-91E9-E8E5C2DE0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09" y="2810890"/>
                <a:ext cx="1844896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A95F995-3A32-494E-9641-E56D15922E05}"/>
                  </a:ext>
                </a:extLst>
              </p:cNvPr>
              <p:cNvSpPr txBox="1"/>
              <p:nvPr/>
            </p:nvSpPr>
            <p:spPr>
              <a:xfrm>
                <a:off x="6963509" y="3180222"/>
                <a:ext cx="18448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=76−71,2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A95F995-3A32-494E-9641-E56D1592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09" y="3180222"/>
                <a:ext cx="1844896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4F5927E-5248-4E1B-95EA-0711003B7864}"/>
                  </a:ext>
                </a:extLst>
              </p:cNvPr>
              <p:cNvSpPr txBox="1"/>
              <p:nvPr/>
            </p:nvSpPr>
            <p:spPr>
              <a:xfrm rot="5400000">
                <a:off x="6985332" y="3575075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84F5927E-5248-4E1B-95EA-0711003B7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332" y="3575075"/>
                <a:ext cx="12872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A7AAB00B-D822-4235-80EC-454259AAE8DE}"/>
                  </a:ext>
                </a:extLst>
              </p:cNvPr>
              <p:cNvSpPr/>
              <p:nvPr/>
            </p:nvSpPr>
            <p:spPr>
              <a:xfrm>
                <a:off x="295063" y="5503378"/>
                <a:ext cx="3689793" cy="83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u-HU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hu-HU"/>
                                    <m:t>∂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hu-HU"/>
                                    <m:t>∂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A7AAB00B-D822-4235-80EC-454259AAE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63" y="5503378"/>
                <a:ext cx="3689793" cy="835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zövegdoboz 14">
            <a:extLst>
              <a:ext uri="{FF2B5EF4-FFF2-40B4-BE49-F238E27FC236}">
                <a16:creationId xmlns:a16="http://schemas.microsoft.com/office/drawing/2014/main" id="{F93B8ED8-9560-43D6-A0F9-CE5A8BEF599A}"/>
              </a:ext>
            </a:extLst>
          </p:cNvPr>
          <p:cNvSpPr txBox="1"/>
          <p:nvPr/>
        </p:nvSpPr>
        <p:spPr>
          <a:xfrm>
            <a:off x="5118612" y="5597794"/>
            <a:ext cx="368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veszteségfüggvény becsült érték szerinti deriváltja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F58BBFB1-1366-4017-ACEB-7BDA670B93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867487" y="5832629"/>
            <a:ext cx="2251125" cy="883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9953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29435-9792-45F0-A075-2B4C351B9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3D011B-0AFB-46E7-8ED1-AFAEF55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Machine Learning </a:t>
            </a:r>
            <a:r>
              <a:rPr lang="en-US" sz="3400" dirty="0" err="1"/>
              <a:t>alapok</a:t>
            </a:r>
            <a:endParaRPr lang="en-US" sz="340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8DF7584-3E32-4731-AA81-6A214577EEA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7" t="-1441" r="2592" b="6772"/>
          <a:stretch/>
        </p:blipFill>
        <p:spPr bwMode="auto">
          <a:xfrm>
            <a:off x="475499" y="1187953"/>
            <a:ext cx="5182351" cy="421866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1C1A0-5C13-471E-AD18-BF95767F5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B4A14C-062D-42AE-8495-518ED478DE16}"/>
              </a:ext>
            </a:extLst>
          </p:cNvPr>
          <p:cNvSpPr txBox="1"/>
          <p:nvPr/>
        </p:nvSpPr>
        <p:spPr>
          <a:xfrm>
            <a:off x="5894613" y="2198914"/>
            <a:ext cx="276769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Azzal a céllal indulunk el, hogy konzisztensen pontos predikciókat tudjunk adni statiszikai egyedek tulajdonságaira vonatkozóan.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3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Az ideális modellnek alacsony a torzítása, és közben jól le tudja modellezni az egyedek tulajdonságai közötti kapcsolatokat.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03EDA-D3D9-4DFF-9AC8-0D47F349E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0499E1-77D1-46FE-9976-5632BE52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03475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109C28-ABDE-48C5-931A-B1410ADF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7" y="79467"/>
            <a:ext cx="2929204" cy="2126595"/>
          </a:xfrm>
        </p:spPr>
        <p:txBody>
          <a:bodyPr>
            <a:normAutofit fontScale="90000"/>
          </a:bodyPr>
          <a:lstStyle/>
          <a:p>
            <a:r>
              <a:rPr lang="hu-HU" sz="4000"/>
              <a:t>Döntési fa illesztése a rezidumok megbecslésére</a:t>
            </a:r>
            <a:endParaRPr lang="hu-HU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A844ADC5-AA9A-4D44-A128-C696EF049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902310"/>
              </p:ext>
            </p:extLst>
          </p:nvPr>
        </p:nvGraphicFramePr>
        <p:xfrm>
          <a:off x="3224013" y="134003"/>
          <a:ext cx="345810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703">
                  <a:extLst>
                    <a:ext uri="{9D8B030D-6E8A-4147-A177-3AD203B41FA5}">
                      <a16:colId xmlns:a16="http://schemas.microsoft.com/office/drawing/2014/main" val="1390469175"/>
                    </a:ext>
                  </a:extLst>
                </a:gridCol>
                <a:gridCol w="1152703">
                  <a:extLst>
                    <a:ext uri="{9D8B030D-6E8A-4147-A177-3AD203B41FA5}">
                      <a16:colId xmlns:a16="http://schemas.microsoft.com/office/drawing/2014/main" val="870996051"/>
                    </a:ext>
                  </a:extLst>
                </a:gridCol>
                <a:gridCol w="1152703">
                  <a:extLst>
                    <a:ext uri="{9D8B030D-6E8A-4147-A177-3AD203B41FA5}">
                      <a16:colId xmlns:a16="http://schemas.microsoft.com/office/drawing/2014/main" val="2016324341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Magasság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Szemszín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7399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98730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49016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42435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Zöld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63420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17589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22629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A22FCA1-BFDA-4B12-954E-F4BFF493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96281"/>
              </p:ext>
            </p:extLst>
          </p:nvPr>
        </p:nvGraphicFramePr>
        <p:xfrm>
          <a:off x="6682122" y="134003"/>
          <a:ext cx="1152703" cy="2560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703">
                  <a:extLst>
                    <a:ext uri="{9D8B030D-6E8A-4147-A177-3AD203B41FA5}">
                      <a16:colId xmlns:a16="http://schemas.microsoft.com/office/drawing/2014/main" val="85346181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Súly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81050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00003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39362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053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5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11752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51202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891E4494-C778-43AC-A09B-09D96F98B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66118"/>
              </p:ext>
            </p:extLst>
          </p:nvPr>
        </p:nvGraphicFramePr>
        <p:xfrm>
          <a:off x="7834825" y="134003"/>
          <a:ext cx="1152703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703">
                  <a:extLst>
                    <a:ext uri="{9D8B030D-6E8A-4147-A177-3AD203B41FA5}">
                      <a16:colId xmlns:a16="http://schemas.microsoft.com/office/drawing/2014/main" val="85346181"/>
                    </a:ext>
                  </a:extLst>
                </a:gridCol>
              </a:tblGrid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Rezidum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81050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16,8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00003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39362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-15,2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053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5678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11752"/>
                  </a:ext>
                </a:extLst>
              </a:tr>
              <a:tr h="354987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-14,2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51202"/>
                  </a:ext>
                </a:extLst>
              </a:tr>
            </a:tbl>
          </a:graphicData>
        </a:graphic>
      </p:graphicFrame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70B57A1-9F00-4E07-B2F1-D72CB933592E}"/>
              </a:ext>
            </a:extLst>
          </p:cNvPr>
          <p:cNvGrpSpPr/>
          <p:nvPr/>
        </p:nvGrpSpPr>
        <p:grpSpPr>
          <a:xfrm>
            <a:off x="3253658" y="3706814"/>
            <a:ext cx="5733870" cy="2915872"/>
            <a:chOff x="198975" y="-92668"/>
            <a:chExt cx="8977409" cy="3774402"/>
          </a:xfrm>
        </p:grpSpPr>
        <p:sp>
          <p:nvSpPr>
            <p:cNvPr id="35" name="Téglalap: lekerekített 34">
              <a:extLst>
                <a:ext uri="{FF2B5EF4-FFF2-40B4-BE49-F238E27FC236}">
                  <a16:creationId xmlns:a16="http://schemas.microsoft.com/office/drawing/2014/main" id="{C2984CB1-7962-40C1-8B35-A700231663B2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-14.2; -15.2</a:t>
              </a:r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31875E6-C48B-4E98-AE30-AB2F2475EBCE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4.8</a:t>
              </a:r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B8B86B84-FF3F-4594-A7E5-1B2595380178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Nem = Nő</a:t>
              </a:r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27F6CEDE-1886-4127-BBC7-7BCE0E3B41F6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Magasság&gt;1,6</a:t>
              </a:r>
            </a:p>
          </p:txBody>
        </p:sp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6CA2E536-8052-4AD3-AB85-F4C99DC6C5FB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Szemszín nem kék</a:t>
              </a:r>
            </a:p>
          </p:txBody>
        </p:sp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2F1E46EC-8FDA-4CA2-B767-B49F2508955D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1.8; 5.8</a:t>
              </a:r>
            </a:p>
          </p:txBody>
        </p:sp>
        <p:sp>
          <p:nvSpPr>
            <p:cNvPr id="31" name="Téglalap: lekerekített 30">
              <a:extLst>
                <a:ext uri="{FF2B5EF4-FFF2-40B4-BE49-F238E27FC236}">
                  <a16:creationId xmlns:a16="http://schemas.microsoft.com/office/drawing/2014/main" id="{5235E866-21BE-45A9-BB87-14DF4638D955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16.8</a:t>
              </a:r>
            </a:p>
          </p:txBody>
        </p: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3F4FB446-B9B8-4583-B671-26A451FB8583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171B8E31-C94A-4E80-9D67-D07458348944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9B52A8DD-DEBE-4F4B-9225-3FEF66EB2A16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15A4268D-068B-4AD4-B316-E94BAB0D74DD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3F118240-C962-4D75-8DC7-FA7590E2614E}"/>
                </a:ext>
              </a:extLst>
            </p:cNvPr>
            <p:cNvCxnSpPr>
              <a:cxnSpLocks/>
              <a:stCxn id="14" idx="2"/>
              <a:endCxn id="33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535B5233-5276-447B-90A9-B3D76480356B}"/>
                </a:ext>
              </a:extLst>
            </p:cNvPr>
            <p:cNvCxnSpPr>
              <a:cxnSpLocks/>
              <a:stCxn id="14" idx="2"/>
              <a:endCxn id="31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4016AAE8-F301-424E-808A-38C2FA15A5B5}"/>
              </a:ext>
            </a:extLst>
          </p:cNvPr>
          <p:cNvCxnSpPr>
            <a:cxnSpLocks/>
          </p:cNvCxnSpPr>
          <p:nvPr/>
        </p:nvCxnSpPr>
        <p:spPr>
          <a:xfrm flipH="1">
            <a:off x="6936448" y="2823099"/>
            <a:ext cx="1399684" cy="8078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églalap 78">
            <a:extLst>
              <a:ext uri="{FF2B5EF4-FFF2-40B4-BE49-F238E27FC236}">
                <a16:creationId xmlns:a16="http://schemas.microsoft.com/office/drawing/2014/main" id="{16CB9799-9391-412A-B844-8ACAFC5E24F7}"/>
              </a:ext>
            </a:extLst>
          </p:cNvPr>
          <p:cNvSpPr/>
          <p:nvPr/>
        </p:nvSpPr>
        <p:spPr>
          <a:xfrm>
            <a:off x="128427" y="3776243"/>
            <a:ext cx="26959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terminális régiókba bekerülő adatmennyiséget a </a:t>
            </a:r>
            <a:r>
              <a:rPr lang="hu-HU" sz="20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min_data_in_leaf </a:t>
            </a:r>
            <a:r>
              <a:rPr lang="hu-HU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paraméter szabályozza. </a:t>
            </a:r>
          </a:p>
        </p:txBody>
      </p:sp>
    </p:spTree>
    <p:extLst>
      <p:ext uri="{BB962C8B-B14F-4D97-AF65-F5344CB8AC3E}">
        <p14:creationId xmlns:p14="http://schemas.microsoft.com/office/powerpoint/2010/main" val="3508369116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06CD5C5C-501C-4F8D-96E4-FF1A4BF0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70012"/>
            <a:ext cx="7543800" cy="867349"/>
          </a:xfrm>
        </p:spPr>
        <p:txBody>
          <a:bodyPr/>
          <a:lstStyle/>
          <a:p>
            <a:r>
              <a:rPr lang="hu-HU" sz="4400"/>
              <a:t>Terminális régiók outputja</a:t>
            </a:r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DAF24DF7-FBB5-48C0-B692-3C14BA1D6C49}"/>
              </a:ext>
            </a:extLst>
          </p:cNvPr>
          <p:cNvGrpSpPr/>
          <p:nvPr/>
        </p:nvGrpSpPr>
        <p:grpSpPr>
          <a:xfrm>
            <a:off x="1859366" y="2010125"/>
            <a:ext cx="5425267" cy="2837749"/>
            <a:chOff x="198975" y="-92668"/>
            <a:chExt cx="8977409" cy="3774402"/>
          </a:xfrm>
        </p:grpSpPr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4ABD611D-5009-4AE5-9365-6283EA4BC3C6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-14.7</a:t>
              </a:r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B09D5395-1FB1-4566-AD3C-C907D18814B3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4.8</a:t>
              </a:r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92EFD52E-EEC6-47D2-85BA-63ECBBCF57AC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Nem = Nő</a:t>
              </a:r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8151D48F-14FC-4078-92B1-3681B12652CB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Magasság&gt;1,6</a:t>
              </a:r>
            </a:p>
          </p:txBody>
        </p:sp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49AA8E34-1345-44FE-90E2-ECD5EADEE086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Szemszín nem kék</a:t>
              </a:r>
            </a:p>
          </p:txBody>
        </p:sp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3E6D8716-D1DF-4145-9D4A-7D9F6324BC35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3.8</a:t>
              </a:r>
            </a:p>
          </p:txBody>
        </p:sp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D088BD71-5E5B-4E35-A146-BA05EE881E5E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16.8</a:t>
              </a:r>
            </a:p>
          </p:txBody>
        </p: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B537114F-6AC7-4568-931F-A296586547E2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A84CD747-B66A-4A7B-BE39-AB00282D6ED0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59D09065-F8C0-4D4B-9429-72AE0E6D5D6F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ED91EB7A-D52B-41B9-9453-3AEF2C01DD4D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C96297C9-0119-418C-95E0-E0A621EFD8FF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F66A12EE-CADA-4EE2-9F95-84A5A8E6A102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E2B81943-B323-47D9-BA06-FDCE2BDA36FB}"/>
                  </a:ext>
                </a:extLst>
              </p:cNvPr>
              <p:cNvSpPr/>
              <p:nvPr/>
            </p:nvSpPr>
            <p:spPr>
              <a:xfrm>
                <a:off x="4572000" y="5283654"/>
                <a:ext cx="4285980" cy="82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E2B81943-B323-47D9-BA06-FDCE2BDA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83654"/>
                <a:ext cx="4285980" cy="828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A1E6935A-BE34-4608-A056-8BEEC3A08FC9}"/>
              </a:ext>
            </a:extLst>
          </p:cNvPr>
          <p:cNvCxnSpPr>
            <a:cxnSpLocks/>
          </p:cNvCxnSpPr>
          <p:nvPr/>
        </p:nvCxnSpPr>
        <p:spPr>
          <a:xfrm>
            <a:off x="3408509" y="5697934"/>
            <a:ext cx="10485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572664B3-89B6-4AAB-B76C-7E777453F3E6}"/>
              </a:ext>
            </a:extLst>
          </p:cNvPr>
          <p:cNvSpPr txBox="1"/>
          <p:nvPr/>
        </p:nvSpPr>
        <p:spPr>
          <a:xfrm>
            <a:off x="337351" y="5188884"/>
            <a:ext cx="307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levelek értéke az a szám, ahol ennek az összegzésnek minimuma van. Tehát az átlag</a:t>
            </a:r>
          </a:p>
        </p:txBody>
      </p:sp>
    </p:spTree>
    <p:extLst>
      <p:ext uri="{BB962C8B-B14F-4D97-AF65-F5344CB8AC3E}">
        <p14:creationId xmlns:p14="http://schemas.microsoft.com/office/powerpoint/2010/main" val="2118612520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6">
            <a:extLst>
              <a:ext uri="{FF2B5EF4-FFF2-40B4-BE49-F238E27FC236}">
                <a16:creationId xmlns:a16="http://schemas.microsoft.com/office/drawing/2014/main" id="{99BCBDB3-53B3-43D5-BD6C-4BB4B0C2E9C8}"/>
              </a:ext>
            </a:extLst>
          </p:cNvPr>
          <p:cNvSpPr txBox="1">
            <a:spLocks/>
          </p:cNvSpPr>
          <p:nvPr/>
        </p:nvSpPr>
        <p:spPr>
          <a:xfrm>
            <a:off x="800100" y="399494"/>
            <a:ext cx="7543800" cy="8673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400" dirty="0"/>
              <a:t>Predikció</a:t>
            </a:r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0B0E28DB-F37F-41DE-B84B-A76E44BCB61C}"/>
              </a:ext>
            </a:extLst>
          </p:cNvPr>
          <p:cNvSpPr/>
          <p:nvPr/>
        </p:nvSpPr>
        <p:spPr>
          <a:xfrm>
            <a:off x="3452470" y="1828411"/>
            <a:ext cx="982895" cy="447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71.2</a:t>
            </a:r>
          </a:p>
        </p:txBody>
      </p:sp>
      <p:sp>
        <p:nvSpPr>
          <p:cNvPr id="7" name="Összeadás jele 6">
            <a:extLst>
              <a:ext uri="{FF2B5EF4-FFF2-40B4-BE49-F238E27FC236}">
                <a16:creationId xmlns:a16="http://schemas.microsoft.com/office/drawing/2014/main" id="{485463CE-2224-4DAC-B7E3-3EEF5B8AE5BD}"/>
              </a:ext>
            </a:extLst>
          </p:cNvPr>
          <p:cNvSpPr/>
          <p:nvPr/>
        </p:nvSpPr>
        <p:spPr>
          <a:xfrm>
            <a:off x="4723873" y="1828411"/>
            <a:ext cx="443884" cy="4473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B5338A1-8214-43AC-BEE2-5DD3B6726782}"/>
              </a:ext>
            </a:extLst>
          </p:cNvPr>
          <p:cNvGrpSpPr/>
          <p:nvPr/>
        </p:nvGrpSpPr>
        <p:grpSpPr>
          <a:xfrm>
            <a:off x="4848299" y="1395116"/>
            <a:ext cx="3893364" cy="2206768"/>
            <a:chOff x="198975" y="-92668"/>
            <a:chExt cx="8977409" cy="3774402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9C0D89E-540C-40D2-AE57-8AB2CB2886D1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-14.7</a:t>
              </a:r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1BCBB179-381F-4F8A-B495-8C0B1695C422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4.8</a:t>
              </a:r>
              <a:endParaRPr lang="hu-HU" dirty="0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AB77DAF4-4A4A-4F6A-8782-6739FC174E7C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Nem = Nő</a:t>
              </a:r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8F499FAC-F83F-42C9-8B52-B6E589AD02D3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Magasság&gt;1,6</a:t>
              </a:r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61A41EA5-056B-48B8-9E51-C9CA99F89291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Szemszín nem kék</a:t>
              </a:r>
            </a:p>
          </p:txBody>
        </p:sp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3A2366D2-8B25-41B7-9F45-E2F7CE341F3F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3.8</a:t>
              </a:r>
            </a:p>
          </p:txBody>
        </p:sp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61E92B73-9BAE-486B-8070-821C1C924979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16.8</a:t>
              </a:r>
            </a:p>
          </p:txBody>
        </p: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70B3BA5F-85B7-4D5A-B598-567F3EA0A47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8CB2BEE2-D056-41CA-95A5-25BBC78C25B8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D230EB95-AEA8-4AFD-BFEE-26B84B76A168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981F48EB-8484-47C1-AB33-9D5EAEB9571F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3E4D3005-FC6E-4537-8458-FF4FA796E2F3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34FDF0B0-F7DF-4400-9B5A-D6E2F9791FE6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Kép 21">
            <a:extLst>
              <a:ext uri="{FF2B5EF4-FFF2-40B4-BE49-F238E27FC236}">
                <a16:creationId xmlns:a16="http://schemas.microsoft.com/office/drawing/2014/main" id="{E9F4FD71-7047-45F2-A404-277DD10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9" y="4081683"/>
            <a:ext cx="4453874" cy="720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2B6A3919-E251-49CA-93C4-0410540D8EA5}"/>
                  </a:ext>
                </a:extLst>
              </p:cNvPr>
              <p:cNvSpPr txBox="1"/>
              <p:nvPr/>
            </p:nvSpPr>
            <p:spPr>
              <a:xfrm>
                <a:off x="5799361" y="4433209"/>
                <a:ext cx="2155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71,2+16,8=88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2B6A3919-E251-49CA-93C4-0410540D8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361" y="4433209"/>
                <a:ext cx="21550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F22978C-0486-48A0-A7B3-322C83C46C3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848299" y="4617875"/>
            <a:ext cx="951062" cy="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C8CB5D4-CC6E-4063-9AB5-44189F597B4F}"/>
              </a:ext>
            </a:extLst>
          </p:cNvPr>
          <p:cNvSpPr txBox="1"/>
          <p:nvPr/>
        </p:nvSpPr>
        <p:spPr>
          <a:xfrm>
            <a:off x="1029376" y="5364123"/>
            <a:ext cx="307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Jó, mi??? 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E715C3A3-909A-4748-BE70-06BC95444A1D}"/>
              </a:ext>
            </a:extLst>
          </p:cNvPr>
          <p:cNvSpPr txBox="1"/>
          <p:nvPr/>
        </p:nvSpPr>
        <p:spPr>
          <a:xfrm>
            <a:off x="3709085" y="5326582"/>
            <a:ext cx="523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Hát nem!! Ez overfitting!!</a:t>
            </a:r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6C4636D-3E51-4EDB-B5C4-8AC8C1B38215}"/>
              </a:ext>
            </a:extLst>
          </p:cNvPr>
          <p:cNvSpPr txBox="1"/>
          <p:nvPr/>
        </p:nvSpPr>
        <p:spPr>
          <a:xfrm>
            <a:off x="297978" y="1635199"/>
            <a:ext cx="2441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Minden becs</a:t>
            </a:r>
            <a:r>
              <a:rPr lang="hu-HU"/>
              <a:t>ült érték úgy áll elő, hogy az előző fa által adott predikcióhoz hozzáadjuk a jelenlegi fa által becsült maradékot.</a:t>
            </a:r>
          </a:p>
        </p:txBody>
      </p:sp>
    </p:spTree>
    <p:extLst>
      <p:ext uri="{BB962C8B-B14F-4D97-AF65-F5344CB8AC3E}">
        <p14:creationId xmlns:p14="http://schemas.microsoft.com/office/powerpoint/2010/main" val="2304003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DB8DB27-41CE-4A04-93D2-8EDD4A916E99}"/>
              </a:ext>
            </a:extLst>
          </p:cNvPr>
          <p:cNvSpPr/>
          <p:nvPr/>
        </p:nvSpPr>
        <p:spPr>
          <a:xfrm>
            <a:off x="416490" y="1747010"/>
            <a:ext cx="982895" cy="447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71.2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37459314-4980-4CF5-99D0-D6BB4471310C}"/>
              </a:ext>
            </a:extLst>
          </p:cNvPr>
          <p:cNvGrpSpPr/>
          <p:nvPr/>
        </p:nvGrpSpPr>
        <p:grpSpPr>
          <a:xfrm>
            <a:off x="4450536" y="1391130"/>
            <a:ext cx="3893364" cy="2206768"/>
            <a:chOff x="198975" y="-92668"/>
            <a:chExt cx="8977409" cy="377440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1955EB2C-75B6-4336-8255-194EEFDB2331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-14.7</a:t>
              </a:r>
            </a:p>
          </p:txBody>
        </p:sp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E26C2A4-54B8-42A4-B4F3-90C32225B426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4.8</a:t>
              </a:r>
              <a:endParaRPr lang="hu-HU" dirty="0"/>
            </a:p>
          </p:txBody>
        </p:sp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293BEEB5-86AE-4A5B-97A8-C317FD3B859B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Nem = Nő</a:t>
              </a:r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8835203B-3A97-493C-99FE-590F35BB23CA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Magasság&gt;1,6</a:t>
              </a:r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19C060BD-932B-4DEA-ACC3-CFF45761C7BF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/>
                <a:t>Szemszín nem kék</a:t>
              </a:r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B978977D-9E2D-4D54-AF9F-2673CD237B9C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3.8</a:t>
              </a:r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0CDAB56D-812C-45FD-9855-7B48F73C088C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16.8</a:t>
              </a:r>
            </a:p>
          </p:txBody>
        </p: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942C82B6-9310-4A3B-BEB2-EC1BBDF5AFB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2F24526A-B709-4B0F-85D5-216B8482779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7FD62C5B-77D0-4013-8F3D-8C6C9625C8EF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7FC39602-C5D2-46E2-B2C0-5790A74A29C8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8716B318-04E4-4CED-80A8-7F3AF4CD0D3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FA24A20F-4AAC-45D2-93F4-BE7709A59AF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ím 6">
            <a:extLst>
              <a:ext uri="{FF2B5EF4-FFF2-40B4-BE49-F238E27FC236}">
                <a16:creationId xmlns:a16="http://schemas.microsoft.com/office/drawing/2014/main" id="{512795FA-D755-4BD2-B5FD-66A60AAA39BA}"/>
              </a:ext>
            </a:extLst>
          </p:cNvPr>
          <p:cNvSpPr txBox="1">
            <a:spLocks/>
          </p:cNvSpPr>
          <p:nvPr/>
        </p:nvSpPr>
        <p:spPr>
          <a:xfrm>
            <a:off x="800100" y="399494"/>
            <a:ext cx="7543800" cy="8673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400"/>
              <a:t>Predikció (mostmár tényleg)</a:t>
            </a:r>
            <a:endParaRPr lang="hu-HU" dirty="0"/>
          </a:p>
        </p:txBody>
      </p: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C13BE8BD-A801-4DDA-9A04-9FDF30947E57}"/>
              </a:ext>
            </a:extLst>
          </p:cNvPr>
          <p:cNvGrpSpPr/>
          <p:nvPr/>
        </p:nvGrpSpPr>
        <p:grpSpPr>
          <a:xfrm>
            <a:off x="1725427" y="1493655"/>
            <a:ext cx="2948808" cy="954107"/>
            <a:chOff x="1725427" y="1493655"/>
            <a:chExt cx="2948808" cy="954107"/>
          </a:xfrm>
        </p:grpSpPr>
        <p:sp>
          <p:nvSpPr>
            <p:cNvPr id="3" name="Összeadás jele 2">
              <a:extLst>
                <a:ext uri="{FF2B5EF4-FFF2-40B4-BE49-F238E27FC236}">
                  <a16:creationId xmlns:a16="http://schemas.microsoft.com/office/drawing/2014/main" id="{70E6C682-BD52-485A-A2AA-7AFD54A49F28}"/>
                </a:ext>
              </a:extLst>
            </p:cNvPr>
            <p:cNvSpPr/>
            <p:nvPr/>
          </p:nvSpPr>
          <p:spPr>
            <a:xfrm>
              <a:off x="1725427" y="1744887"/>
              <a:ext cx="443884" cy="44739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" name="Összeadás jele 18">
              <a:extLst>
                <a:ext uri="{FF2B5EF4-FFF2-40B4-BE49-F238E27FC236}">
                  <a16:creationId xmlns:a16="http://schemas.microsoft.com/office/drawing/2014/main" id="{EF871CCE-1ACD-452B-B4A1-AC688A74EC1F}"/>
                </a:ext>
              </a:extLst>
            </p:cNvPr>
            <p:cNvSpPr/>
            <p:nvPr/>
          </p:nvSpPr>
          <p:spPr>
            <a:xfrm rot="2827005">
              <a:off x="4228594" y="1761985"/>
              <a:ext cx="443884" cy="44739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Szövegdoboz 19">
                  <a:extLst>
                    <a:ext uri="{FF2B5EF4-FFF2-40B4-BE49-F238E27FC236}">
                      <a16:creationId xmlns:a16="http://schemas.microsoft.com/office/drawing/2014/main" id="{9E387363-4819-4998-A1BE-F6CD3ABA4B59}"/>
                    </a:ext>
                  </a:extLst>
                </p:cNvPr>
                <p:cNvSpPr txBox="1"/>
                <p:nvPr/>
              </p:nvSpPr>
              <p:spPr>
                <a:xfrm>
                  <a:off x="1963019" y="1493655"/>
                  <a:ext cx="253013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𝑇𝑎𝑛𝑢𝑙</m:t>
                        </m:r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𝑠𝑖</m:t>
                        </m:r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hu-HU" sz="280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𝑠𝑒𝑏𝑒𝑠𝑠</m:t>
                        </m:r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hu-HU" sz="2800"/>
                </a:p>
              </p:txBody>
            </p:sp>
          </mc:Choice>
          <mc:Fallback xmlns="">
            <p:sp>
              <p:nvSpPr>
                <p:cNvPr id="20" name="Szövegdoboz 19">
                  <a:extLst>
                    <a:ext uri="{FF2B5EF4-FFF2-40B4-BE49-F238E27FC236}">
                      <a16:creationId xmlns:a16="http://schemas.microsoft.com/office/drawing/2014/main" id="{9E387363-4819-4998-A1BE-F6CD3ABA4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19" y="1493655"/>
                  <a:ext cx="2530136" cy="9541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Kép 20">
            <a:extLst>
              <a:ext uri="{FF2B5EF4-FFF2-40B4-BE49-F238E27FC236}">
                <a16:creationId xmlns:a16="http://schemas.microsoft.com/office/drawing/2014/main" id="{85ECD775-14BB-4405-806E-76795331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6" y="4434909"/>
            <a:ext cx="4453874" cy="720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1FBE09A0-D848-4490-AD57-281ECDD34875}"/>
                  </a:ext>
                </a:extLst>
              </p:cNvPr>
              <p:cNvSpPr/>
              <p:nvPr/>
            </p:nvSpPr>
            <p:spPr>
              <a:xfrm>
                <a:off x="5845357" y="4783953"/>
                <a:ext cx="2632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71,2+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0,1∗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16,8=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72,9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1FBE09A0-D848-4490-AD57-281ECDD34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57" y="4783953"/>
                <a:ext cx="26324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5D62485D-27F2-47E9-A407-8315FDD6B83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20768" y="4968619"/>
            <a:ext cx="112458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abadkézi sokszög: alakzat 24">
            <a:extLst>
              <a:ext uri="{FF2B5EF4-FFF2-40B4-BE49-F238E27FC236}">
                <a16:creationId xmlns:a16="http://schemas.microsoft.com/office/drawing/2014/main" id="{3537060A-8F5D-42B4-AEBD-6360C90E62E8}"/>
              </a:ext>
            </a:extLst>
          </p:cNvPr>
          <p:cNvSpPr/>
          <p:nvPr/>
        </p:nvSpPr>
        <p:spPr>
          <a:xfrm>
            <a:off x="3184630" y="2556768"/>
            <a:ext cx="3529939" cy="2227183"/>
          </a:xfrm>
          <a:custGeom>
            <a:avLst/>
            <a:gdLst>
              <a:gd name="connsiteX0" fmla="*/ 100108 w 3544644"/>
              <a:gd name="connsiteY0" fmla="*/ 0 h 2139518"/>
              <a:gd name="connsiteX1" fmla="*/ 117863 w 3544644"/>
              <a:gd name="connsiteY1" fmla="*/ 1056443 h 2139518"/>
              <a:gd name="connsiteX2" fmla="*/ 1280838 w 3544644"/>
              <a:gd name="connsiteY2" fmla="*/ 1473693 h 2139518"/>
              <a:gd name="connsiteX3" fmla="*/ 2736776 w 3544644"/>
              <a:gd name="connsiteY3" fmla="*/ 1651247 h 2139518"/>
              <a:gd name="connsiteX4" fmla="*/ 3544644 w 3544644"/>
              <a:gd name="connsiteY4" fmla="*/ 2139518 h 213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644" h="2139518">
                <a:moveTo>
                  <a:pt x="100108" y="0"/>
                </a:moveTo>
                <a:cubicBezTo>
                  <a:pt x="10591" y="405414"/>
                  <a:pt x="-78925" y="810828"/>
                  <a:pt x="117863" y="1056443"/>
                </a:cubicBezTo>
                <a:cubicBezTo>
                  <a:pt x="314651" y="1302058"/>
                  <a:pt x="844353" y="1374559"/>
                  <a:pt x="1280838" y="1473693"/>
                </a:cubicBezTo>
                <a:cubicBezTo>
                  <a:pt x="1717323" y="1572827"/>
                  <a:pt x="2359475" y="1540276"/>
                  <a:pt x="2736776" y="1651247"/>
                </a:cubicBezTo>
                <a:cubicBezTo>
                  <a:pt x="3114077" y="1762218"/>
                  <a:pt x="3404081" y="2044823"/>
                  <a:pt x="3544644" y="2139518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D5F974A1-1244-4CE7-84BD-1DA007BBA5B2}"/>
              </a:ext>
            </a:extLst>
          </p:cNvPr>
          <p:cNvCxnSpPr>
            <a:cxnSpLocks/>
          </p:cNvCxnSpPr>
          <p:nvPr/>
        </p:nvCxnSpPr>
        <p:spPr>
          <a:xfrm flipH="1">
            <a:off x="7420641" y="3710866"/>
            <a:ext cx="538820" cy="1073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C9E42F59-F52C-4D6C-9C0B-077996C1ADE8}"/>
                  </a:ext>
                </a:extLst>
              </p:cNvPr>
              <p:cNvSpPr/>
              <p:nvPr/>
            </p:nvSpPr>
            <p:spPr>
              <a:xfrm>
                <a:off x="2394888" y="5421314"/>
                <a:ext cx="4196533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C9E42F59-F52C-4D6C-9C0B-077996C1A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88" y="5421314"/>
                <a:ext cx="4196533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60204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9EF755-B79D-4BF6-8773-A07CFC90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És kezdődik előről 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49F068F3-A54D-4442-959F-9F48D8016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163311"/>
              </p:ext>
            </p:extLst>
          </p:nvPr>
        </p:nvGraphicFramePr>
        <p:xfrm>
          <a:off x="175649" y="2994428"/>
          <a:ext cx="40706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89">
                  <a:extLst>
                    <a:ext uri="{9D8B030D-6E8A-4147-A177-3AD203B41FA5}">
                      <a16:colId xmlns:a16="http://schemas.microsoft.com/office/drawing/2014/main" val="1390469175"/>
                    </a:ext>
                  </a:extLst>
                </a:gridCol>
                <a:gridCol w="1356889">
                  <a:extLst>
                    <a:ext uri="{9D8B030D-6E8A-4147-A177-3AD203B41FA5}">
                      <a16:colId xmlns:a16="http://schemas.microsoft.com/office/drawing/2014/main" val="870996051"/>
                    </a:ext>
                  </a:extLst>
                </a:gridCol>
                <a:gridCol w="1356889">
                  <a:extLst>
                    <a:ext uri="{9D8B030D-6E8A-4147-A177-3AD203B41FA5}">
                      <a16:colId xmlns:a16="http://schemas.microsoft.com/office/drawing/2014/main" val="2016324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Magasság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Szemszín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9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4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Zöld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Férfi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Kék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Nő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22629"/>
                  </a:ext>
                </a:extLst>
              </a:tr>
            </a:tbl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5DD6A1D0-01A0-4ADB-832B-3620C7485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45718"/>
              </p:ext>
            </p:extLst>
          </p:nvPr>
        </p:nvGraphicFramePr>
        <p:xfrm>
          <a:off x="4246316" y="2994428"/>
          <a:ext cx="135688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6889">
                  <a:extLst>
                    <a:ext uri="{9D8B030D-6E8A-4147-A177-3AD203B41FA5}">
                      <a16:colId xmlns:a16="http://schemas.microsoft.com/office/drawing/2014/main" val="8534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Súly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8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40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51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D1CA3D70-193C-47CD-BFD0-CCB36BC851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89396"/>
                  </p:ext>
                </p:extLst>
              </p:nvPr>
            </p:nvGraphicFramePr>
            <p:xfrm>
              <a:off x="5591003" y="2994428"/>
              <a:ext cx="1356889" cy="26028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6889">
                      <a:extLst>
                        <a:ext uri="{9D8B030D-6E8A-4147-A177-3AD203B41FA5}">
                          <a16:colId xmlns:a16="http://schemas.microsoft.com/office/drawing/2014/main" val="85346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Rezidum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48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15,1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40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4,3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739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-13,7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2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2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5,4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9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-12,7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51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D1CA3D70-193C-47CD-BFD0-CCB36BC851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89396"/>
                  </p:ext>
                </p:extLst>
              </p:nvPr>
            </p:nvGraphicFramePr>
            <p:xfrm>
              <a:off x="5591003" y="2994428"/>
              <a:ext cx="1356889" cy="26028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6889">
                      <a:extLst>
                        <a:ext uri="{9D8B030D-6E8A-4147-A177-3AD203B41FA5}">
                          <a16:colId xmlns:a16="http://schemas.microsoft.com/office/drawing/2014/main" val="85346181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448" t="-6452" r="-1794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48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15,1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40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4,3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739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-13,7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2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2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5,4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9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-12,7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512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8C7F609-D291-4421-A5EA-8FD79B398C52}"/>
                  </a:ext>
                </a:extLst>
              </p:cNvPr>
              <p:cNvSpPr txBox="1"/>
              <p:nvPr/>
            </p:nvSpPr>
            <p:spPr>
              <a:xfrm>
                <a:off x="6451223" y="2264887"/>
                <a:ext cx="2438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88−(71,2+0,1∗16,8)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28C7F609-D291-4421-A5EA-8FD79B39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23" y="2264887"/>
                <a:ext cx="2438168" cy="276999"/>
              </a:xfrm>
              <a:prstGeom prst="rect">
                <a:avLst/>
              </a:prstGeom>
              <a:blipFill>
                <a:blip r:embed="rId3"/>
                <a:stretch>
                  <a:fillRect l="-1750" t="-4444" r="-3250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A9759B38-3F3E-41D1-B0F9-C206B67C4EE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47893" y="2541886"/>
            <a:ext cx="722414" cy="1004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áblázat 11">
                <a:extLst>
                  <a:ext uri="{FF2B5EF4-FFF2-40B4-BE49-F238E27FC236}">
                    <a16:creationId xmlns:a16="http://schemas.microsoft.com/office/drawing/2014/main" id="{F196BE78-52B8-44DF-A1EF-AB251F8C5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340907"/>
                  </p:ext>
                </p:extLst>
              </p:nvPr>
            </p:nvGraphicFramePr>
            <p:xfrm>
              <a:off x="7604135" y="2987443"/>
              <a:ext cx="1356889" cy="26028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6889">
                      <a:extLst>
                        <a:ext uri="{9D8B030D-6E8A-4147-A177-3AD203B41FA5}">
                          <a16:colId xmlns:a16="http://schemas.microsoft.com/office/drawing/2014/main" val="853461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Rezidum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hu-H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948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16,8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40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4,8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739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-15,2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2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2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5,8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9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-14,2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512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áblázat 11">
                <a:extLst>
                  <a:ext uri="{FF2B5EF4-FFF2-40B4-BE49-F238E27FC236}">
                    <a16:creationId xmlns:a16="http://schemas.microsoft.com/office/drawing/2014/main" id="{F196BE78-52B8-44DF-A1EF-AB251F8C5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340907"/>
                  </p:ext>
                </p:extLst>
              </p:nvPr>
            </p:nvGraphicFramePr>
            <p:xfrm>
              <a:off x="7604135" y="2987443"/>
              <a:ext cx="1356889" cy="26028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6889">
                      <a:extLst>
                        <a:ext uri="{9D8B030D-6E8A-4147-A177-3AD203B41FA5}">
                          <a16:colId xmlns:a16="http://schemas.microsoft.com/office/drawing/2014/main" val="85346181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4"/>
                          <a:stretch>
                            <a:fillRect l="-448" t="-6452" r="-2242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481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16,8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40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4,8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739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-15,2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027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1,8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25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5,8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9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/>
                            <a:t>-14,2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512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zövegdoboz 2">
            <a:extLst>
              <a:ext uri="{FF2B5EF4-FFF2-40B4-BE49-F238E27FC236}">
                <a16:creationId xmlns:a16="http://schemas.microsoft.com/office/drawing/2014/main" id="{A32C4851-EBEC-482D-8ADB-17BBEA7F9A4B}"/>
              </a:ext>
            </a:extLst>
          </p:cNvPr>
          <p:cNvSpPr txBox="1"/>
          <p:nvPr/>
        </p:nvSpPr>
        <p:spPr>
          <a:xfrm>
            <a:off x="822960" y="1757056"/>
            <a:ext cx="517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Új rezidumok kiszámítása a valós és becsült értékek veszteségfüggvénybe való helyettesítésével.</a:t>
            </a:r>
          </a:p>
        </p:txBody>
      </p:sp>
    </p:spTree>
    <p:extLst>
      <p:ext uri="{BB962C8B-B14F-4D97-AF65-F5344CB8AC3E}">
        <p14:creationId xmlns:p14="http://schemas.microsoft.com/office/powerpoint/2010/main" val="4149297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08D830-C106-4C4D-B3CB-46D9416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új döntési fa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080A36BC-9EA2-4736-8174-6C97B2E07BF7}"/>
              </a:ext>
            </a:extLst>
          </p:cNvPr>
          <p:cNvGrpSpPr/>
          <p:nvPr/>
        </p:nvGrpSpPr>
        <p:grpSpPr>
          <a:xfrm>
            <a:off x="1882226" y="2854391"/>
            <a:ext cx="5425267" cy="2837749"/>
            <a:chOff x="198975" y="-92668"/>
            <a:chExt cx="8977409" cy="3774402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5EB7B3F9-84E2-47CE-BB7D-4DF0CA48A757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-13,2</a:t>
              </a:r>
            </a:p>
          </p:txBody>
        </p:sp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030A0E4F-ED1D-4E87-85C3-5B625BAC51D4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-4,3</a:t>
              </a:r>
            </a:p>
          </p:txBody>
        </p:sp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4D3A17DE-D3B3-44AA-BBC2-BF4F5BAF1831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Nem = Nő</a:t>
              </a:r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F6CD3362-CFD7-4A28-A1A8-045F01F62E70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Magasság&gt;1,6</a:t>
              </a:r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4836885B-4282-414F-A286-110AF7DDE8B8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Szemszín nem kék</a:t>
              </a:r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6A6B1542-C1CA-4526-8BE9-1F7E12F67E37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3,4</a:t>
              </a:r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34A91C8-788B-4989-A8AB-B276A567AEA1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15,1</a:t>
              </a:r>
            </a:p>
          </p:txBody>
        </p: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9EF69011-46EF-4678-87E5-862EFA1B8233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36043537-AFBF-4F8A-9C04-71A11F098E0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86B525A0-1092-46E8-BA7E-612997929328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90EC4196-67FF-43B0-9DD9-23E5F1EDDE5F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BC079552-DCC9-4D55-BB1C-FA33F3F2A40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8DB9C75A-59EB-46D1-B1B2-02D536F7CF8E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C742FD0-E339-40D5-89B7-85E6E5F98474}"/>
              </a:ext>
            </a:extLst>
          </p:cNvPr>
          <p:cNvSpPr txBox="1"/>
          <p:nvPr/>
        </p:nvSpPr>
        <p:spPr>
          <a:xfrm>
            <a:off x="822960" y="1757056"/>
            <a:ext cx="741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rezidumok megbecsülésére kiélezve. </a:t>
            </a:r>
          </a:p>
          <a:p>
            <a:r>
              <a:rPr lang="hu-HU"/>
              <a:t>Az új rezidumok kevesebbek lesznzek mint az előzőek.</a:t>
            </a:r>
          </a:p>
        </p:txBody>
      </p:sp>
    </p:spTree>
    <p:extLst>
      <p:ext uri="{BB962C8B-B14F-4D97-AF65-F5344CB8AC3E}">
        <p14:creationId xmlns:p14="http://schemas.microsoft.com/office/powerpoint/2010/main" val="324530992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14F2A-D51E-4D6B-ADBA-AC5777CC7A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6316" y="330589"/>
            <a:ext cx="3912833" cy="786574"/>
          </a:xfrm>
        </p:spPr>
        <p:txBody>
          <a:bodyPr/>
          <a:lstStyle/>
          <a:p>
            <a:r>
              <a:rPr lang="hu-HU"/>
              <a:t>A modell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E006D73-DBCE-4B39-9045-1C4717963385}"/>
              </a:ext>
            </a:extLst>
          </p:cNvPr>
          <p:cNvSpPr/>
          <p:nvPr/>
        </p:nvSpPr>
        <p:spPr>
          <a:xfrm>
            <a:off x="566316" y="1348381"/>
            <a:ext cx="982895" cy="4473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71,2</a:t>
            </a:r>
            <a:endParaRPr lang="hu-HU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CCF21681-8C79-4942-8AA1-BFD5AF24F7F3}"/>
              </a:ext>
            </a:extLst>
          </p:cNvPr>
          <p:cNvGrpSpPr/>
          <p:nvPr/>
        </p:nvGrpSpPr>
        <p:grpSpPr>
          <a:xfrm>
            <a:off x="3385591" y="3838463"/>
            <a:ext cx="5505061" cy="2384828"/>
            <a:chOff x="198975" y="-92668"/>
            <a:chExt cx="8977409" cy="3774402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3EA851ED-2956-4143-B706-B1F6CB70F11D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-13,2</a:t>
              </a:r>
            </a:p>
          </p:txBody>
        </p:sp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1E442803-D10E-446F-A5C1-B90F84C08425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4,3</a:t>
              </a:r>
            </a:p>
          </p:txBody>
        </p:sp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CFFF31FA-99A8-4CF2-9D2F-C9449220BDE7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Nem = Nő</a:t>
              </a:r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1B1FB993-E95E-4502-B860-CCAAB02FFC3B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600"/>
                <a:t>Magasság&gt;1,6</a:t>
              </a:r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380D7948-923E-4D80-B0E3-4CE8718EE0E1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600"/>
                <a:t>Szemszín nem kék</a:t>
              </a:r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F6CE6BA0-43D7-42DD-B6E9-B97032C1590D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3,4</a:t>
              </a:r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6B0B099E-BDCE-43C3-B48B-D3BF1AD63995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15,1</a:t>
              </a:r>
            </a:p>
          </p:txBody>
        </p: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37927041-7C1C-4B45-874A-32A24019B48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486B2AB7-B13A-4D7E-A7F7-A2C3C49CE213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845CC18C-00F4-4B02-886B-CFB31B7BA25F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B753A042-F13C-44BE-989C-5DCB666F3A8C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nyíllal 16">
              <a:extLst>
                <a:ext uri="{FF2B5EF4-FFF2-40B4-BE49-F238E27FC236}">
                  <a16:creationId xmlns:a16="http://schemas.microsoft.com/office/drawing/2014/main" id="{E0A9420B-88D4-4877-92CD-FC214F664F9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F1EC09B6-F5C6-41A6-9A34-B702072FF494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E69497BF-B96E-4B14-9001-FF734B408D52}"/>
              </a:ext>
            </a:extLst>
          </p:cNvPr>
          <p:cNvGrpSpPr/>
          <p:nvPr/>
        </p:nvGrpSpPr>
        <p:grpSpPr>
          <a:xfrm>
            <a:off x="2241042" y="1371296"/>
            <a:ext cx="4856085" cy="2288885"/>
            <a:chOff x="198975" y="-92668"/>
            <a:chExt cx="8977409" cy="3774402"/>
          </a:xfrm>
        </p:grpSpPr>
        <p:sp>
          <p:nvSpPr>
            <p:cNvPr id="20" name="Téglalap: lekerekített 19">
              <a:extLst>
                <a:ext uri="{FF2B5EF4-FFF2-40B4-BE49-F238E27FC236}">
                  <a16:creationId xmlns:a16="http://schemas.microsoft.com/office/drawing/2014/main" id="{89C9F8A4-F728-43C7-AC35-31B4769CFE26}"/>
                </a:ext>
              </a:extLst>
            </p:cNvPr>
            <p:cNvSpPr/>
            <p:nvPr/>
          </p:nvSpPr>
          <p:spPr>
            <a:xfrm>
              <a:off x="198975" y="2860469"/>
              <a:ext cx="2119351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-14.7</a:t>
              </a:r>
            </a:p>
          </p:txBody>
        </p:sp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980DA527-AD11-44F0-9F1B-133703CEA717}"/>
                </a:ext>
              </a:extLst>
            </p:cNvPr>
            <p:cNvSpPr/>
            <p:nvPr/>
          </p:nvSpPr>
          <p:spPr>
            <a:xfrm>
              <a:off x="2724578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4.8</a:t>
              </a:r>
            </a:p>
          </p:txBody>
        </p:sp>
        <p:sp>
          <p:nvSpPr>
            <p:cNvPr id="22" name="Téglalap: lekerekített 21">
              <a:extLst>
                <a:ext uri="{FF2B5EF4-FFF2-40B4-BE49-F238E27FC236}">
                  <a16:creationId xmlns:a16="http://schemas.microsoft.com/office/drawing/2014/main" id="{6DE7B64C-19BA-47B7-867B-6AAA11EFF403}"/>
                </a:ext>
              </a:extLst>
            </p:cNvPr>
            <p:cNvSpPr/>
            <p:nvPr/>
          </p:nvSpPr>
          <p:spPr>
            <a:xfrm>
              <a:off x="3611030" y="-92668"/>
              <a:ext cx="2354015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600"/>
                <a:t>Nem = Nő</a:t>
              </a:r>
              <a:endParaRPr lang="hu-HU"/>
            </a:p>
          </p:txBody>
        </p:sp>
        <p:sp>
          <p:nvSpPr>
            <p:cNvPr id="23" name="Téglalap: lekerekített 22">
              <a:extLst>
                <a:ext uri="{FF2B5EF4-FFF2-40B4-BE49-F238E27FC236}">
                  <a16:creationId xmlns:a16="http://schemas.microsoft.com/office/drawing/2014/main" id="{CE4CE637-66FA-4836-82E7-A8B38F934625}"/>
                </a:ext>
              </a:extLst>
            </p:cNvPr>
            <p:cNvSpPr/>
            <p:nvPr/>
          </p:nvSpPr>
          <p:spPr>
            <a:xfrm>
              <a:off x="1258650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600"/>
                <a:t>Magasság&gt;1,6</a:t>
              </a:r>
            </a:p>
          </p:txBody>
        </p:sp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0C4A4394-776D-4301-9D4B-3E3DE60DD08E}"/>
                </a:ext>
              </a:extLst>
            </p:cNvPr>
            <p:cNvSpPr/>
            <p:nvPr/>
          </p:nvSpPr>
          <p:spPr>
            <a:xfrm>
              <a:off x="5727666" y="1332466"/>
              <a:ext cx="2639691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/>
                <a:t>Szemszín nem kék</a:t>
              </a:r>
            </a:p>
          </p:txBody>
        </p:sp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1D27729A-D54C-4C29-A590-3BB8626A8A84}"/>
                </a:ext>
              </a:extLst>
            </p:cNvPr>
            <p:cNvSpPr/>
            <p:nvPr/>
          </p:nvSpPr>
          <p:spPr>
            <a:xfrm>
              <a:off x="4966375" y="2860469"/>
              <a:ext cx="1772905" cy="82126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3.8</a:t>
              </a:r>
            </a:p>
          </p:txBody>
        </p:sp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076B1803-0232-48DB-8899-3ED6AD70D79D}"/>
                </a:ext>
              </a:extLst>
            </p:cNvPr>
            <p:cNvSpPr/>
            <p:nvPr/>
          </p:nvSpPr>
          <p:spPr>
            <a:xfrm>
              <a:off x="7403479" y="2860468"/>
              <a:ext cx="1772905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16.8</a:t>
              </a:r>
            </a:p>
          </p:txBody>
        </p: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7216BB5F-F87A-42D9-8A9C-ADCE658F1D9A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2578495" y="728598"/>
              <a:ext cx="220954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279DCDA1-F1F9-4BD6-BCFA-51642161B996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4788038" y="728598"/>
              <a:ext cx="2259473" cy="60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nyíllal 28">
              <a:extLst>
                <a:ext uri="{FF2B5EF4-FFF2-40B4-BE49-F238E27FC236}">
                  <a16:creationId xmlns:a16="http://schemas.microsoft.com/office/drawing/2014/main" id="{A8FB8BFF-3168-4C68-9FC2-99BF15C6A095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 flipH="1">
              <a:off x="1258651" y="2153732"/>
              <a:ext cx="1319844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744999E6-AC4A-4935-A468-AE1F5CF3B4BD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>
              <a:off x="2578495" y="2153732"/>
              <a:ext cx="1032535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1926F954-DE45-4B4D-A213-958D6B4CF7FE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5852828" y="2153732"/>
              <a:ext cx="1194683" cy="7067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05BE581E-DD09-4028-955B-A2DD6CFE9623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7047511" y="2153732"/>
              <a:ext cx="1242421" cy="7067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CCE039A9-C14B-40BA-A6CA-71A8E011F4BD}"/>
              </a:ext>
            </a:extLst>
          </p:cNvPr>
          <p:cNvGrpSpPr/>
          <p:nvPr/>
        </p:nvGrpSpPr>
        <p:grpSpPr>
          <a:xfrm>
            <a:off x="1867457" y="1310471"/>
            <a:ext cx="1723544" cy="523220"/>
            <a:chOff x="1725427" y="1673607"/>
            <a:chExt cx="1785445" cy="523220"/>
          </a:xfrm>
        </p:grpSpPr>
        <p:sp>
          <p:nvSpPr>
            <p:cNvPr id="48" name="Összeadás jele 47">
              <a:extLst>
                <a:ext uri="{FF2B5EF4-FFF2-40B4-BE49-F238E27FC236}">
                  <a16:creationId xmlns:a16="http://schemas.microsoft.com/office/drawing/2014/main" id="{A66D5872-759C-4257-AB56-2F01B8A4E389}"/>
                </a:ext>
              </a:extLst>
            </p:cNvPr>
            <p:cNvSpPr/>
            <p:nvPr/>
          </p:nvSpPr>
          <p:spPr>
            <a:xfrm>
              <a:off x="1725427" y="1744887"/>
              <a:ext cx="443884" cy="44739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Összeadás jele 48">
              <a:extLst>
                <a:ext uri="{FF2B5EF4-FFF2-40B4-BE49-F238E27FC236}">
                  <a16:creationId xmlns:a16="http://schemas.microsoft.com/office/drawing/2014/main" id="{26DE31E1-EEDF-4CFB-A692-4CB08D1F055B}"/>
                </a:ext>
              </a:extLst>
            </p:cNvPr>
            <p:cNvSpPr/>
            <p:nvPr/>
          </p:nvSpPr>
          <p:spPr>
            <a:xfrm rot="2827005">
              <a:off x="3065231" y="1744886"/>
              <a:ext cx="443884" cy="44739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Szövegdoboz 49">
                  <a:extLst>
                    <a:ext uri="{FF2B5EF4-FFF2-40B4-BE49-F238E27FC236}">
                      <a16:creationId xmlns:a16="http://schemas.microsoft.com/office/drawing/2014/main" id="{1DB7BC37-7149-4559-8469-1C156E3F97FF}"/>
                    </a:ext>
                  </a:extLst>
                </p:cNvPr>
                <p:cNvSpPr txBox="1"/>
                <p:nvPr/>
              </p:nvSpPr>
              <p:spPr>
                <a:xfrm>
                  <a:off x="1963019" y="1673607"/>
                  <a:ext cx="13918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hu-HU" sz="2800"/>
                </a:p>
              </p:txBody>
            </p:sp>
          </mc:Choice>
          <mc:Fallback xmlns="">
            <p:sp>
              <p:nvSpPr>
                <p:cNvPr id="50" name="Szövegdoboz 49">
                  <a:extLst>
                    <a:ext uri="{FF2B5EF4-FFF2-40B4-BE49-F238E27FC236}">
                      <a16:creationId xmlns:a16="http://schemas.microsoft.com/office/drawing/2014/main" id="{1DB7BC37-7149-4559-8469-1C156E3F9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19" y="1673607"/>
                  <a:ext cx="139183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E9F7357F-06D8-49F8-B402-93C16B2712C6}"/>
              </a:ext>
            </a:extLst>
          </p:cNvPr>
          <p:cNvGrpSpPr/>
          <p:nvPr/>
        </p:nvGrpSpPr>
        <p:grpSpPr>
          <a:xfrm>
            <a:off x="3508093" y="3799440"/>
            <a:ext cx="1723544" cy="523220"/>
            <a:chOff x="1725427" y="1673607"/>
            <a:chExt cx="1785445" cy="523220"/>
          </a:xfrm>
        </p:grpSpPr>
        <p:sp>
          <p:nvSpPr>
            <p:cNvPr id="52" name="Összeadás jele 51">
              <a:extLst>
                <a:ext uri="{FF2B5EF4-FFF2-40B4-BE49-F238E27FC236}">
                  <a16:creationId xmlns:a16="http://schemas.microsoft.com/office/drawing/2014/main" id="{F2D1D203-12C0-4C8E-AE05-AD7A58C7B2A8}"/>
                </a:ext>
              </a:extLst>
            </p:cNvPr>
            <p:cNvSpPr/>
            <p:nvPr/>
          </p:nvSpPr>
          <p:spPr>
            <a:xfrm>
              <a:off x="1725427" y="1744887"/>
              <a:ext cx="443884" cy="44739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3" name="Összeadás jele 52">
              <a:extLst>
                <a:ext uri="{FF2B5EF4-FFF2-40B4-BE49-F238E27FC236}">
                  <a16:creationId xmlns:a16="http://schemas.microsoft.com/office/drawing/2014/main" id="{4B2DA664-4A1A-4FF1-8976-AAE7CF3847D1}"/>
                </a:ext>
              </a:extLst>
            </p:cNvPr>
            <p:cNvSpPr/>
            <p:nvPr/>
          </p:nvSpPr>
          <p:spPr>
            <a:xfrm rot="2827005">
              <a:off x="3065231" y="1744886"/>
              <a:ext cx="443884" cy="447399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Szövegdoboz 53">
                  <a:extLst>
                    <a:ext uri="{FF2B5EF4-FFF2-40B4-BE49-F238E27FC236}">
                      <a16:creationId xmlns:a16="http://schemas.microsoft.com/office/drawing/2014/main" id="{C75E10DD-53DA-44A4-B368-D45D750C6F27}"/>
                    </a:ext>
                  </a:extLst>
                </p:cNvPr>
                <p:cNvSpPr txBox="1"/>
                <p:nvPr/>
              </p:nvSpPr>
              <p:spPr>
                <a:xfrm>
                  <a:off x="1963019" y="1673607"/>
                  <a:ext cx="13918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hu-HU" sz="2800"/>
                </a:p>
              </p:txBody>
            </p:sp>
          </mc:Choice>
          <mc:Fallback xmlns="">
            <p:sp>
              <p:nvSpPr>
                <p:cNvPr id="54" name="Szövegdoboz 53">
                  <a:extLst>
                    <a:ext uri="{FF2B5EF4-FFF2-40B4-BE49-F238E27FC236}">
                      <a16:creationId xmlns:a16="http://schemas.microsoft.com/office/drawing/2014/main" id="{C75E10DD-53DA-44A4-B368-D45D750C6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19" y="1673607"/>
                  <a:ext cx="139183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9378461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504B27F5-0F62-4305-88C9-79501B17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33865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76BBC5-8DE5-4703-8DAF-6A572BFFB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Gyakorlati </a:t>
            </a:r>
            <a:br>
              <a:rPr lang="en-US"/>
            </a:br>
            <a:r>
              <a:rPr lang="en-US"/>
              <a:t>Alkalmaz</a:t>
            </a:r>
            <a:r>
              <a:rPr lang="hu-HU"/>
              <a:t>ás</a:t>
            </a:r>
          </a:p>
        </p:txBody>
      </p:sp>
    </p:spTree>
    <p:extLst>
      <p:ext uri="{BB962C8B-B14F-4D97-AF65-F5344CB8AC3E}">
        <p14:creationId xmlns:p14="http://schemas.microsoft.com/office/powerpoint/2010/main" val="2218681181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E47414-941E-405A-A439-6741DA0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Adatszerkezetek fel</a:t>
            </a:r>
            <a:r>
              <a:rPr lang="hu-HU"/>
              <a:t>állítása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6580D8D-121E-42C3-ACA0-5DB52F87B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73" y="2538573"/>
            <a:ext cx="5869845" cy="3561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98F5CA44-A8D6-4651-B905-B7988BCA716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51429" y="5629046"/>
            <a:ext cx="26399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56248630-0D19-4C5C-AC2A-E471D5256316}"/>
              </a:ext>
            </a:extLst>
          </p:cNvPr>
          <p:cNvSpPr txBox="1"/>
          <p:nvPr/>
        </p:nvSpPr>
        <p:spPr>
          <a:xfrm>
            <a:off x="6791417" y="5305880"/>
            <a:ext cx="1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LightGBM ezzel tud dolgozni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CF0C76B-FA5F-46FE-9661-9EB131E9F55B}"/>
              </a:ext>
            </a:extLst>
          </p:cNvPr>
          <p:cNvCxnSpPr>
            <a:cxnSpLocks/>
          </p:cNvCxnSpPr>
          <p:nvPr/>
        </p:nvCxnSpPr>
        <p:spPr>
          <a:xfrm flipH="1">
            <a:off x="2306353" y="4503930"/>
            <a:ext cx="44850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193C69A-0F73-40BC-B3F1-49A5BD9E2493}"/>
              </a:ext>
            </a:extLst>
          </p:cNvPr>
          <p:cNvSpPr txBox="1"/>
          <p:nvPr/>
        </p:nvSpPr>
        <p:spPr>
          <a:xfrm>
            <a:off x="6791417" y="431926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predikció tárgya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A85602F6-FDE6-4D62-9132-DAAE8B3A10B9}"/>
              </a:ext>
            </a:extLst>
          </p:cNvPr>
          <p:cNvCxnSpPr>
            <a:cxnSpLocks/>
          </p:cNvCxnSpPr>
          <p:nvPr/>
        </p:nvCxnSpPr>
        <p:spPr>
          <a:xfrm flipH="1">
            <a:off x="3435297" y="4904905"/>
            <a:ext cx="33561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3275225-33B7-45AC-A2A1-5E61F352D2F0}"/>
              </a:ext>
            </a:extLst>
          </p:cNvPr>
          <p:cNvSpPr txBox="1"/>
          <p:nvPr/>
        </p:nvSpPr>
        <p:spPr>
          <a:xfrm>
            <a:off x="6791417" y="4720238"/>
            <a:ext cx="22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 magyarázó változók</a:t>
            </a:r>
          </a:p>
        </p:txBody>
      </p:sp>
    </p:spTree>
    <p:extLst>
      <p:ext uri="{BB962C8B-B14F-4D97-AF65-F5344CB8AC3E}">
        <p14:creationId xmlns:p14="http://schemas.microsoft.com/office/powerpoint/2010/main" val="1024771079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EE70D-4351-4571-B2CA-BB43560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Paraméterek és metrika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FDB4456-8C97-4F45-80CB-E522D8E64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06"/>
          <a:stretch/>
        </p:blipFill>
        <p:spPr>
          <a:xfrm>
            <a:off x="873085" y="3306068"/>
            <a:ext cx="3286770" cy="1583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756469-CAD1-4D32-B779-364454E1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940" y="3306068"/>
            <a:ext cx="2720381" cy="27203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F954134-5F76-4F9B-A30D-682C592AAF8E}"/>
              </a:ext>
            </a:extLst>
          </p:cNvPr>
          <p:cNvSpPr txBox="1"/>
          <p:nvPr/>
        </p:nvSpPr>
        <p:spPr>
          <a:xfrm>
            <a:off x="4349939" y="2936736"/>
            <a:ext cx="272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Összetett paraméterek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6A1BD08-2361-4B5A-84CD-93BAE2DEED94}"/>
              </a:ext>
            </a:extLst>
          </p:cNvPr>
          <p:cNvSpPr txBox="1"/>
          <p:nvPr/>
        </p:nvSpPr>
        <p:spPr>
          <a:xfrm>
            <a:off x="839707" y="1769627"/>
            <a:ext cx="536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 Gradient Boosting nagyon sokféleképpen konfigurálható, felhasználási céltól függően.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CD5A955-358F-408B-AB59-1095998D83D6}"/>
              </a:ext>
            </a:extLst>
          </p:cNvPr>
          <p:cNvSpPr txBox="1"/>
          <p:nvPr/>
        </p:nvSpPr>
        <p:spPr>
          <a:xfrm>
            <a:off x="822960" y="2936736"/>
            <a:ext cx="272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Egyszerű paraméterek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829F9E-6830-4F45-A0E1-82D2C93C4B30}"/>
              </a:ext>
            </a:extLst>
          </p:cNvPr>
          <p:cNvSpPr txBox="1"/>
          <p:nvPr/>
        </p:nvSpPr>
        <p:spPr>
          <a:xfrm>
            <a:off x="7269036" y="3801481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Levélszám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DD98D63-AA44-4D73-9DD2-8E7059291239}"/>
              </a:ext>
            </a:extLst>
          </p:cNvPr>
          <p:cNvSpPr txBox="1"/>
          <p:nvPr/>
        </p:nvSpPr>
        <p:spPr>
          <a:xfrm>
            <a:off x="7310531" y="4220067"/>
            <a:ext cx="18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Terminális régió adatmennyisége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C505086-FB51-402D-86F1-035AA0808091}"/>
              </a:ext>
            </a:extLst>
          </p:cNvPr>
          <p:cNvSpPr txBox="1"/>
          <p:nvPr/>
        </p:nvSpPr>
        <p:spPr>
          <a:xfrm>
            <a:off x="7310531" y="486639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Max. változó 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5B685E-7F5A-451F-939C-10746F9C01A8}"/>
              </a:ext>
            </a:extLst>
          </p:cNvPr>
          <p:cNvSpPr txBox="1"/>
          <p:nvPr/>
        </p:nvSpPr>
        <p:spPr>
          <a:xfrm>
            <a:off x="7269036" y="5284984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Tanulási sebesség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3133E96-0263-4220-A2C3-4FD5C94AE3D0}"/>
              </a:ext>
            </a:extLst>
          </p:cNvPr>
          <p:cNvCxnSpPr>
            <a:cxnSpLocks/>
          </p:cNvCxnSpPr>
          <p:nvPr/>
        </p:nvCxnSpPr>
        <p:spPr>
          <a:xfrm flipH="1">
            <a:off x="6205491" y="4072711"/>
            <a:ext cx="1105040" cy="2507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4A68B3C6-D9D2-4800-955C-3FB86E22BFC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73662" y="4543233"/>
            <a:ext cx="5368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3FFB9E08-8481-4917-9463-95CD42F7B70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16715" y="4722920"/>
            <a:ext cx="1193816" cy="328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EDCD82ED-261E-49DD-A91B-892156B65C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667130" y="5122416"/>
            <a:ext cx="601906" cy="3472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8B29B145-1E9C-4ECF-8EF1-389E60629D82}"/>
              </a:ext>
            </a:extLst>
          </p:cNvPr>
          <p:cNvSpPr txBox="1"/>
          <p:nvPr/>
        </p:nvSpPr>
        <p:spPr>
          <a:xfrm>
            <a:off x="839707" y="5474592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Metrika szótár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994F8D7-3BD7-450B-9D19-3F5CE9CFAE16}"/>
              </a:ext>
            </a:extLst>
          </p:cNvPr>
          <p:cNvCxnSpPr>
            <a:cxnSpLocks/>
          </p:cNvCxnSpPr>
          <p:nvPr/>
        </p:nvCxnSpPr>
        <p:spPr>
          <a:xfrm flipV="1">
            <a:off x="1420427" y="4866399"/>
            <a:ext cx="346229" cy="6032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2138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3362E-F652-4D80-B743-FA6BAB3F1F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695" y="373928"/>
            <a:ext cx="8180388" cy="1058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1">
                    <a:lumMod val="85000"/>
                    <a:lumOff val="15000"/>
                  </a:schemeClr>
                </a:solidFill>
              </a:rPr>
              <a:t>Bias-variance tradeoff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8BCFE25-1D2D-4E27-9B95-002F2BE355CE}"/>
              </a:ext>
            </a:extLst>
          </p:cNvPr>
          <p:cNvSpPr txBox="1"/>
          <p:nvPr/>
        </p:nvSpPr>
        <p:spPr>
          <a:xfrm>
            <a:off x="633695" y="133361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/>
              <a:t>Az optimális pont valahol a torzítatlanság és a variancia között van.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C001FD3F-7D9B-4E52-96CE-8B6004E8B49E}"/>
              </a:ext>
            </a:extLst>
          </p:cNvPr>
          <p:cNvGrpSpPr/>
          <p:nvPr/>
        </p:nvGrpSpPr>
        <p:grpSpPr>
          <a:xfrm>
            <a:off x="452613" y="2291011"/>
            <a:ext cx="8434639" cy="3361041"/>
            <a:chOff x="359732" y="523684"/>
            <a:chExt cx="8434639" cy="3361041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D22B7DC0-66FE-4573-B2D1-530828DD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5631" y="998170"/>
              <a:ext cx="3848740" cy="2886555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89453E4B-F1D9-4751-919D-1FAE83B6B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732" y="998170"/>
              <a:ext cx="3838636" cy="2886554"/>
            </a:xfrm>
            <a:prstGeom prst="rect">
              <a:avLst/>
            </a:prstGeom>
          </p:spPr>
        </p:pic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D3A43B33-1FFF-4532-AAB2-BD49CC0B4728}"/>
                </a:ext>
              </a:extLst>
            </p:cNvPr>
            <p:cNvSpPr txBox="1"/>
            <p:nvPr/>
          </p:nvSpPr>
          <p:spPr>
            <a:xfrm>
              <a:off x="5110585" y="523684"/>
              <a:ext cx="3492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hu-HU"/>
                <a:t>Magas torzítás, alacsony variancia </a:t>
              </a:r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5EFD965B-4C2E-449E-AB2F-F86D671B478B}"/>
                </a:ext>
              </a:extLst>
            </p:cNvPr>
            <p:cNvSpPr txBox="1"/>
            <p:nvPr/>
          </p:nvSpPr>
          <p:spPr>
            <a:xfrm>
              <a:off x="540814" y="523684"/>
              <a:ext cx="3492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hu-HU"/>
                <a:t>Alacsony torzítás, magas variancia </a:t>
              </a: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2FAA629B-BAA6-4A29-957B-82A28E945C7B}"/>
              </a:ext>
            </a:extLst>
          </p:cNvPr>
          <p:cNvGrpSpPr/>
          <p:nvPr/>
        </p:nvGrpSpPr>
        <p:grpSpPr>
          <a:xfrm>
            <a:off x="5591359" y="3276709"/>
            <a:ext cx="2716814" cy="1479097"/>
            <a:chOff x="5405900" y="1448819"/>
            <a:chExt cx="2716814" cy="1479097"/>
          </a:xfrm>
        </p:grpSpPr>
        <p:sp>
          <p:nvSpPr>
            <p:cNvPr id="21" name="Szorzás jele 20">
              <a:extLst>
                <a:ext uri="{FF2B5EF4-FFF2-40B4-BE49-F238E27FC236}">
                  <a16:creationId xmlns:a16="http://schemas.microsoft.com/office/drawing/2014/main" id="{50CE519E-4E35-4BBA-B807-CA538C823B8B}"/>
                </a:ext>
              </a:extLst>
            </p:cNvPr>
            <p:cNvSpPr/>
            <p:nvPr/>
          </p:nvSpPr>
          <p:spPr>
            <a:xfrm>
              <a:off x="7966041" y="1448819"/>
              <a:ext cx="156673" cy="156673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Szorzás jele 22">
              <a:extLst>
                <a:ext uri="{FF2B5EF4-FFF2-40B4-BE49-F238E27FC236}">
                  <a16:creationId xmlns:a16="http://schemas.microsoft.com/office/drawing/2014/main" id="{84A2DEA5-B640-4F6E-8401-933FD093DF32}"/>
                </a:ext>
              </a:extLst>
            </p:cNvPr>
            <p:cNvSpPr/>
            <p:nvPr/>
          </p:nvSpPr>
          <p:spPr>
            <a:xfrm>
              <a:off x="7593018" y="2015027"/>
              <a:ext cx="156673" cy="156673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orzás jele 24">
              <a:extLst>
                <a:ext uri="{FF2B5EF4-FFF2-40B4-BE49-F238E27FC236}">
                  <a16:creationId xmlns:a16="http://schemas.microsoft.com/office/drawing/2014/main" id="{C6DDB7A9-4F09-41F8-820A-7420BAEB8902}"/>
                </a:ext>
              </a:extLst>
            </p:cNvPr>
            <p:cNvSpPr/>
            <p:nvPr/>
          </p:nvSpPr>
          <p:spPr>
            <a:xfrm>
              <a:off x="6999078" y="1722603"/>
              <a:ext cx="156673" cy="156673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Szorzás jele 25">
              <a:extLst>
                <a:ext uri="{FF2B5EF4-FFF2-40B4-BE49-F238E27FC236}">
                  <a16:creationId xmlns:a16="http://schemas.microsoft.com/office/drawing/2014/main" id="{77B8BEF0-333E-4450-8C7B-CD136DD46943}"/>
                </a:ext>
              </a:extLst>
            </p:cNvPr>
            <p:cNvSpPr/>
            <p:nvPr/>
          </p:nvSpPr>
          <p:spPr>
            <a:xfrm>
              <a:off x="5817868" y="2093363"/>
              <a:ext cx="156673" cy="156673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Szorzás jele 27">
              <a:extLst>
                <a:ext uri="{FF2B5EF4-FFF2-40B4-BE49-F238E27FC236}">
                  <a16:creationId xmlns:a16="http://schemas.microsoft.com/office/drawing/2014/main" id="{5D6576E5-FE4F-42D2-8F3C-C62E9A8160BB}"/>
                </a:ext>
              </a:extLst>
            </p:cNvPr>
            <p:cNvSpPr/>
            <p:nvPr/>
          </p:nvSpPr>
          <p:spPr>
            <a:xfrm>
              <a:off x="6395270" y="2490562"/>
              <a:ext cx="156673" cy="156673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Szorzás jele 28">
              <a:extLst>
                <a:ext uri="{FF2B5EF4-FFF2-40B4-BE49-F238E27FC236}">
                  <a16:creationId xmlns:a16="http://schemas.microsoft.com/office/drawing/2014/main" id="{CE528620-1661-4F56-B45A-3BD4C8943E1B}"/>
                </a:ext>
              </a:extLst>
            </p:cNvPr>
            <p:cNvSpPr/>
            <p:nvPr/>
          </p:nvSpPr>
          <p:spPr>
            <a:xfrm>
              <a:off x="5405900" y="2771243"/>
              <a:ext cx="156673" cy="156673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35716303-01EB-4B55-99B8-063BB3FF9CFF}"/>
              </a:ext>
            </a:extLst>
          </p:cNvPr>
          <p:cNvSpPr txBox="1"/>
          <p:nvPr/>
        </p:nvSpPr>
        <p:spPr>
          <a:xfrm>
            <a:off x="8068617" y="3707166"/>
            <a:ext cx="863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>
                <a:solidFill>
                  <a:srgbClr val="C00000"/>
                </a:solidFill>
              </a:rPr>
              <a:t>tanulóadat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9181DE4B-4536-414A-98A5-409A498CDC73}"/>
              </a:ext>
            </a:extLst>
          </p:cNvPr>
          <p:cNvSpPr txBox="1"/>
          <p:nvPr/>
        </p:nvSpPr>
        <p:spPr>
          <a:xfrm>
            <a:off x="7719938" y="2962522"/>
            <a:ext cx="863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>
                <a:solidFill>
                  <a:schemeClr val="accent5">
                    <a:lumMod val="75000"/>
                  </a:schemeClr>
                </a:solidFill>
              </a:rPr>
              <a:t>tesztadat</a:t>
            </a:r>
          </a:p>
        </p:txBody>
      </p:sp>
    </p:spTree>
    <p:extLst>
      <p:ext uri="{BB962C8B-B14F-4D97-AF65-F5344CB8AC3E}">
        <p14:creationId xmlns:p14="http://schemas.microsoft.com/office/powerpoint/2010/main" val="31643660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8FC1DB-347F-41FB-9D98-7172228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Taníttatás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651A1AE-619D-4AD5-927E-7A0BEC90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207" y="3550199"/>
            <a:ext cx="7337306" cy="1570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87B2892-2F1D-40FC-AF37-13267BC8B2AE}"/>
              </a:ext>
            </a:extLst>
          </p:cNvPr>
          <p:cNvSpPr txBox="1"/>
          <p:nvPr/>
        </p:nvSpPr>
        <p:spPr>
          <a:xfrm>
            <a:off x="839707" y="1769627"/>
            <a:ext cx="517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100 döntési fa kiépítése és a metrika elmentése a már korábban létrehozott szótárba.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AEDAE79-DEA5-4AE6-9A50-50A6B7A20CC4}"/>
              </a:ext>
            </a:extLst>
          </p:cNvPr>
          <p:cNvSpPr txBox="1"/>
          <p:nvPr/>
        </p:nvSpPr>
        <p:spPr>
          <a:xfrm>
            <a:off x="4987475" y="5458486"/>
            <a:ext cx="26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Ide rakja az eredményt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EEA90145-7F05-4F36-9268-42B18CC12980}"/>
              </a:ext>
            </a:extLst>
          </p:cNvPr>
          <p:cNvCxnSpPr>
            <a:cxnSpLocks/>
          </p:cNvCxnSpPr>
          <p:nvPr/>
        </p:nvCxnSpPr>
        <p:spPr>
          <a:xfrm flipH="1" flipV="1">
            <a:off x="4572001" y="4873836"/>
            <a:ext cx="977134" cy="6145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956C85A-3E5B-453C-935A-07655E438E0F}"/>
              </a:ext>
            </a:extLst>
          </p:cNvPr>
          <p:cNvSpPr txBox="1"/>
          <p:nvPr/>
        </p:nvSpPr>
        <p:spPr>
          <a:xfrm>
            <a:off x="5599472" y="2996994"/>
            <a:ext cx="26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Fák számossága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7E5BE9B4-D836-4321-9B1E-3EAD043DB13C}"/>
              </a:ext>
            </a:extLst>
          </p:cNvPr>
          <p:cNvCxnSpPr>
            <a:cxnSpLocks/>
          </p:cNvCxnSpPr>
          <p:nvPr/>
        </p:nvCxnSpPr>
        <p:spPr>
          <a:xfrm flipH="1">
            <a:off x="4119239" y="3307801"/>
            <a:ext cx="1713390" cy="645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D4817A92-D20E-488A-A4AC-25B1620D812E}"/>
              </a:ext>
            </a:extLst>
          </p:cNvPr>
          <p:cNvCxnSpPr>
            <a:cxnSpLocks/>
          </p:cNvCxnSpPr>
          <p:nvPr/>
        </p:nvCxnSpPr>
        <p:spPr>
          <a:xfrm flipH="1">
            <a:off x="3178207" y="3182453"/>
            <a:ext cx="639191" cy="5994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9CBD968-2AB8-4220-8069-58D005B3EFFA}"/>
              </a:ext>
            </a:extLst>
          </p:cNvPr>
          <p:cNvCxnSpPr>
            <a:cxnSpLocks/>
          </p:cNvCxnSpPr>
          <p:nvPr/>
        </p:nvCxnSpPr>
        <p:spPr>
          <a:xfrm>
            <a:off x="2504598" y="2996994"/>
            <a:ext cx="132070" cy="5532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89E56C6-4CA7-46D3-AF09-9135F839B727}"/>
              </a:ext>
            </a:extLst>
          </p:cNvPr>
          <p:cNvSpPr txBox="1"/>
          <p:nvPr/>
        </p:nvSpPr>
        <p:spPr>
          <a:xfrm>
            <a:off x="3280077" y="2871602"/>
            <a:ext cx="26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Tanuló adat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16638BC-333F-4078-A9AA-7309201F47B3}"/>
              </a:ext>
            </a:extLst>
          </p:cNvPr>
          <p:cNvSpPr txBox="1"/>
          <p:nvPr/>
        </p:nvSpPr>
        <p:spPr>
          <a:xfrm>
            <a:off x="1516602" y="2686936"/>
            <a:ext cx="26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Paraméterek</a:t>
            </a:r>
          </a:p>
        </p:txBody>
      </p:sp>
    </p:spTree>
    <p:extLst>
      <p:ext uri="{BB962C8B-B14F-4D97-AF65-F5344CB8AC3E}">
        <p14:creationId xmlns:p14="http://schemas.microsoft.com/office/powerpoint/2010/main" val="161258372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3EAC2-91E4-4D74-9F64-9A865098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Eredmények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2ADE97-26B7-4FD0-B0AA-A32DC15D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24" y="2331198"/>
            <a:ext cx="4753951" cy="30486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4288C54-6AB3-4244-9B61-CD63362E30C1}"/>
              </a:ext>
            </a:extLst>
          </p:cNvPr>
          <p:cNvSpPr txBox="1"/>
          <p:nvPr/>
        </p:nvSpPr>
        <p:spPr>
          <a:xfrm>
            <a:off x="839707" y="1769627"/>
            <a:ext cx="775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Validációs adathalmazon mekkora a helyesen beosztályozott egyedek aránya?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2CF2473-909E-44A2-AC83-90F84A3E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22" y="5572107"/>
            <a:ext cx="4882956" cy="635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872570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E9C963B-E69E-4AEE-AE44-6BFA415A3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566" y="2091923"/>
            <a:ext cx="4903317" cy="3531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8AC27CB-9D14-4950-917C-789BA15062A3}"/>
              </a:ext>
            </a:extLst>
          </p:cNvPr>
          <p:cNvSpPr txBox="1"/>
          <p:nvPr/>
        </p:nvSpPr>
        <p:spPr>
          <a:xfrm>
            <a:off x="22223" y="37742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/>
              <a:t>Melyik változó használható a legjobban szeparációra?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E8C0F6D-1006-4046-8452-C9B89F30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18" y="908569"/>
            <a:ext cx="5792610" cy="652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801083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075BB07-6EC7-49CD-BE3D-BCE0DDE94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7280" y="2095469"/>
            <a:ext cx="4916020" cy="3531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FCD32A7-9B12-4E05-99C8-5BBA9179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31" y="973370"/>
            <a:ext cx="6238856" cy="660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C0ADE5F-9C4F-4214-A62B-CF7F4BC02F35}"/>
              </a:ext>
            </a:extLst>
          </p:cNvPr>
          <p:cNvSpPr txBox="1"/>
          <p:nvPr/>
        </p:nvSpPr>
        <p:spPr>
          <a:xfrm>
            <a:off x="22859" y="46747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/>
              <a:t>F26 mennyire jól szeparálta az egyedeket?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134C960-C15C-4AFE-85A0-4C345A16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9" y="3146378"/>
            <a:ext cx="3508988" cy="1429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285853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AF402-35B9-474A-A688-2320BCAD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70012"/>
            <a:ext cx="7543800" cy="86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hu-HU" sz="4400">
                <a:solidFill>
                  <a:schemeClr val="tx1">
                    <a:lumMod val="85000"/>
                    <a:lumOff val="15000"/>
                  </a:schemeClr>
                </a:solidFill>
              </a:rPr>
              <a:t>orrások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18E15DD8-315C-487D-9E76-A0868235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2"/>
              </a:rPr>
              <a:t>https://www.sciencedirect.com/science/article/pii/S002200009791504X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3"/>
              </a:rPr>
              <a:t>https://mitpress.mit.edu/books/boosting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4"/>
              </a:rPr>
              <a:t>http://www.rob.schapire.net/papers/explaining-adaboost.pdf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5"/>
              </a:rPr>
              <a:t>http://mccormickml.com/2013/12/13/adaboost-tutorial/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6"/>
              </a:rPr>
              <a:t>https://statweb.stanford.edu/~jhf/ftp/stobst.pdf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7"/>
              </a:rPr>
              <a:t>https://en.wikipedia.org/wiki/Gradient_boosting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8"/>
              </a:rPr>
              <a:t>https://scikit-learn.org/stable/modules/ensemble.html#gradient-boosting</a:t>
            </a:r>
            <a:endParaRPr lang="hu-HU"/>
          </a:p>
          <a:p>
            <a:pPr lvl="1">
              <a:buFont typeface="Arial" panose="020B0604020202020204" pitchFamily="34" charset="0"/>
              <a:buChar char="•"/>
            </a:pPr>
            <a:r>
              <a:rPr lang="hu-HU" u="sng">
                <a:hlinkClick r:id="rId9"/>
              </a:rPr>
              <a:t>https://lightgbm.readthedocs.io/en/latest/Parameters.html</a:t>
            </a:r>
            <a:endParaRPr lang="en-US" u="sng"/>
          </a:p>
          <a:p>
            <a:pPr lvl="1">
              <a:buFont typeface="Arial" panose="020B0604020202020204" pitchFamily="34" charset="0"/>
              <a:buChar char="•"/>
            </a:pPr>
            <a:r>
              <a:rPr lang="hu-HU">
                <a:hlinkClick r:id="rId10"/>
              </a:rPr>
              <a:t>https://sites.google.com/view/lauraepp/parameters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22836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56AE8-B53D-472F-8208-B498716C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01903"/>
            <a:ext cx="7543800" cy="735458"/>
          </a:xfrm>
        </p:spPr>
        <p:txBody>
          <a:bodyPr/>
          <a:lstStyle/>
          <a:p>
            <a:r>
              <a:rPr lang="hu-HU"/>
              <a:t>Döntési fák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7F06A4-9F96-4835-A855-F89E483A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58799"/>
          </a:xfrm>
        </p:spPr>
        <p:txBody>
          <a:bodyPr/>
          <a:lstStyle/>
          <a:p>
            <a:r>
              <a:rPr lang="hu-HU"/>
              <a:t>Mintaegyedek osztályozása változóikban felvett értékeik alapján.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0C0CB83-A266-476F-9F5C-4ED80C8C3ED0}"/>
              </a:ext>
            </a:extLst>
          </p:cNvPr>
          <p:cNvSpPr/>
          <p:nvPr/>
        </p:nvSpPr>
        <p:spPr>
          <a:xfrm>
            <a:off x="3420533" y="2744895"/>
            <a:ext cx="2302933" cy="821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5649373-8DE4-477B-897A-BF568D25EDA0}"/>
              </a:ext>
            </a:extLst>
          </p:cNvPr>
          <p:cNvSpPr/>
          <p:nvPr/>
        </p:nvSpPr>
        <p:spPr>
          <a:xfrm>
            <a:off x="1270001" y="4549991"/>
            <a:ext cx="2302933" cy="821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6997BA3-AD45-4186-99CE-12D98D25DACD}"/>
              </a:ext>
            </a:extLst>
          </p:cNvPr>
          <p:cNvSpPr/>
          <p:nvPr/>
        </p:nvSpPr>
        <p:spPr>
          <a:xfrm>
            <a:off x="5571068" y="4549991"/>
            <a:ext cx="2302933" cy="821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4B50E7A9-DFFD-48EE-9094-524D95BCB6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421468" y="3566161"/>
            <a:ext cx="2150532" cy="983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15B3CD1A-4170-4BB8-AB72-2C49FB04DF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72000" y="3566161"/>
            <a:ext cx="2150535" cy="983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E611131-599F-4C03-AC49-A7DCD0256CF3}"/>
              </a:ext>
            </a:extLst>
          </p:cNvPr>
          <p:cNvSpPr txBox="1"/>
          <p:nvPr/>
        </p:nvSpPr>
        <p:spPr>
          <a:xfrm>
            <a:off x="2531534" y="3764286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EE09DFF-023D-4531-A321-DCA0DBF9996B}"/>
              </a:ext>
            </a:extLst>
          </p:cNvPr>
          <p:cNvSpPr txBox="1"/>
          <p:nvPr/>
        </p:nvSpPr>
        <p:spPr>
          <a:xfrm>
            <a:off x="5858932" y="3764286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2910F0C-29A9-4DA4-BBB8-DB21E1186CB7}"/>
              </a:ext>
            </a:extLst>
          </p:cNvPr>
          <p:cNvSpPr txBox="1"/>
          <p:nvPr/>
        </p:nvSpPr>
        <p:spPr>
          <a:xfrm>
            <a:off x="3505200" y="2670527"/>
            <a:ext cx="21251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/>
              <a:t>Szereti a csülkös pacalt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7C4E7C9-9FE4-43EF-8A53-F0AC7EAAF98C}"/>
              </a:ext>
            </a:extLst>
          </p:cNvPr>
          <p:cNvSpPr txBox="1"/>
          <p:nvPr/>
        </p:nvSpPr>
        <p:spPr>
          <a:xfrm>
            <a:off x="1439333" y="4701325"/>
            <a:ext cx="1981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>
                <a:solidFill>
                  <a:schemeClr val="bg1">
                    <a:lumMod val="85000"/>
                    <a:lumOff val="15000"/>
                  </a:schemeClr>
                </a:solidFill>
              </a:rPr>
              <a:t>Igazi ínyenc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B67C260-9BA8-417C-B169-70BF0953D7BB}"/>
              </a:ext>
            </a:extLst>
          </p:cNvPr>
          <p:cNvSpPr txBox="1"/>
          <p:nvPr/>
        </p:nvSpPr>
        <p:spPr>
          <a:xfrm>
            <a:off x="5858932" y="4501270"/>
            <a:ext cx="17864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>
                <a:solidFill>
                  <a:schemeClr val="bg1">
                    <a:lumMod val="85000"/>
                    <a:lumOff val="15000"/>
                  </a:schemeClr>
                </a:solidFill>
              </a:rPr>
              <a:t>Majd megszereti</a:t>
            </a:r>
          </a:p>
        </p:txBody>
      </p:sp>
    </p:spTree>
    <p:extLst>
      <p:ext uri="{BB962C8B-B14F-4D97-AF65-F5344CB8AC3E}">
        <p14:creationId xmlns:p14="http://schemas.microsoft.com/office/powerpoint/2010/main" val="421850508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AFA62137-1392-4F53-A3E0-6F75DC5B78DB}"/>
              </a:ext>
            </a:extLst>
          </p:cNvPr>
          <p:cNvGrpSpPr/>
          <p:nvPr/>
        </p:nvGrpSpPr>
        <p:grpSpPr>
          <a:xfrm>
            <a:off x="505779" y="3260458"/>
            <a:ext cx="1772904" cy="892552"/>
            <a:chOff x="162428" y="3385189"/>
            <a:chExt cx="2302933" cy="892552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1EAE8D2B-2176-4353-B261-4745BE003B80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2E05A96-1757-4E93-9FA2-2B7340CB4256}"/>
                </a:ext>
              </a:extLst>
            </p:cNvPr>
            <p:cNvSpPr txBox="1"/>
            <p:nvPr/>
          </p:nvSpPr>
          <p:spPr>
            <a:xfrm>
              <a:off x="240962" y="3385189"/>
              <a:ext cx="212513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/>
                <a:t>Így is működik</a:t>
              </a:r>
            </a:p>
          </p:txBody>
        </p: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D7FE4AF-C886-4D7B-8756-3C64E87523CE}"/>
              </a:ext>
            </a:extLst>
          </p:cNvPr>
          <p:cNvGrpSpPr/>
          <p:nvPr/>
        </p:nvGrpSpPr>
        <p:grpSpPr>
          <a:xfrm>
            <a:off x="2768002" y="3260423"/>
            <a:ext cx="1772904" cy="892552"/>
            <a:chOff x="5731605" y="5189051"/>
            <a:chExt cx="2302933" cy="892552"/>
          </a:xfrm>
        </p:grpSpPr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CF734054-69F7-4B94-B01D-28C60EC42C99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2514D5AD-D7EB-4A61-A6DF-9A1B61312C51}"/>
                </a:ext>
              </a:extLst>
            </p:cNvPr>
            <p:cNvSpPr txBox="1"/>
            <p:nvPr/>
          </p:nvSpPr>
          <p:spPr>
            <a:xfrm>
              <a:off x="5888239" y="5189051"/>
              <a:ext cx="1981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Minden rendben</a:t>
              </a:r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73CB647B-8590-4934-B157-AE2C6AF6D8F0}"/>
              </a:ext>
            </a:extLst>
          </p:cNvPr>
          <p:cNvGrpSpPr/>
          <p:nvPr/>
        </p:nvGrpSpPr>
        <p:grpSpPr>
          <a:xfrm>
            <a:off x="3851506" y="93895"/>
            <a:ext cx="1772904" cy="895634"/>
            <a:chOff x="162428" y="3354632"/>
            <a:chExt cx="2302933" cy="895634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515E1129-5B4E-4554-8D27-1E08600F991E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00DFDE1A-BBF1-40EB-A539-6E00A793979C}"/>
                </a:ext>
              </a:extLst>
            </p:cNvPr>
            <p:cNvSpPr txBox="1"/>
            <p:nvPr/>
          </p:nvSpPr>
          <p:spPr>
            <a:xfrm>
              <a:off x="247096" y="3354632"/>
              <a:ext cx="212513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/>
                <a:t>Bugos a program</a:t>
              </a:r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7481BA01-890D-4A26-96B8-93360C5B7E23}"/>
              </a:ext>
            </a:extLst>
          </p:cNvPr>
          <p:cNvGrpSpPr/>
          <p:nvPr/>
        </p:nvGrpSpPr>
        <p:grpSpPr>
          <a:xfrm>
            <a:off x="1700975" y="1485561"/>
            <a:ext cx="1772904" cy="892552"/>
            <a:chOff x="162428" y="3391318"/>
            <a:chExt cx="2302933" cy="892552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AB939C63-F1BE-4972-BE1B-FBFB207BCF3C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99E28222-7694-4C15-84CF-06F160022360}"/>
                </a:ext>
              </a:extLst>
            </p:cNvPr>
            <p:cNvSpPr txBox="1"/>
            <p:nvPr/>
          </p:nvSpPr>
          <p:spPr>
            <a:xfrm>
              <a:off x="251328" y="3391318"/>
              <a:ext cx="212513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/>
                <a:t>Miattad bugos</a:t>
              </a:r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6B1FB7A6-1FEB-4F56-94F4-2A14A984BB6E}"/>
              </a:ext>
            </a:extLst>
          </p:cNvPr>
          <p:cNvGrpSpPr/>
          <p:nvPr/>
        </p:nvGrpSpPr>
        <p:grpSpPr>
          <a:xfrm>
            <a:off x="6084374" y="1481745"/>
            <a:ext cx="1772904" cy="892552"/>
            <a:chOff x="162428" y="3390584"/>
            <a:chExt cx="2302933" cy="892552"/>
          </a:xfrm>
        </p:grpSpPr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ED46343D-46D3-4706-8F3B-5DE941FC75E9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1DEFC05C-44F4-47B5-87C6-4FD67F107AF1}"/>
                </a:ext>
              </a:extLst>
            </p:cNvPr>
            <p:cNvSpPr txBox="1"/>
            <p:nvPr/>
          </p:nvSpPr>
          <p:spPr>
            <a:xfrm>
              <a:off x="258708" y="3390584"/>
              <a:ext cx="212513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/>
                <a:t>Hozzá akarsz írni</a:t>
              </a:r>
            </a:p>
          </p:txBody>
        </p:sp>
      </p:grp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7CFB6B50-09DA-4244-8838-2EFC0B1CCA8D}"/>
              </a:ext>
            </a:extLst>
          </p:cNvPr>
          <p:cNvGrpSpPr/>
          <p:nvPr/>
        </p:nvGrpSpPr>
        <p:grpSpPr>
          <a:xfrm>
            <a:off x="180343" y="4980405"/>
            <a:ext cx="1772904" cy="892552"/>
            <a:chOff x="5731605" y="5206607"/>
            <a:chExt cx="2302933" cy="892552"/>
          </a:xfrm>
        </p:grpSpPr>
        <p:sp>
          <p:nvSpPr>
            <p:cNvPr id="49" name="Téglalap: lekerekített 48">
              <a:extLst>
                <a:ext uri="{FF2B5EF4-FFF2-40B4-BE49-F238E27FC236}">
                  <a16:creationId xmlns:a16="http://schemas.microsoft.com/office/drawing/2014/main" id="{6EBFBD88-4158-49F1-B1FD-91438C2332E4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E5C25678-3836-47CF-AA90-6A91E3DABFB8}"/>
                </a:ext>
              </a:extLst>
            </p:cNvPr>
            <p:cNvSpPr txBox="1"/>
            <p:nvPr/>
          </p:nvSpPr>
          <p:spPr>
            <a:xfrm>
              <a:off x="5900938" y="5206607"/>
              <a:ext cx="1981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Hagyd békén</a:t>
              </a:r>
            </a:p>
          </p:txBody>
        </p: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36671300-C468-4F95-BB98-6C957CC2461A}"/>
              </a:ext>
            </a:extLst>
          </p:cNvPr>
          <p:cNvGrpSpPr/>
          <p:nvPr/>
        </p:nvGrpSpPr>
        <p:grpSpPr>
          <a:xfrm>
            <a:off x="2155530" y="5007845"/>
            <a:ext cx="1772904" cy="821266"/>
            <a:chOff x="5731605" y="5224694"/>
            <a:chExt cx="2302933" cy="821266"/>
          </a:xfrm>
        </p:grpSpPr>
        <p:sp>
          <p:nvSpPr>
            <p:cNvPr id="52" name="Téglalap: lekerekített 51">
              <a:extLst>
                <a:ext uri="{FF2B5EF4-FFF2-40B4-BE49-F238E27FC236}">
                  <a16:creationId xmlns:a16="http://schemas.microsoft.com/office/drawing/2014/main" id="{A7C9D928-6B59-4027-B445-D117C8F8115C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0E57030B-DF84-40BC-AD26-B71983F6EF8D}"/>
                </a:ext>
              </a:extLst>
            </p:cNvPr>
            <p:cNvSpPr txBox="1"/>
            <p:nvPr/>
          </p:nvSpPr>
          <p:spPr>
            <a:xfrm>
              <a:off x="5884007" y="5385967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Kezdj neki</a:t>
              </a: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6CA91FE6-B3CB-40FC-A062-6D7D996BFE44}"/>
              </a:ext>
            </a:extLst>
          </p:cNvPr>
          <p:cNvGrpSpPr/>
          <p:nvPr/>
        </p:nvGrpSpPr>
        <p:grpSpPr>
          <a:xfrm>
            <a:off x="4329116" y="4935766"/>
            <a:ext cx="1772904" cy="892552"/>
            <a:chOff x="5731605" y="5155753"/>
            <a:chExt cx="2302933" cy="892552"/>
          </a:xfrm>
        </p:grpSpPr>
        <p:sp>
          <p:nvSpPr>
            <p:cNvPr id="55" name="Téglalap: lekerekített 54">
              <a:extLst>
                <a:ext uri="{FF2B5EF4-FFF2-40B4-BE49-F238E27FC236}">
                  <a16:creationId xmlns:a16="http://schemas.microsoft.com/office/drawing/2014/main" id="{765F1F39-FA5D-41A7-9BF0-07DC6B17D78E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3DD09622-6679-4FFF-A188-A444F4A519CB}"/>
                </a:ext>
              </a:extLst>
            </p:cNvPr>
            <p:cNvSpPr txBox="1"/>
            <p:nvPr/>
          </p:nvSpPr>
          <p:spPr>
            <a:xfrm>
              <a:off x="5888162" y="5155753"/>
              <a:ext cx="1981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Hagyd békén</a:t>
              </a: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7EC8ECED-ABE4-4E32-A8E0-36D87260C0D6}"/>
              </a:ext>
            </a:extLst>
          </p:cNvPr>
          <p:cNvGrpSpPr/>
          <p:nvPr/>
        </p:nvGrpSpPr>
        <p:grpSpPr>
          <a:xfrm>
            <a:off x="6372864" y="5007845"/>
            <a:ext cx="1772904" cy="821266"/>
            <a:chOff x="5731605" y="5224694"/>
            <a:chExt cx="2302933" cy="821266"/>
          </a:xfrm>
        </p:grpSpPr>
        <p:sp>
          <p:nvSpPr>
            <p:cNvPr id="58" name="Téglalap: lekerekített 57">
              <a:extLst>
                <a:ext uri="{FF2B5EF4-FFF2-40B4-BE49-F238E27FC236}">
                  <a16:creationId xmlns:a16="http://schemas.microsoft.com/office/drawing/2014/main" id="{B2E8A468-2D68-425B-B771-DF4CFA8ED959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45D583CE-2EC5-40F4-AA8D-04ED53161D32}"/>
                </a:ext>
              </a:extLst>
            </p:cNvPr>
            <p:cNvSpPr txBox="1"/>
            <p:nvPr/>
          </p:nvSpPr>
          <p:spPr>
            <a:xfrm>
              <a:off x="5900937" y="5376028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Kezdj neki</a:t>
              </a:r>
            </a:p>
          </p:txBody>
        </p:sp>
      </p:grpSp>
      <p:grpSp>
        <p:nvGrpSpPr>
          <p:cNvPr id="60" name="Csoportba foglalás 59">
            <a:extLst>
              <a:ext uri="{FF2B5EF4-FFF2-40B4-BE49-F238E27FC236}">
                <a16:creationId xmlns:a16="http://schemas.microsoft.com/office/drawing/2014/main" id="{0779B898-5C9C-416B-A107-A7A750E5B8D0}"/>
              </a:ext>
            </a:extLst>
          </p:cNvPr>
          <p:cNvGrpSpPr/>
          <p:nvPr/>
        </p:nvGrpSpPr>
        <p:grpSpPr>
          <a:xfrm>
            <a:off x="7161528" y="3236641"/>
            <a:ext cx="1772904" cy="892552"/>
            <a:chOff x="5731605" y="5212249"/>
            <a:chExt cx="2302933" cy="892552"/>
          </a:xfrm>
        </p:grpSpPr>
        <p:sp>
          <p:nvSpPr>
            <p:cNvPr id="61" name="Téglalap: lekerekített 60">
              <a:extLst>
                <a:ext uri="{FF2B5EF4-FFF2-40B4-BE49-F238E27FC236}">
                  <a16:creationId xmlns:a16="http://schemas.microsoft.com/office/drawing/2014/main" id="{9F9C53B1-EC02-4590-A90A-C37A3DC7D0F1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2F7ED8F9-6E72-4DA8-B269-B5280DF1C2A1}"/>
                </a:ext>
              </a:extLst>
            </p:cNvPr>
            <p:cNvSpPr txBox="1"/>
            <p:nvPr/>
          </p:nvSpPr>
          <p:spPr>
            <a:xfrm>
              <a:off x="5892472" y="5212249"/>
              <a:ext cx="1981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Minden rendben</a:t>
              </a:r>
            </a:p>
          </p:txBody>
        </p:sp>
      </p:grpSp>
      <p:grpSp>
        <p:nvGrpSpPr>
          <p:cNvPr id="63" name="Csoportba foglalás 62">
            <a:extLst>
              <a:ext uri="{FF2B5EF4-FFF2-40B4-BE49-F238E27FC236}">
                <a16:creationId xmlns:a16="http://schemas.microsoft.com/office/drawing/2014/main" id="{5896F384-AFCF-4639-9342-1CDEFD0C3F3B}"/>
              </a:ext>
            </a:extLst>
          </p:cNvPr>
          <p:cNvGrpSpPr/>
          <p:nvPr/>
        </p:nvGrpSpPr>
        <p:grpSpPr>
          <a:xfrm>
            <a:off x="4903254" y="3267085"/>
            <a:ext cx="1772904" cy="895634"/>
            <a:chOff x="162428" y="3354632"/>
            <a:chExt cx="2302933" cy="895634"/>
          </a:xfrm>
        </p:grpSpPr>
        <p:sp>
          <p:nvSpPr>
            <p:cNvPr id="64" name="Téglalap: lekerekített 63">
              <a:extLst>
                <a:ext uri="{FF2B5EF4-FFF2-40B4-BE49-F238E27FC236}">
                  <a16:creationId xmlns:a16="http://schemas.microsoft.com/office/drawing/2014/main" id="{260700FC-6EFD-4334-8FB8-4D1211F9380F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&lt; 1 órád van </a:t>
              </a:r>
            </a:p>
          </p:txBody>
        </p:sp>
        <p:sp>
          <p:nvSpPr>
            <p:cNvPr id="65" name="Szövegdoboz 64">
              <a:extLst>
                <a:ext uri="{FF2B5EF4-FFF2-40B4-BE49-F238E27FC236}">
                  <a16:creationId xmlns:a16="http://schemas.microsoft.com/office/drawing/2014/main" id="{5A0F6958-DCDD-4499-ACEF-E3AA205F7919}"/>
                </a:ext>
              </a:extLst>
            </p:cNvPr>
            <p:cNvSpPr txBox="1"/>
            <p:nvPr/>
          </p:nvSpPr>
          <p:spPr>
            <a:xfrm>
              <a:off x="247096" y="3354632"/>
              <a:ext cx="21251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/>
            </a:p>
          </p:txBody>
        </p:sp>
      </p:grp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66FB8B48-6B9A-46CD-8247-7A029477E637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2587427" y="986447"/>
            <a:ext cx="2147273" cy="499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F279D0DB-1222-49AD-AB85-21A164A73E59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4734700" y="986447"/>
            <a:ext cx="2241808" cy="495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6B54A8AE-1569-43A0-A836-E54C44254D31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flipH="1">
            <a:off x="1384251" y="2378113"/>
            <a:ext cx="1203176" cy="882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4F65F5B1-C680-49F8-A62F-8D545226EB29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>
            <a:off x="2587427" y="2378113"/>
            <a:ext cx="1063768" cy="882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6F78237A-A9C6-4D4C-8F57-8429BE9FE551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 flipH="1">
            <a:off x="1066795" y="4153010"/>
            <a:ext cx="317456" cy="845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>
            <a:extLst>
              <a:ext uri="{FF2B5EF4-FFF2-40B4-BE49-F238E27FC236}">
                <a16:creationId xmlns:a16="http://schemas.microsoft.com/office/drawing/2014/main" id="{87AE2E90-0217-4688-ACE8-72BA5AEB7D38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>
            <a:off x="1384251" y="4153010"/>
            <a:ext cx="1657731" cy="854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DA00957D-5348-4C53-B9BB-8789914E2C67}"/>
              </a:ext>
            </a:extLst>
          </p:cNvPr>
          <p:cNvCxnSpPr>
            <a:cxnSpLocks/>
            <a:stCxn id="40" idx="2"/>
            <a:endCxn id="62" idx="0"/>
          </p:cNvCxnSpPr>
          <p:nvPr/>
        </p:nvCxnSpPr>
        <p:spPr>
          <a:xfrm>
            <a:off x="6976508" y="2374297"/>
            <a:ext cx="1071472" cy="862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>
            <a:extLst>
              <a:ext uri="{FF2B5EF4-FFF2-40B4-BE49-F238E27FC236}">
                <a16:creationId xmlns:a16="http://schemas.microsoft.com/office/drawing/2014/main" id="{B375DA21-AE04-4F12-A4B4-9131C329B041}"/>
              </a:ext>
            </a:extLst>
          </p:cNvPr>
          <p:cNvCxnSpPr>
            <a:cxnSpLocks/>
            <a:stCxn id="39" idx="2"/>
            <a:endCxn id="65" idx="0"/>
          </p:cNvCxnSpPr>
          <p:nvPr/>
        </p:nvCxnSpPr>
        <p:spPr>
          <a:xfrm flipH="1">
            <a:off x="5786448" y="2341427"/>
            <a:ext cx="1184378" cy="925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2C2C940C-DA3C-4A85-997E-B2DBC4FC84E2}"/>
              </a:ext>
            </a:extLst>
          </p:cNvPr>
          <p:cNvCxnSpPr>
            <a:cxnSpLocks/>
            <a:stCxn id="64" idx="2"/>
            <a:endCxn id="55" idx="0"/>
          </p:cNvCxnSpPr>
          <p:nvPr/>
        </p:nvCxnSpPr>
        <p:spPr>
          <a:xfrm flipH="1">
            <a:off x="5215568" y="4162719"/>
            <a:ext cx="574138" cy="841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E0502213-22F4-46BB-9E9B-36AA42ACCC1B}"/>
              </a:ext>
            </a:extLst>
          </p:cNvPr>
          <p:cNvCxnSpPr>
            <a:cxnSpLocks/>
            <a:stCxn id="64" idx="2"/>
            <a:endCxn id="58" idx="0"/>
          </p:cNvCxnSpPr>
          <p:nvPr/>
        </p:nvCxnSpPr>
        <p:spPr>
          <a:xfrm>
            <a:off x="5789706" y="4162719"/>
            <a:ext cx="1469610" cy="845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5B87EC0A-AACA-41E6-BA2E-F6BA6C1F8899}"/>
              </a:ext>
            </a:extLst>
          </p:cNvPr>
          <p:cNvSpPr txBox="1"/>
          <p:nvPr/>
        </p:nvSpPr>
        <p:spPr>
          <a:xfrm>
            <a:off x="1073312" y="2519633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5AB52688-A23E-4FE2-9D95-186874B70C5B}"/>
              </a:ext>
            </a:extLst>
          </p:cNvPr>
          <p:cNvSpPr txBox="1"/>
          <p:nvPr/>
        </p:nvSpPr>
        <p:spPr>
          <a:xfrm>
            <a:off x="5969744" y="815953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FFAFC3D9-DCAE-4D41-A812-A074CABEB55C}"/>
              </a:ext>
            </a:extLst>
          </p:cNvPr>
          <p:cNvSpPr txBox="1"/>
          <p:nvPr/>
        </p:nvSpPr>
        <p:spPr>
          <a:xfrm>
            <a:off x="2772323" y="820108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DEDA32C3-7A21-4FF8-B18D-1CE90F6909CE}"/>
              </a:ext>
            </a:extLst>
          </p:cNvPr>
          <p:cNvSpPr txBox="1"/>
          <p:nvPr/>
        </p:nvSpPr>
        <p:spPr>
          <a:xfrm>
            <a:off x="2334023" y="4271593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8B78278C-5AEB-431C-864C-542BA0DDE779}"/>
                  </a:ext>
                </a:extLst>
              </p:cNvPr>
              <p:cNvSpPr txBox="1"/>
              <p:nvPr/>
            </p:nvSpPr>
            <p:spPr>
              <a:xfrm>
                <a:off x="4498555" y="4341784"/>
                <a:ext cx="122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8B78278C-5AEB-431C-864C-542BA0DD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55" y="4341784"/>
                <a:ext cx="122766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C500C293-29BA-4A90-A940-68791CC79855}"/>
                  </a:ext>
                </a:extLst>
              </p:cNvPr>
              <p:cNvSpPr txBox="1"/>
              <p:nvPr/>
            </p:nvSpPr>
            <p:spPr>
              <a:xfrm>
                <a:off x="6471660" y="4348318"/>
                <a:ext cx="122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C500C293-29BA-4A90-A940-68791CC7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60" y="4348318"/>
                <a:ext cx="12276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48DBEF8-E32A-40F2-9860-0E74D0CE72D9}"/>
              </a:ext>
            </a:extLst>
          </p:cNvPr>
          <p:cNvSpPr txBox="1"/>
          <p:nvPr/>
        </p:nvSpPr>
        <p:spPr>
          <a:xfrm>
            <a:off x="2965274" y="6428305"/>
            <a:ext cx="3680208" cy="38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Bármilyen adattípussal lehet dolgozni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3149DE0A-EF0D-41CB-993F-63471C63ADFA}"/>
              </a:ext>
            </a:extLst>
          </p:cNvPr>
          <p:cNvSpPr txBox="1"/>
          <p:nvPr/>
        </p:nvSpPr>
        <p:spPr>
          <a:xfrm>
            <a:off x="447397" y="4273787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EA903F57-1C0A-4564-A1A6-6BFAAB52259E}"/>
              </a:ext>
            </a:extLst>
          </p:cNvPr>
          <p:cNvSpPr txBox="1"/>
          <p:nvPr/>
        </p:nvSpPr>
        <p:spPr>
          <a:xfrm>
            <a:off x="5597844" y="2513281"/>
            <a:ext cx="82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IGAZ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7BEFF610-3025-4FCE-9680-556D8F6B717C}"/>
              </a:ext>
            </a:extLst>
          </p:cNvPr>
          <p:cNvSpPr txBox="1"/>
          <p:nvPr/>
        </p:nvSpPr>
        <p:spPr>
          <a:xfrm>
            <a:off x="3325086" y="2682840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A7032C49-53F7-4D5E-8C07-EE25AEC64416}"/>
              </a:ext>
            </a:extLst>
          </p:cNvPr>
          <p:cNvSpPr txBox="1"/>
          <p:nvPr/>
        </p:nvSpPr>
        <p:spPr>
          <a:xfrm>
            <a:off x="7572451" y="2513280"/>
            <a:ext cx="122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/>
              <a:t>HAMIS</a:t>
            </a:r>
          </a:p>
        </p:txBody>
      </p:sp>
    </p:spTree>
    <p:extLst>
      <p:ext uri="{BB962C8B-B14F-4D97-AF65-F5344CB8AC3E}">
        <p14:creationId xmlns:p14="http://schemas.microsoft.com/office/powerpoint/2010/main" val="292273877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AFA62137-1392-4F53-A3E0-6F75DC5B78DB}"/>
              </a:ext>
            </a:extLst>
          </p:cNvPr>
          <p:cNvGrpSpPr/>
          <p:nvPr/>
        </p:nvGrpSpPr>
        <p:grpSpPr>
          <a:xfrm>
            <a:off x="489138" y="2764880"/>
            <a:ext cx="1772904" cy="895634"/>
            <a:chOff x="162428" y="3354632"/>
            <a:chExt cx="2302933" cy="895634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1EAE8D2B-2176-4353-B261-4745BE003B80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2E05A96-1757-4E93-9FA2-2B7340CB4256}"/>
                </a:ext>
              </a:extLst>
            </p:cNvPr>
            <p:cNvSpPr txBox="1"/>
            <p:nvPr/>
          </p:nvSpPr>
          <p:spPr>
            <a:xfrm>
              <a:off x="247096" y="3354632"/>
              <a:ext cx="21251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/>
            </a:p>
          </p:txBody>
        </p: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BD7FE4AF-C886-4D7B-8756-3C64E87523CE}"/>
              </a:ext>
            </a:extLst>
          </p:cNvPr>
          <p:cNvGrpSpPr/>
          <p:nvPr/>
        </p:nvGrpSpPr>
        <p:grpSpPr>
          <a:xfrm>
            <a:off x="2685912" y="2806489"/>
            <a:ext cx="1772904" cy="856909"/>
            <a:chOff x="5731605" y="5189051"/>
            <a:chExt cx="2302933" cy="856909"/>
          </a:xfrm>
        </p:grpSpPr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CF734054-69F7-4B94-B01D-28C60EC42C99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2514D5AD-D7EB-4A61-A6DF-9A1B61312C51}"/>
                </a:ext>
              </a:extLst>
            </p:cNvPr>
            <p:cNvSpPr txBox="1"/>
            <p:nvPr/>
          </p:nvSpPr>
          <p:spPr>
            <a:xfrm>
              <a:off x="5888239" y="5189051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5E1129-5B4E-4554-8D27-1E08600F991E}"/>
              </a:ext>
            </a:extLst>
          </p:cNvPr>
          <p:cNvSpPr/>
          <p:nvPr/>
        </p:nvSpPr>
        <p:spPr>
          <a:xfrm>
            <a:off x="3851506" y="168263"/>
            <a:ext cx="1772904" cy="821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7481BA01-890D-4A26-96B8-93360C5B7E23}"/>
              </a:ext>
            </a:extLst>
          </p:cNvPr>
          <p:cNvGrpSpPr/>
          <p:nvPr/>
        </p:nvGrpSpPr>
        <p:grpSpPr>
          <a:xfrm>
            <a:off x="1700975" y="1485561"/>
            <a:ext cx="1772904" cy="858948"/>
            <a:chOff x="162428" y="3391318"/>
            <a:chExt cx="2302933" cy="858948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AB939C63-F1BE-4972-BE1B-FBFB207BCF3C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99E28222-7694-4C15-84CF-06F160022360}"/>
                </a:ext>
              </a:extLst>
            </p:cNvPr>
            <p:cNvSpPr txBox="1"/>
            <p:nvPr/>
          </p:nvSpPr>
          <p:spPr>
            <a:xfrm>
              <a:off x="251328" y="3391318"/>
              <a:ext cx="21251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/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6B1FB7A6-1FEB-4F56-94F4-2A14A984BB6E}"/>
              </a:ext>
            </a:extLst>
          </p:cNvPr>
          <p:cNvGrpSpPr/>
          <p:nvPr/>
        </p:nvGrpSpPr>
        <p:grpSpPr>
          <a:xfrm>
            <a:off x="5998764" y="2086375"/>
            <a:ext cx="1772904" cy="895634"/>
            <a:chOff x="162428" y="3354632"/>
            <a:chExt cx="2302933" cy="895634"/>
          </a:xfrm>
        </p:grpSpPr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ED46343D-46D3-4706-8F3B-5DE941FC75E9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1DEFC05C-44F4-47B5-87C6-4FD67F107AF1}"/>
                </a:ext>
              </a:extLst>
            </p:cNvPr>
            <p:cNvSpPr txBox="1"/>
            <p:nvPr/>
          </p:nvSpPr>
          <p:spPr>
            <a:xfrm>
              <a:off x="247096" y="3354632"/>
              <a:ext cx="21251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/>
            </a:p>
          </p:txBody>
        </p:sp>
      </p:grp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7CFB6B50-09DA-4244-8838-2EFC0B1CCA8D}"/>
              </a:ext>
            </a:extLst>
          </p:cNvPr>
          <p:cNvGrpSpPr/>
          <p:nvPr/>
        </p:nvGrpSpPr>
        <p:grpSpPr>
          <a:xfrm>
            <a:off x="251450" y="4280276"/>
            <a:ext cx="1772904" cy="821266"/>
            <a:chOff x="5731605" y="5224694"/>
            <a:chExt cx="2302933" cy="821266"/>
          </a:xfrm>
        </p:grpSpPr>
        <p:sp>
          <p:nvSpPr>
            <p:cNvPr id="49" name="Téglalap: lekerekített 48">
              <a:extLst>
                <a:ext uri="{FF2B5EF4-FFF2-40B4-BE49-F238E27FC236}">
                  <a16:creationId xmlns:a16="http://schemas.microsoft.com/office/drawing/2014/main" id="{6EBFBD88-4158-49F1-B1FD-91438C2332E4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E5C25678-3836-47CF-AA90-6A91E3DABFB8}"/>
                </a:ext>
              </a:extLst>
            </p:cNvPr>
            <p:cNvSpPr txBox="1"/>
            <p:nvPr/>
          </p:nvSpPr>
          <p:spPr>
            <a:xfrm>
              <a:off x="5900937" y="5376028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36671300-C468-4F95-BB98-6C957CC2461A}"/>
              </a:ext>
            </a:extLst>
          </p:cNvPr>
          <p:cNvGrpSpPr/>
          <p:nvPr/>
        </p:nvGrpSpPr>
        <p:grpSpPr>
          <a:xfrm>
            <a:off x="2337427" y="4299679"/>
            <a:ext cx="1772904" cy="838464"/>
            <a:chOff x="5731605" y="5207496"/>
            <a:chExt cx="2302933" cy="838464"/>
          </a:xfrm>
        </p:grpSpPr>
        <p:sp>
          <p:nvSpPr>
            <p:cNvPr id="52" name="Téglalap: lekerekített 51">
              <a:extLst>
                <a:ext uri="{FF2B5EF4-FFF2-40B4-BE49-F238E27FC236}">
                  <a16:creationId xmlns:a16="http://schemas.microsoft.com/office/drawing/2014/main" id="{A7C9D928-6B59-4027-B445-D117C8F8115C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0E57030B-DF84-40BC-AD26-B71983F6EF8D}"/>
                </a:ext>
              </a:extLst>
            </p:cNvPr>
            <p:cNvSpPr txBox="1"/>
            <p:nvPr/>
          </p:nvSpPr>
          <p:spPr>
            <a:xfrm>
              <a:off x="5852941" y="5207496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6CA91FE6-B3CB-40FC-A062-6D7D996BFE44}"/>
              </a:ext>
            </a:extLst>
          </p:cNvPr>
          <p:cNvGrpSpPr/>
          <p:nvPr/>
        </p:nvGrpSpPr>
        <p:grpSpPr>
          <a:xfrm>
            <a:off x="5139698" y="5144139"/>
            <a:ext cx="1772904" cy="890207"/>
            <a:chOff x="5731605" y="5155753"/>
            <a:chExt cx="2302933" cy="890207"/>
          </a:xfrm>
        </p:grpSpPr>
        <p:sp>
          <p:nvSpPr>
            <p:cNvPr id="55" name="Téglalap: lekerekített 54">
              <a:extLst>
                <a:ext uri="{FF2B5EF4-FFF2-40B4-BE49-F238E27FC236}">
                  <a16:creationId xmlns:a16="http://schemas.microsoft.com/office/drawing/2014/main" id="{765F1F39-FA5D-41A7-9BF0-07DC6B17D78E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3DD09622-6679-4FFF-A188-A444F4A519CB}"/>
                </a:ext>
              </a:extLst>
            </p:cNvPr>
            <p:cNvSpPr txBox="1"/>
            <p:nvPr/>
          </p:nvSpPr>
          <p:spPr>
            <a:xfrm>
              <a:off x="5888162" y="5155753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7EC8ECED-ABE4-4E32-A8E0-36D87260C0D6}"/>
              </a:ext>
            </a:extLst>
          </p:cNvPr>
          <p:cNvGrpSpPr/>
          <p:nvPr/>
        </p:nvGrpSpPr>
        <p:grpSpPr>
          <a:xfrm>
            <a:off x="7057431" y="5213324"/>
            <a:ext cx="1772904" cy="821266"/>
            <a:chOff x="5731605" y="5224694"/>
            <a:chExt cx="2302933" cy="821266"/>
          </a:xfrm>
        </p:grpSpPr>
        <p:sp>
          <p:nvSpPr>
            <p:cNvPr id="58" name="Téglalap: lekerekített 57">
              <a:extLst>
                <a:ext uri="{FF2B5EF4-FFF2-40B4-BE49-F238E27FC236}">
                  <a16:creationId xmlns:a16="http://schemas.microsoft.com/office/drawing/2014/main" id="{B2E8A468-2D68-425B-B771-DF4CFA8ED959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45D583CE-2EC5-40F4-AA8D-04ED53161D32}"/>
                </a:ext>
              </a:extLst>
            </p:cNvPr>
            <p:cNvSpPr txBox="1"/>
            <p:nvPr/>
          </p:nvSpPr>
          <p:spPr>
            <a:xfrm>
              <a:off x="5900937" y="5376028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0" name="Csoportba foglalás 59">
            <a:extLst>
              <a:ext uri="{FF2B5EF4-FFF2-40B4-BE49-F238E27FC236}">
                <a16:creationId xmlns:a16="http://schemas.microsoft.com/office/drawing/2014/main" id="{0779B898-5C9C-416B-A107-A7A750E5B8D0}"/>
              </a:ext>
            </a:extLst>
          </p:cNvPr>
          <p:cNvGrpSpPr/>
          <p:nvPr/>
        </p:nvGrpSpPr>
        <p:grpSpPr>
          <a:xfrm>
            <a:off x="4721982" y="3519914"/>
            <a:ext cx="1772904" cy="833711"/>
            <a:chOff x="5731605" y="5212249"/>
            <a:chExt cx="2302933" cy="833711"/>
          </a:xfrm>
        </p:grpSpPr>
        <p:sp>
          <p:nvSpPr>
            <p:cNvPr id="61" name="Téglalap: lekerekített 60">
              <a:extLst>
                <a:ext uri="{FF2B5EF4-FFF2-40B4-BE49-F238E27FC236}">
                  <a16:creationId xmlns:a16="http://schemas.microsoft.com/office/drawing/2014/main" id="{9F9C53B1-EC02-4590-A90A-C37A3DC7D0F1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2F7ED8F9-6E72-4DA8-B269-B5280DF1C2A1}"/>
                </a:ext>
              </a:extLst>
            </p:cNvPr>
            <p:cNvSpPr txBox="1"/>
            <p:nvPr/>
          </p:nvSpPr>
          <p:spPr>
            <a:xfrm>
              <a:off x="5892472" y="5212249"/>
              <a:ext cx="19811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3" name="Csoportba foglalás 62">
            <a:extLst>
              <a:ext uri="{FF2B5EF4-FFF2-40B4-BE49-F238E27FC236}">
                <a16:creationId xmlns:a16="http://schemas.microsoft.com/office/drawing/2014/main" id="{5896F384-AFCF-4639-9342-1CDEFD0C3F3B}"/>
              </a:ext>
            </a:extLst>
          </p:cNvPr>
          <p:cNvGrpSpPr/>
          <p:nvPr/>
        </p:nvGrpSpPr>
        <p:grpSpPr>
          <a:xfrm>
            <a:off x="6995153" y="3660514"/>
            <a:ext cx="1772904" cy="895634"/>
            <a:chOff x="162428" y="3354632"/>
            <a:chExt cx="2302933" cy="895634"/>
          </a:xfrm>
        </p:grpSpPr>
        <p:sp>
          <p:nvSpPr>
            <p:cNvPr id="64" name="Téglalap: lekerekített 63">
              <a:extLst>
                <a:ext uri="{FF2B5EF4-FFF2-40B4-BE49-F238E27FC236}">
                  <a16:creationId xmlns:a16="http://schemas.microsoft.com/office/drawing/2014/main" id="{260700FC-6EFD-4334-8FB8-4D1211F9380F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Szövegdoboz 64">
              <a:extLst>
                <a:ext uri="{FF2B5EF4-FFF2-40B4-BE49-F238E27FC236}">
                  <a16:creationId xmlns:a16="http://schemas.microsoft.com/office/drawing/2014/main" id="{5A0F6958-DCDD-4499-ACEF-E3AA205F7919}"/>
                </a:ext>
              </a:extLst>
            </p:cNvPr>
            <p:cNvSpPr txBox="1"/>
            <p:nvPr/>
          </p:nvSpPr>
          <p:spPr>
            <a:xfrm>
              <a:off x="247096" y="3354632"/>
              <a:ext cx="21251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sz="2600"/>
            </a:p>
          </p:txBody>
        </p:sp>
      </p:grp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66FB8B48-6B9A-46CD-8247-7A029477E637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2587427" y="989529"/>
            <a:ext cx="2150531" cy="49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68">
            <a:extLst>
              <a:ext uri="{FF2B5EF4-FFF2-40B4-BE49-F238E27FC236}">
                <a16:creationId xmlns:a16="http://schemas.microsoft.com/office/drawing/2014/main" id="{F279D0DB-1222-49AD-AB85-21A164A73E59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4737958" y="989529"/>
            <a:ext cx="2144000" cy="1096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6B54A8AE-1569-43A0-A836-E54C44254D31}"/>
              </a:ext>
            </a:extLst>
          </p:cNvPr>
          <p:cNvCxnSpPr>
            <a:cxnSpLocks/>
            <a:stCxn id="36" idx="2"/>
            <a:endCxn id="15" idx="0"/>
          </p:cNvCxnSpPr>
          <p:nvPr/>
        </p:nvCxnSpPr>
        <p:spPr>
          <a:xfrm flipH="1">
            <a:off x="1372332" y="2344509"/>
            <a:ext cx="1215095" cy="420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4F65F5B1-C680-49F8-A62F-8D545226EB29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>
            <a:off x="2587427" y="2344509"/>
            <a:ext cx="981678" cy="461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6F78237A-A9C6-4D4C-8F57-8429BE9FE551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 flipH="1">
            <a:off x="1137902" y="3257323"/>
            <a:ext cx="234430" cy="1022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>
            <a:extLst>
              <a:ext uri="{FF2B5EF4-FFF2-40B4-BE49-F238E27FC236}">
                <a16:creationId xmlns:a16="http://schemas.microsoft.com/office/drawing/2014/main" id="{87AE2E90-0217-4688-ACE8-72BA5AEB7D38}"/>
              </a:ext>
            </a:extLst>
          </p:cNvPr>
          <p:cNvCxnSpPr>
            <a:cxnSpLocks/>
            <a:stCxn id="14" idx="2"/>
            <a:endCxn id="52" idx="0"/>
          </p:cNvCxnSpPr>
          <p:nvPr/>
        </p:nvCxnSpPr>
        <p:spPr>
          <a:xfrm>
            <a:off x="1375590" y="3660514"/>
            <a:ext cx="1848289" cy="656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DA00957D-5348-4C53-B9BB-8789914E2C67}"/>
              </a:ext>
            </a:extLst>
          </p:cNvPr>
          <p:cNvCxnSpPr>
            <a:cxnSpLocks/>
            <a:stCxn id="39" idx="2"/>
            <a:endCxn id="62" idx="0"/>
          </p:cNvCxnSpPr>
          <p:nvPr/>
        </p:nvCxnSpPr>
        <p:spPr>
          <a:xfrm flipH="1">
            <a:off x="5608434" y="2982009"/>
            <a:ext cx="1276782" cy="53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nyíllal 87">
            <a:extLst>
              <a:ext uri="{FF2B5EF4-FFF2-40B4-BE49-F238E27FC236}">
                <a16:creationId xmlns:a16="http://schemas.microsoft.com/office/drawing/2014/main" id="{B375DA21-AE04-4F12-A4B4-9131C329B041}"/>
              </a:ext>
            </a:extLst>
          </p:cNvPr>
          <p:cNvCxnSpPr>
            <a:cxnSpLocks/>
            <a:stCxn id="39" idx="2"/>
            <a:endCxn id="65" idx="0"/>
          </p:cNvCxnSpPr>
          <p:nvPr/>
        </p:nvCxnSpPr>
        <p:spPr>
          <a:xfrm>
            <a:off x="6885216" y="2982009"/>
            <a:ext cx="993131" cy="678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2C2C940C-DA3C-4A85-997E-B2DBC4FC84E2}"/>
              </a:ext>
            </a:extLst>
          </p:cNvPr>
          <p:cNvCxnSpPr>
            <a:cxnSpLocks/>
            <a:stCxn id="64" idx="2"/>
            <a:endCxn id="55" idx="0"/>
          </p:cNvCxnSpPr>
          <p:nvPr/>
        </p:nvCxnSpPr>
        <p:spPr>
          <a:xfrm flipH="1">
            <a:off x="6026150" y="4556148"/>
            <a:ext cx="1855455" cy="65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E0502213-22F4-46BB-9E9B-36AA42ACCC1B}"/>
              </a:ext>
            </a:extLst>
          </p:cNvPr>
          <p:cNvCxnSpPr>
            <a:cxnSpLocks/>
            <a:stCxn id="64" idx="2"/>
            <a:endCxn id="58" idx="0"/>
          </p:cNvCxnSpPr>
          <p:nvPr/>
        </p:nvCxnSpPr>
        <p:spPr>
          <a:xfrm>
            <a:off x="7881605" y="4556148"/>
            <a:ext cx="62278" cy="657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0E087E2A-4EAA-4A00-84DC-7F52AA001BD1}"/>
              </a:ext>
            </a:extLst>
          </p:cNvPr>
          <p:cNvSpPr txBox="1"/>
          <p:nvPr/>
        </p:nvSpPr>
        <p:spPr>
          <a:xfrm>
            <a:off x="435007" y="257452"/>
            <a:ext cx="207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Gyökér node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FBE59CBC-2EAB-4F51-8056-FE3040E73448}"/>
              </a:ext>
            </a:extLst>
          </p:cNvPr>
          <p:cNvSpPr txBox="1"/>
          <p:nvPr/>
        </p:nvSpPr>
        <p:spPr>
          <a:xfrm>
            <a:off x="6561777" y="944220"/>
            <a:ext cx="26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Internális node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711F7F4D-8EEF-4F77-BFD1-3C379209A718}"/>
              </a:ext>
            </a:extLst>
          </p:cNvPr>
          <p:cNvSpPr txBox="1"/>
          <p:nvPr/>
        </p:nvSpPr>
        <p:spPr>
          <a:xfrm>
            <a:off x="1054446" y="5748434"/>
            <a:ext cx="26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/>
              <a:t>Levél node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B4FB17A8-0EDC-4B4A-B3B1-931B1E7445D4}"/>
              </a:ext>
            </a:extLst>
          </p:cNvPr>
          <p:cNvCxnSpPr>
            <a:stCxn id="2" idx="3"/>
          </p:cNvCxnSpPr>
          <p:nvPr/>
        </p:nvCxnSpPr>
        <p:spPr>
          <a:xfrm>
            <a:off x="2508349" y="519062"/>
            <a:ext cx="1060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DA6F40AD-A867-440F-8A6E-BD269FC60A26}"/>
              </a:ext>
            </a:extLst>
          </p:cNvPr>
          <p:cNvCxnSpPr>
            <a:cxnSpLocks/>
          </p:cNvCxnSpPr>
          <p:nvPr/>
        </p:nvCxnSpPr>
        <p:spPr>
          <a:xfrm flipV="1">
            <a:off x="2876365" y="5390360"/>
            <a:ext cx="71021" cy="5721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03155BA3-4214-40AC-8D61-EA26D3557B48}"/>
              </a:ext>
            </a:extLst>
          </p:cNvPr>
          <p:cNvCxnSpPr>
            <a:cxnSpLocks/>
          </p:cNvCxnSpPr>
          <p:nvPr/>
        </p:nvCxnSpPr>
        <p:spPr>
          <a:xfrm flipV="1">
            <a:off x="2910806" y="4513420"/>
            <a:ext cx="2598698" cy="14491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33F65E4F-8EB4-4909-9964-0DB39AF5CA2D}"/>
              </a:ext>
            </a:extLst>
          </p:cNvPr>
          <p:cNvCxnSpPr>
            <a:cxnSpLocks/>
          </p:cNvCxnSpPr>
          <p:nvPr/>
        </p:nvCxnSpPr>
        <p:spPr>
          <a:xfrm flipV="1">
            <a:off x="2876365" y="5748434"/>
            <a:ext cx="2032986" cy="2382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E587E810-8B47-43B8-8FE9-F5A4B72E85E5}"/>
              </a:ext>
            </a:extLst>
          </p:cNvPr>
          <p:cNvCxnSpPr>
            <a:cxnSpLocks/>
          </p:cNvCxnSpPr>
          <p:nvPr/>
        </p:nvCxnSpPr>
        <p:spPr>
          <a:xfrm flipH="1">
            <a:off x="7381781" y="1559475"/>
            <a:ext cx="826164" cy="52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4CA8E533-4F21-470F-B236-46AB4B1C6280}"/>
              </a:ext>
            </a:extLst>
          </p:cNvPr>
          <p:cNvCxnSpPr>
            <a:cxnSpLocks/>
          </p:cNvCxnSpPr>
          <p:nvPr/>
        </p:nvCxnSpPr>
        <p:spPr>
          <a:xfrm>
            <a:off x="8207945" y="1559475"/>
            <a:ext cx="6531" cy="1997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1186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915C0B-51C9-48A6-B1A6-D1B5961E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6" y="230046"/>
            <a:ext cx="2660776" cy="2035630"/>
          </a:xfrm>
        </p:spPr>
        <p:txBody>
          <a:bodyPr anchor="ctr"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A szeparáció jóságának mérése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A3EA78-D356-4A2D-881B-93B1E97B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85" y="2042337"/>
            <a:ext cx="2736129" cy="3331110"/>
          </a:xfrm>
        </p:spPr>
        <p:txBody>
          <a:bodyPr anchor="ctr">
            <a:normAutofit/>
          </a:bodyPr>
          <a:lstStyle/>
          <a:p>
            <a:r>
              <a:rPr lang="hu-HU"/>
              <a:t>Azok a változók, amelyek nem </a:t>
            </a:r>
            <a:r>
              <a:rPr lang="en-US"/>
              <a:t>tudj</a:t>
            </a:r>
            <a:r>
              <a:rPr lang="hu-HU"/>
              <a:t>ák 1:0 arányban szeparálni az egyedeket, tisztátalannak számítanak. Ennek egyik mérőszáma a Gini-index</a:t>
            </a:r>
            <a:r>
              <a:rPr lang="en-US"/>
              <a:t>.</a:t>
            </a:r>
          </a:p>
          <a:p>
            <a:r>
              <a:rPr lang="en-US"/>
              <a:t>Egy v</a:t>
            </a:r>
            <a:r>
              <a:rPr lang="hu-HU"/>
              <a:t>áltozó Gini-indexe levelei Gini-indexének súlyozott átlaga.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81CC18B7-F9D8-4848-ACC4-D85A55C22411}"/>
                  </a:ext>
                </a:extLst>
              </p:cNvPr>
              <p:cNvSpPr txBox="1"/>
              <p:nvPr/>
            </p:nvSpPr>
            <p:spPr>
              <a:xfrm>
                <a:off x="3958908" y="291302"/>
                <a:ext cx="4195520" cy="7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sz="24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hu-HU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hu-H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hu-HU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/>
              </a:p>
              <a:p>
                <a:endParaRPr lang="hu-HU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81CC18B7-F9D8-4848-ACC4-D85A55C2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08" y="291302"/>
                <a:ext cx="4195520" cy="74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0D966A13-C5B8-4967-A0FF-50CA2EF94F97}"/>
              </a:ext>
            </a:extLst>
          </p:cNvPr>
          <p:cNvGrpSpPr/>
          <p:nvPr/>
        </p:nvGrpSpPr>
        <p:grpSpPr>
          <a:xfrm>
            <a:off x="5330220" y="1022729"/>
            <a:ext cx="1772904" cy="821266"/>
            <a:chOff x="162428" y="3429000"/>
            <a:chExt cx="2302933" cy="821266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4ACF7607-0F33-42AC-ABF7-9BA17264E207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29DEBFC6-BBD7-4427-AF55-F5408DE4005F}"/>
                </a:ext>
              </a:extLst>
            </p:cNvPr>
            <p:cNvSpPr txBox="1"/>
            <p:nvPr/>
          </p:nvSpPr>
          <p:spPr>
            <a:xfrm>
              <a:off x="251328" y="3594304"/>
              <a:ext cx="21251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600"/>
                <a:t>x1 változó </a:t>
              </a: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128D106F-DEC9-4CAC-AA09-261C4B91F59A}"/>
              </a:ext>
            </a:extLst>
          </p:cNvPr>
          <p:cNvGrpSpPr/>
          <p:nvPr/>
        </p:nvGrpSpPr>
        <p:grpSpPr>
          <a:xfrm>
            <a:off x="4121473" y="2719652"/>
            <a:ext cx="2261713" cy="830997"/>
            <a:chOff x="5731605" y="5214963"/>
            <a:chExt cx="2937877" cy="830997"/>
          </a:xfrm>
        </p:grpSpPr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25890F44-B59F-4E7E-9655-815ED1CBA93A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DDC194B6-25F4-42E0-9A56-0C0C48D915FD}"/>
                </a:ext>
              </a:extLst>
            </p:cNvPr>
            <p:cNvSpPr txBox="1"/>
            <p:nvPr/>
          </p:nvSpPr>
          <p:spPr>
            <a:xfrm>
              <a:off x="5785191" y="5214963"/>
              <a:ext cx="2884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igaz: 98</a:t>
              </a:r>
              <a:b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hamis: 30 </a:t>
              </a:r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F2D8F285-511D-4417-B103-CD2DA7C23F07}"/>
              </a:ext>
            </a:extLst>
          </p:cNvPr>
          <p:cNvGrpSpPr/>
          <p:nvPr/>
        </p:nvGrpSpPr>
        <p:grpSpPr>
          <a:xfrm>
            <a:off x="6642430" y="2702345"/>
            <a:ext cx="1820104" cy="831525"/>
            <a:chOff x="5731605" y="5214435"/>
            <a:chExt cx="2364244" cy="831525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05B23122-1AF6-48C0-8D46-B5A9B6858D6A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AA0C9EBE-7A4A-47F3-8C47-EB26D8E10398}"/>
                </a:ext>
              </a:extLst>
            </p:cNvPr>
            <p:cNvSpPr txBox="1"/>
            <p:nvPr/>
          </p:nvSpPr>
          <p:spPr>
            <a:xfrm>
              <a:off x="5731605" y="5214435"/>
              <a:ext cx="2364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igaz: 22</a:t>
              </a:r>
              <a:b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hamis: 123</a:t>
              </a:r>
            </a:p>
          </p:txBody>
        </p:sp>
      </p:grp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BD1EC6E-D64E-471C-B272-5F3CE51D219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272956" y="1843995"/>
            <a:ext cx="943716" cy="875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119B4BED-AFCF-4165-8807-D3AA503488C6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6216672" y="1843995"/>
            <a:ext cx="1335810" cy="858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83154C20-82FB-4DBB-B40B-4A84EA23FD79}"/>
                  </a:ext>
                </a:extLst>
              </p:cNvPr>
              <p:cNvSpPr txBox="1"/>
              <p:nvPr/>
            </p:nvSpPr>
            <p:spPr>
              <a:xfrm>
                <a:off x="3372923" y="4665948"/>
                <a:ext cx="5089611" cy="10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98+30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98+30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=0.3588</m:t>
                      </m:r>
                    </m:oMath>
                  </m:oMathPara>
                </a14:m>
                <a:endParaRPr lang="hu-HU"/>
              </a:p>
              <a:p>
                <a:endParaRPr lang="hu-HU"/>
              </a:p>
            </p:txBody>
          </p:sp>
        </mc:Choice>
        <mc:Fallback xmlns=""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83154C20-82FB-4DBB-B40B-4A84EA23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3" y="4665948"/>
                <a:ext cx="5089611" cy="1046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3FCAB636-0B7F-4029-9AB1-5772CEA6DDCD}"/>
              </a:ext>
            </a:extLst>
          </p:cNvPr>
          <p:cNvCxnSpPr>
            <a:cxnSpLocks/>
          </p:cNvCxnSpPr>
          <p:nvPr/>
        </p:nvCxnSpPr>
        <p:spPr>
          <a:xfrm flipH="1">
            <a:off x="3829287" y="3644079"/>
            <a:ext cx="440872" cy="1203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238E40D4-5D8B-4DF1-AE92-0B4BE88F2DDD}"/>
                  </a:ext>
                </a:extLst>
              </p:cNvPr>
              <p:cNvSpPr/>
              <p:nvPr/>
            </p:nvSpPr>
            <p:spPr>
              <a:xfrm>
                <a:off x="6557078" y="4160553"/>
                <a:ext cx="1416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i="0">
                          <a:latin typeface="Cambria Math" panose="02040503050406030204" pitchFamily="18" charset="0"/>
                        </a:rPr>
                        <m:t>=0.2574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238E40D4-5D8B-4DF1-AE92-0B4BE88F2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78" y="4160553"/>
                <a:ext cx="1416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0CCD947-6BE0-446D-978E-AA2BFFB90AD1}"/>
              </a:ext>
            </a:extLst>
          </p:cNvPr>
          <p:cNvCxnSpPr>
            <a:cxnSpLocks/>
          </p:cNvCxnSpPr>
          <p:nvPr/>
        </p:nvCxnSpPr>
        <p:spPr>
          <a:xfrm flipH="1">
            <a:off x="6884577" y="3644079"/>
            <a:ext cx="150109" cy="515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ECA8B334-AC70-4F66-8273-99EBB785DFB4}"/>
              </a:ext>
            </a:extLst>
          </p:cNvPr>
          <p:cNvSpPr txBox="1"/>
          <p:nvPr/>
        </p:nvSpPr>
        <p:spPr>
          <a:xfrm>
            <a:off x="7126724" y="2034844"/>
            <a:ext cx="133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x1 hamis</a:t>
            </a:r>
            <a:endParaRPr lang="hu-HU" sz="2400"/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8D549057-70D6-4CE4-B08B-C61ECE069AFF}"/>
              </a:ext>
            </a:extLst>
          </p:cNvPr>
          <p:cNvSpPr txBox="1"/>
          <p:nvPr/>
        </p:nvSpPr>
        <p:spPr>
          <a:xfrm>
            <a:off x="4621576" y="2042337"/>
            <a:ext cx="133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x1 igaz</a:t>
            </a:r>
            <a:endParaRPr lang="hu-H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églalap 59">
                <a:extLst>
                  <a:ext uri="{FF2B5EF4-FFF2-40B4-BE49-F238E27FC236}">
                    <a16:creationId xmlns:a16="http://schemas.microsoft.com/office/drawing/2014/main" id="{597714FA-7BE9-45FF-A1EB-9C6303C25F83}"/>
                  </a:ext>
                </a:extLst>
              </p:cNvPr>
              <p:cNvSpPr/>
              <p:nvPr/>
            </p:nvSpPr>
            <p:spPr>
              <a:xfrm>
                <a:off x="2790324" y="5792943"/>
                <a:ext cx="6631145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u-HU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num>
                            <m:den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128+145</m:t>
                              </m:r>
                            </m:den>
                          </m:f>
                        </m:e>
                      </m:d>
                      <m:r>
                        <a:rPr lang="hu-HU" sz="1600" i="0">
                          <a:latin typeface="Cambria Math" panose="02040503050406030204" pitchFamily="18" charset="0"/>
                        </a:rPr>
                        <m:t>0.3588+</m:t>
                      </m:r>
                      <m:d>
                        <m:dPr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num>
                            <m:den>
                              <m:r>
                                <a:rPr lang="hu-HU" sz="1600" i="0">
                                  <a:latin typeface="Cambria Math" panose="02040503050406030204" pitchFamily="18" charset="0"/>
                                </a:rPr>
                                <m:t>128+145</m:t>
                              </m:r>
                            </m:den>
                          </m:f>
                        </m:e>
                      </m:d>
                      <m:r>
                        <a:rPr lang="hu-HU" sz="1600" i="0">
                          <a:latin typeface="Cambria Math" panose="02040503050406030204" pitchFamily="18" charset="0"/>
                        </a:rPr>
                        <m:t>0.2574=0.3049</m:t>
                      </m:r>
                    </m:oMath>
                  </m:oMathPara>
                </a14:m>
                <a:endParaRPr lang="hu-HU" sz="1600"/>
              </a:p>
            </p:txBody>
          </p:sp>
        </mc:Choice>
        <mc:Fallback xmlns="">
          <p:sp>
            <p:nvSpPr>
              <p:cNvPr id="60" name="Téglalap 59">
                <a:extLst>
                  <a:ext uri="{FF2B5EF4-FFF2-40B4-BE49-F238E27FC236}">
                    <a16:creationId xmlns:a16="http://schemas.microsoft.com/office/drawing/2014/main" id="{597714FA-7BE9-45FF-A1EB-9C6303C25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24" y="5792943"/>
                <a:ext cx="6631145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3072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1AFC07-4F94-465B-AD37-E9B50344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22" y="233730"/>
            <a:ext cx="2313633" cy="2209593"/>
          </a:xfrm>
        </p:spPr>
        <p:txBody>
          <a:bodyPr anchor="ctr"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Szeparáció folytonos változó esetén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8DFA221-2330-4616-BED1-222308B0D4B6}"/>
              </a:ext>
            </a:extLst>
          </p:cNvPr>
          <p:cNvSpPr/>
          <p:nvPr/>
        </p:nvSpPr>
        <p:spPr>
          <a:xfrm>
            <a:off x="3309004" y="477175"/>
            <a:ext cx="5598192" cy="5903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3CF6CE8-6171-493E-A25E-BDC6F29672E6}"/>
              </a:ext>
            </a:extLst>
          </p:cNvPr>
          <p:cNvCxnSpPr>
            <a:cxnSpLocks/>
          </p:cNvCxnSpPr>
          <p:nvPr/>
        </p:nvCxnSpPr>
        <p:spPr>
          <a:xfrm flipV="1">
            <a:off x="4012708" y="1289767"/>
            <a:ext cx="0" cy="44210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AD1A7D81-1AEF-4C5E-82C1-6379D4AE32EA}"/>
              </a:ext>
            </a:extLst>
          </p:cNvPr>
          <p:cNvCxnSpPr>
            <a:cxnSpLocks/>
          </p:cNvCxnSpPr>
          <p:nvPr/>
        </p:nvCxnSpPr>
        <p:spPr>
          <a:xfrm>
            <a:off x="4012708" y="5710847"/>
            <a:ext cx="449062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40A7BC5-F138-441A-9235-9F58BF2667C5}"/>
              </a:ext>
            </a:extLst>
          </p:cNvPr>
          <p:cNvSpPr txBox="1"/>
          <p:nvPr/>
        </p:nvSpPr>
        <p:spPr>
          <a:xfrm rot="16200000">
            <a:off x="3231906" y="1791948"/>
            <a:ext cx="119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>
                    <a:lumMod val="75000"/>
                    <a:lumOff val="25000"/>
                  </a:schemeClr>
                </a:solidFill>
              </a:rPr>
              <a:t>Gini-index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04B46D77-8416-4CF8-89D3-D497110CBAA6}"/>
              </a:ext>
            </a:extLst>
          </p:cNvPr>
          <p:cNvSpPr txBox="1"/>
          <p:nvPr/>
        </p:nvSpPr>
        <p:spPr>
          <a:xfrm>
            <a:off x="4569868" y="5710847"/>
            <a:ext cx="423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>
                    <a:lumMod val="75000"/>
                    <a:lumOff val="25000"/>
                  </a:schemeClr>
                </a:solidFill>
              </a:rPr>
              <a:t>Változó értékei minimumtól maximumig</a:t>
            </a:r>
          </a:p>
        </p:txBody>
      </p:sp>
      <p:sp>
        <p:nvSpPr>
          <p:cNvPr id="16" name="Szabadkézi sokszög: alakzat 15">
            <a:extLst>
              <a:ext uri="{FF2B5EF4-FFF2-40B4-BE49-F238E27FC236}">
                <a16:creationId xmlns:a16="http://schemas.microsoft.com/office/drawing/2014/main" id="{062758C7-2849-49F9-9685-7411B49C9E3D}"/>
              </a:ext>
            </a:extLst>
          </p:cNvPr>
          <p:cNvSpPr/>
          <p:nvPr/>
        </p:nvSpPr>
        <p:spPr>
          <a:xfrm>
            <a:off x="4030462" y="2574524"/>
            <a:ext cx="4472863" cy="1874554"/>
          </a:xfrm>
          <a:custGeom>
            <a:avLst/>
            <a:gdLst>
              <a:gd name="connsiteX0" fmla="*/ 0 w 4563122"/>
              <a:gd name="connsiteY0" fmla="*/ 0 h 1874554"/>
              <a:gd name="connsiteX1" fmla="*/ 488272 w 4563122"/>
              <a:gd name="connsiteY1" fmla="*/ 958789 h 1874554"/>
              <a:gd name="connsiteX2" fmla="*/ 1127464 w 4563122"/>
              <a:gd name="connsiteY2" fmla="*/ 319596 h 1874554"/>
              <a:gd name="connsiteX3" fmla="*/ 1464816 w 4563122"/>
              <a:gd name="connsiteY3" fmla="*/ 1358284 h 1874554"/>
              <a:gd name="connsiteX4" fmla="*/ 1997476 w 4563122"/>
              <a:gd name="connsiteY4" fmla="*/ 1811045 h 1874554"/>
              <a:gd name="connsiteX5" fmla="*/ 2521258 w 4563122"/>
              <a:gd name="connsiteY5" fmla="*/ 1819923 h 1874554"/>
              <a:gd name="connsiteX6" fmla="*/ 3036163 w 4563122"/>
              <a:gd name="connsiteY6" fmla="*/ 1331651 h 1874554"/>
              <a:gd name="connsiteX7" fmla="*/ 3346882 w 4563122"/>
              <a:gd name="connsiteY7" fmla="*/ 1047565 h 1874554"/>
              <a:gd name="connsiteX8" fmla="*/ 4163627 w 4563122"/>
              <a:gd name="connsiteY8" fmla="*/ 1207363 h 1874554"/>
              <a:gd name="connsiteX9" fmla="*/ 4314548 w 4563122"/>
              <a:gd name="connsiteY9" fmla="*/ 976544 h 1874554"/>
              <a:gd name="connsiteX10" fmla="*/ 4563122 w 4563122"/>
              <a:gd name="connsiteY10" fmla="*/ 612559 h 18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3122" h="1874554">
                <a:moveTo>
                  <a:pt x="0" y="0"/>
                </a:moveTo>
                <a:cubicBezTo>
                  <a:pt x="150180" y="452761"/>
                  <a:pt x="300361" y="905523"/>
                  <a:pt x="488272" y="958789"/>
                </a:cubicBezTo>
                <a:cubicBezTo>
                  <a:pt x="676183" y="1012055"/>
                  <a:pt x="964707" y="253014"/>
                  <a:pt x="1127464" y="319596"/>
                </a:cubicBezTo>
                <a:cubicBezTo>
                  <a:pt x="1290221" y="386178"/>
                  <a:pt x="1319814" y="1109709"/>
                  <a:pt x="1464816" y="1358284"/>
                </a:cubicBezTo>
                <a:cubicBezTo>
                  <a:pt x="1609818" y="1606859"/>
                  <a:pt x="1821402" y="1734105"/>
                  <a:pt x="1997476" y="1811045"/>
                </a:cubicBezTo>
                <a:cubicBezTo>
                  <a:pt x="2173550" y="1887985"/>
                  <a:pt x="2348144" y="1899822"/>
                  <a:pt x="2521258" y="1819923"/>
                </a:cubicBezTo>
                <a:cubicBezTo>
                  <a:pt x="2694372" y="1740024"/>
                  <a:pt x="2898559" y="1460377"/>
                  <a:pt x="3036163" y="1331651"/>
                </a:cubicBezTo>
                <a:cubicBezTo>
                  <a:pt x="3173767" y="1202925"/>
                  <a:pt x="3158971" y="1068280"/>
                  <a:pt x="3346882" y="1047565"/>
                </a:cubicBezTo>
                <a:cubicBezTo>
                  <a:pt x="3534793" y="1026850"/>
                  <a:pt x="4002349" y="1219200"/>
                  <a:pt x="4163627" y="1207363"/>
                </a:cubicBezTo>
                <a:cubicBezTo>
                  <a:pt x="4324905" y="1195526"/>
                  <a:pt x="4247966" y="1075678"/>
                  <a:pt x="4314548" y="976544"/>
                </a:cubicBezTo>
                <a:cubicBezTo>
                  <a:pt x="4381131" y="877410"/>
                  <a:pt x="4517254" y="679141"/>
                  <a:pt x="4563122" y="612559"/>
                </a:cubicBezTo>
              </a:path>
            </a:pathLst>
          </a:custGeom>
          <a:noFill/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EF5E429-1516-4BCB-AA79-2522C3560EF6}"/>
              </a:ext>
            </a:extLst>
          </p:cNvPr>
          <p:cNvSpPr txBox="1"/>
          <p:nvPr/>
        </p:nvSpPr>
        <p:spPr>
          <a:xfrm>
            <a:off x="6108100" y="2341889"/>
            <a:ext cx="142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>
                    <a:lumMod val="75000"/>
                    <a:lumOff val="25000"/>
                  </a:schemeClr>
                </a:solidFill>
              </a:rPr>
              <a:t>Optimális szeparálási pont </a:t>
            </a: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ED854892-3AA2-41A3-AB9B-9579DE221A47}"/>
              </a:ext>
            </a:extLst>
          </p:cNvPr>
          <p:cNvCxnSpPr/>
          <p:nvPr/>
        </p:nvCxnSpPr>
        <p:spPr>
          <a:xfrm flipH="1">
            <a:off x="6266893" y="3265219"/>
            <a:ext cx="133907" cy="1084839"/>
          </a:xfrm>
          <a:prstGeom prst="straightConnector1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5509674C-78B3-4B59-BD3F-EC7395DA5ABF}"/>
              </a:ext>
            </a:extLst>
          </p:cNvPr>
          <p:cNvGrpSpPr/>
          <p:nvPr/>
        </p:nvGrpSpPr>
        <p:grpSpPr>
          <a:xfrm>
            <a:off x="612407" y="2949072"/>
            <a:ext cx="1772904" cy="821266"/>
            <a:chOff x="162428" y="3429000"/>
            <a:chExt cx="2302933" cy="821266"/>
          </a:xfrm>
        </p:grpSpPr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1EF8A891-939F-4A0A-ABD4-0180554A99F1}"/>
                </a:ext>
              </a:extLst>
            </p:cNvPr>
            <p:cNvSpPr/>
            <p:nvPr/>
          </p:nvSpPr>
          <p:spPr>
            <a:xfrm>
              <a:off x="162428" y="3429000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8F4A22DD-5962-4174-BFF4-DFCCD48F4D56}"/>
                </a:ext>
              </a:extLst>
            </p:cNvPr>
            <p:cNvSpPr txBox="1"/>
            <p:nvPr/>
          </p:nvSpPr>
          <p:spPr>
            <a:xfrm>
              <a:off x="251328" y="3594304"/>
              <a:ext cx="2125134" cy="49244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hu-HU" sz="26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x1 változó </a:t>
              </a:r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C0A07A80-8DBD-4074-BE89-A98D2A035EEE}"/>
              </a:ext>
            </a:extLst>
          </p:cNvPr>
          <p:cNvGrpSpPr/>
          <p:nvPr/>
        </p:nvGrpSpPr>
        <p:grpSpPr>
          <a:xfrm>
            <a:off x="178813" y="4637748"/>
            <a:ext cx="1463694" cy="830997"/>
            <a:chOff x="5731605" y="5214963"/>
            <a:chExt cx="2937877" cy="830997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565431BE-B693-4C8A-A572-038A29DFFF3C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14F26AA8-3775-44EE-BD3E-D3CA35318F80}"/>
                </a:ext>
              </a:extLst>
            </p:cNvPr>
            <p:cNvSpPr txBox="1"/>
            <p:nvPr/>
          </p:nvSpPr>
          <p:spPr>
            <a:xfrm>
              <a:off x="5785191" y="5214963"/>
              <a:ext cx="2884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igaz</a:t>
              </a:r>
              <a:b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hamis </a:t>
              </a:r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C91875EE-F85A-4458-A16A-C5B7292A4A08}"/>
              </a:ext>
            </a:extLst>
          </p:cNvPr>
          <p:cNvGrpSpPr/>
          <p:nvPr/>
        </p:nvGrpSpPr>
        <p:grpSpPr>
          <a:xfrm>
            <a:off x="1672261" y="4637749"/>
            <a:ext cx="1147355" cy="831525"/>
            <a:chOff x="5731605" y="5214435"/>
            <a:chExt cx="2364244" cy="831525"/>
          </a:xfrm>
        </p:grpSpPr>
        <p:sp>
          <p:nvSpPr>
            <p:cNvPr id="36" name="Téglalap: lekerekített 35">
              <a:extLst>
                <a:ext uri="{FF2B5EF4-FFF2-40B4-BE49-F238E27FC236}">
                  <a16:creationId xmlns:a16="http://schemas.microsoft.com/office/drawing/2014/main" id="{DE814397-362F-41F0-96D2-970ACC1D51D3}"/>
                </a:ext>
              </a:extLst>
            </p:cNvPr>
            <p:cNvSpPr/>
            <p:nvPr/>
          </p:nvSpPr>
          <p:spPr>
            <a:xfrm>
              <a:off x="5731605" y="5224694"/>
              <a:ext cx="2302933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B132C9E7-AA6C-4C3C-AC43-0FF4A7561B80}"/>
                </a:ext>
              </a:extLst>
            </p:cNvPr>
            <p:cNvSpPr txBox="1"/>
            <p:nvPr/>
          </p:nvSpPr>
          <p:spPr>
            <a:xfrm>
              <a:off x="5731605" y="5214435"/>
              <a:ext cx="2364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igaz </a:t>
              </a:r>
              <a:b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hu-HU" sz="24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y hamis</a:t>
              </a:r>
            </a:p>
          </p:txBody>
        </p:sp>
      </p:grp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DB2F7C04-AAD1-405F-8118-490607A25B2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924009" y="3770338"/>
            <a:ext cx="574850" cy="867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9E228FDD-D857-4E07-ACD5-ECA2920F134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1498859" y="3770338"/>
            <a:ext cx="747080" cy="867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zövegdoboz 39">
                <a:extLst>
                  <a:ext uri="{FF2B5EF4-FFF2-40B4-BE49-F238E27FC236}">
                    <a16:creationId xmlns:a16="http://schemas.microsoft.com/office/drawing/2014/main" id="{7C9F47C3-A0FB-4EC5-8B84-147DA9135558}"/>
                  </a:ext>
                </a:extLst>
              </p:cNvPr>
              <p:cNvSpPr txBox="1"/>
              <p:nvPr/>
            </p:nvSpPr>
            <p:spPr>
              <a:xfrm>
                <a:off x="1808979" y="3867431"/>
                <a:ext cx="1335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40" name="Szövegdoboz 39">
                <a:extLst>
                  <a:ext uri="{FF2B5EF4-FFF2-40B4-BE49-F238E27FC236}">
                    <a16:creationId xmlns:a16="http://schemas.microsoft.com/office/drawing/2014/main" id="{7C9F47C3-A0FB-4EC5-8B84-147DA913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79" y="3867431"/>
                <a:ext cx="1335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zövegdoboz 40">
                <a:extLst>
                  <a:ext uri="{FF2B5EF4-FFF2-40B4-BE49-F238E27FC236}">
                    <a16:creationId xmlns:a16="http://schemas.microsoft.com/office/drawing/2014/main" id="{4959E97E-73C0-4388-9A3B-B11EDE40FBE1}"/>
                  </a:ext>
                </a:extLst>
              </p:cNvPr>
              <p:cNvSpPr txBox="1"/>
              <p:nvPr/>
            </p:nvSpPr>
            <p:spPr>
              <a:xfrm>
                <a:off x="-81556" y="3867431"/>
                <a:ext cx="13358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hu-HU" sz="2400"/>
              </a:p>
            </p:txBody>
          </p:sp>
        </mc:Choice>
        <mc:Fallback xmlns="">
          <p:sp>
            <p:nvSpPr>
              <p:cNvPr id="41" name="Szövegdoboz 40">
                <a:extLst>
                  <a:ext uri="{FF2B5EF4-FFF2-40B4-BE49-F238E27FC236}">
                    <a16:creationId xmlns:a16="http://schemas.microsoft.com/office/drawing/2014/main" id="{4959E97E-73C0-4388-9A3B-B11EDE40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56" y="3867431"/>
                <a:ext cx="13358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4555AC72-B727-4E54-8BD9-1A40A3A88E7A}"/>
                  </a:ext>
                </a:extLst>
              </p:cNvPr>
              <p:cNvSpPr txBox="1"/>
              <p:nvPr/>
            </p:nvSpPr>
            <p:spPr>
              <a:xfrm>
                <a:off x="4021972" y="1119612"/>
                <a:ext cx="652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hu-HU" b="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hu-HU" b="0"/>
              </a:p>
            </p:txBody>
          </p:sp>
        </mc:Choice>
        <mc:Fallback xmlns="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4555AC72-B727-4E54-8BD9-1A40A3A88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972" y="1119612"/>
                <a:ext cx="652936" cy="276999"/>
              </a:xfrm>
              <a:prstGeom prst="rect">
                <a:avLst/>
              </a:prstGeom>
              <a:blipFill>
                <a:blip r:embed="rId4"/>
                <a:stretch>
                  <a:fillRect l="-8411" t="-4444" r="-13084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389663CB-B78F-4A8D-A1ED-6830224F2423}"/>
                  </a:ext>
                </a:extLst>
              </p:cNvPr>
              <p:cNvSpPr txBox="1"/>
              <p:nvPr/>
            </p:nvSpPr>
            <p:spPr>
              <a:xfrm>
                <a:off x="8351039" y="5410201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u-HU" b="0"/>
              </a:p>
            </p:txBody>
          </p:sp>
        </mc:Choice>
        <mc:Fallback xmlns=""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389663CB-B78F-4A8D-A1ED-6830224F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039" y="5410201"/>
                <a:ext cx="304571" cy="276999"/>
              </a:xfrm>
              <a:prstGeom prst="rect">
                <a:avLst/>
              </a:prstGeom>
              <a:blipFill>
                <a:blip r:embed="rId5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zis 2">
            <a:extLst>
              <a:ext uri="{FF2B5EF4-FFF2-40B4-BE49-F238E27FC236}">
                <a16:creationId xmlns:a16="http://schemas.microsoft.com/office/drawing/2014/main" id="{9A5F9BFB-5A24-4F8A-8E9D-F2DC5008E389}"/>
              </a:ext>
            </a:extLst>
          </p:cNvPr>
          <p:cNvSpPr/>
          <p:nvPr/>
        </p:nvSpPr>
        <p:spPr>
          <a:xfrm>
            <a:off x="6224423" y="4400662"/>
            <a:ext cx="84940" cy="84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53130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1D6C68-E9B9-45B6-A18D-FB8C317C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6" y="196161"/>
            <a:ext cx="2258513" cy="1977506"/>
          </a:xfrm>
        </p:spPr>
        <p:txBody>
          <a:bodyPr anchor="ctr">
            <a:normAutofit/>
          </a:bodyPr>
          <a:lstStyle/>
          <a:p>
            <a:r>
              <a:rPr lang="hu-HU" sz="3600">
                <a:solidFill>
                  <a:srgbClr val="FFFFFF"/>
                </a:solidFill>
              </a:rPr>
              <a:t>Mikor érdemes szeparálni?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2226CA65-FF65-4BEA-B33D-018621A736C2}"/>
              </a:ext>
            </a:extLst>
          </p:cNvPr>
          <p:cNvGrpSpPr/>
          <p:nvPr/>
        </p:nvGrpSpPr>
        <p:grpSpPr>
          <a:xfrm>
            <a:off x="3160686" y="3745085"/>
            <a:ext cx="5869371" cy="2644100"/>
            <a:chOff x="-454358" y="168263"/>
            <a:chExt cx="10923624" cy="4972728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A4A7AA21-E2B1-4C82-AE0A-91809CEB1FC9}"/>
                </a:ext>
              </a:extLst>
            </p:cNvPr>
            <p:cNvGrpSpPr/>
            <p:nvPr/>
          </p:nvGrpSpPr>
          <p:grpSpPr>
            <a:xfrm>
              <a:off x="489138" y="2764880"/>
              <a:ext cx="1772904" cy="895634"/>
              <a:chOff x="162428" y="3354632"/>
              <a:chExt cx="2302933" cy="895634"/>
            </a:xfrm>
          </p:grpSpPr>
          <p:sp>
            <p:nvSpPr>
              <p:cNvPr id="21" name="Téglalap: lekerekített 20">
                <a:extLst>
                  <a:ext uri="{FF2B5EF4-FFF2-40B4-BE49-F238E27FC236}">
                    <a16:creationId xmlns:a16="http://schemas.microsoft.com/office/drawing/2014/main" id="{E2D081C2-1EAD-4ADC-A3CC-3106463D77F9}"/>
                  </a:ext>
                </a:extLst>
              </p:cNvPr>
              <p:cNvSpPr/>
              <p:nvPr/>
            </p:nvSpPr>
            <p:spPr>
              <a:xfrm>
                <a:off x="162428" y="3429000"/>
                <a:ext cx="2302933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x3</a:t>
                </a:r>
              </a:p>
            </p:txBody>
          </p:sp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F89B5662-A2D5-4AF7-86BE-476DC1EA8877}"/>
                  </a:ext>
                </a:extLst>
              </p:cNvPr>
              <p:cNvSpPr txBox="1"/>
              <p:nvPr/>
            </p:nvSpPr>
            <p:spPr>
              <a:xfrm>
                <a:off x="247096" y="3354632"/>
                <a:ext cx="212513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hu-HU" sz="2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églalap: lekerekített 24">
                  <a:extLst>
                    <a:ext uri="{FF2B5EF4-FFF2-40B4-BE49-F238E27FC236}">
                      <a16:creationId xmlns:a16="http://schemas.microsoft.com/office/drawing/2014/main" id="{471F273B-4A34-4BE6-914E-6420A160E8B3}"/>
                    </a:ext>
                  </a:extLst>
                </p:cNvPr>
                <p:cNvSpPr/>
                <p:nvPr/>
              </p:nvSpPr>
              <p:spPr>
                <a:xfrm>
                  <a:off x="2685913" y="2842132"/>
                  <a:ext cx="1772904" cy="82126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i="1" smtClean="0">
                            <a:latin typeface="Cambria Math" panose="02040503050406030204" pitchFamily="18" charset="0"/>
                          </a:rPr>
                          <m:t>13/102</m:t>
                        </m:r>
                      </m:oMath>
                    </m:oMathPara>
                  </a14:m>
                  <a:endParaRPr lang="hu-HU" sz="1600"/>
                </a:p>
              </p:txBody>
            </p:sp>
          </mc:Choice>
          <mc:Fallback xmlns="">
            <p:sp>
              <p:nvSpPr>
                <p:cNvPr id="25" name="Téglalap: lekerekített 24">
                  <a:extLst>
                    <a:ext uri="{FF2B5EF4-FFF2-40B4-BE49-F238E27FC236}">
                      <a16:creationId xmlns:a16="http://schemas.microsoft.com/office/drawing/2014/main" id="{471F273B-4A34-4BE6-914E-6420A160E8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913" y="2842132"/>
                  <a:ext cx="1772904" cy="821266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923D113E-6FA4-4C6B-A089-952EFF66B5F2}"/>
                </a:ext>
              </a:extLst>
            </p:cNvPr>
            <p:cNvSpPr/>
            <p:nvPr/>
          </p:nvSpPr>
          <p:spPr>
            <a:xfrm>
              <a:off x="3851506" y="168263"/>
              <a:ext cx="1772904" cy="821266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x1</a:t>
              </a:r>
            </a:p>
          </p:txBody>
        </p:sp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7F5CFA9B-B439-4C0F-A44A-49C98C7A5E40}"/>
                </a:ext>
              </a:extLst>
            </p:cNvPr>
            <p:cNvSpPr/>
            <p:nvPr/>
          </p:nvSpPr>
          <p:spPr>
            <a:xfrm>
              <a:off x="1700975" y="1523242"/>
              <a:ext cx="1772904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x2</a:t>
              </a:r>
            </a:p>
          </p:txBody>
        </p:sp>
        <p:sp>
          <p:nvSpPr>
            <p:cNvPr id="32" name="Téglalap: lekerekített 31">
              <a:extLst>
                <a:ext uri="{FF2B5EF4-FFF2-40B4-BE49-F238E27FC236}">
                  <a16:creationId xmlns:a16="http://schemas.microsoft.com/office/drawing/2014/main" id="{BE2F590D-0787-4E30-9608-96938EE98789}"/>
                </a:ext>
              </a:extLst>
            </p:cNvPr>
            <p:cNvSpPr/>
            <p:nvPr/>
          </p:nvSpPr>
          <p:spPr>
            <a:xfrm>
              <a:off x="6264412" y="1567369"/>
              <a:ext cx="1772906" cy="821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/>
                <a:t>x3</a:t>
              </a:r>
            </a:p>
          </p:txBody>
        </p:sp>
        <p:sp>
          <p:nvSpPr>
            <p:cNvPr id="35" name="Téglalap: lekerekített 34">
              <a:extLst>
                <a:ext uri="{FF2B5EF4-FFF2-40B4-BE49-F238E27FC236}">
                  <a16:creationId xmlns:a16="http://schemas.microsoft.com/office/drawing/2014/main" id="{3F839AA0-8CFD-476D-837A-B2E505E34ACF}"/>
                </a:ext>
              </a:extLst>
            </p:cNvPr>
            <p:cNvSpPr/>
            <p:nvPr/>
          </p:nvSpPr>
          <p:spPr>
            <a:xfrm>
              <a:off x="-454358" y="4285898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: lekerekített 37">
              <a:extLst>
                <a:ext uri="{FF2B5EF4-FFF2-40B4-BE49-F238E27FC236}">
                  <a16:creationId xmlns:a16="http://schemas.microsoft.com/office/drawing/2014/main" id="{033FF9E0-A3AE-4516-AE62-E6386E46600F}"/>
                </a:ext>
              </a:extLst>
            </p:cNvPr>
            <p:cNvSpPr/>
            <p:nvPr/>
          </p:nvSpPr>
          <p:spPr>
            <a:xfrm>
              <a:off x="1724975" y="4280277"/>
              <a:ext cx="1772904" cy="8212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: lekerekített 40">
              <a:extLst>
                <a:ext uri="{FF2B5EF4-FFF2-40B4-BE49-F238E27FC236}">
                  <a16:creationId xmlns:a16="http://schemas.microsoft.com/office/drawing/2014/main" id="{768BF141-EECE-4CBB-9CBB-F253F564350D}"/>
                </a:ext>
              </a:extLst>
            </p:cNvPr>
            <p:cNvSpPr/>
            <p:nvPr/>
          </p:nvSpPr>
          <p:spPr>
            <a:xfrm>
              <a:off x="6203956" y="4319725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: lekerekített 43">
              <a:extLst>
                <a:ext uri="{FF2B5EF4-FFF2-40B4-BE49-F238E27FC236}">
                  <a16:creationId xmlns:a16="http://schemas.microsoft.com/office/drawing/2014/main" id="{826565F3-D84D-4936-B347-8A1ED2F35E40}"/>
                </a:ext>
              </a:extLst>
            </p:cNvPr>
            <p:cNvSpPr/>
            <p:nvPr/>
          </p:nvSpPr>
          <p:spPr>
            <a:xfrm>
              <a:off x="8696362" y="4280277"/>
              <a:ext cx="1772904" cy="82126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6" name="Csoportba foglalás 45">
              <a:extLst>
                <a:ext uri="{FF2B5EF4-FFF2-40B4-BE49-F238E27FC236}">
                  <a16:creationId xmlns:a16="http://schemas.microsoft.com/office/drawing/2014/main" id="{158373DF-36C1-4AB7-8600-ACB332AECD52}"/>
                </a:ext>
              </a:extLst>
            </p:cNvPr>
            <p:cNvGrpSpPr/>
            <p:nvPr/>
          </p:nvGrpSpPr>
          <p:grpSpPr>
            <a:xfrm>
              <a:off x="4966375" y="2848023"/>
              <a:ext cx="1772904" cy="833711"/>
              <a:chOff x="6049062" y="4540358"/>
              <a:chExt cx="2302933" cy="833711"/>
            </a:xfrm>
          </p:grpSpPr>
          <p:sp>
            <p:nvSpPr>
              <p:cNvPr id="47" name="Téglalap: lekerekített 46">
                <a:extLst>
                  <a:ext uri="{FF2B5EF4-FFF2-40B4-BE49-F238E27FC236}">
                    <a16:creationId xmlns:a16="http://schemas.microsoft.com/office/drawing/2014/main" id="{70A4CB29-C598-4F9D-A188-4864C41799EA}"/>
                  </a:ext>
                </a:extLst>
              </p:cNvPr>
              <p:cNvSpPr/>
              <p:nvPr/>
            </p:nvSpPr>
            <p:spPr>
              <a:xfrm>
                <a:off x="6049062" y="4552804"/>
                <a:ext cx="2302933" cy="82126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F8A48F77-8911-493A-9C5F-40B8E6E007C2}"/>
                  </a:ext>
                </a:extLst>
              </p:cNvPr>
              <p:cNvSpPr txBox="1"/>
              <p:nvPr/>
            </p:nvSpPr>
            <p:spPr>
              <a:xfrm>
                <a:off x="6209929" y="4540358"/>
                <a:ext cx="198119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hu-HU" sz="260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49" name="Csoportba foglalás 48">
              <a:extLst>
                <a:ext uri="{FF2B5EF4-FFF2-40B4-BE49-F238E27FC236}">
                  <a16:creationId xmlns:a16="http://schemas.microsoft.com/office/drawing/2014/main" id="{FADCA1B3-11C5-4282-8FDC-E7448A09B431}"/>
                </a:ext>
              </a:extLst>
            </p:cNvPr>
            <p:cNvGrpSpPr/>
            <p:nvPr/>
          </p:nvGrpSpPr>
          <p:grpSpPr>
            <a:xfrm>
              <a:off x="7060334" y="2860468"/>
              <a:ext cx="2116050" cy="1292489"/>
              <a:chOff x="247096" y="2554586"/>
              <a:chExt cx="2748666" cy="1292489"/>
            </a:xfrm>
          </p:grpSpPr>
          <p:sp>
            <p:nvSpPr>
              <p:cNvPr id="50" name="Téglalap: lekerekített 49">
                <a:extLst>
                  <a:ext uri="{FF2B5EF4-FFF2-40B4-BE49-F238E27FC236}">
                    <a16:creationId xmlns:a16="http://schemas.microsoft.com/office/drawing/2014/main" id="{3DB27000-A0D8-40EB-AB60-32456B0B791C}"/>
                  </a:ext>
                </a:extLst>
              </p:cNvPr>
              <p:cNvSpPr/>
              <p:nvPr/>
            </p:nvSpPr>
            <p:spPr>
              <a:xfrm>
                <a:off x="692829" y="2554586"/>
                <a:ext cx="2302933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X2</a:t>
                </a: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0C9453EC-9A98-4272-BEB9-612D56D7FF9B}"/>
                  </a:ext>
                </a:extLst>
              </p:cNvPr>
              <p:cNvSpPr txBox="1"/>
              <p:nvPr/>
            </p:nvSpPr>
            <p:spPr>
              <a:xfrm>
                <a:off x="247096" y="3354632"/>
                <a:ext cx="212513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hu-HU" sz="2600"/>
              </a:p>
            </p:txBody>
          </p:sp>
        </p:grpSp>
        <p:cxnSp>
          <p:nvCxnSpPr>
            <p:cNvPr id="52" name="Egyenes összekötő nyíllal 51">
              <a:extLst>
                <a:ext uri="{FF2B5EF4-FFF2-40B4-BE49-F238E27FC236}">
                  <a16:creationId xmlns:a16="http://schemas.microsoft.com/office/drawing/2014/main" id="{3C289ECF-00EF-4709-8820-B2BEF1BB511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2587427" y="989529"/>
              <a:ext cx="2150531" cy="4960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gyenes összekötő nyíllal 52">
              <a:extLst>
                <a:ext uri="{FF2B5EF4-FFF2-40B4-BE49-F238E27FC236}">
                  <a16:creationId xmlns:a16="http://schemas.microsoft.com/office/drawing/2014/main" id="{09F9739B-F40A-4F5A-B4BA-480534E55989}"/>
                </a:ext>
              </a:extLst>
            </p:cNvPr>
            <p:cNvCxnSpPr>
              <a:cxnSpLocks/>
              <a:stCxn id="27" idx="2"/>
              <a:endCxn id="32" idx="0"/>
            </p:cNvCxnSpPr>
            <p:nvPr/>
          </p:nvCxnSpPr>
          <p:spPr>
            <a:xfrm>
              <a:off x="4737958" y="989529"/>
              <a:ext cx="2412905" cy="577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gyenes összekötő nyíllal 53">
              <a:extLst>
                <a:ext uri="{FF2B5EF4-FFF2-40B4-BE49-F238E27FC236}">
                  <a16:creationId xmlns:a16="http://schemas.microsoft.com/office/drawing/2014/main" id="{BE32F9E5-305C-429E-9F83-046AA512A0B6}"/>
                </a:ext>
              </a:extLst>
            </p:cNvPr>
            <p:cNvCxnSpPr>
              <a:cxnSpLocks/>
              <a:stCxn id="29" idx="2"/>
              <a:endCxn id="23" idx="0"/>
            </p:cNvCxnSpPr>
            <p:nvPr/>
          </p:nvCxnSpPr>
          <p:spPr>
            <a:xfrm flipH="1">
              <a:off x="1372332" y="2344509"/>
              <a:ext cx="1215095" cy="4203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gyenes összekötő nyíllal 54">
              <a:extLst>
                <a:ext uri="{FF2B5EF4-FFF2-40B4-BE49-F238E27FC236}">
                  <a16:creationId xmlns:a16="http://schemas.microsoft.com/office/drawing/2014/main" id="{CFDFC2F9-EFF5-4452-B9CF-762DCFBF26C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2587427" y="2344509"/>
              <a:ext cx="981678" cy="461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gyenes összekötő nyíllal 55">
              <a:extLst>
                <a:ext uri="{FF2B5EF4-FFF2-40B4-BE49-F238E27FC236}">
                  <a16:creationId xmlns:a16="http://schemas.microsoft.com/office/drawing/2014/main" id="{EC60183E-A875-4C6C-A7F6-87CD49E9E163}"/>
                </a:ext>
              </a:extLst>
            </p:cNvPr>
            <p:cNvCxnSpPr>
              <a:cxnSpLocks/>
              <a:stCxn id="21" idx="2"/>
              <a:endCxn id="35" idx="0"/>
            </p:cNvCxnSpPr>
            <p:nvPr/>
          </p:nvCxnSpPr>
          <p:spPr>
            <a:xfrm flipH="1">
              <a:off x="432095" y="3660515"/>
              <a:ext cx="943497" cy="6253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859B48F1-C717-4422-8CC4-26CCD7D0AA7B}"/>
                </a:ext>
              </a:extLst>
            </p:cNvPr>
            <p:cNvCxnSpPr>
              <a:cxnSpLocks/>
              <a:stCxn id="21" idx="2"/>
              <a:endCxn id="38" idx="0"/>
            </p:cNvCxnSpPr>
            <p:nvPr/>
          </p:nvCxnSpPr>
          <p:spPr>
            <a:xfrm>
              <a:off x="1375592" y="3660515"/>
              <a:ext cx="1235836" cy="6197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nyíllal 57">
              <a:extLst>
                <a:ext uri="{FF2B5EF4-FFF2-40B4-BE49-F238E27FC236}">
                  <a16:creationId xmlns:a16="http://schemas.microsoft.com/office/drawing/2014/main" id="{B3334011-2AC6-49CB-A9D3-F9EECF545256}"/>
                </a:ext>
              </a:extLst>
            </p:cNvPr>
            <p:cNvCxnSpPr>
              <a:cxnSpLocks/>
              <a:stCxn id="32" idx="2"/>
              <a:endCxn id="48" idx="0"/>
            </p:cNvCxnSpPr>
            <p:nvPr/>
          </p:nvCxnSpPr>
          <p:spPr>
            <a:xfrm flipH="1">
              <a:off x="5852827" y="2388635"/>
              <a:ext cx="1298040" cy="459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nyíllal 58">
              <a:extLst>
                <a:ext uri="{FF2B5EF4-FFF2-40B4-BE49-F238E27FC236}">
                  <a16:creationId xmlns:a16="http://schemas.microsoft.com/office/drawing/2014/main" id="{F87849F7-D0E0-4BA1-ADE4-0ED9A2193D8F}"/>
                </a:ext>
              </a:extLst>
            </p:cNvPr>
            <p:cNvCxnSpPr>
              <a:cxnSpLocks/>
              <a:stCxn id="32" idx="2"/>
              <a:endCxn id="50" idx="0"/>
            </p:cNvCxnSpPr>
            <p:nvPr/>
          </p:nvCxnSpPr>
          <p:spPr>
            <a:xfrm>
              <a:off x="7150867" y="2388635"/>
              <a:ext cx="1139066" cy="4718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81CA2DE8-970E-4DB8-B166-D1BD668173D5}"/>
                </a:ext>
              </a:extLst>
            </p:cNvPr>
            <p:cNvCxnSpPr>
              <a:cxnSpLocks/>
              <a:stCxn id="50" idx="2"/>
              <a:endCxn id="41" idx="0"/>
            </p:cNvCxnSpPr>
            <p:nvPr/>
          </p:nvCxnSpPr>
          <p:spPr>
            <a:xfrm flipH="1">
              <a:off x="7090408" y="3681734"/>
              <a:ext cx="1199526" cy="6379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gyenes összekötő nyíllal 60">
              <a:extLst>
                <a:ext uri="{FF2B5EF4-FFF2-40B4-BE49-F238E27FC236}">
                  <a16:creationId xmlns:a16="http://schemas.microsoft.com/office/drawing/2014/main" id="{68548560-1F79-40A8-A8A8-D9B006086C59}"/>
                </a:ext>
              </a:extLst>
            </p:cNvPr>
            <p:cNvCxnSpPr>
              <a:cxnSpLocks/>
              <a:stCxn id="50" idx="2"/>
              <a:endCxn id="44" idx="0"/>
            </p:cNvCxnSpPr>
            <p:nvPr/>
          </p:nvCxnSpPr>
          <p:spPr>
            <a:xfrm>
              <a:off x="8289934" y="3681734"/>
              <a:ext cx="1292880" cy="5985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1F05267-7DCC-4E0C-A3CE-4C82A46848AB}"/>
              </a:ext>
            </a:extLst>
          </p:cNvPr>
          <p:cNvGrpSpPr/>
          <p:nvPr/>
        </p:nvGrpSpPr>
        <p:grpSpPr>
          <a:xfrm>
            <a:off x="3147446" y="58366"/>
            <a:ext cx="5882611" cy="3042561"/>
            <a:chOff x="3039599" y="142018"/>
            <a:chExt cx="5922903" cy="3043196"/>
          </a:xfrm>
        </p:grpSpPr>
        <p:grpSp>
          <p:nvGrpSpPr>
            <p:cNvPr id="124" name="Csoportba foglalás 123">
              <a:extLst>
                <a:ext uri="{FF2B5EF4-FFF2-40B4-BE49-F238E27FC236}">
                  <a16:creationId xmlns:a16="http://schemas.microsoft.com/office/drawing/2014/main" id="{F37F0E98-B813-4E87-9A97-80DF1180D307}"/>
                </a:ext>
              </a:extLst>
            </p:cNvPr>
            <p:cNvGrpSpPr/>
            <p:nvPr/>
          </p:nvGrpSpPr>
          <p:grpSpPr>
            <a:xfrm>
              <a:off x="3039599" y="142018"/>
              <a:ext cx="5922903" cy="2306548"/>
              <a:chOff x="-1725815" y="168263"/>
              <a:chExt cx="12722954" cy="4963928"/>
            </a:xfrm>
          </p:grpSpPr>
          <p:grpSp>
            <p:nvGrpSpPr>
              <p:cNvPr id="125" name="Csoportba foglalás 124">
                <a:extLst>
                  <a:ext uri="{FF2B5EF4-FFF2-40B4-BE49-F238E27FC236}">
                    <a16:creationId xmlns:a16="http://schemas.microsoft.com/office/drawing/2014/main" id="{76575023-B8CB-4ABA-BF12-D5BB02991D8E}"/>
                  </a:ext>
                </a:extLst>
              </p:cNvPr>
              <p:cNvGrpSpPr/>
              <p:nvPr/>
            </p:nvGrpSpPr>
            <p:grpSpPr>
              <a:xfrm>
                <a:off x="489138" y="2764880"/>
                <a:ext cx="1772904" cy="895634"/>
                <a:chOff x="162428" y="3354632"/>
                <a:chExt cx="2302933" cy="895634"/>
              </a:xfrm>
            </p:grpSpPr>
            <p:sp>
              <p:nvSpPr>
                <p:cNvPr id="156" name="Téglalap: lekerekített 155">
                  <a:extLst>
                    <a:ext uri="{FF2B5EF4-FFF2-40B4-BE49-F238E27FC236}">
                      <a16:creationId xmlns:a16="http://schemas.microsoft.com/office/drawing/2014/main" id="{DBC85CD3-8ADE-4AC4-923C-208EDCCAF540}"/>
                    </a:ext>
                  </a:extLst>
                </p:cNvPr>
                <p:cNvSpPr/>
                <p:nvPr/>
              </p:nvSpPr>
              <p:spPr>
                <a:xfrm>
                  <a:off x="162428" y="3429000"/>
                  <a:ext cx="2302933" cy="82126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/>
                    <a:t>x3</a:t>
                  </a:r>
                </a:p>
              </p:txBody>
            </p:sp>
            <p:sp>
              <p:nvSpPr>
                <p:cNvPr id="157" name="Szövegdoboz 156">
                  <a:extLst>
                    <a:ext uri="{FF2B5EF4-FFF2-40B4-BE49-F238E27FC236}">
                      <a16:creationId xmlns:a16="http://schemas.microsoft.com/office/drawing/2014/main" id="{C86F04D7-757B-4441-A535-8F7CD2758EE9}"/>
                    </a:ext>
                  </a:extLst>
                </p:cNvPr>
                <p:cNvSpPr txBox="1"/>
                <p:nvPr/>
              </p:nvSpPr>
              <p:spPr>
                <a:xfrm>
                  <a:off x="247096" y="3354632"/>
                  <a:ext cx="212513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hu-HU" sz="2600"/>
                </a:p>
              </p:txBody>
            </p:sp>
          </p:grpSp>
          <p:sp>
            <p:nvSpPr>
              <p:cNvPr id="154" name="Téglalap: lekerekített 153">
                <a:extLst>
                  <a:ext uri="{FF2B5EF4-FFF2-40B4-BE49-F238E27FC236}">
                    <a16:creationId xmlns:a16="http://schemas.microsoft.com/office/drawing/2014/main" id="{461D5735-395C-4274-ACF3-E9EFAB53662C}"/>
                  </a:ext>
                </a:extLst>
              </p:cNvPr>
              <p:cNvSpPr/>
              <p:nvPr/>
            </p:nvSpPr>
            <p:spPr>
              <a:xfrm>
                <a:off x="2685913" y="2842132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x3</a:t>
                </a:r>
              </a:p>
            </p:txBody>
          </p:sp>
          <p:sp>
            <p:nvSpPr>
              <p:cNvPr id="127" name="Téglalap: lekerekített 126">
                <a:extLst>
                  <a:ext uri="{FF2B5EF4-FFF2-40B4-BE49-F238E27FC236}">
                    <a16:creationId xmlns:a16="http://schemas.microsoft.com/office/drawing/2014/main" id="{AC49D8F5-A191-44C4-8BFF-5556A067D40E}"/>
                  </a:ext>
                </a:extLst>
              </p:cNvPr>
              <p:cNvSpPr/>
              <p:nvPr/>
            </p:nvSpPr>
            <p:spPr>
              <a:xfrm>
                <a:off x="3851506" y="168263"/>
                <a:ext cx="1772904" cy="821266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x1</a:t>
                </a:r>
              </a:p>
            </p:txBody>
          </p:sp>
          <p:sp>
            <p:nvSpPr>
              <p:cNvPr id="152" name="Téglalap: lekerekített 151">
                <a:extLst>
                  <a:ext uri="{FF2B5EF4-FFF2-40B4-BE49-F238E27FC236}">
                    <a16:creationId xmlns:a16="http://schemas.microsoft.com/office/drawing/2014/main" id="{3A992CB0-401D-407B-8175-D8035D525A65}"/>
                  </a:ext>
                </a:extLst>
              </p:cNvPr>
              <p:cNvSpPr/>
              <p:nvPr/>
            </p:nvSpPr>
            <p:spPr>
              <a:xfrm>
                <a:off x="1700975" y="1523242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x2</a:t>
                </a:r>
              </a:p>
            </p:txBody>
          </p:sp>
          <p:sp>
            <p:nvSpPr>
              <p:cNvPr id="150" name="Téglalap: lekerekített 149">
                <a:extLst>
                  <a:ext uri="{FF2B5EF4-FFF2-40B4-BE49-F238E27FC236}">
                    <a16:creationId xmlns:a16="http://schemas.microsoft.com/office/drawing/2014/main" id="{C49BA1BB-B7E5-4671-8AD4-E31654ADB97A}"/>
                  </a:ext>
                </a:extLst>
              </p:cNvPr>
              <p:cNvSpPr/>
              <p:nvPr/>
            </p:nvSpPr>
            <p:spPr>
              <a:xfrm>
                <a:off x="6264413" y="1567369"/>
                <a:ext cx="1772906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x3</a:t>
                </a:r>
              </a:p>
            </p:txBody>
          </p:sp>
          <p:sp>
            <p:nvSpPr>
              <p:cNvPr id="130" name="Téglalap: lekerekített 129">
                <a:extLst>
                  <a:ext uri="{FF2B5EF4-FFF2-40B4-BE49-F238E27FC236}">
                    <a16:creationId xmlns:a16="http://schemas.microsoft.com/office/drawing/2014/main" id="{5EE82606-EB4E-4F27-A46D-6DF8626C57C6}"/>
                  </a:ext>
                </a:extLst>
              </p:cNvPr>
              <p:cNvSpPr/>
              <p:nvPr/>
            </p:nvSpPr>
            <p:spPr>
              <a:xfrm>
                <a:off x="-1725815" y="4310925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1" name="Téglalap: lekerekített 130">
                <a:extLst>
                  <a:ext uri="{FF2B5EF4-FFF2-40B4-BE49-F238E27FC236}">
                    <a16:creationId xmlns:a16="http://schemas.microsoft.com/office/drawing/2014/main" id="{632CE8B1-3C88-4E7C-9EC7-8D2991F07E00}"/>
                  </a:ext>
                </a:extLst>
              </p:cNvPr>
              <p:cNvSpPr/>
              <p:nvPr/>
            </p:nvSpPr>
            <p:spPr>
              <a:xfrm>
                <a:off x="407008" y="4310925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2" name="Téglalap: lekerekített 131">
                <a:extLst>
                  <a:ext uri="{FF2B5EF4-FFF2-40B4-BE49-F238E27FC236}">
                    <a16:creationId xmlns:a16="http://schemas.microsoft.com/office/drawing/2014/main" id="{EAD86480-EB96-41C4-B973-D46DB696C2F4}"/>
                  </a:ext>
                </a:extLst>
              </p:cNvPr>
              <p:cNvSpPr/>
              <p:nvPr/>
            </p:nvSpPr>
            <p:spPr>
              <a:xfrm>
                <a:off x="7282629" y="4269667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3" name="Téglalap: lekerekített 132">
                <a:extLst>
                  <a:ext uri="{FF2B5EF4-FFF2-40B4-BE49-F238E27FC236}">
                    <a16:creationId xmlns:a16="http://schemas.microsoft.com/office/drawing/2014/main" id="{7C8BD4BE-C55A-44C0-9855-03953F49CAAB}"/>
                  </a:ext>
                </a:extLst>
              </p:cNvPr>
              <p:cNvSpPr/>
              <p:nvPr/>
            </p:nvSpPr>
            <p:spPr>
              <a:xfrm>
                <a:off x="9224235" y="4280277"/>
                <a:ext cx="1772904" cy="8212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8" name="Téglalap: lekerekített 147">
                <a:extLst>
                  <a:ext uri="{FF2B5EF4-FFF2-40B4-BE49-F238E27FC236}">
                    <a16:creationId xmlns:a16="http://schemas.microsoft.com/office/drawing/2014/main" id="{31736438-7FB7-4CFF-9D6B-398519CC67EA}"/>
                  </a:ext>
                </a:extLst>
              </p:cNvPr>
              <p:cNvSpPr/>
              <p:nvPr/>
            </p:nvSpPr>
            <p:spPr>
              <a:xfrm>
                <a:off x="4966375" y="2860468"/>
                <a:ext cx="1772904" cy="821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/>
                  <a:t>x2</a:t>
                </a:r>
              </a:p>
            </p:txBody>
          </p:sp>
          <p:grpSp>
            <p:nvGrpSpPr>
              <p:cNvPr id="135" name="Csoportba foglalás 134">
                <a:extLst>
                  <a:ext uri="{FF2B5EF4-FFF2-40B4-BE49-F238E27FC236}">
                    <a16:creationId xmlns:a16="http://schemas.microsoft.com/office/drawing/2014/main" id="{20C8B7E5-ADA5-461D-AFE4-FDC3E7626210}"/>
                  </a:ext>
                </a:extLst>
              </p:cNvPr>
              <p:cNvGrpSpPr/>
              <p:nvPr/>
            </p:nvGrpSpPr>
            <p:grpSpPr>
              <a:xfrm>
                <a:off x="7060334" y="2860468"/>
                <a:ext cx="2116050" cy="1292489"/>
                <a:chOff x="247096" y="2554586"/>
                <a:chExt cx="2748666" cy="1292489"/>
              </a:xfrm>
            </p:grpSpPr>
            <p:sp>
              <p:nvSpPr>
                <p:cNvPr id="146" name="Téglalap: lekerekített 145">
                  <a:extLst>
                    <a:ext uri="{FF2B5EF4-FFF2-40B4-BE49-F238E27FC236}">
                      <a16:creationId xmlns:a16="http://schemas.microsoft.com/office/drawing/2014/main" id="{289C4845-3F7B-4ECA-AABA-FC7B68907E0B}"/>
                    </a:ext>
                  </a:extLst>
                </p:cNvPr>
                <p:cNvSpPr/>
                <p:nvPr/>
              </p:nvSpPr>
              <p:spPr>
                <a:xfrm>
                  <a:off x="692829" y="2554586"/>
                  <a:ext cx="2302933" cy="82126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/>
                    <a:t>x2</a:t>
                  </a:r>
                </a:p>
              </p:txBody>
            </p:sp>
            <p:sp>
              <p:nvSpPr>
                <p:cNvPr id="147" name="Szövegdoboz 146">
                  <a:extLst>
                    <a:ext uri="{FF2B5EF4-FFF2-40B4-BE49-F238E27FC236}">
                      <a16:creationId xmlns:a16="http://schemas.microsoft.com/office/drawing/2014/main" id="{9BFCBCA7-38BD-4662-9DE1-B783C35A19A4}"/>
                    </a:ext>
                  </a:extLst>
                </p:cNvPr>
                <p:cNvSpPr txBox="1"/>
                <p:nvPr/>
              </p:nvSpPr>
              <p:spPr>
                <a:xfrm>
                  <a:off x="247096" y="3354632"/>
                  <a:ext cx="212513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hu-HU" sz="2600"/>
                </a:p>
              </p:txBody>
            </p:sp>
          </p:grpSp>
          <p:cxnSp>
            <p:nvCxnSpPr>
              <p:cNvPr id="136" name="Egyenes összekötő nyíllal 135">
                <a:extLst>
                  <a:ext uri="{FF2B5EF4-FFF2-40B4-BE49-F238E27FC236}">
                    <a16:creationId xmlns:a16="http://schemas.microsoft.com/office/drawing/2014/main" id="{6D85C034-3F53-41D2-B514-9F7783C9B394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 flipH="1">
                <a:off x="2587427" y="989529"/>
                <a:ext cx="2150531" cy="4960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Egyenes összekötő nyíllal 136">
                <a:extLst>
                  <a:ext uri="{FF2B5EF4-FFF2-40B4-BE49-F238E27FC236}">
                    <a16:creationId xmlns:a16="http://schemas.microsoft.com/office/drawing/2014/main" id="{3C1B0E0E-94D9-480B-A117-EBCA85A18A57}"/>
                  </a:ext>
                </a:extLst>
              </p:cNvPr>
              <p:cNvCxnSpPr>
                <a:cxnSpLocks/>
                <a:stCxn id="127" idx="2"/>
                <a:endCxn id="150" idx="0"/>
              </p:cNvCxnSpPr>
              <p:nvPr/>
            </p:nvCxnSpPr>
            <p:spPr>
              <a:xfrm>
                <a:off x="4737958" y="989529"/>
                <a:ext cx="2412905" cy="57784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Egyenes összekötő nyíllal 137">
                <a:extLst>
                  <a:ext uri="{FF2B5EF4-FFF2-40B4-BE49-F238E27FC236}">
                    <a16:creationId xmlns:a16="http://schemas.microsoft.com/office/drawing/2014/main" id="{0F85BC2C-26AB-46CD-87E8-F41054E29725}"/>
                  </a:ext>
                </a:extLst>
              </p:cNvPr>
              <p:cNvCxnSpPr>
                <a:cxnSpLocks/>
                <a:stCxn id="152" idx="2"/>
                <a:endCxn id="157" idx="0"/>
              </p:cNvCxnSpPr>
              <p:nvPr/>
            </p:nvCxnSpPr>
            <p:spPr>
              <a:xfrm flipH="1">
                <a:off x="1372332" y="2344509"/>
                <a:ext cx="1215095" cy="42037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gyenes összekötő nyíllal 138">
                <a:extLst>
                  <a:ext uri="{FF2B5EF4-FFF2-40B4-BE49-F238E27FC236}">
                    <a16:creationId xmlns:a16="http://schemas.microsoft.com/office/drawing/2014/main" id="{999FA243-72BE-4A07-BA34-0F5781FB830F}"/>
                  </a:ext>
                </a:extLst>
              </p:cNvPr>
              <p:cNvCxnSpPr>
                <a:cxnSpLocks/>
                <a:stCxn id="152" idx="2"/>
              </p:cNvCxnSpPr>
              <p:nvPr/>
            </p:nvCxnSpPr>
            <p:spPr>
              <a:xfrm>
                <a:off x="2587427" y="2344509"/>
                <a:ext cx="981678" cy="4619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gyenes összekötő nyíllal 139">
                <a:extLst>
                  <a:ext uri="{FF2B5EF4-FFF2-40B4-BE49-F238E27FC236}">
                    <a16:creationId xmlns:a16="http://schemas.microsoft.com/office/drawing/2014/main" id="{3B2F079B-5C49-455C-AC15-C69B86387B2A}"/>
                  </a:ext>
                </a:extLst>
              </p:cNvPr>
              <p:cNvCxnSpPr>
                <a:cxnSpLocks/>
                <a:stCxn id="156" idx="2"/>
                <a:endCxn id="130" idx="0"/>
              </p:cNvCxnSpPr>
              <p:nvPr/>
            </p:nvCxnSpPr>
            <p:spPr>
              <a:xfrm flipH="1">
                <a:off x="-839363" y="3660514"/>
                <a:ext cx="2214954" cy="6504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gyenes összekötő nyíllal 140">
                <a:extLst>
                  <a:ext uri="{FF2B5EF4-FFF2-40B4-BE49-F238E27FC236}">
                    <a16:creationId xmlns:a16="http://schemas.microsoft.com/office/drawing/2014/main" id="{AA0AA2E6-9CB4-463F-BDFE-18AD46931D91}"/>
                  </a:ext>
                </a:extLst>
              </p:cNvPr>
              <p:cNvCxnSpPr>
                <a:cxnSpLocks/>
                <a:stCxn id="156" idx="2"/>
                <a:endCxn id="131" idx="0"/>
              </p:cNvCxnSpPr>
              <p:nvPr/>
            </p:nvCxnSpPr>
            <p:spPr>
              <a:xfrm flipH="1">
                <a:off x="1293460" y="3660514"/>
                <a:ext cx="82130" cy="6504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gyenes összekötő nyíllal 141">
                <a:extLst>
                  <a:ext uri="{FF2B5EF4-FFF2-40B4-BE49-F238E27FC236}">
                    <a16:creationId xmlns:a16="http://schemas.microsoft.com/office/drawing/2014/main" id="{CF0CB235-156F-4169-8FFB-2FBC6521DDCC}"/>
                  </a:ext>
                </a:extLst>
              </p:cNvPr>
              <p:cNvCxnSpPr>
                <a:cxnSpLocks/>
                <a:stCxn id="150" idx="2"/>
              </p:cNvCxnSpPr>
              <p:nvPr/>
            </p:nvCxnSpPr>
            <p:spPr>
              <a:xfrm flipH="1">
                <a:off x="5852827" y="2388635"/>
                <a:ext cx="1298040" cy="459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gyenes összekötő nyíllal 142">
                <a:extLst>
                  <a:ext uri="{FF2B5EF4-FFF2-40B4-BE49-F238E27FC236}">
                    <a16:creationId xmlns:a16="http://schemas.microsoft.com/office/drawing/2014/main" id="{50ED7EEF-7626-4451-95FC-CB171633EB52}"/>
                  </a:ext>
                </a:extLst>
              </p:cNvPr>
              <p:cNvCxnSpPr>
                <a:cxnSpLocks/>
                <a:stCxn id="150" idx="2"/>
                <a:endCxn id="146" idx="0"/>
              </p:cNvCxnSpPr>
              <p:nvPr/>
            </p:nvCxnSpPr>
            <p:spPr>
              <a:xfrm>
                <a:off x="7150867" y="2388635"/>
                <a:ext cx="1139066" cy="47183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gyenes összekötő nyíllal 143">
                <a:extLst>
                  <a:ext uri="{FF2B5EF4-FFF2-40B4-BE49-F238E27FC236}">
                    <a16:creationId xmlns:a16="http://schemas.microsoft.com/office/drawing/2014/main" id="{D0AC1C6D-63A4-4D26-8F65-372FDA289961}"/>
                  </a:ext>
                </a:extLst>
              </p:cNvPr>
              <p:cNvCxnSpPr>
                <a:cxnSpLocks/>
                <a:stCxn id="146" idx="2"/>
                <a:endCxn id="132" idx="0"/>
              </p:cNvCxnSpPr>
              <p:nvPr/>
            </p:nvCxnSpPr>
            <p:spPr>
              <a:xfrm flipH="1">
                <a:off x="8169081" y="3681734"/>
                <a:ext cx="120850" cy="5879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gyenes összekötő nyíllal 144">
                <a:extLst>
                  <a:ext uri="{FF2B5EF4-FFF2-40B4-BE49-F238E27FC236}">
                    <a16:creationId xmlns:a16="http://schemas.microsoft.com/office/drawing/2014/main" id="{8C40ACFD-64EF-4F0A-A029-7E417EA3E9AF}"/>
                  </a:ext>
                </a:extLst>
              </p:cNvPr>
              <p:cNvCxnSpPr>
                <a:cxnSpLocks/>
                <a:stCxn id="146" idx="2"/>
                <a:endCxn id="133" idx="0"/>
              </p:cNvCxnSpPr>
              <p:nvPr/>
            </p:nvCxnSpPr>
            <p:spPr>
              <a:xfrm>
                <a:off x="8289930" y="3681734"/>
                <a:ext cx="1820757" cy="598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Csoportba foglalás 171">
              <a:extLst>
                <a:ext uri="{FF2B5EF4-FFF2-40B4-BE49-F238E27FC236}">
                  <a16:creationId xmlns:a16="http://schemas.microsoft.com/office/drawing/2014/main" id="{5965988F-BC84-4187-8AB9-50C54BCAB295}"/>
                </a:ext>
              </a:extLst>
            </p:cNvPr>
            <p:cNvGrpSpPr/>
            <p:nvPr/>
          </p:nvGrpSpPr>
          <p:grpSpPr>
            <a:xfrm>
              <a:off x="4239175" y="1766074"/>
              <a:ext cx="1773792" cy="1416034"/>
              <a:chOff x="4316336" y="1617691"/>
              <a:chExt cx="1773792" cy="1416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églalap: lekerekített 159">
                    <a:extLst>
                      <a:ext uri="{FF2B5EF4-FFF2-40B4-BE49-F238E27FC236}">
                        <a16:creationId xmlns:a16="http://schemas.microsoft.com/office/drawing/2014/main" id="{921EB94A-ABE6-48D4-8F74-453AF2626B08}"/>
                      </a:ext>
                    </a:extLst>
                  </p:cNvPr>
                  <p:cNvSpPr/>
                  <p:nvPr/>
                </p:nvSpPr>
                <p:spPr>
                  <a:xfrm>
                    <a:off x="4316336" y="2652114"/>
                    <a:ext cx="825338" cy="38161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/26</m:t>
                          </m:r>
                        </m:oMath>
                      </m:oMathPara>
                    </a14:m>
                    <a:endParaRPr lang="hu-HU"/>
                  </a:p>
                </p:txBody>
              </p:sp>
            </mc:Choice>
            <mc:Fallback xmlns="">
              <p:sp>
                <p:nvSpPr>
                  <p:cNvPr id="160" name="Téglalap: lekerekített 159">
                    <a:extLst>
                      <a:ext uri="{FF2B5EF4-FFF2-40B4-BE49-F238E27FC236}">
                        <a16:creationId xmlns:a16="http://schemas.microsoft.com/office/drawing/2014/main" id="{921EB94A-ABE6-48D4-8F74-453AF2626B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6336" y="2652114"/>
                    <a:ext cx="825338" cy="38161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églalap: lekerekített 160">
                    <a:extLst>
                      <a:ext uri="{FF2B5EF4-FFF2-40B4-BE49-F238E27FC236}">
                        <a16:creationId xmlns:a16="http://schemas.microsoft.com/office/drawing/2014/main" id="{FF2CC62D-8BF9-43D1-91B3-15C2B23EC301}"/>
                      </a:ext>
                    </a:extLst>
                  </p:cNvPr>
                  <p:cNvSpPr/>
                  <p:nvPr/>
                </p:nvSpPr>
                <p:spPr>
                  <a:xfrm>
                    <a:off x="5264790" y="2652114"/>
                    <a:ext cx="825338" cy="38161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6/76</m:t>
                          </m:r>
                        </m:oMath>
                      </m:oMathPara>
                    </a14:m>
                    <a:endParaRPr lang="hu-HU"/>
                  </a:p>
                </p:txBody>
              </p:sp>
            </mc:Choice>
            <mc:Fallback xmlns="">
              <p:sp>
                <p:nvSpPr>
                  <p:cNvPr id="161" name="Téglalap: lekerekített 160">
                    <a:extLst>
                      <a:ext uri="{FF2B5EF4-FFF2-40B4-BE49-F238E27FC236}">
                        <a16:creationId xmlns:a16="http://schemas.microsoft.com/office/drawing/2014/main" id="{FF2CC62D-8BF9-43D1-91B3-15C2B23EC3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4790" y="2652114"/>
                    <a:ext cx="825338" cy="381611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2" name="Egyenes összekötő nyíllal 161">
                <a:extLst>
                  <a:ext uri="{FF2B5EF4-FFF2-40B4-BE49-F238E27FC236}">
                    <a16:creationId xmlns:a16="http://schemas.microsoft.com/office/drawing/2014/main" id="{B3B154D1-E382-42BE-BAE5-BC4560C562C0}"/>
                  </a:ext>
                </a:extLst>
              </p:cNvPr>
              <p:cNvCxnSpPr>
                <a:cxnSpLocks/>
                <a:stCxn id="154" idx="2"/>
                <a:endCxn id="161" idx="0"/>
              </p:cNvCxnSpPr>
              <p:nvPr/>
            </p:nvCxnSpPr>
            <p:spPr>
              <a:xfrm>
                <a:off x="5583216" y="1617691"/>
                <a:ext cx="94243" cy="10344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Egyenes összekötő nyíllal 163">
                <a:extLst>
                  <a:ext uri="{FF2B5EF4-FFF2-40B4-BE49-F238E27FC236}">
                    <a16:creationId xmlns:a16="http://schemas.microsoft.com/office/drawing/2014/main" id="{03B0568B-6515-4BD4-B1BB-C0B6FF7BE173}"/>
                  </a:ext>
                </a:extLst>
              </p:cNvPr>
              <p:cNvCxnSpPr>
                <a:cxnSpLocks/>
                <a:stCxn id="154" idx="2"/>
                <a:endCxn id="160" idx="0"/>
              </p:cNvCxnSpPr>
              <p:nvPr/>
            </p:nvCxnSpPr>
            <p:spPr>
              <a:xfrm flipH="1">
                <a:off x="4729005" y="1617691"/>
                <a:ext cx="854211" cy="10344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Csoportba foglalás 172">
              <a:extLst>
                <a:ext uri="{FF2B5EF4-FFF2-40B4-BE49-F238E27FC236}">
                  <a16:creationId xmlns:a16="http://schemas.microsoft.com/office/drawing/2014/main" id="{57DAC9AE-8F26-4F0C-AA91-1AFF84E99DE8}"/>
                </a:ext>
              </a:extLst>
            </p:cNvPr>
            <p:cNvGrpSpPr/>
            <p:nvPr/>
          </p:nvGrpSpPr>
          <p:grpSpPr>
            <a:xfrm>
              <a:off x="6116886" y="1774594"/>
              <a:ext cx="1735407" cy="1410620"/>
              <a:chOff x="4496844" y="1386076"/>
              <a:chExt cx="1735407" cy="1410620"/>
            </a:xfrm>
          </p:grpSpPr>
          <p:sp>
            <p:nvSpPr>
              <p:cNvPr id="174" name="Téglalap: lekerekített 173">
                <a:extLst>
                  <a:ext uri="{FF2B5EF4-FFF2-40B4-BE49-F238E27FC236}">
                    <a16:creationId xmlns:a16="http://schemas.microsoft.com/office/drawing/2014/main" id="{9507CAA2-18B1-493F-A8B8-BEB4C360DC63}"/>
                  </a:ext>
                </a:extLst>
              </p:cNvPr>
              <p:cNvSpPr/>
              <p:nvPr/>
            </p:nvSpPr>
            <p:spPr>
              <a:xfrm>
                <a:off x="4496844" y="2415085"/>
                <a:ext cx="825338" cy="38161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5" name="Téglalap: lekerekített 174">
                <a:extLst>
                  <a:ext uri="{FF2B5EF4-FFF2-40B4-BE49-F238E27FC236}">
                    <a16:creationId xmlns:a16="http://schemas.microsoft.com/office/drawing/2014/main" id="{24EC384D-3E38-4633-85AC-FAABE4669EA8}"/>
                  </a:ext>
                </a:extLst>
              </p:cNvPr>
              <p:cNvSpPr/>
              <p:nvPr/>
            </p:nvSpPr>
            <p:spPr>
              <a:xfrm>
                <a:off x="5406913" y="2411979"/>
                <a:ext cx="825338" cy="38161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76" name="Egyenes összekötő nyíllal 175">
                <a:extLst>
                  <a:ext uri="{FF2B5EF4-FFF2-40B4-BE49-F238E27FC236}">
                    <a16:creationId xmlns:a16="http://schemas.microsoft.com/office/drawing/2014/main" id="{BE1B6FA0-C989-446E-B098-88F0E5DE1D4C}"/>
                  </a:ext>
                </a:extLst>
              </p:cNvPr>
              <p:cNvCxnSpPr>
                <a:cxnSpLocks/>
                <a:stCxn id="148" idx="2"/>
                <a:endCxn id="175" idx="0"/>
              </p:cNvCxnSpPr>
              <p:nvPr/>
            </p:nvCxnSpPr>
            <p:spPr>
              <a:xfrm>
                <a:off x="4947634" y="1386076"/>
                <a:ext cx="871948" cy="102590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Egyenes összekötő nyíllal 176">
                <a:extLst>
                  <a:ext uri="{FF2B5EF4-FFF2-40B4-BE49-F238E27FC236}">
                    <a16:creationId xmlns:a16="http://schemas.microsoft.com/office/drawing/2014/main" id="{9FBA8780-7F91-46B0-9CF3-5798D03A5A04}"/>
                  </a:ext>
                </a:extLst>
              </p:cNvPr>
              <p:cNvCxnSpPr>
                <a:cxnSpLocks/>
                <a:stCxn id="148" idx="2"/>
                <a:endCxn id="174" idx="0"/>
              </p:cNvCxnSpPr>
              <p:nvPr/>
            </p:nvCxnSpPr>
            <p:spPr>
              <a:xfrm flipH="1">
                <a:off x="4909513" y="1386076"/>
                <a:ext cx="38121" cy="10290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Csoportba foglalás 226">
            <a:extLst>
              <a:ext uri="{FF2B5EF4-FFF2-40B4-BE49-F238E27FC236}">
                <a16:creationId xmlns:a16="http://schemas.microsoft.com/office/drawing/2014/main" id="{F476B5C0-3D13-45F1-8EA6-CD4DA5B8A05E}"/>
              </a:ext>
            </a:extLst>
          </p:cNvPr>
          <p:cNvGrpSpPr/>
          <p:nvPr/>
        </p:nvGrpSpPr>
        <p:grpSpPr>
          <a:xfrm>
            <a:off x="4268500" y="3083998"/>
            <a:ext cx="1879471" cy="487489"/>
            <a:chOff x="4268500" y="3083998"/>
            <a:chExt cx="1879471" cy="487489"/>
          </a:xfrm>
        </p:grpSpPr>
        <p:sp>
          <p:nvSpPr>
            <p:cNvPr id="211" name="Bal oldali kapcsos zárójel 210">
              <a:extLst>
                <a:ext uri="{FF2B5EF4-FFF2-40B4-BE49-F238E27FC236}">
                  <a16:creationId xmlns:a16="http://schemas.microsoft.com/office/drawing/2014/main" id="{498D5EA3-E9B1-48FD-96EF-CF0AD6B68DE8}"/>
                </a:ext>
              </a:extLst>
            </p:cNvPr>
            <p:cNvSpPr/>
            <p:nvPr/>
          </p:nvSpPr>
          <p:spPr>
            <a:xfrm rot="16200000">
              <a:off x="5100026" y="2252472"/>
              <a:ext cx="216420" cy="1879471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Szövegdoboz 211">
                  <a:extLst>
                    <a:ext uri="{FF2B5EF4-FFF2-40B4-BE49-F238E27FC236}">
                      <a16:creationId xmlns:a16="http://schemas.microsoft.com/office/drawing/2014/main" id="{53572EF0-1C2C-41E9-A51C-7F6F876449AF}"/>
                    </a:ext>
                  </a:extLst>
                </p:cNvPr>
                <p:cNvSpPr txBox="1"/>
                <p:nvPr/>
              </p:nvSpPr>
              <p:spPr>
                <a:xfrm>
                  <a:off x="4777400" y="3294488"/>
                  <a:ext cx="943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=0,29</m:t>
                        </m:r>
                      </m:oMath>
                    </m:oMathPara>
                  </a14:m>
                  <a:endParaRPr lang="hu-HU"/>
                </a:p>
              </p:txBody>
            </p:sp>
          </mc:Choice>
          <mc:Fallback xmlns="">
            <p:sp>
              <p:nvSpPr>
                <p:cNvPr id="212" name="Szövegdoboz 211">
                  <a:extLst>
                    <a:ext uri="{FF2B5EF4-FFF2-40B4-BE49-F238E27FC236}">
                      <a16:creationId xmlns:a16="http://schemas.microsoft.com/office/drawing/2014/main" id="{53572EF0-1C2C-41E9-A51C-7F6F87644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400" y="3294488"/>
                  <a:ext cx="94307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44" r="-5844" b="-6522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920B39DC-B95E-4A14-8115-A5603484F22B}"/>
              </a:ext>
            </a:extLst>
          </p:cNvPr>
          <p:cNvGrpSpPr/>
          <p:nvPr/>
        </p:nvGrpSpPr>
        <p:grpSpPr>
          <a:xfrm>
            <a:off x="5664509" y="5681709"/>
            <a:ext cx="943079" cy="1083427"/>
            <a:chOff x="5664509" y="5681709"/>
            <a:chExt cx="943079" cy="1083427"/>
          </a:xfrm>
        </p:grpSpPr>
        <p:cxnSp>
          <p:nvCxnSpPr>
            <p:cNvPr id="217" name="Egyenes összekötő nyíllal 216">
              <a:extLst>
                <a:ext uri="{FF2B5EF4-FFF2-40B4-BE49-F238E27FC236}">
                  <a16:creationId xmlns:a16="http://schemas.microsoft.com/office/drawing/2014/main" id="{1924F96A-1AA0-40FC-9E6F-A364AFD45EA6}"/>
                </a:ext>
              </a:extLst>
            </p:cNvPr>
            <p:cNvCxnSpPr>
              <a:cxnSpLocks/>
              <a:endCxn id="221" idx="0"/>
            </p:cNvCxnSpPr>
            <p:nvPr/>
          </p:nvCxnSpPr>
          <p:spPr>
            <a:xfrm>
              <a:off x="5743409" y="5681709"/>
              <a:ext cx="392640" cy="806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Szövegdoboz 220">
                  <a:extLst>
                    <a:ext uri="{FF2B5EF4-FFF2-40B4-BE49-F238E27FC236}">
                      <a16:creationId xmlns:a16="http://schemas.microsoft.com/office/drawing/2014/main" id="{C1CA7AF7-AD3C-443E-B961-CAED8FF4BF2B}"/>
                    </a:ext>
                  </a:extLst>
                </p:cNvPr>
                <p:cNvSpPr txBox="1"/>
                <p:nvPr/>
              </p:nvSpPr>
              <p:spPr>
                <a:xfrm>
                  <a:off x="5664509" y="6488137"/>
                  <a:ext cx="943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=0,20</m:t>
                        </m:r>
                      </m:oMath>
                    </m:oMathPara>
                  </a14:m>
                  <a:endParaRPr lang="hu-HU"/>
                </a:p>
              </p:txBody>
            </p:sp>
          </mc:Choice>
          <mc:Fallback xmlns="">
            <p:sp>
              <p:nvSpPr>
                <p:cNvPr id="221" name="Szövegdoboz 220">
                  <a:extLst>
                    <a:ext uri="{FF2B5EF4-FFF2-40B4-BE49-F238E27FC236}">
                      <a16:creationId xmlns:a16="http://schemas.microsoft.com/office/drawing/2014/main" id="{C1CA7AF7-AD3C-443E-B961-CAED8FF4B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509" y="6488137"/>
                  <a:ext cx="9430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161" r="-5806" b="-6522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3" name="Szövegdoboz 222">
            <a:extLst>
              <a:ext uri="{FF2B5EF4-FFF2-40B4-BE49-F238E27FC236}">
                <a16:creationId xmlns:a16="http://schemas.microsoft.com/office/drawing/2014/main" id="{7FD81ECA-1167-478C-877F-071F29723FA2}"/>
              </a:ext>
            </a:extLst>
          </p:cNvPr>
          <p:cNvSpPr txBox="1"/>
          <p:nvPr/>
        </p:nvSpPr>
        <p:spPr>
          <a:xfrm>
            <a:off x="155910" y="2417325"/>
            <a:ext cx="2782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Amikor egy csomópontnak magasabb a tisztátalansága tovább bontáskor, felesleges a szeparáció, és levélcsomópont válik belőle. </a:t>
            </a:r>
          </a:p>
        </p:txBody>
      </p:sp>
    </p:spTree>
    <p:extLst>
      <p:ext uri="{BB962C8B-B14F-4D97-AF65-F5344CB8AC3E}">
        <p14:creationId xmlns:p14="http://schemas.microsoft.com/office/powerpoint/2010/main" val="180518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1397</Words>
  <Application>Microsoft Office PowerPoint</Application>
  <PresentationFormat>Diavetítés a képernyőre (4:3 oldalarány)</PresentationFormat>
  <Paragraphs>393</Paragraphs>
  <Slides>34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Retrospektív</vt:lpstr>
      <vt:lpstr>Machine Learning algoritmusok </vt:lpstr>
      <vt:lpstr>Machine Learning alapok</vt:lpstr>
      <vt:lpstr>Bias-variance tradeoff</vt:lpstr>
      <vt:lpstr>Döntési fák</vt:lpstr>
      <vt:lpstr>PowerPoint-bemutató</vt:lpstr>
      <vt:lpstr>PowerPoint-bemutató</vt:lpstr>
      <vt:lpstr>A szeparáció jóságának mérése</vt:lpstr>
      <vt:lpstr>Szeparáció folytonos változó esetén</vt:lpstr>
      <vt:lpstr>Mikor érdemes szeparálni? </vt:lpstr>
      <vt:lpstr>Hány változót vegyünk be a buliba?  → Félreosztályozási ráta  </vt:lpstr>
      <vt:lpstr>AdaBoost technológia</vt:lpstr>
      <vt:lpstr>Döntési fa állítása a mintára</vt:lpstr>
      <vt:lpstr>Súly a végső modellben</vt:lpstr>
      <vt:lpstr>PowerPoint-bemutató</vt:lpstr>
      <vt:lpstr>PowerPoint-bemutató</vt:lpstr>
      <vt:lpstr>Gradiens Turbózás</vt:lpstr>
      <vt:lpstr>Az alap elképzelés</vt:lpstr>
      <vt:lpstr>A kezdeti modell: </vt:lpstr>
      <vt:lpstr>Rezidumok egy adathalmazon</vt:lpstr>
      <vt:lpstr>Döntési fa illesztése a rezidumok megbecslésére</vt:lpstr>
      <vt:lpstr>Terminális régiók outputja</vt:lpstr>
      <vt:lpstr>PowerPoint-bemutató</vt:lpstr>
      <vt:lpstr>PowerPoint-bemutató</vt:lpstr>
      <vt:lpstr>És kezdődik előről </vt:lpstr>
      <vt:lpstr>Az új döntési fa</vt:lpstr>
      <vt:lpstr>A modell</vt:lpstr>
      <vt:lpstr>Gyakorlati  Alkalmazás</vt:lpstr>
      <vt:lpstr>Adatszerkezetek felállítása</vt:lpstr>
      <vt:lpstr>Paraméterek és metrika</vt:lpstr>
      <vt:lpstr>Taníttatás</vt:lpstr>
      <vt:lpstr>Eredmények</vt:lpstr>
      <vt:lpstr>PowerPoint-bemutató</vt:lpstr>
      <vt:lpstr>PowerPoint-bemutató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algoritmusok </dc:title>
  <dc:creator>Kuknyó Dániel</dc:creator>
  <cp:lastModifiedBy>79760 79760</cp:lastModifiedBy>
  <cp:revision>35</cp:revision>
  <dcterms:created xsi:type="dcterms:W3CDTF">2020-02-23T16:30:11Z</dcterms:created>
  <dcterms:modified xsi:type="dcterms:W3CDTF">2021-03-09T18:03:57Z</dcterms:modified>
</cp:coreProperties>
</file>