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9"/>
  </p:normalViewPr>
  <p:slideViewPr>
    <p:cSldViewPr snapToGrid="0" snapToObjects="1">
      <p:cViewPr>
        <p:scale>
          <a:sx n="110" d="100"/>
          <a:sy n="110" d="100"/>
        </p:scale>
        <p:origin x="-1632" y="-2328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7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7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0"/>
            <a:ext cx="116586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3"/>
            <a:ext cx="60579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3"/>
            <a:ext cx="60579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46817"/>
            <a:ext cx="6060282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2899833"/>
            <a:ext cx="6060282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7"/>
            <a:ext cx="606266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3"/>
            <a:ext cx="606266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64067"/>
            <a:ext cx="4512470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6" y="364069"/>
            <a:ext cx="7667627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913469"/>
            <a:ext cx="4512470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2"/>
            <a:ext cx="82296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3"/>
            <a:ext cx="82296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3"/>
            <a:ext cx="123444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E5F8-F35B-704F-8209-F641BC9BFEB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6"/>
            <a:ext cx="4343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E8FE-4FC3-1D49-910D-B02DE1C6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026" y="4433965"/>
            <a:ext cx="7906247" cy="450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rminator 174"/>
          <p:cNvSpPr/>
          <p:nvPr/>
        </p:nvSpPr>
        <p:spPr>
          <a:xfrm>
            <a:off x="5930255" y="760459"/>
            <a:ext cx="1700072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Arial"/>
                <a:cs typeface="Arial"/>
              </a:rPr>
              <a:t>收到内存写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7" name="Elbow Connector 176"/>
          <p:cNvCxnSpPr>
            <a:stCxn id="176" idx="3"/>
            <a:endCxn id="62" idx="0"/>
          </p:cNvCxnSpPr>
          <p:nvPr/>
        </p:nvCxnSpPr>
        <p:spPr>
          <a:xfrm>
            <a:off x="7707728" y="1617900"/>
            <a:ext cx="1753924" cy="21699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430324" y="12898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rial"/>
                <a:cs typeface="Arial"/>
              </a:rPr>
              <a:t>否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79" name="Straight Arrow Connector 178"/>
          <p:cNvCxnSpPr>
            <a:stCxn id="175" idx="2"/>
            <a:endCxn id="176" idx="0"/>
          </p:cNvCxnSpPr>
          <p:nvPr/>
        </p:nvCxnSpPr>
        <p:spPr>
          <a:xfrm flipH="1">
            <a:off x="6775142" y="1106786"/>
            <a:ext cx="5149" cy="2317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658660" y="12929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Arial"/>
                <a:cs typeface="Arial"/>
              </a:rPr>
              <a:t>是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5842556" y="1338500"/>
            <a:ext cx="1865172" cy="558800"/>
            <a:chOff x="5893218" y="624160"/>
            <a:chExt cx="1865172" cy="558800"/>
          </a:xfrm>
        </p:grpSpPr>
        <p:sp>
          <p:nvSpPr>
            <p:cNvPr id="176" name="Decision 175"/>
            <p:cNvSpPr/>
            <p:nvPr/>
          </p:nvSpPr>
          <p:spPr>
            <a:xfrm>
              <a:off x="5893218" y="624160"/>
              <a:ext cx="1865172" cy="558800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300962" y="737335"/>
              <a:ext cx="118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Arial"/>
                  <a:cs typeface="Arial"/>
                </a:rPr>
                <a:t>命中</a:t>
              </a:r>
              <a:r>
                <a:rPr lang="en-US" sz="1600" dirty="0" smtClean="0">
                  <a:latin typeface="Arial"/>
                  <a:cs typeface="Arial"/>
                </a:rPr>
                <a:t>PTT</a:t>
              </a:r>
              <a:r>
                <a:rPr lang="zh-CN" altLang="en-US" sz="1600" dirty="0">
                  <a:latin typeface="Arial"/>
                  <a:cs typeface="Arial"/>
                </a:rPr>
                <a:t>？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11394" y="1831921"/>
            <a:ext cx="2024240" cy="759182"/>
            <a:chOff x="4365094" y="1979229"/>
            <a:chExt cx="2024240" cy="759182"/>
          </a:xfrm>
        </p:grpSpPr>
        <p:sp>
          <p:nvSpPr>
            <p:cNvPr id="184" name="Decision 183"/>
            <p:cNvSpPr/>
            <p:nvPr/>
          </p:nvSpPr>
          <p:spPr>
            <a:xfrm>
              <a:off x="4365094" y="1979229"/>
              <a:ext cx="2024240" cy="759182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51394" y="2185351"/>
              <a:ext cx="157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Arial"/>
                  <a:cs typeface="Arial"/>
                </a:rPr>
                <a:t>仍在生成</a:t>
              </a:r>
              <a:r>
                <a:rPr lang="en-US" sz="1600" i="1" dirty="0" err="1" smtClean="0">
                  <a:latin typeface="Arial"/>
                  <a:cs typeface="Arial"/>
                </a:rPr>
                <a:t>C</a:t>
              </a:r>
              <a:r>
                <a:rPr lang="en-US" sz="1600" i="1" baseline="-25000" dirty="0" err="1" smtClean="0">
                  <a:latin typeface="Arial"/>
                  <a:cs typeface="Arial"/>
                </a:rPr>
                <a:t>last</a:t>
              </a:r>
              <a:r>
                <a:rPr lang="zh-CN" altLang="en-US" sz="1600" dirty="0" smtClean="0">
                  <a:latin typeface="Arial"/>
                  <a:cs typeface="Arial"/>
                </a:rPr>
                <a:t>？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3738812" y="22171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Arial"/>
                <a:cs typeface="Arial"/>
              </a:rPr>
              <a:t>否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384908" y="22092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Arial"/>
                <a:cs typeface="Arial"/>
              </a:rPr>
              <a:t>是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88" name="Elbow Connector 187"/>
          <p:cNvCxnSpPr>
            <a:stCxn id="184" idx="1"/>
            <a:endCxn id="189" idx="0"/>
          </p:cNvCxnSpPr>
          <p:nvPr/>
        </p:nvCxnSpPr>
        <p:spPr>
          <a:xfrm rot="10800000" flipV="1">
            <a:off x="4140452" y="2211512"/>
            <a:ext cx="270943" cy="69816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4" idx="3"/>
            <a:endCxn id="192" idx="0"/>
          </p:cNvCxnSpPr>
          <p:nvPr/>
        </p:nvCxnSpPr>
        <p:spPr>
          <a:xfrm>
            <a:off x="6435634" y="2211512"/>
            <a:ext cx="344659" cy="69676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76" idx="1"/>
            <a:endCxn id="184" idx="0"/>
          </p:cNvCxnSpPr>
          <p:nvPr/>
        </p:nvCxnSpPr>
        <p:spPr>
          <a:xfrm rot="10800000" flipV="1">
            <a:off x="5423514" y="1617899"/>
            <a:ext cx="419042" cy="21402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2" idx="2"/>
            <a:endCxn id="54" idx="0"/>
          </p:cNvCxnSpPr>
          <p:nvPr/>
        </p:nvCxnSpPr>
        <p:spPr>
          <a:xfrm flipH="1">
            <a:off x="6780292" y="3512862"/>
            <a:ext cx="1" cy="3914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95" idx="2"/>
            <a:endCxn id="103" idx="0"/>
          </p:cNvCxnSpPr>
          <p:nvPr/>
        </p:nvCxnSpPr>
        <p:spPr>
          <a:xfrm rot="16200000" flipH="1">
            <a:off x="5254071" y="6144959"/>
            <a:ext cx="361059" cy="260083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8250793" y="2905548"/>
                <a:ext cx="2414476" cy="61549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</a:rPr>
                          <m:t>𝑝𝑎𝑔𝑒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latin typeface="Arial"/>
                    <a:cs typeface="Arial"/>
                  </a:rPr>
                  <a:t>写入</a:t>
                </a:r>
                <a:r>
                  <a:rPr lang="en-US" sz="1600" dirty="0" smtClean="0">
                    <a:latin typeface="Arial"/>
                    <a:cs typeface="Arial"/>
                  </a:rPr>
                  <a:t>DRAM</a:t>
                </a:r>
                <a:r>
                  <a:rPr lang="zh-CN" altLang="en-US" sz="1600" dirty="0">
                    <a:latin typeface="Arial"/>
                    <a:cs typeface="Arial"/>
                  </a:rPr>
                  <a:t>；</a:t>
                </a:r>
                <a:endParaRPr lang="en-US" sz="1600" i="1" dirty="0" smtClean="0">
                  <a:latin typeface="American Typewriter"/>
                  <a:cs typeface="American Typewriter"/>
                </a:endParaRPr>
              </a:p>
              <a:p>
                <a:pPr algn="ctr"/>
                <a:r>
                  <a:rPr lang="zh-CN" altLang="en-US" sz="1600" i="1" dirty="0" smtClean="0">
                    <a:latin typeface="American Typewriter"/>
                    <a:cs typeface="American Typewriter"/>
                  </a:rPr>
                  <a:t>更新</a:t>
                </a:r>
                <a:r>
                  <a:rPr lang="en-US" sz="1600" i="1" dirty="0" smtClean="0">
                    <a:latin typeface="American Typewriter"/>
                    <a:cs typeface="American Typewriter"/>
                  </a:rPr>
                  <a:t>PTT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93" y="2905548"/>
                <a:ext cx="2414476" cy="615490"/>
              </a:xfrm>
              <a:prstGeom prst="rect">
                <a:avLst/>
              </a:prstGeom>
              <a:blipFill rotWithShape="0">
                <a:blip r:embed="rId2"/>
                <a:stretch>
                  <a:fillRect t="-1942" b="-10680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2983753" y="2909678"/>
                <a:ext cx="2313395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cs typeface="Arial"/>
                  </a:rPr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latin typeface="Arial"/>
                    <a:cs typeface="Arial"/>
                  </a:rPr>
                  <a:t>写入</a:t>
                </a:r>
                <a:r>
                  <a:rPr lang="en-US" sz="1600" dirty="0" smtClean="0">
                    <a:latin typeface="Arial"/>
                    <a:cs typeface="Arial"/>
                  </a:rPr>
                  <a:t>NVM</a:t>
                </a:r>
                <a:r>
                  <a:rPr lang="zh-CN" altLang="en-US" sz="1600" dirty="0">
                    <a:latin typeface="Arial"/>
                    <a:cs typeface="Arial"/>
                  </a:rPr>
                  <a:t>；</a:t>
                </a:r>
                <a:endParaRPr lang="en-US" altLang="zh-CN" sz="1600" dirty="0" smtClean="0">
                  <a:latin typeface="Arial"/>
                  <a:cs typeface="Arial"/>
                </a:endParaRPr>
              </a:p>
              <a:p>
                <a:pPr algn="ctr"/>
                <a:r>
                  <a:rPr lang="zh-CN" altLang="en-US" sz="1600" i="1" dirty="0" smtClean="0">
                    <a:latin typeface="American Typewriter"/>
                    <a:cs typeface="American Typewriter"/>
                  </a:rPr>
                  <a:t>更新</a:t>
                </a:r>
                <a:r>
                  <a:rPr lang="en-US" sz="1600" i="1" dirty="0" smtClean="0">
                    <a:latin typeface="American Typewriter"/>
                    <a:cs typeface="American Typewriter"/>
                  </a:rPr>
                  <a:t>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753" y="2909678"/>
                <a:ext cx="2313395" cy="604589"/>
              </a:xfrm>
              <a:prstGeom prst="rect">
                <a:avLst/>
              </a:prstGeom>
              <a:blipFill rotWithShape="0">
                <a:blip r:embed="rId3"/>
                <a:stretch>
                  <a:fillRect t="-990"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5550654" y="2908273"/>
                <a:ext cx="2459277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latin typeface="Arial"/>
                    <a:cs typeface="Arial"/>
                  </a:rPr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latin typeface="Arial"/>
                    <a:cs typeface="Arial"/>
                  </a:rPr>
                  <a:t>暂存在</a:t>
                </a:r>
                <a:r>
                  <a:rPr lang="en-US" sz="1600" dirty="0" smtClean="0">
                    <a:latin typeface="Arial"/>
                    <a:cs typeface="Arial"/>
                  </a:rPr>
                  <a:t>DRAM</a:t>
                </a:r>
                <a:r>
                  <a:rPr lang="zh-CN" altLang="en-US" sz="1600" dirty="0">
                    <a:latin typeface="Arial"/>
                    <a:cs typeface="Arial"/>
                  </a:rPr>
                  <a:t>；</a:t>
                </a:r>
                <a:endParaRPr lang="en-US" altLang="zh-CN" sz="1600" dirty="0" smtClean="0">
                  <a:latin typeface="Arial"/>
                  <a:cs typeface="Arial"/>
                </a:endParaRPr>
              </a:p>
              <a:p>
                <a:pPr algn="ctr"/>
                <a:r>
                  <a:rPr lang="zh-CN" altLang="en-US" sz="1600" i="1" dirty="0" smtClean="0">
                    <a:latin typeface="American Typewriter"/>
                    <a:cs typeface="American Typewriter"/>
                  </a:rPr>
                  <a:t>更新</a:t>
                </a:r>
                <a:r>
                  <a:rPr lang="en-US" sz="1600" i="1" dirty="0" smtClean="0">
                    <a:latin typeface="American Typewriter"/>
                    <a:cs typeface="American Typewriter"/>
                  </a:rPr>
                  <a:t>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54" y="2908273"/>
                <a:ext cx="2459277" cy="604589"/>
              </a:xfrm>
              <a:prstGeom prst="rect">
                <a:avLst/>
              </a:prstGeom>
              <a:blipFill rotWithShape="0">
                <a:blip r:embed="rId4"/>
                <a:stretch>
                  <a:fillRect l="-247" t="-990"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/>
              <p:cNvSpPr txBox="1"/>
              <p:nvPr/>
            </p:nvSpPr>
            <p:spPr>
              <a:xfrm>
                <a:off x="2937453" y="6660257"/>
                <a:ext cx="2393461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latin typeface="Arial"/>
                    <a:cs typeface="Arial"/>
                  </a:rPr>
                  <a:t>转变为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charset="0"/>
                            <a:cs typeface="Arial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𝑙𝑎𝑠𝑡</m:t>
                        </m:r>
                      </m:sub>
                      <m:sup>
                        <m:r>
                          <a:rPr lang="en-US" altLang="zh-CN" sz="1600" i="1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latin typeface="Arial"/>
                    <a:cs typeface="Arial"/>
                  </a:rPr>
                  <a:t>；</a:t>
                </a:r>
                <a:endParaRPr lang="en-US" altLang="zh-CN" sz="1600" i="1" dirty="0" smtClean="0">
                  <a:latin typeface="American Typewriter"/>
                  <a:cs typeface="American Typewriter"/>
                </a:endParaRPr>
              </a:p>
              <a:p>
                <a:pPr algn="ctr"/>
                <a:r>
                  <a:rPr lang="zh-CN" altLang="en-US" sz="1600" i="1" dirty="0" smtClean="0">
                    <a:latin typeface="American Typewriter"/>
                    <a:cs typeface="American Typewriter"/>
                  </a:rPr>
                  <a:t>更新</a:t>
                </a:r>
                <a:r>
                  <a:rPr lang="en-US" altLang="zh-CN" sz="1600" i="1" dirty="0" smtClean="0">
                    <a:latin typeface="American Typewriter"/>
                    <a:cs typeface="American Typewriter"/>
                  </a:rPr>
                  <a:t>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53" y="6660257"/>
                <a:ext cx="2393461" cy="604589"/>
              </a:xfrm>
              <a:prstGeom prst="rect">
                <a:avLst/>
              </a:prstGeom>
              <a:blipFill rotWithShape="0">
                <a:blip r:embed="rId5"/>
                <a:stretch>
                  <a:fillRect t="-990"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Elbow Connector 212"/>
          <p:cNvCxnSpPr>
            <a:stCxn id="96" idx="2"/>
            <a:endCxn id="103" idx="0"/>
          </p:cNvCxnSpPr>
          <p:nvPr/>
        </p:nvCxnSpPr>
        <p:spPr>
          <a:xfrm rot="5400000">
            <a:off x="7919898" y="6087771"/>
            <a:ext cx="353253" cy="272301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867726" y="23149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Arial"/>
                <a:cs typeface="Arial"/>
              </a:rPr>
              <a:t>块重映射模式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855026" y="219916"/>
            <a:ext cx="7913321" cy="872019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8449532" y="1834893"/>
            <a:ext cx="2024240" cy="759182"/>
            <a:chOff x="4365094" y="1979229"/>
            <a:chExt cx="2024240" cy="759182"/>
          </a:xfrm>
        </p:grpSpPr>
        <p:sp>
          <p:nvSpPr>
            <p:cNvPr id="62" name="Decision 61"/>
            <p:cNvSpPr/>
            <p:nvPr/>
          </p:nvSpPr>
          <p:spPr>
            <a:xfrm>
              <a:off x="4365094" y="1979229"/>
              <a:ext cx="2024240" cy="759182"/>
            </a:xfrm>
            <a:prstGeom prst="flowChartDecision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83284" y="2195511"/>
              <a:ext cx="157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Arial"/>
                  <a:cs typeface="Arial"/>
                </a:rPr>
                <a:t>仍在生成</a:t>
              </a:r>
              <a:r>
                <a:rPr lang="en-US" sz="1600" i="1" dirty="0" err="1" smtClean="0">
                  <a:latin typeface="Arial"/>
                  <a:cs typeface="Arial"/>
                </a:rPr>
                <a:t>C</a:t>
              </a:r>
              <a:r>
                <a:rPr lang="en-US" sz="1600" i="1" baseline="-25000" dirty="0" err="1" smtClean="0">
                  <a:latin typeface="Arial"/>
                  <a:cs typeface="Arial"/>
                </a:rPr>
                <a:t>last</a:t>
              </a:r>
              <a:r>
                <a:rPr lang="zh-CN" altLang="en-US" sz="1600" dirty="0" smtClean="0">
                  <a:latin typeface="Arial"/>
                  <a:cs typeface="Arial"/>
                </a:rPr>
                <a:t>？</a:t>
              </a:r>
              <a:endParaRPr 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67" name="Elbow Connector 66"/>
          <p:cNvCxnSpPr>
            <a:stCxn id="62" idx="1"/>
          </p:cNvCxnSpPr>
          <p:nvPr/>
        </p:nvCxnSpPr>
        <p:spPr>
          <a:xfrm rot="10800000" flipV="1">
            <a:off x="6944810" y="2214483"/>
            <a:ext cx="1504722" cy="692385"/>
          </a:xfrm>
          <a:prstGeom prst="bentConnector3">
            <a:avLst>
              <a:gd name="adj1" fmla="val 10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2"/>
            <a:endCxn id="206" idx="0"/>
          </p:cNvCxnSpPr>
          <p:nvPr/>
        </p:nvCxnSpPr>
        <p:spPr>
          <a:xfrm flipH="1">
            <a:off x="9458031" y="2594075"/>
            <a:ext cx="3621" cy="3114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463977" y="2539763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No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99" name="Straight Arrow Connector 98"/>
          <p:cNvCxnSpPr>
            <a:stCxn id="103" idx="2"/>
            <a:endCxn id="119" idx="0"/>
          </p:cNvCxnSpPr>
          <p:nvPr/>
        </p:nvCxnSpPr>
        <p:spPr>
          <a:xfrm>
            <a:off x="6735016" y="8210680"/>
            <a:ext cx="3762" cy="2190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5550654" y="5211573"/>
                <a:ext cx="2459277" cy="6045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>
                    <a:cs typeface="Arial"/>
                  </a:rPr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charset="0"/>
                            <a:cs typeface="Arial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zh-CN" altLang="en-US" sz="1600" dirty="0" smtClean="0">
                    <a:latin typeface="Arial"/>
                    <a:cs typeface="Arial"/>
                  </a:rPr>
                  <a:t>从</a:t>
                </a:r>
                <a:r>
                  <a:rPr lang="en-US" altLang="zh-CN" sz="1600" dirty="0" smtClean="0">
                    <a:latin typeface="Arial"/>
                    <a:cs typeface="Arial"/>
                  </a:rPr>
                  <a:t>DRAM</a:t>
                </a:r>
                <a:endParaRPr lang="zh-CN" altLang="en-US" sz="1600" dirty="0">
                  <a:latin typeface="Arial"/>
                  <a:cs typeface="Arial"/>
                </a:endParaRPr>
              </a:p>
              <a:p>
                <a:pPr algn="ctr"/>
                <a:r>
                  <a:rPr lang="zh-CN" altLang="en-US" sz="1600" dirty="0" smtClean="0">
                    <a:latin typeface="Arial"/>
                    <a:cs typeface="Arial"/>
                  </a:rPr>
                  <a:t>写入</a:t>
                </a:r>
                <a:r>
                  <a:rPr lang="en-US" sz="1600" dirty="0" smtClean="0">
                    <a:latin typeface="Arial"/>
                    <a:cs typeface="Arial"/>
                  </a:rPr>
                  <a:t>NVM</a:t>
                </a:r>
                <a:r>
                  <a:rPr lang="zh-CN" altLang="en-US" sz="1600" dirty="0" smtClean="0">
                    <a:latin typeface="Arial"/>
                    <a:cs typeface="Arial"/>
                  </a:rPr>
                  <a:t>；</a:t>
                </a:r>
                <a:r>
                  <a:rPr lang="zh-CN" altLang="en-US" sz="1600" i="1" dirty="0" smtClean="0">
                    <a:latin typeface="American Typewriter"/>
                    <a:cs typeface="American Typewriter"/>
                  </a:rPr>
                  <a:t>更新</a:t>
                </a:r>
                <a:r>
                  <a:rPr lang="en-US" sz="1600" i="1" dirty="0" smtClean="0">
                    <a:latin typeface="American Typewriter"/>
                    <a:cs typeface="American Typewriter"/>
                  </a:rPr>
                  <a:t>BTT</a:t>
                </a:r>
                <a:endParaRPr lang="en-US" sz="1600" i="1" dirty="0">
                  <a:latin typeface="American Typewriter"/>
                  <a:cs typeface="American Typewriter"/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54" y="5211573"/>
                <a:ext cx="2459277" cy="604589"/>
              </a:xfrm>
              <a:prstGeom prst="rect">
                <a:avLst/>
              </a:prstGeom>
              <a:blipFill rotWithShape="0">
                <a:blip r:embed="rId6"/>
                <a:stretch>
                  <a:fillRect t="-990" b="-108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8250793" y="6657162"/>
                <a:ext cx="2414475" cy="6154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atin typeface="Arial"/>
                    <a:cs typeface="Arial"/>
                  </a:defRPr>
                </a:lvl1pPr>
              </a:lstStyle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𝑝𝑎𝑔𝑒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DRAM</a:t>
                </a:r>
                <a:r>
                  <a:rPr lang="zh-CN" altLang="en-US" dirty="0" smtClean="0"/>
                  <a:t/>
                </a:r>
                <a:br>
                  <a:rPr lang="zh-CN" altLang="en-US" dirty="0" smtClean="0"/>
                </a:br>
                <a:r>
                  <a:rPr lang="zh-CN" altLang="en-US" dirty="0" smtClean="0"/>
                  <a:t>写入</a:t>
                </a:r>
                <a:r>
                  <a:rPr lang="en-US" dirty="0" smtClean="0"/>
                  <a:t>NVM</a:t>
                </a:r>
                <a:endParaRPr lang="en-US" altLang="zh-CN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93" y="6657162"/>
                <a:ext cx="2414475" cy="615490"/>
              </a:xfrm>
              <a:prstGeom prst="rect">
                <a:avLst/>
              </a:prstGeom>
              <a:blipFill rotWithShape="0">
                <a:blip r:embed="rId7"/>
                <a:stretch>
                  <a:fillRect t="-1942" b="-1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4661701" y="7625905"/>
            <a:ext cx="41466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 smtClean="0">
                <a:latin typeface="American Typewriter"/>
                <a:cs typeface="American Typewriter"/>
              </a:rPr>
              <a:t>在</a:t>
            </a:r>
            <a:r>
              <a:rPr lang="en-US" altLang="zh-CN" sz="1600" i="1" dirty="0" smtClean="0">
                <a:latin typeface="American Typewriter"/>
                <a:cs typeface="American Typewriter"/>
              </a:rPr>
              <a:t>NVM</a:t>
            </a:r>
            <a:r>
              <a:rPr lang="zh-CN" altLang="en-US" sz="1600" i="1" dirty="0" smtClean="0">
                <a:latin typeface="American Typewriter"/>
                <a:cs typeface="American Typewriter"/>
              </a:rPr>
              <a:t>中生成</a:t>
            </a:r>
            <a:r>
              <a:rPr lang="en-US" altLang="zh-CN" sz="1600" i="1" dirty="0" smtClean="0">
                <a:latin typeface="American Typewriter"/>
                <a:cs typeface="American Typewriter"/>
              </a:rPr>
              <a:t>P</a:t>
            </a:r>
            <a:r>
              <a:rPr lang="en-US" sz="1600" i="1" dirty="0" smtClean="0">
                <a:latin typeface="American Typewriter"/>
                <a:cs typeface="American Typewriter"/>
              </a:rPr>
              <a:t>TT</a:t>
            </a:r>
            <a:r>
              <a:rPr lang="zh-CN" altLang="en-US" sz="1600" i="1" dirty="0" smtClean="0">
                <a:latin typeface="American Typewriter"/>
                <a:cs typeface="American Typewriter"/>
              </a:rPr>
              <a:t>的检查点</a:t>
            </a:r>
            <a:r>
              <a:rPr lang="zh-CN" altLang="en-US" sz="1600" dirty="0" smtClean="0">
                <a:latin typeface="American Typewriter"/>
                <a:cs typeface="American Typewriter"/>
              </a:rPr>
              <a:t>；</a:t>
            </a:r>
            <a:endParaRPr lang="en-US" sz="1600" dirty="0">
              <a:latin typeface="American Typewriter"/>
              <a:cs typeface="American Typewriter"/>
            </a:endParaRPr>
          </a:p>
          <a:p>
            <a:pPr algn="ctr"/>
            <a:r>
              <a:rPr lang="zh-CN" altLang="en-US" sz="1600" dirty="0" smtClean="0">
                <a:latin typeface="Arial"/>
                <a:cs typeface="Arial"/>
              </a:rPr>
              <a:t>刷出</a:t>
            </a:r>
            <a:r>
              <a:rPr lang="en-US" altLang="zh-CN" sz="1600" dirty="0" smtClean="0">
                <a:latin typeface="Arial"/>
                <a:cs typeface="Arial"/>
              </a:rPr>
              <a:t>NVM</a:t>
            </a:r>
            <a:r>
              <a:rPr lang="zh-CN" altLang="en-US" sz="1600" dirty="0" smtClean="0">
                <a:latin typeface="Arial"/>
                <a:cs typeface="Arial"/>
              </a:rPr>
              <a:t>的</a:t>
            </a:r>
            <a:r>
              <a:rPr lang="zh-CN" altLang="en-US" sz="1600" smtClean="0">
                <a:latin typeface="Arial"/>
                <a:cs typeface="Arial"/>
              </a:rPr>
              <a:t>写队列</a:t>
            </a:r>
            <a:endParaRPr lang="en-US" altLang="zh-CN" sz="1600" dirty="0" smtClean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0918" y="221660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Arial"/>
                <a:cs typeface="Arial"/>
              </a:rPr>
              <a:t>是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803966" y="5816162"/>
            <a:ext cx="0" cy="25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83753" y="6067854"/>
            <a:ext cx="76815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1600" dirty="0" smtClean="0">
                <a:latin typeface="Arial"/>
                <a:cs typeface="Arial"/>
              </a:rPr>
              <a:t>刷出</a:t>
            </a:r>
            <a:r>
              <a:rPr lang="en-US" sz="1600" dirty="0" smtClean="0">
                <a:latin typeface="Arial"/>
                <a:cs typeface="Arial"/>
              </a:rPr>
              <a:t>CPU</a:t>
            </a:r>
            <a:r>
              <a:rPr lang="zh-CN" altLang="en-US" sz="1600" dirty="0" smtClean="0">
                <a:latin typeface="Arial"/>
                <a:cs typeface="Arial"/>
              </a:rPr>
              <a:t>状态</a:t>
            </a:r>
            <a:r>
              <a:rPr lang="zh-CN" altLang="en-US" sz="1600" dirty="0" smtClean="0">
                <a:latin typeface="Arial"/>
                <a:cs typeface="Arial"/>
              </a:rPr>
              <a:t>；</a:t>
            </a:r>
            <a:r>
              <a:rPr lang="zh-CN" altLang="en-US" sz="1600" i="1" dirty="0" smtClean="0">
                <a:latin typeface="American Typewriter" charset="0"/>
                <a:ea typeface="American Typewriter" charset="0"/>
                <a:cs typeface="American Typewriter" charset="0"/>
              </a:rPr>
              <a:t>在</a:t>
            </a:r>
            <a:r>
              <a:rPr lang="en-US" altLang="zh-CN" sz="1600" i="1" dirty="0" smtClean="0">
                <a:latin typeface="American Typewriter" charset="0"/>
                <a:ea typeface="American Typewriter" charset="0"/>
                <a:cs typeface="American Typewriter" charset="0"/>
              </a:rPr>
              <a:t>NVM</a:t>
            </a:r>
            <a:r>
              <a:rPr lang="zh-CN" altLang="en-US" sz="1600" i="1" dirty="0" smtClean="0">
                <a:latin typeface="American Typewriter" charset="0"/>
                <a:ea typeface="American Typewriter" charset="0"/>
                <a:cs typeface="American Typewriter" charset="0"/>
              </a:rPr>
              <a:t>生成</a:t>
            </a:r>
            <a:r>
              <a:rPr lang="en-US" altLang="zh-CN" sz="1600" i="1" dirty="0" smtClean="0">
                <a:latin typeface="American Typewriter" charset="0"/>
                <a:ea typeface="American Typewriter" charset="0"/>
                <a:cs typeface="American Typewriter" charset="0"/>
              </a:rPr>
              <a:t>BTT</a:t>
            </a:r>
            <a:r>
              <a:rPr lang="zh-CN" altLang="en-US" sz="1600" i="1" dirty="0" smtClean="0">
                <a:latin typeface="American Typewriter" charset="0"/>
                <a:ea typeface="American Typewriter" charset="0"/>
                <a:cs typeface="American Typewriter" charset="0"/>
              </a:rPr>
              <a:t>的检查点</a:t>
            </a:r>
            <a:endParaRPr lang="en-US" sz="16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819645" y="6067854"/>
            <a:ext cx="623399" cy="3310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rminator 53"/>
          <p:cNvSpPr/>
          <p:nvPr/>
        </p:nvSpPr>
        <p:spPr>
          <a:xfrm>
            <a:off x="5701767" y="3904289"/>
            <a:ext cx="2157049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Arial"/>
                <a:cs typeface="Arial"/>
              </a:rPr>
              <a:t>确认写入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7" name="Elbow Connector 56"/>
          <p:cNvCxnSpPr>
            <a:stCxn id="206" idx="2"/>
            <a:endCxn id="54" idx="0"/>
          </p:cNvCxnSpPr>
          <p:nvPr/>
        </p:nvCxnSpPr>
        <p:spPr>
          <a:xfrm rot="5400000">
            <a:off x="7927537" y="2373794"/>
            <a:ext cx="383251" cy="267773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89" idx="2"/>
            <a:endCxn id="54" idx="0"/>
          </p:cNvCxnSpPr>
          <p:nvPr/>
        </p:nvCxnSpPr>
        <p:spPr>
          <a:xfrm rot="16200000" flipH="1">
            <a:off x="5265360" y="2389357"/>
            <a:ext cx="390022" cy="263984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rminator 71"/>
          <p:cNvSpPr/>
          <p:nvPr/>
        </p:nvSpPr>
        <p:spPr>
          <a:xfrm>
            <a:off x="5865987" y="4652624"/>
            <a:ext cx="1854391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Arial"/>
                <a:cs typeface="Arial"/>
              </a:rPr>
              <a:t>开始生成检查点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132670" y="6408333"/>
            <a:ext cx="1" cy="25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rminator 118"/>
          <p:cNvSpPr/>
          <p:nvPr/>
        </p:nvSpPr>
        <p:spPr>
          <a:xfrm>
            <a:off x="5888742" y="8429778"/>
            <a:ext cx="1700072" cy="346327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Arial"/>
                <a:cs typeface="Arial"/>
              </a:rPr>
              <a:t>检查点完成</a:t>
            </a: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794816" y="4994848"/>
            <a:ext cx="3762" cy="2190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470535" y="6398687"/>
            <a:ext cx="1" cy="25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140172" y="23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Arial"/>
                <a:cs typeface="Arial"/>
              </a:rPr>
              <a:t>页回写模式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36785" y="23381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Arial"/>
                <a:cs typeface="Arial"/>
              </a:rPr>
              <a:t>（</a:t>
            </a:r>
            <a:r>
              <a:rPr lang="zh-CN" altLang="en-US" sz="1600" i="1" dirty="0" smtClean="0">
                <a:latin typeface="Arial"/>
                <a:cs typeface="Arial"/>
              </a:rPr>
              <a:t>双模式合作）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027851" y="4087638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(a)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zh-CN" altLang="en-US" sz="1600" b="1" dirty="0" smtClean="0">
                <a:latin typeface="Arial"/>
                <a:cs typeface="Arial"/>
              </a:rPr>
              <a:t>程序执行阶段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12013" y="8601554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(b)</a:t>
            </a:r>
            <a:r>
              <a:rPr lang="zh-CN" altLang="en-US" sz="1600" b="1" dirty="0" smtClean="0">
                <a:latin typeface="Arial"/>
                <a:cs typeface="Arial"/>
              </a:rPr>
              <a:t> </a:t>
            </a:r>
            <a:r>
              <a:rPr lang="zh-CN" altLang="en-US" sz="1600" b="1" dirty="0" smtClean="0">
                <a:latin typeface="Arial"/>
                <a:cs typeface="Arial"/>
              </a:rPr>
              <a:t>生成检查点阶段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400364" y="219916"/>
            <a:ext cx="36421" cy="872019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099189" y="221841"/>
            <a:ext cx="40983" cy="871826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8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83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Calibri</vt:lpstr>
      <vt:lpstr>Cambria Math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Jishen</dc:creator>
  <cp:lastModifiedBy>Jinglei Ren</cp:lastModifiedBy>
  <cp:revision>162</cp:revision>
  <cp:lastPrinted>2015-08-08T08:44:31Z</cp:lastPrinted>
  <dcterms:created xsi:type="dcterms:W3CDTF">2015-07-26T19:46:31Z</dcterms:created>
  <dcterms:modified xsi:type="dcterms:W3CDTF">2015-11-05T06:46:03Z</dcterms:modified>
</cp:coreProperties>
</file>